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0"/>
  </p:notesMasterIdLst>
  <p:sldIdLst>
    <p:sldId id="256" r:id="rId2"/>
    <p:sldId id="257" r:id="rId3"/>
    <p:sldId id="326" r:id="rId4"/>
    <p:sldId id="327" r:id="rId5"/>
    <p:sldId id="335" r:id="rId6"/>
    <p:sldId id="338" r:id="rId7"/>
    <p:sldId id="339" r:id="rId8"/>
    <p:sldId id="271" r:id="rId9"/>
    <p:sldId id="344" r:id="rId10"/>
    <p:sldId id="340" r:id="rId11"/>
    <p:sldId id="342" r:id="rId12"/>
    <p:sldId id="348" r:id="rId13"/>
    <p:sldId id="349" r:id="rId14"/>
    <p:sldId id="258" r:id="rId15"/>
    <p:sldId id="263" r:id="rId16"/>
    <p:sldId id="284" r:id="rId17"/>
    <p:sldId id="286" r:id="rId18"/>
    <p:sldId id="289" r:id="rId19"/>
    <p:sldId id="287" r:id="rId20"/>
    <p:sldId id="328" r:id="rId21"/>
    <p:sldId id="329" r:id="rId22"/>
    <p:sldId id="320" r:id="rId23"/>
    <p:sldId id="294" r:id="rId24"/>
    <p:sldId id="295" r:id="rId25"/>
    <p:sldId id="278" r:id="rId26"/>
    <p:sldId id="296" r:id="rId27"/>
    <p:sldId id="297" r:id="rId28"/>
    <p:sldId id="298" r:id="rId29"/>
    <p:sldId id="299" r:id="rId30"/>
    <p:sldId id="300" r:id="rId31"/>
    <p:sldId id="293" r:id="rId32"/>
    <p:sldId id="301" r:id="rId33"/>
    <p:sldId id="304" r:id="rId34"/>
    <p:sldId id="306" r:id="rId35"/>
    <p:sldId id="307" r:id="rId36"/>
    <p:sldId id="321" r:id="rId37"/>
    <p:sldId id="345" r:id="rId38"/>
    <p:sldId id="322" r:id="rId39"/>
    <p:sldId id="346" r:id="rId40"/>
    <p:sldId id="323" r:id="rId41"/>
    <p:sldId id="347" r:id="rId42"/>
    <p:sldId id="330" r:id="rId43"/>
    <p:sldId id="331" r:id="rId44"/>
    <p:sldId id="332" r:id="rId45"/>
    <p:sldId id="333" r:id="rId46"/>
    <p:sldId id="318" r:id="rId47"/>
    <p:sldId id="319" r:id="rId48"/>
    <p:sldId id="291"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240AA1-A8BD-0F80-4B04-0A5D0632EAB7}" name="Anna McCall" initials="AM" userId="S::aem44@sussex.ac.uk::55edc4c8-fc88-48f6-b95f-dbf098e0944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EC99DF-14EB-41D7-A2EC-9409DD78AA37}" v="6" dt="2025-02-21T09:03:13.690"/>
    <p1510:client id="{B948C8F6-673D-42AB-B84D-996FF06A15AB}" v="3" dt="2025-02-21T09:03:32.7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8/10/relationships/authors" Target="authors.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00AD59-8C77-4CF9-B5D8-14A3BA6C97B5}" type="doc">
      <dgm:prSet loTypeId="urn:microsoft.com/office/officeart/2005/8/layout/matrix3" loCatId="matrix" qsTypeId="urn:microsoft.com/office/officeart/2005/8/quickstyle/simple1" qsCatId="simple" csTypeId="urn:microsoft.com/office/officeart/2005/8/colors/colorful2" csCatId="colorful" phldr="1"/>
      <dgm:spPr/>
      <dgm:t>
        <a:bodyPr/>
        <a:lstStyle/>
        <a:p>
          <a:endParaRPr lang="en-GB"/>
        </a:p>
      </dgm:t>
    </dgm:pt>
    <dgm:pt modelId="{23C288B6-AE77-4825-AFBC-44A24054265F}">
      <dgm:prSet phldrT="[Text]"/>
      <dgm:spPr/>
      <dgm:t>
        <a:bodyPr/>
        <a:lstStyle/>
        <a:p>
          <a:r>
            <a:rPr lang="en-GB">
              <a:solidFill>
                <a:schemeClr val="tx1"/>
              </a:solidFill>
            </a:rPr>
            <a:t>Consider the extent to which exam, assessment and award processes are rigorous</a:t>
          </a:r>
          <a:endParaRPr lang="en-GB"/>
        </a:p>
      </dgm:t>
    </dgm:pt>
    <dgm:pt modelId="{B414B2F2-214B-4AB5-AF27-1078109A1E7C}" type="parTrans" cxnId="{DC1E90DF-EB23-4C67-981C-24BE4C498406}">
      <dgm:prSet/>
      <dgm:spPr/>
      <dgm:t>
        <a:bodyPr/>
        <a:lstStyle/>
        <a:p>
          <a:endParaRPr lang="en-GB"/>
        </a:p>
      </dgm:t>
    </dgm:pt>
    <dgm:pt modelId="{5D1FD37B-4ABB-4AE2-89B9-53FF4A65A19C}" type="sibTrans" cxnId="{DC1E90DF-EB23-4C67-981C-24BE4C498406}">
      <dgm:prSet/>
      <dgm:spPr/>
      <dgm:t>
        <a:bodyPr/>
        <a:lstStyle/>
        <a:p>
          <a:endParaRPr lang="en-GB"/>
        </a:p>
      </dgm:t>
    </dgm:pt>
    <dgm:pt modelId="{327EB557-F48F-43E6-8453-1282FC3B3B02}">
      <dgm:prSet phldrT="[Text]"/>
      <dgm:spPr/>
      <dgm:t>
        <a:bodyPr/>
        <a:lstStyle/>
        <a:p>
          <a:r>
            <a:rPr lang="en-GB">
              <a:solidFill>
                <a:schemeClr val="tx1"/>
              </a:solidFill>
            </a:rPr>
            <a:t>Support the University to ensure that standards are appropriate for awards </a:t>
          </a:r>
        </a:p>
      </dgm:t>
    </dgm:pt>
    <dgm:pt modelId="{1D63B16B-13FA-417D-868E-1BC81F90A46E}" type="parTrans" cxnId="{C272F6E8-4E3D-484F-84B9-F035961A56C0}">
      <dgm:prSet/>
      <dgm:spPr/>
      <dgm:t>
        <a:bodyPr/>
        <a:lstStyle/>
        <a:p>
          <a:endParaRPr lang="en-GB"/>
        </a:p>
      </dgm:t>
    </dgm:pt>
    <dgm:pt modelId="{51CCAB79-6362-43F1-B9B6-0BF63105AF47}" type="sibTrans" cxnId="{C272F6E8-4E3D-484F-84B9-F035961A56C0}">
      <dgm:prSet/>
      <dgm:spPr/>
      <dgm:t>
        <a:bodyPr/>
        <a:lstStyle/>
        <a:p>
          <a:endParaRPr lang="en-GB"/>
        </a:p>
      </dgm:t>
    </dgm:pt>
    <dgm:pt modelId="{5F789B99-4D1F-411B-AA6C-9A1A8311D8AD}">
      <dgm:prSet phldrT="[Text]"/>
      <dgm:spPr/>
      <dgm:t>
        <a:bodyPr/>
        <a:lstStyle/>
        <a:p>
          <a:r>
            <a:rPr lang="en-US" b="0" i="0" u="none" strike="noStrike">
              <a:solidFill>
                <a:srgbClr val="000000"/>
              </a:solidFill>
              <a:effectLst/>
              <a:latin typeface="+mj-lt"/>
            </a:rPr>
            <a:t>Review standards of student performance and comparability with other institutions</a:t>
          </a:r>
          <a:endParaRPr lang="en-GB" b="0">
            <a:latin typeface="+mj-lt"/>
          </a:endParaRPr>
        </a:p>
      </dgm:t>
    </dgm:pt>
    <dgm:pt modelId="{1BF56D84-3276-480A-BDD9-0AF05DF37991}" type="parTrans" cxnId="{F91B23C9-5572-417D-8145-CC57A9FB562C}">
      <dgm:prSet/>
      <dgm:spPr/>
      <dgm:t>
        <a:bodyPr/>
        <a:lstStyle/>
        <a:p>
          <a:endParaRPr lang="en-GB"/>
        </a:p>
      </dgm:t>
    </dgm:pt>
    <dgm:pt modelId="{E6234E12-8C2D-4B00-B572-2FC33158E048}" type="sibTrans" cxnId="{F91B23C9-5572-417D-8145-CC57A9FB562C}">
      <dgm:prSet/>
      <dgm:spPr/>
      <dgm:t>
        <a:bodyPr/>
        <a:lstStyle/>
        <a:p>
          <a:endParaRPr lang="en-GB"/>
        </a:p>
      </dgm:t>
    </dgm:pt>
    <dgm:pt modelId="{737DA5E3-4193-4216-BDD0-AA3E79EA2006}">
      <dgm:prSet phldrT="[Text]" phldr="1"/>
      <dgm:spPr/>
      <dgm:t>
        <a:bodyPr/>
        <a:lstStyle/>
        <a:p>
          <a:endParaRPr lang="en-GB"/>
        </a:p>
      </dgm:t>
    </dgm:pt>
    <dgm:pt modelId="{D6F0AC42-B8D6-4CAD-9928-280D197D347C}" type="parTrans" cxnId="{5B33F26D-76EE-4C92-B727-3861E191FEA4}">
      <dgm:prSet/>
      <dgm:spPr/>
      <dgm:t>
        <a:bodyPr/>
        <a:lstStyle/>
        <a:p>
          <a:endParaRPr lang="en-GB"/>
        </a:p>
      </dgm:t>
    </dgm:pt>
    <dgm:pt modelId="{A60ABBE6-4344-4BC4-BD62-18E1145136A3}" type="sibTrans" cxnId="{5B33F26D-76EE-4C92-B727-3861E191FEA4}">
      <dgm:prSet/>
      <dgm:spPr/>
      <dgm:t>
        <a:bodyPr/>
        <a:lstStyle/>
        <a:p>
          <a:endParaRPr lang="en-GB"/>
        </a:p>
      </dgm:t>
    </dgm:pt>
    <dgm:pt modelId="{496C241B-8FF9-4E4A-9A95-ED06F0379ADE}">
      <dgm:prSet/>
      <dgm:spPr/>
      <dgm:t>
        <a:bodyPr/>
        <a:lstStyle/>
        <a:p>
          <a:r>
            <a:rPr lang="en-GB">
              <a:solidFill>
                <a:schemeClr val="tx1"/>
              </a:solidFill>
            </a:rPr>
            <a:t>Consider whether assessment processes measure student achievement rigorously and fairly</a:t>
          </a:r>
        </a:p>
      </dgm:t>
    </dgm:pt>
    <dgm:pt modelId="{1ACE7019-9EC2-438B-BCE7-73A445594B98}" type="parTrans" cxnId="{4F3A9F7D-B993-4E6D-BE3D-65573984E461}">
      <dgm:prSet/>
      <dgm:spPr/>
      <dgm:t>
        <a:bodyPr/>
        <a:lstStyle/>
        <a:p>
          <a:endParaRPr lang="en-GB"/>
        </a:p>
      </dgm:t>
    </dgm:pt>
    <dgm:pt modelId="{69B38D17-45DC-4760-AA06-7172CC976C0A}" type="sibTrans" cxnId="{4F3A9F7D-B993-4E6D-BE3D-65573984E461}">
      <dgm:prSet/>
      <dgm:spPr/>
      <dgm:t>
        <a:bodyPr/>
        <a:lstStyle/>
        <a:p>
          <a:endParaRPr lang="en-GB"/>
        </a:p>
      </dgm:t>
    </dgm:pt>
    <dgm:pt modelId="{752C866F-EA76-459F-A788-73EDA8BAE04B}">
      <dgm:prSet phldrT="[Text]"/>
      <dgm:spPr/>
      <dgm:t>
        <a:bodyPr/>
        <a:lstStyle/>
        <a:p>
          <a:endParaRPr lang="en-GB" b="0"/>
        </a:p>
      </dgm:t>
    </dgm:pt>
    <dgm:pt modelId="{8BA0A7E0-FCFC-4105-A33B-8F6BD9832171}" type="parTrans" cxnId="{41847C11-595D-4D87-9503-6E3DAACF792F}">
      <dgm:prSet/>
      <dgm:spPr/>
      <dgm:t>
        <a:bodyPr/>
        <a:lstStyle/>
        <a:p>
          <a:endParaRPr lang="en-GB"/>
        </a:p>
      </dgm:t>
    </dgm:pt>
    <dgm:pt modelId="{09165A9F-FDA0-4910-A6DB-E7580822E01D}" type="sibTrans" cxnId="{41847C11-595D-4D87-9503-6E3DAACF792F}">
      <dgm:prSet/>
      <dgm:spPr/>
      <dgm:t>
        <a:bodyPr/>
        <a:lstStyle/>
        <a:p>
          <a:endParaRPr lang="en-GB"/>
        </a:p>
      </dgm:t>
    </dgm:pt>
    <dgm:pt modelId="{563126D7-2F3A-4139-A63A-58054AFCA6E1}" type="pres">
      <dgm:prSet presAssocID="{3400AD59-8C77-4CF9-B5D8-14A3BA6C97B5}" presName="matrix" presStyleCnt="0">
        <dgm:presLayoutVars>
          <dgm:chMax val="1"/>
          <dgm:dir/>
          <dgm:resizeHandles val="exact"/>
        </dgm:presLayoutVars>
      </dgm:prSet>
      <dgm:spPr/>
    </dgm:pt>
    <dgm:pt modelId="{72C11D3A-B64E-459B-A6D6-57B8ACC96393}" type="pres">
      <dgm:prSet presAssocID="{3400AD59-8C77-4CF9-B5D8-14A3BA6C97B5}" presName="diamond" presStyleLbl="bgShp" presStyleIdx="0" presStyleCnt="1"/>
      <dgm:spPr/>
    </dgm:pt>
    <dgm:pt modelId="{52A03FD4-6EBC-42BC-9764-803B714A6BE5}" type="pres">
      <dgm:prSet presAssocID="{3400AD59-8C77-4CF9-B5D8-14A3BA6C97B5}" presName="quad1" presStyleLbl="node1" presStyleIdx="0" presStyleCnt="4">
        <dgm:presLayoutVars>
          <dgm:chMax val="0"/>
          <dgm:chPref val="0"/>
          <dgm:bulletEnabled val="1"/>
        </dgm:presLayoutVars>
      </dgm:prSet>
      <dgm:spPr/>
    </dgm:pt>
    <dgm:pt modelId="{7183CA8C-8E0D-4E57-9D0C-0C20EBC8AAD0}" type="pres">
      <dgm:prSet presAssocID="{3400AD59-8C77-4CF9-B5D8-14A3BA6C97B5}" presName="quad2" presStyleLbl="node1" presStyleIdx="1" presStyleCnt="4" custLinFactNeighborX="-3837">
        <dgm:presLayoutVars>
          <dgm:chMax val="0"/>
          <dgm:chPref val="0"/>
          <dgm:bulletEnabled val="1"/>
        </dgm:presLayoutVars>
      </dgm:prSet>
      <dgm:spPr/>
    </dgm:pt>
    <dgm:pt modelId="{36530895-48AC-4ACD-AE4A-F502CF4DC399}" type="pres">
      <dgm:prSet presAssocID="{3400AD59-8C77-4CF9-B5D8-14A3BA6C97B5}" presName="quad3" presStyleLbl="node1" presStyleIdx="2" presStyleCnt="4">
        <dgm:presLayoutVars>
          <dgm:chMax val="0"/>
          <dgm:chPref val="0"/>
          <dgm:bulletEnabled val="1"/>
        </dgm:presLayoutVars>
      </dgm:prSet>
      <dgm:spPr/>
    </dgm:pt>
    <dgm:pt modelId="{A895D416-66C4-4DB8-B667-956034421934}" type="pres">
      <dgm:prSet presAssocID="{3400AD59-8C77-4CF9-B5D8-14A3BA6C97B5}" presName="quad4" presStyleLbl="node1" presStyleIdx="3" presStyleCnt="4" custLinFactNeighborX="-3837" custLinFactNeighborY="-685">
        <dgm:presLayoutVars>
          <dgm:chMax val="0"/>
          <dgm:chPref val="0"/>
          <dgm:bulletEnabled val="1"/>
        </dgm:presLayoutVars>
      </dgm:prSet>
      <dgm:spPr/>
    </dgm:pt>
  </dgm:ptLst>
  <dgm:cxnLst>
    <dgm:cxn modelId="{41847C11-595D-4D87-9503-6E3DAACF792F}" srcId="{3400AD59-8C77-4CF9-B5D8-14A3BA6C97B5}" destId="{752C866F-EA76-459F-A788-73EDA8BAE04B}" srcOrd="4" destOrd="0" parTransId="{8BA0A7E0-FCFC-4105-A33B-8F6BD9832171}" sibTransId="{09165A9F-FDA0-4910-A6DB-E7580822E01D}"/>
    <dgm:cxn modelId="{6E64A02F-D21D-49C3-A1C5-00F868AB6E52}" type="presOf" srcId="{5F789B99-4D1F-411B-AA6C-9A1A8311D8AD}" destId="{7183CA8C-8E0D-4E57-9D0C-0C20EBC8AAD0}" srcOrd="0" destOrd="0" presId="urn:microsoft.com/office/officeart/2005/8/layout/matrix3"/>
    <dgm:cxn modelId="{BBCB4B46-7E89-4C93-AE19-9E9276FBB552}" type="presOf" srcId="{3400AD59-8C77-4CF9-B5D8-14A3BA6C97B5}" destId="{563126D7-2F3A-4139-A63A-58054AFCA6E1}" srcOrd="0" destOrd="0" presId="urn:microsoft.com/office/officeart/2005/8/layout/matrix3"/>
    <dgm:cxn modelId="{45717B6C-3E67-4755-B19E-9E53F49DE764}" type="presOf" srcId="{327EB557-F48F-43E6-8453-1282FC3B3B02}" destId="{52A03FD4-6EBC-42BC-9764-803B714A6BE5}" srcOrd="0" destOrd="0" presId="urn:microsoft.com/office/officeart/2005/8/layout/matrix3"/>
    <dgm:cxn modelId="{5B33F26D-76EE-4C92-B727-3861E191FEA4}" srcId="{3400AD59-8C77-4CF9-B5D8-14A3BA6C97B5}" destId="{737DA5E3-4193-4216-BDD0-AA3E79EA2006}" srcOrd="5" destOrd="0" parTransId="{D6F0AC42-B8D6-4CAD-9928-280D197D347C}" sibTransId="{A60ABBE6-4344-4BC4-BD62-18E1145136A3}"/>
    <dgm:cxn modelId="{4F3A9F7D-B993-4E6D-BE3D-65573984E461}" srcId="{3400AD59-8C77-4CF9-B5D8-14A3BA6C97B5}" destId="{496C241B-8FF9-4E4A-9A95-ED06F0379ADE}" srcOrd="3" destOrd="0" parTransId="{1ACE7019-9EC2-438B-BCE7-73A445594B98}" sibTransId="{69B38D17-45DC-4760-AA06-7172CC976C0A}"/>
    <dgm:cxn modelId="{CF583A81-0C12-4E8C-8219-C490B95C2AA4}" type="presOf" srcId="{23C288B6-AE77-4825-AFBC-44A24054265F}" destId="{36530895-48AC-4ACD-AE4A-F502CF4DC399}" srcOrd="0" destOrd="0" presId="urn:microsoft.com/office/officeart/2005/8/layout/matrix3"/>
    <dgm:cxn modelId="{72951DBB-707E-4785-BED9-AA6E77AE30B8}" type="presOf" srcId="{496C241B-8FF9-4E4A-9A95-ED06F0379ADE}" destId="{A895D416-66C4-4DB8-B667-956034421934}" srcOrd="0" destOrd="0" presId="urn:microsoft.com/office/officeart/2005/8/layout/matrix3"/>
    <dgm:cxn modelId="{F91B23C9-5572-417D-8145-CC57A9FB562C}" srcId="{3400AD59-8C77-4CF9-B5D8-14A3BA6C97B5}" destId="{5F789B99-4D1F-411B-AA6C-9A1A8311D8AD}" srcOrd="1" destOrd="0" parTransId="{1BF56D84-3276-480A-BDD9-0AF05DF37991}" sibTransId="{E6234E12-8C2D-4B00-B572-2FC33158E048}"/>
    <dgm:cxn modelId="{DC1E90DF-EB23-4C67-981C-24BE4C498406}" srcId="{3400AD59-8C77-4CF9-B5D8-14A3BA6C97B5}" destId="{23C288B6-AE77-4825-AFBC-44A24054265F}" srcOrd="2" destOrd="0" parTransId="{B414B2F2-214B-4AB5-AF27-1078109A1E7C}" sibTransId="{5D1FD37B-4ABB-4AE2-89B9-53FF4A65A19C}"/>
    <dgm:cxn modelId="{C272F6E8-4E3D-484F-84B9-F035961A56C0}" srcId="{3400AD59-8C77-4CF9-B5D8-14A3BA6C97B5}" destId="{327EB557-F48F-43E6-8453-1282FC3B3B02}" srcOrd="0" destOrd="0" parTransId="{1D63B16B-13FA-417D-868E-1BC81F90A46E}" sibTransId="{51CCAB79-6362-43F1-B9B6-0BF63105AF47}"/>
    <dgm:cxn modelId="{02F302F8-A1B2-4EE0-B458-76860B843361}" type="presParOf" srcId="{563126D7-2F3A-4139-A63A-58054AFCA6E1}" destId="{72C11D3A-B64E-459B-A6D6-57B8ACC96393}" srcOrd="0" destOrd="0" presId="urn:microsoft.com/office/officeart/2005/8/layout/matrix3"/>
    <dgm:cxn modelId="{0D725074-41AE-4E9A-B03D-4C522D15453E}" type="presParOf" srcId="{563126D7-2F3A-4139-A63A-58054AFCA6E1}" destId="{52A03FD4-6EBC-42BC-9764-803B714A6BE5}" srcOrd="1" destOrd="0" presId="urn:microsoft.com/office/officeart/2005/8/layout/matrix3"/>
    <dgm:cxn modelId="{E6CF6A40-3B01-4EF9-BE14-56B1F465FF69}" type="presParOf" srcId="{563126D7-2F3A-4139-A63A-58054AFCA6E1}" destId="{7183CA8C-8E0D-4E57-9D0C-0C20EBC8AAD0}" srcOrd="2" destOrd="0" presId="urn:microsoft.com/office/officeart/2005/8/layout/matrix3"/>
    <dgm:cxn modelId="{902999F8-44AB-4ED8-BAF4-F358FB02D902}" type="presParOf" srcId="{563126D7-2F3A-4139-A63A-58054AFCA6E1}" destId="{36530895-48AC-4ACD-AE4A-F502CF4DC399}" srcOrd="3" destOrd="0" presId="urn:microsoft.com/office/officeart/2005/8/layout/matrix3"/>
    <dgm:cxn modelId="{DF558ED4-BC13-4AA3-AC9A-A3140F01E279}" type="presParOf" srcId="{563126D7-2F3A-4139-A63A-58054AFCA6E1}" destId="{A895D416-66C4-4DB8-B667-956034421934}"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C11D3A-B64E-459B-A6D6-57B8ACC96393}">
      <dsp:nvSpPr>
        <dsp:cNvPr id="0" name=""/>
        <dsp:cNvSpPr/>
      </dsp:nvSpPr>
      <dsp:spPr>
        <a:xfrm>
          <a:off x="3163493" y="0"/>
          <a:ext cx="4702629" cy="4702629"/>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A03FD4-6EBC-42BC-9764-803B714A6BE5}">
      <dsp:nvSpPr>
        <dsp:cNvPr id="0" name=""/>
        <dsp:cNvSpPr/>
      </dsp:nvSpPr>
      <dsp:spPr>
        <a:xfrm>
          <a:off x="3610243" y="446749"/>
          <a:ext cx="1834025" cy="1834025"/>
        </a:xfrm>
        <a:prstGeom prst="roundRec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solidFill>
                <a:schemeClr val="tx1"/>
              </a:solidFill>
            </a:rPr>
            <a:t>Support the University to ensure that standards are appropriate for awards </a:t>
          </a:r>
        </a:p>
      </dsp:txBody>
      <dsp:txXfrm>
        <a:off x="3699773" y="536279"/>
        <a:ext cx="1654965" cy="1654965"/>
      </dsp:txXfrm>
    </dsp:sp>
    <dsp:sp modelId="{7183CA8C-8E0D-4E57-9D0C-0C20EBC8AAD0}">
      <dsp:nvSpPr>
        <dsp:cNvPr id="0" name=""/>
        <dsp:cNvSpPr/>
      </dsp:nvSpPr>
      <dsp:spPr>
        <a:xfrm>
          <a:off x="5514975" y="446749"/>
          <a:ext cx="1834025" cy="1834025"/>
        </a:xfrm>
        <a:prstGeom prst="roundRect">
          <a:avLst/>
        </a:prstGeom>
        <a:solidFill>
          <a:schemeClr val="accent2">
            <a:hueOff val="-203903"/>
            <a:satOff val="10845"/>
            <a:lumOff val="3137"/>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u="none" strike="noStrike" kern="1200">
              <a:solidFill>
                <a:srgbClr val="000000"/>
              </a:solidFill>
              <a:effectLst/>
              <a:latin typeface="+mj-lt"/>
            </a:rPr>
            <a:t>Review standards of student performance and comparability with other institutions</a:t>
          </a:r>
          <a:endParaRPr lang="en-GB" sz="1600" b="0" kern="1200">
            <a:latin typeface="+mj-lt"/>
          </a:endParaRPr>
        </a:p>
      </dsp:txBody>
      <dsp:txXfrm>
        <a:off x="5604505" y="536279"/>
        <a:ext cx="1654965" cy="1654965"/>
      </dsp:txXfrm>
    </dsp:sp>
    <dsp:sp modelId="{36530895-48AC-4ACD-AE4A-F502CF4DC399}">
      <dsp:nvSpPr>
        <dsp:cNvPr id="0" name=""/>
        <dsp:cNvSpPr/>
      </dsp:nvSpPr>
      <dsp:spPr>
        <a:xfrm>
          <a:off x="3610243" y="2421853"/>
          <a:ext cx="1834025" cy="1834025"/>
        </a:xfrm>
        <a:prstGeom prst="roundRect">
          <a:avLst/>
        </a:prstGeom>
        <a:solidFill>
          <a:schemeClr val="accent2">
            <a:hueOff val="-407806"/>
            <a:satOff val="21690"/>
            <a:lumOff val="6274"/>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solidFill>
                <a:schemeClr val="tx1"/>
              </a:solidFill>
            </a:rPr>
            <a:t>Consider the extent to which exam, assessment and award processes are rigorous</a:t>
          </a:r>
          <a:endParaRPr lang="en-GB" sz="1600" kern="1200"/>
        </a:p>
      </dsp:txBody>
      <dsp:txXfrm>
        <a:off x="3699773" y="2511383"/>
        <a:ext cx="1654965" cy="1654965"/>
      </dsp:txXfrm>
    </dsp:sp>
    <dsp:sp modelId="{A895D416-66C4-4DB8-B667-956034421934}">
      <dsp:nvSpPr>
        <dsp:cNvPr id="0" name=""/>
        <dsp:cNvSpPr/>
      </dsp:nvSpPr>
      <dsp:spPr>
        <a:xfrm>
          <a:off x="5514975" y="2409290"/>
          <a:ext cx="1834025" cy="1834025"/>
        </a:xfrm>
        <a:prstGeom prst="roundRect">
          <a:avLst/>
        </a:prstGeom>
        <a:solidFill>
          <a:schemeClr val="accent2">
            <a:hueOff val="-611709"/>
            <a:satOff val="32535"/>
            <a:lumOff val="9411"/>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solidFill>
                <a:schemeClr val="tx1"/>
              </a:solidFill>
            </a:rPr>
            <a:t>Consider whether assessment processes measure student achievement rigorously and fairly</a:t>
          </a:r>
        </a:p>
      </dsp:txBody>
      <dsp:txXfrm>
        <a:off x="5604505" y="2498820"/>
        <a:ext cx="1654965" cy="1654965"/>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CBF91B-FAED-4C65-BF6A-36041B02907D}" type="datetimeFigureOut">
              <a:rPr lang="en-GB" smtClean="0"/>
              <a:t>24/02/2025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AA5C9A-2C16-4E91-9D58-20B1C8167BDB}" type="slidenum">
              <a:rPr lang="en-GB" smtClean="0"/>
              <a:t>‹#›</a:t>
            </a:fld>
            <a:endParaRPr lang="en-GB"/>
          </a:p>
        </p:txBody>
      </p:sp>
    </p:spTree>
    <p:extLst>
      <p:ext uri="{BB962C8B-B14F-4D97-AF65-F5344CB8AC3E}">
        <p14:creationId xmlns:p14="http://schemas.microsoft.com/office/powerpoint/2010/main" val="3637738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ussex.ac.uk/adqe/standards/externalexaminer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1</a:t>
            </a:fld>
            <a:endParaRPr lang="en-GB"/>
          </a:p>
        </p:txBody>
      </p:sp>
    </p:spTree>
    <p:extLst>
      <p:ext uri="{BB962C8B-B14F-4D97-AF65-F5344CB8AC3E}">
        <p14:creationId xmlns:p14="http://schemas.microsoft.com/office/powerpoint/2010/main" val="1378977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2</a:t>
            </a:fld>
            <a:endParaRPr lang="en-GB"/>
          </a:p>
        </p:txBody>
      </p:sp>
    </p:spTree>
    <p:extLst>
      <p:ext uri="{BB962C8B-B14F-4D97-AF65-F5344CB8AC3E}">
        <p14:creationId xmlns:p14="http://schemas.microsoft.com/office/powerpoint/2010/main" val="1472710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900" b="1" kern="100">
                <a:effectLst/>
                <a:latin typeface="Calibri" panose="020F0502020204030204" pitchFamily="34" charset="0"/>
                <a:ea typeface="Calibri" panose="020F0502020204030204" pitchFamily="34" charset="0"/>
                <a:cs typeface="Times New Roman" panose="02020603050405020304" pitchFamily="18" charset="0"/>
              </a:rPr>
              <a:t>In the first part of this section I will provide a overview of the role of the EE. I will then move on and talk about our marking and moderation processes.</a:t>
            </a:r>
          </a:p>
          <a:p>
            <a:pPr>
              <a:lnSpc>
                <a:spcPct val="107000"/>
              </a:lnSpc>
              <a:spcAft>
                <a:spcPts val="800"/>
              </a:spcAft>
            </a:pPr>
            <a:endParaRPr lang="en-GB" sz="900" b="1"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900" kern="100">
                <a:effectLst/>
                <a:latin typeface="Calibri" panose="020F0502020204030204" pitchFamily="34" charset="0"/>
                <a:ea typeface="Calibri" panose="020F0502020204030204" pitchFamily="34" charset="0"/>
                <a:cs typeface="Times New Roman" panose="02020603050405020304" pitchFamily="18" charset="0"/>
              </a:rPr>
              <a:t>Acknowledge that there will be a range of experience in the room and some </a:t>
            </a:r>
            <a:r>
              <a:rPr lang="en-GB" sz="900" kern="100" err="1">
                <a:effectLst/>
                <a:latin typeface="Calibri" panose="020F0502020204030204" pitchFamily="34" charset="0"/>
                <a:ea typeface="Calibri" panose="020F0502020204030204" pitchFamily="34" charset="0"/>
                <a:cs typeface="Times New Roman" panose="02020603050405020304" pitchFamily="18" charset="0"/>
              </a:rPr>
              <a:t>Ees</a:t>
            </a:r>
            <a:r>
              <a:rPr lang="en-GB" sz="900" kern="100">
                <a:effectLst/>
                <a:latin typeface="Calibri" panose="020F0502020204030204" pitchFamily="34" charset="0"/>
                <a:ea typeface="Calibri" panose="020F0502020204030204" pitchFamily="34" charset="0"/>
                <a:cs typeface="Times New Roman" panose="02020603050405020304" pitchFamily="18" charset="0"/>
              </a:rPr>
              <a:t> may have been doing this for years and others new to the role.  </a:t>
            </a:r>
            <a:r>
              <a:rPr lang="en-GB" sz="900" b="1" kern="100">
                <a:effectLst/>
                <a:latin typeface="Calibri" panose="020F0502020204030204" pitchFamily="34" charset="0"/>
                <a:ea typeface="Calibri" panose="020F0502020204030204" pitchFamily="34" charset="0"/>
                <a:cs typeface="Times New Roman" panose="02020603050405020304" pitchFamily="18" charset="0"/>
              </a:rPr>
              <a:t>Therefore, providing quite a broad overview, as well as some of the key details of the role.</a:t>
            </a:r>
            <a:endParaRPr lang="en-GB" sz="9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900" b="1"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900" b="1" kern="100">
                <a:effectLst/>
                <a:latin typeface="Calibri" panose="020F0502020204030204" pitchFamily="34" charset="0"/>
                <a:ea typeface="Calibri" panose="020F0502020204030204" pitchFamily="34" charset="0"/>
                <a:cs typeface="Times New Roman" panose="02020603050405020304" pitchFamily="18" charset="0"/>
              </a:rPr>
              <a:t>The roll of the EE is outlined in our EE handbook (summarised in paper 1).</a:t>
            </a:r>
          </a:p>
          <a:p>
            <a:pPr>
              <a:lnSpc>
                <a:spcPct val="107000"/>
              </a:lnSpc>
              <a:spcAft>
                <a:spcPts val="800"/>
              </a:spcAft>
            </a:pPr>
            <a:r>
              <a:rPr lang="en-GB" sz="900" b="0" kern="1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Put link in chat: </a:t>
            </a:r>
            <a:r>
              <a:rPr lang="en-GB" sz="900" u="sng" kern="10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External Examiners : Academic standards : Academic Quality and Partnerships : University of Sussex</a:t>
            </a:r>
            <a:endParaRPr lang="en-GB" sz="900" u="sng" kern="10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900" u="sng" kern="10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100" b="1" kern="100">
                <a:effectLst/>
                <a:latin typeface="Calibri" panose="020F0502020204030204" pitchFamily="34" charset="0"/>
                <a:ea typeface="Calibri" panose="020F0502020204030204" pitchFamily="34" charset="0"/>
                <a:cs typeface="Times New Roman" panose="02020603050405020304" pitchFamily="18" charset="0"/>
              </a:rPr>
              <a:t>The EE role provides an important quality assurance function in HE institutions, and is one that is incredibly valuable to Sussex.</a:t>
            </a:r>
          </a:p>
          <a:p>
            <a:pPr marL="0" lvl="0" indent="0">
              <a:lnSpc>
                <a:spcPct val="107000"/>
              </a:lnSpc>
              <a:buFont typeface="Symbol" panose="05050102010706020507" pitchFamily="18" charset="2"/>
              <a:buNone/>
            </a:pP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100" kern="100">
                <a:effectLst/>
                <a:latin typeface="Calibri" panose="020F0502020204030204" pitchFamily="34" charset="0"/>
                <a:ea typeface="Calibri" panose="020F0502020204030204" pitchFamily="34" charset="0"/>
                <a:cs typeface="Times New Roman" panose="02020603050405020304" pitchFamily="18" charset="0"/>
              </a:rPr>
              <a:t>Key quotes from the UK Quality Code, </a:t>
            </a:r>
            <a:r>
              <a:rPr lang="en-GB" sz="1100" b="1" kern="100">
                <a:effectLst/>
                <a:latin typeface="Calibri" panose="020F0502020204030204" pitchFamily="34" charset="0"/>
                <a:ea typeface="Calibri" panose="020F0502020204030204" pitchFamily="34" charset="0"/>
                <a:cs typeface="Times New Roman" panose="02020603050405020304" pitchFamily="18" charset="0"/>
              </a:rPr>
              <a:t>which summarise the overarching function of the role…</a:t>
            </a:r>
          </a:p>
          <a:p>
            <a:pPr marL="0" lvl="0" indent="0">
              <a:lnSpc>
                <a:spcPct val="107000"/>
              </a:lnSpc>
              <a:buFont typeface="Symbol" panose="05050102010706020507" pitchFamily="18" charset="2"/>
              <a:buNone/>
            </a:pP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To provide impartiality on the University’s academic standards, and award and assessment processes.</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to identify areas of good practice and making recommendations for enhancement of assessment procedures </a:t>
            </a:r>
            <a:r>
              <a:rPr lang="en-GB" sz="1100" b="1" kern="100">
                <a:effectLst/>
                <a:latin typeface="Calibri" panose="020F0502020204030204" pitchFamily="34" charset="0"/>
                <a:ea typeface="Calibri" panose="020F0502020204030204" pitchFamily="34" charset="0"/>
                <a:cs typeface="Times New Roman" panose="02020603050405020304" pitchFamily="18" charset="0"/>
              </a:rPr>
              <a:t>(being a critical friend)</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to ensure that the University’s academic standards and processes align with external reference points – such as the relevant QAA subject benchmark statements and FHEQ descriptors. </a:t>
            </a:r>
            <a:r>
              <a:rPr lang="en-GB" sz="1100" b="1" kern="100">
                <a:effectLst/>
                <a:latin typeface="Calibri" panose="020F0502020204030204" pitchFamily="34" charset="0"/>
                <a:ea typeface="Calibri" panose="020F0502020204030204" pitchFamily="34" charset="0"/>
                <a:cs typeface="Times New Roman" panose="02020603050405020304" pitchFamily="18" charset="0"/>
              </a:rPr>
              <a:t>(having a familiarity with those external reference points, as well as the University’s internal QA processes is important to the role.)</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b="1"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p>
        </p:txBody>
      </p:sp>
      <p:sp>
        <p:nvSpPr>
          <p:cNvPr id="4" name="Slide Number Placeholder 3"/>
          <p:cNvSpPr>
            <a:spLocks noGrp="1"/>
          </p:cNvSpPr>
          <p:nvPr>
            <p:ph type="sldNum" sz="quarter" idx="5"/>
          </p:nvPr>
        </p:nvSpPr>
        <p:spPr/>
        <p:txBody>
          <a:bodyPr/>
          <a:lstStyle/>
          <a:p>
            <a:fld id="{4CAA5C9A-2C16-4E91-9D58-20B1C8167BDB}" type="slidenum">
              <a:rPr lang="en-GB" smtClean="0"/>
              <a:t>3</a:t>
            </a:fld>
            <a:endParaRPr lang="en-GB"/>
          </a:p>
        </p:txBody>
      </p:sp>
    </p:spTree>
    <p:extLst>
      <p:ext uri="{BB962C8B-B14F-4D97-AF65-F5344CB8AC3E}">
        <p14:creationId xmlns:p14="http://schemas.microsoft.com/office/powerpoint/2010/main" val="3319475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kern="100">
                <a:effectLst/>
                <a:latin typeface="Calibri" panose="020F0502020204030204" pitchFamily="34" charset="0"/>
                <a:ea typeface="Calibri" panose="020F0502020204030204" pitchFamily="34" charset="0"/>
                <a:cs typeface="Times New Roman" panose="02020603050405020304" pitchFamily="18" charset="0"/>
              </a:rPr>
              <a:t>More specifically:</a:t>
            </a:r>
          </a:p>
          <a:p>
            <a:pPr>
              <a:lnSpc>
                <a:spcPct val="107000"/>
              </a:lnSpc>
              <a:spcAft>
                <a:spcPts val="800"/>
              </a:spcAft>
            </a:pPr>
            <a:endParaRPr lang="en-GB" sz="1800" b="1"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b="0" kern="100">
                <a:effectLst/>
                <a:latin typeface="Calibri" panose="020F0502020204030204" pitchFamily="34" charset="0"/>
                <a:ea typeface="Calibri" panose="020F0502020204030204" pitchFamily="34" charset="0"/>
                <a:cs typeface="Times New Roman" panose="02020603050405020304" pitchFamily="18" charset="0"/>
              </a:rPr>
              <a:t>These points come from the EE handbook…</a:t>
            </a:r>
          </a:p>
          <a:p>
            <a:pPr>
              <a:lnSpc>
                <a:spcPct val="107000"/>
              </a:lnSpc>
              <a:spcAft>
                <a:spcPts val="800"/>
              </a:spcAft>
            </a:pPr>
            <a:endParaRPr lang="en-GB" sz="1100" b="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b="0" kern="100">
                <a:effectLst/>
                <a:latin typeface="Calibri" panose="020F0502020204030204" pitchFamily="34" charset="0"/>
                <a:ea typeface="Calibri" panose="020F0502020204030204" pitchFamily="34" charset="0"/>
                <a:cs typeface="Times New Roman" panose="02020603050405020304" pitchFamily="18" charset="0"/>
              </a:rPr>
              <a:t>External examiners will:</a:t>
            </a:r>
          </a:p>
          <a:p>
            <a:pPr marL="342900" lvl="0" indent="-342900">
              <a:lnSpc>
                <a:spcPct val="107000"/>
              </a:lnSpc>
              <a:buFont typeface="Symbol" panose="05050102010706020507" pitchFamily="18"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Support the University in ensuring that standards set are appropriate for the University’s awards –</a:t>
            </a:r>
            <a:r>
              <a:rPr lang="en-GB" sz="1100" b="1" kern="100">
                <a:effectLst/>
                <a:latin typeface="Calibri" panose="020F0502020204030204" pitchFamily="34" charset="0"/>
                <a:ea typeface="Calibri" panose="020F0502020204030204" pitchFamily="34" charset="0"/>
                <a:cs typeface="Times New Roman" panose="02020603050405020304" pitchFamily="18" charset="0"/>
              </a:rPr>
              <a:t> and align to sector-wide standards</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Review and report on student performance – </a:t>
            </a:r>
            <a:r>
              <a:rPr lang="en-GB" sz="1100" b="1" kern="100">
                <a:effectLst/>
                <a:latin typeface="Calibri" panose="020F0502020204030204" pitchFamily="34" charset="0"/>
                <a:ea typeface="Calibri" panose="020F0502020204030204" pitchFamily="34" charset="0"/>
                <a:cs typeface="Times New Roman" panose="02020603050405020304" pitchFamily="18" charset="0"/>
              </a:rPr>
              <a:t>and the comparability with students on similar courses in other HE institutions</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Provide consideration of how rigorous our assessment and award processes are..</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Particularly ensuring that processes have been conducted fairly and equitably for students, in accordance with the University regulations and policies</a:t>
            </a:r>
          </a:p>
          <a:p>
            <a:pPr marL="342900" lvl="0" indent="-342900">
              <a:lnSpc>
                <a:spcPct val="107000"/>
              </a:lnSpc>
              <a:spcAft>
                <a:spcPts val="800"/>
              </a:spcAft>
              <a:buFont typeface="Symbol" panose="05050102010706020507" pitchFamily="18"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Consider whether those processes measure student achievement rigorously and fairly</a:t>
            </a:r>
            <a:r>
              <a:rPr lang="en-GB" sz="1100" b="1" kern="100">
                <a:effectLst/>
                <a:latin typeface="Calibri" panose="020F0502020204030204" pitchFamily="34" charset="0"/>
                <a:ea typeface="Calibri" panose="020F0502020204030204" pitchFamily="34" charset="0"/>
                <a:cs typeface="Times New Roman" panose="02020603050405020304" pitchFamily="18" charset="0"/>
              </a:rPr>
              <a:t> against learning outcomes and marking criteria.</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b="0" i="0">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4CAA5C9A-2C16-4E91-9D58-20B1C8167BDB}" type="slidenum">
              <a:rPr lang="en-GB" smtClean="0"/>
              <a:t>4</a:t>
            </a:fld>
            <a:endParaRPr lang="en-GB"/>
          </a:p>
        </p:txBody>
      </p:sp>
    </p:spTree>
    <p:extLst>
      <p:ext uri="{BB962C8B-B14F-4D97-AF65-F5344CB8AC3E}">
        <p14:creationId xmlns:p14="http://schemas.microsoft.com/office/powerpoint/2010/main" val="2910273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In practice:</a:t>
            </a:r>
          </a:p>
          <a:p>
            <a:endParaRPr lang="en-GB"/>
          </a:p>
          <a:p>
            <a:pPr marL="342900" lvl="0" indent="-342900">
              <a:lnSpc>
                <a:spcPct val="107000"/>
              </a:lnSpc>
              <a:buFont typeface="Symbol" panose="05050102010706020507" pitchFamily="18"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Carry out external moderation – come back to this in the second half of the presentation.</a:t>
            </a:r>
          </a:p>
          <a:p>
            <a:pPr marL="457200">
              <a:lnSpc>
                <a:spcPct val="107000"/>
              </a:lnSpc>
            </a:pPr>
            <a:r>
              <a:rPr lang="en-GB" sz="1100" kern="10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7000"/>
              </a:lnSpc>
              <a:buFont typeface="Symbol" panose="05050102010706020507" pitchFamily="18"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EE should be given an opportunity (annually) to scrutinise and approve draft examination papers and assessment tasks for large weighted assessments such as essays.</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We don’t define ‘large weighted’ in our EE handbook – and schools may interpret this differently – however, as a general rule we would be referring to assessments weighted over 30% at FHEQ5-7 (to be consistent with our moderation process).</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This will be managed differently in each school – but the school should be giving instructions on how to access and comment on assessment tasks.</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School to advise you of school’s marking strategy</a:t>
            </a:r>
          </a:p>
          <a:p>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5</a:t>
            </a:fld>
            <a:endParaRPr lang="en-GB"/>
          </a:p>
        </p:txBody>
      </p:sp>
    </p:spTree>
    <p:extLst>
      <p:ext uri="{BB962C8B-B14F-4D97-AF65-F5344CB8AC3E}">
        <p14:creationId xmlns:p14="http://schemas.microsoft.com/office/powerpoint/2010/main" val="3509554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buFont typeface="Symbol" panose="05050102010706020507" pitchFamily="18" charset="2"/>
              <a:buNone/>
            </a:pP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Attend the main PAB – the main exam board where awards are given </a:t>
            </a:r>
            <a:r>
              <a:rPr lang="en-GB" sz="1100" b="1" kern="100">
                <a:effectLst/>
                <a:latin typeface="Calibri" panose="020F0502020204030204" pitchFamily="34" charset="0"/>
                <a:ea typeface="Calibri" panose="020F0502020204030204" pitchFamily="34" charset="0"/>
                <a:cs typeface="Times New Roman" panose="02020603050405020304" pitchFamily="18" charset="0"/>
              </a:rPr>
              <a:t>(we call them PABs)</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Finalist for UG (June)</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End of year PAB (October) for PGT</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Anna will discuss our exam board processes later on.</a:t>
            </a:r>
          </a:p>
          <a:p>
            <a:pPr marL="914400">
              <a:lnSpc>
                <a:spcPct val="107000"/>
              </a:lnSpc>
            </a:pPr>
            <a:r>
              <a:rPr lang="en-GB" sz="1100" kern="10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7000"/>
              </a:lnSpc>
              <a:buFont typeface="Symbol" panose="05050102010706020507" pitchFamily="18"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Report back to Sussex:</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Verbal report at Progression and Award Board (PAB)</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Submit an annual report to Academic Quality and Partnerships</a:t>
            </a:r>
          </a:p>
          <a:p>
            <a:pPr marL="1143000" lvl="2" indent="-228600">
              <a:lnSpc>
                <a:spcPct val="107000"/>
              </a:lnSpc>
              <a:buFont typeface="Wingdings" panose="05000000000000000000" pitchFamily="2"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Report on appropriateness of the standards we have set</a:t>
            </a:r>
          </a:p>
          <a:p>
            <a:pPr marL="1143000" lvl="2" indent="-228600">
              <a:lnSpc>
                <a:spcPct val="107000"/>
              </a:lnSpc>
              <a:buFont typeface="Wingdings" panose="05000000000000000000" pitchFamily="2"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Student performance</a:t>
            </a:r>
          </a:p>
          <a:p>
            <a:pPr marL="1143000" lvl="2" indent="-228600">
              <a:lnSpc>
                <a:spcPct val="107000"/>
              </a:lnSpc>
              <a:buFont typeface="Wingdings" panose="05000000000000000000" pitchFamily="2"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Processes for exam and assessments</a:t>
            </a:r>
          </a:p>
          <a:p>
            <a:pPr marL="1143000" lvl="2" indent="-228600">
              <a:lnSpc>
                <a:spcPct val="107000"/>
              </a:lnSpc>
              <a:buFont typeface="Wingdings" panose="05000000000000000000" pitchFamily="2"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Appropriateness of assessments and whether they enable students to meet LOs</a:t>
            </a:r>
          </a:p>
          <a:p>
            <a:pPr marL="1143000" lvl="2" indent="-228600">
              <a:lnSpc>
                <a:spcPct val="107000"/>
              </a:lnSpc>
              <a:buFont typeface="Wingdings" panose="05000000000000000000" pitchFamily="2"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Marking criteria is consistent and appropriate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00">
                <a:effectLst/>
                <a:latin typeface="Calibri" panose="020F0502020204030204" pitchFamily="34" charset="0"/>
                <a:ea typeface="Calibri" panose="020F0502020204030204" pitchFamily="34" charset="0"/>
                <a:cs typeface="Times New Roman" panose="02020603050405020304" pitchFamily="18" charset="0"/>
              </a:rPr>
              <a:t>Sign a statement of compliance confirming that the University’s assessment regulations and policies have been complied with.</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00">
                <a:effectLst/>
                <a:latin typeface="Calibri" panose="020F0502020204030204" pitchFamily="34" charset="0"/>
                <a:ea typeface="Calibri" panose="020F0502020204030204" pitchFamily="34" charset="0"/>
                <a:cs typeface="Times New Roman" panose="02020603050405020304" pitchFamily="18" charset="0"/>
              </a:rPr>
              <a:t>We will discuss later on how reports feed into our </a:t>
            </a:r>
            <a:r>
              <a:rPr lang="en-GB" sz="1800" b="1" kern="100">
                <a:effectLst/>
                <a:latin typeface="Calibri" panose="020F0502020204030204" pitchFamily="34" charset="0"/>
                <a:ea typeface="Calibri" panose="020F0502020204030204" pitchFamily="34" charset="0"/>
                <a:cs typeface="Times New Roman" panose="02020603050405020304" pitchFamily="18" charset="0"/>
              </a:rPr>
              <a:t>quality enhancement processes.</a:t>
            </a:r>
          </a:p>
          <a:p>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6</a:t>
            </a:fld>
            <a:endParaRPr lang="en-GB"/>
          </a:p>
        </p:txBody>
      </p:sp>
    </p:spTree>
    <p:extLst>
      <p:ext uri="{BB962C8B-B14F-4D97-AF65-F5344CB8AC3E}">
        <p14:creationId xmlns:p14="http://schemas.microsoft.com/office/powerpoint/2010/main" val="2322261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kern="100">
                <a:effectLst/>
                <a:latin typeface="Calibri" panose="020F0502020204030204" pitchFamily="34" charset="0"/>
                <a:ea typeface="Calibri" panose="020F0502020204030204" pitchFamily="34" charset="0"/>
                <a:cs typeface="Times New Roman" panose="02020603050405020304" pitchFamily="18" charset="0"/>
              </a:rPr>
              <a:t>Student meetings: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a:effectLst/>
                <a:latin typeface="Calibri" panose="020F0502020204030204" pitchFamily="34" charset="0"/>
                <a:ea typeface="Calibri" panose="020F0502020204030204" pitchFamily="34" charset="0"/>
                <a:cs typeface="Times New Roman" panose="02020603050405020304" pitchFamily="18" charset="0"/>
              </a:rPr>
              <a:t>School should give you an opportunity to meet with students in order to facilitate your role.</a:t>
            </a:r>
          </a:p>
          <a:p>
            <a:pPr marL="342900" lvl="0" indent="-342900">
              <a:lnSpc>
                <a:spcPct val="107000"/>
              </a:lnSpc>
              <a:buFont typeface="Symbol" panose="05050102010706020507" pitchFamily="18" charset="2"/>
              <a:buChar char=""/>
            </a:pPr>
            <a:r>
              <a:rPr lang="en-GB" sz="1800" kern="100">
                <a:effectLst/>
                <a:latin typeface="Calibri" panose="020F0502020204030204" pitchFamily="34" charset="0"/>
                <a:ea typeface="Calibri" panose="020F0502020204030204" pitchFamily="34" charset="0"/>
                <a:cs typeface="Times New Roman" panose="02020603050405020304" pitchFamily="18" charset="0"/>
              </a:rPr>
              <a:t>Used to be that we did that when the external examiners visited Sussex for exam boards – but now that many exam boards take place online, that’s less common. However, you should have an opportunity to meet with students at some point.</a:t>
            </a:r>
          </a:p>
          <a:p>
            <a:pPr marL="457200">
              <a:lnSpc>
                <a:spcPct val="107000"/>
              </a:lnSpc>
              <a:spcAft>
                <a:spcPts val="800"/>
              </a:spcAft>
            </a:pPr>
            <a:r>
              <a:rPr lang="en-GB" sz="1800" kern="1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b="1" kern="100">
                <a:effectLst/>
                <a:latin typeface="Calibri" panose="020F0502020204030204" pitchFamily="34" charset="0"/>
                <a:ea typeface="Calibri" panose="020F0502020204030204" pitchFamily="34" charset="0"/>
                <a:cs typeface="Times New Roman" panose="02020603050405020304" pitchFamily="18" charset="0"/>
              </a:rPr>
              <a:t>Mentor:</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kern="100">
                <a:effectLst/>
                <a:latin typeface="Calibri" panose="020F0502020204030204" pitchFamily="34" charset="0"/>
                <a:ea typeface="Calibri" panose="020F0502020204030204" pitchFamily="34" charset="0"/>
                <a:cs typeface="Times New Roman" panose="02020603050405020304" pitchFamily="18" charset="0"/>
              </a:rPr>
              <a:t>New EEs should be assigned a mentor, who is a more experienced external examiner in the relevant School. If you’re new to external examining and you haven’t been given this opportunity and you’d like one – please let us know and we will speak to the school and ensure that is actioned.</a:t>
            </a:r>
          </a:p>
          <a:p>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7</a:t>
            </a:fld>
            <a:endParaRPr lang="en-GB"/>
          </a:p>
        </p:txBody>
      </p:sp>
    </p:spTree>
    <p:extLst>
      <p:ext uri="{BB962C8B-B14F-4D97-AF65-F5344CB8AC3E}">
        <p14:creationId xmlns:p14="http://schemas.microsoft.com/office/powerpoint/2010/main" val="1178724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Covered under paper 2</a:t>
            </a:r>
          </a:p>
          <a:p>
            <a:pPr marL="171450" indent="-171450">
              <a:buFont typeface="Arial" panose="020B0604020202020204" pitchFamily="34" charset="0"/>
              <a:buChar char="•"/>
            </a:pPr>
            <a:r>
              <a:rPr lang="en-GB"/>
              <a:t>Provide a link to the Marking, Moderation and Feedback Policy in the chat: https://www.sussex.ac.uk/webteam/gateway/file.php?name=marking-moderation-and-feedback.pdf&amp;site=457</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All marking is anonymous by candidate number (where possible – may not apply to assessments such as presentations)</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Sussex has a process of marks checking, for example double marking or benchmarking. The practice will vary by School – and your School should give you information about it’s marking process.</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Following marks checking – internal moderation:</a:t>
            </a:r>
          </a:p>
          <a:p>
            <a:pPr marL="628650" lvl="1" indent="-171450">
              <a:buFont typeface="Arial" panose="020B0604020202020204" pitchFamily="34" charset="0"/>
              <a:buChar char="•"/>
            </a:pPr>
            <a:r>
              <a:rPr lang="en-GB"/>
              <a:t>Assessments weighted over 30% FHEQ 5-7</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effectLst/>
                <a:latin typeface="Calibri" panose="020F0502020204030204" pitchFamily="34" charset="0"/>
                <a:ea typeface="Calibri" panose="020F0502020204030204" pitchFamily="34" charset="0"/>
              </a:rPr>
              <a:t>The sample for moderation includes between 7 and 25 assessments (that’s 10% of assessments on a large cohort of 70 students or above, up to a maximum of 25 assessments, or a minimum of 7 assessments (whichever is the higher).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effectLst/>
                <a:latin typeface="Calibri" panose="020F0502020204030204" pitchFamily="34" charset="0"/>
                <a:ea typeface="Calibri" panose="020F0502020204030204" pitchFamily="34" charset="0"/>
              </a:rPr>
              <a:t>The sample will include scripts from all marking bands, PLUS all fails.</a:t>
            </a:r>
            <a:endParaRPr lang="en-GB" sz="1200">
              <a:effectLst/>
              <a:latin typeface="Calibri" panose="020F0502020204030204" pitchFamily="34" charset="0"/>
              <a:ea typeface="Calibri" panose="020F0502020204030204" pitchFamily="34" charset="0"/>
            </a:endParaRPr>
          </a:p>
          <a:p>
            <a:pPr marL="0" indent="0">
              <a:buFont typeface="Arial" panose="020B0604020202020204" pitchFamily="34" charset="0"/>
              <a:buNone/>
            </a:pPr>
            <a:endParaRPr lang="en-GB"/>
          </a:p>
          <a:p>
            <a:pPr marL="171450" indent="-171450">
              <a:buFont typeface="Arial" panose="020B0604020202020204" pitchFamily="34" charset="0"/>
              <a:buChar char="•"/>
            </a:pPr>
            <a:r>
              <a:rPr lang="en-GB"/>
              <a:t>To note that Marks and feedback cannot be changed by the internal moderator, as the process checks for consistent application of the marking process. </a:t>
            </a:r>
          </a:p>
          <a:p>
            <a:pPr marL="0" indent="0">
              <a:buFont typeface="Arial" panose="020B0604020202020204" pitchFamily="34" charset="0"/>
              <a:buNone/>
            </a:pPr>
            <a:endParaRPr lang="en-GB"/>
          </a:p>
          <a:p>
            <a:pPr marL="171450" indent="-171450">
              <a:buFont typeface="Arial" panose="020B0604020202020204" pitchFamily="34" charset="0"/>
              <a:buChar char="•"/>
            </a:pPr>
            <a:r>
              <a:rPr lang="en-GB"/>
              <a:t>The sample will be automatically selected for e-submissions. For offline submissions – the School will select the sample using the above criteria.</a:t>
            </a:r>
          </a:p>
        </p:txBody>
      </p:sp>
      <p:sp>
        <p:nvSpPr>
          <p:cNvPr id="4" name="Slide Number Placeholder 3"/>
          <p:cNvSpPr>
            <a:spLocks noGrp="1"/>
          </p:cNvSpPr>
          <p:nvPr>
            <p:ph type="sldNum" sz="quarter" idx="5"/>
          </p:nvPr>
        </p:nvSpPr>
        <p:spPr/>
        <p:txBody>
          <a:bodyPr/>
          <a:lstStyle/>
          <a:p>
            <a:fld id="{4CAA5C9A-2C16-4E91-9D58-20B1C8167BDB}" type="slidenum">
              <a:rPr lang="en-GB" smtClean="0"/>
              <a:t>8</a:t>
            </a:fld>
            <a:endParaRPr lang="en-GB"/>
          </a:p>
        </p:txBody>
      </p:sp>
    </p:spTree>
    <p:extLst>
      <p:ext uri="{BB962C8B-B14F-4D97-AF65-F5344CB8AC3E}">
        <p14:creationId xmlns:p14="http://schemas.microsoft.com/office/powerpoint/2010/main" val="1196470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Following internal moderation – a sample would be sent to the EE for external moderation…</a:t>
            </a:r>
          </a:p>
          <a:p>
            <a:endParaRPr lang="en-GB"/>
          </a:p>
          <a:p>
            <a:pPr marL="171450" indent="-171450">
              <a:buFont typeface="Arial" panose="020B0604020202020204" pitchFamily="34" charset="0"/>
              <a:buChar char="•"/>
            </a:pPr>
            <a:r>
              <a:rPr lang="en-GB"/>
              <a:t>EE reviews the same sample as the IM</a:t>
            </a:r>
          </a:p>
          <a:p>
            <a:pPr marL="171450" indent="-171450">
              <a:buFont typeface="Arial" panose="020B0604020202020204" pitchFamily="34" charset="0"/>
              <a:buChar char="•"/>
            </a:pPr>
            <a:r>
              <a:rPr lang="en-GB"/>
              <a:t>Role will be to confirm that the marking and internal moderation processes have been conducted appropriately based on the marks and feedback provided.</a:t>
            </a:r>
          </a:p>
          <a:p>
            <a:pPr marL="171450" indent="-171450">
              <a:buFont typeface="Arial" panose="020B0604020202020204" pitchFamily="34" charset="0"/>
              <a:buChar char="•"/>
            </a:pPr>
            <a:r>
              <a:rPr lang="en-GB"/>
              <a:t>As with internal moderation – marks and feedback may not be changed at this point.</a:t>
            </a:r>
          </a:p>
          <a:p>
            <a:pPr marL="171450" indent="-171450">
              <a:buFont typeface="Arial" panose="020B0604020202020204" pitchFamily="34" charset="0"/>
              <a:buChar char="•"/>
            </a:pPr>
            <a:endParaRPr lang="en-GB"/>
          </a:p>
          <a:p>
            <a:pPr marL="0" indent="0">
              <a:buFont typeface="Arial" panose="020B0604020202020204" pitchFamily="34" charset="0"/>
              <a:buNone/>
            </a:pPr>
            <a:r>
              <a:rPr lang="en-GB"/>
              <a:t>TO NOTE:</a:t>
            </a:r>
          </a:p>
          <a:p>
            <a:pPr marL="0" indent="0">
              <a:buFont typeface="Arial" panose="020B0604020202020204" pitchFamily="34" charset="0"/>
              <a:buNone/>
            </a:pPr>
            <a:r>
              <a:rPr lang="en-GB"/>
              <a:t>It is not possible to change individual marks and feedback through the moderation process AND we cannot ask you to adjudicate between markers.</a:t>
            </a:r>
          </a:p>
          <a:p>
            <a:pPr marL="0" indent="0">
              <a:buFont typeface="Arial" panose="020B0604020202020204" pitchFamily="34" charset="0"/>
              <a:buNone/>
            </a:pPr>
            <a:endParaRPr lang="en-GB"/>
          </a:p>
          <a:p>
            <a:pPr marL="0" indent="0">
              <a:buFont typeface="Arial" panose="020B0604020202020204" pitchFamily="34" charset="0"/>
              <a:buNone/>
            </a:pPr>
            <a:r>
              <a:rPr lang="en-GB"/>
              <a:t>If the EE is dissatisfied with the marking and feedback (e.g. there is an issue with the marking or inconsistent feedback):</a:t>
            </a:r>
          </a:p>
          <a:p>
            <a:pPr marL="171450" indent="-171450">
              <a:buFont typeface="Arial" panose="020B0604020202020204" pitchFamily="34" charset="0"/>
              <a:buChar char="•"/>
            </a:pPr>
            <a:r>
              <a:rPr lang="en-GB"/>
              <a:t>Please discuss concerns with the School (marker/module convenor)</a:t>
            </a:r>
          </a:p>
          <a:p>
            <a:pPr marL="171450" indent="-171450">
              <a:buFont typeface="Arial" panose="020B0604020202020204" pitchFamily="34" charset="0"/>
              <a:buChar char="•"/>
            </a:pPr>
            <a:r>
              <a:rPr lang="en-GB"/>
              <a:t>May reject a sample – which will prompt the School to do a full or partial remark depending on the issue (e.g. partial to address a specific issue), which will re-start the marking and moderation process.</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9</a:t>
            </a:fld>
            <a:endParaRPr lang="en-GB"/>
          </a:p>
        </p:txBody>
      </p:sp>
    </p:spTree>
    <p:extLst>
      <p:ext uri="{BB962C8B-B14F-4D97-AF65-F5344CB8AC3E}">
        <p14:creationId xmlns:p14="http://schemas.microsoft.com/office/powerpoint/2010/main" val="70583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buFont typeface="Symbol" panose="05050102010706020507" pitchFamily="18" charset="2"/>
              <a:buNone/>
            </a:pPr>
            <a:r>
              <a:rPr lang="en-GB" sz="1100" b="1" kern="100">
                <a:effectLst/>
                <a:latin typeface="Calibri" panose="020F0502020204030204" pitchFamily="34" charset="0"/>
                <a:ea typeface="Calibri" panose="020F0502020204030204" pitchFamily="34" charset="0"/>
                <a:cs typeface="Times New Roman" panose="02020603050405020304" pitchFamily="18" charset="0"/>
              </a:rPr>
              <a:t>Providing brief instructions here – not full instructions.</a:t>
            </a:r>
          </a:p>
          <a:p>
            <a:pPr marL="0" lvl="0" indent="0">
              <a:lnSpc>
                <a:spcPct val="107000"/>
              </a:lnSpc>
              <a:buFont typeface="Symbol" panose="05050102010706020507" pitchFamily="18" charset="2"/>
              <a:buNone/>
            </a:pPr>
            <a:endParaRPr lang="en-GB" sz="1100" b="1" kern="10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100" b="1" kern="100">
                <a:effectLst/>
                <a:latin typeface="Calibri" panose="020F0502020204030204" pitchFamily="34" charset="0"/>
                <a:ea typeface="Calibri" panose="020F0502020204030204" pitchFamily="34" charset="0"/>
                <a:cs typeface="Times New Roman" panose="02020603050405020304" pitchFamily="18" charset="0"/>
              </a:rPr>
              <a:t>TO NOTE</a:t>
            </a:r>
            <a:r>
              <a:rPr lang="en-GB" sz="1100" b="0" kern="100">
                <a:effectLst/>
                <a:latin typeface="Calibri" panose="020F0502020204030204" pitchFamily="34" charset="0"/>
                <a:ea typeface="Calibri" panose="020F0502020204030204" pitchFamily="34" charset="0"/>
                <a:cs typeface="Times New Roman" panose="02020603050405020304" pitchFamily="18" charset="0"/>
              </a:rPr>
              <a:t>: we have received feedback from External Examiners that it would be useful to provide more detailed instructions on how to access moderation samples. We are taking this on board and we are currently looking into this.</a:t>
            </a:r>
          </a:p>
          <a:p>
            <a:pPr marL="0" lvl="0" indent="0">
              <a:lnSpc>
                <a:spcPct val="107000"/>
              </a:lnSpc>
              <a:buFont typeface="Symbol" panose="05050102010706020507" pitchFamily="18" charset="2"/>
              <a:buNone/>
            </a:pP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External Examiners might receive samples in different ways, depending on the assessment and how it’s been set up on our system.</a:t>
            </a:r>
          </a:p>
          <a:p>
            <a:pPr marL="342900" lvl="0" indent="-342900">
              <a:lnSpc>
                <a:spcPct val="107000"/>
              </a:lnSpc>
              <a:buFont typeface="Symbol" panose="05050102010706020507" pitchFamily="18" charset="2"/>
              <a:buChar char=""/>
            </a:pP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100" b="1" kern="100">
                <a:effectLst/>
                <a:latin typeface="Calibri" panose="020F0502020204030204" pitchFamily="34" charset="0"/>
                <a:ea typeface="Calibri" panose="020F0502020204030204" pitchFamily="34" charset="0"/>
                <a:cs typeface="Times New Roman" panose="02020603050405020304" pitchFamily="18" charset="0"/>
              </a:rPr>
              <a:t>For offline submissions</a:t>
            </a:r>
            <a:r>
              <a:rPr lang="en-GB" sz="1100" kern="100">
                <a:effectLst/>
                <a:latin typeface="Calibri" panose="020F0502020204030204" pitchFamily="34" charset="0"/>
                <a:ea typeface="Calibri" panose="020F0502020204030204" pitchFamily="34" charset="0"/>
                <a:cs typeface="Times New Roman" panose="02020603050405020304" pitchFamily="18" charset="0"/>
              </a:rPr>
              <a:t> (e.g. unseen exams and presentations)</a:t>
            </a:r>
          </a:p>
          <a:p>
            <a:pPr marL="800100" lvl="1" indent="-342900">
              <a:lnSpc>
                <a:spcPct val="107000"/>
              </a:lnSpc>
              <a:buFont typeface="Symbol" panose="05050102010706020507" pitchFamily="18"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Samples might be accessible in different ways (e.g. BOX, Canvas, mail)</a:t>
            </a:r>
          </a:p>
          <a:p>
            <a:pPr marL="800100" lvl="1" indent="-342900">
              <a:lnSpc>
                <a:spcPct val="107000"/>
              </a:lnSpc>
              <a:buFont typeface="Symbol" panose="05050102010706020507" pitchFamily="18" charset="2"/>
              <a:buChar char=""/>
            </a:pPr>
            <a:r>
              <a:rPr lang="en-GB" sz="1100" kern="100">
                <a:effectLst/>
                <a:latin typeface="Calibri" panose="020F0502020204030204" pitchFamily="34" charset="0"/>
                <a:ea typeface="Calibri" panose="020F0502020204030204" pitchFamily="34" charset="0"/>
                <a:cs typeface="Times New Roman" panose="02020603050405020304" pitchFamily="18" charset="0"/>
              </a:rPr>
              <a:t>School to provide instructions for accessing samples and instructions for providing feedback and acceptance of sample.</a:t>
            </a:r>
          </a:p>
          <a:p>
            <a:pPr marL="342900" lvl="0" indent="-342900">
              <a:lnSpc>
                <a:spcPct val="107000"/>
              </a:lnSpc>
              <a:buFont typeface="Symbol" panose="05050102010706020507" pitchFamily="18" charset="2"/>
              <a:buChar char=""/>
            </a:pP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100" b="1" kern="100">
                <a:effectLst/>
                <a:latin typeface="Calibri" panose="020F0502020204030204" pitchFamily="34" charset="0"/>
                <a:ea typeface="Calibri" panose="020F0502020204030204" pitchFamily="34" charset="0"/>
                <a:cs typeface="Times New Roman" panose="02020603050405020304" pitchFamily="18" charset="0"/>
              </a:rPr>
              <a:t>For formal e-submissions </a:t>
            </a:r>
            <a:r>
              <a:rPr lang="en-GB" sz="1100" kern="100">
                <a:effectLst/>
                <a:latin typeface="Calibri" panose="020F0502020204030204" pitchFamily="34" charset="0"/>
                <a:ea typeface="Calibri" panose="020F0502020204030204" pitchFamily="34" charset="0"/>
                <a:cs typeface="Times New Roman" panose="02020603050405020304" pitchFamily="18" charset="0"/>
              </a:rPr>
              <a:t>(e.g. Canvas Turnitin)</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Student submit to Canvas</a:t>
            </a:r>
          </a:p>
          <a:p>
            <a:pPr marL="742950" lvl="1" indent="-285750">
              <a:lnSpc>
                <a:spcPct val="107000"/>
              </a:lnSpc>
              <a:buFont typeface="Courier New" panose="02070309020205020404" pitchFamily="49" charset="0"/>
              <a:buChar char="o"/>
            </a:pPr>
            <a:r>
              <a:rPr lang="en-GB" sz="1100" b="0" kern="100">
                <a:effectLst/>
                <a:latin typeface="Calibri" panose="020F0502020204030204" pitchFamily="34" charset="0"/>
                <a:ea typeface="Calibri" panose="020F0502020204030204" pitchFamily="34" charset="0"/>
                <a:cs typeface="Times New Roman" panose="02020603050405020304" pitchFamily="18" charset="0"/>
              </a:rPr>
              <a:t>Samples are accessed via </a:t>
            </a:r>
            <a:r>
              <a:rPr lang="en-GB" sz="1100" kern="100">
                <a:effectLst/>
                <a:latin typeface="Calibri" panose="020F0502020204030204" pitchFamily="34" charset="0"/>
                <a:ea typeface="Calibri" panose="020F0502020204030204" pitchFamily="34" charset="0"/>
                <a:cs typeface="Times New Roman" panose="02020603050405020304" pitchFamily="18" charset="0"/>
              </a:rPr>
              <a:t>our online portal – Sussex Direct</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EE will receive an email notification to your Sussex Email address when an e-submission is ready to view in Sussex Direct – suggest setting up an auto-forward to your institution email address.</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There will be a link in the email to Sussex Direct.</a:t>
            </a:r>
          </a:p>
          <a:p>
            <a:pPr marL="742950" lvl="1" indent="-285750">
              <a:lnSpc>
                <a:spcPct val="107000"/>
              </a:lnSpc>
              <a:buFont typeface="Courier New" panose="02070309020205020404" pitchFamily="49" charset="0"/>
              <a:buChar char="o"/>
            </a:pPr>
            <a:r>
              <a:rPr lang="en-GB" sz="1100" kern="100">
                <a:effectLst/>
                <a:latin typeface="Calibri" panose="020F0502020204030204" pitchFamily="34" charset="0"/>
                <a:ea typeface="Calibri" panose="020F0502020204030204" pitchFamily="34" charset="0"/>
                <a:cs typeface="Times New Roman" panose="02020603050405020304" pitchFamily="18" charset="0"/>
              </a:rPr>
              <a:t>EE can also log directly into </a:t>
            </a:r>
            <a:r>
              <a:rPr lang="en-GB" sz="1100" kern="100" err="1">
                <a:effectLst/>
                <a:latin typeface="Calibri" panose="020F0502020204030204" pitchFamily="34" charset="0"/>
                <a:ea typeface="Calibri" panose="020F0502020204030204" pitchFamily="34" charset="0"/>
                <a:cs typeface="Times New Roman" panose="02020603050405020304" pitchFamily="18" charset="0"/>
              </a:rPr>
              <a:t>SxD</a:t>
            </a:r>
            <a:r>
              <a:rPr lang="en-GB" sz="1100" kern="100">
                <a:effectLst/>
                <a:latin typeface="Calibri" panose="020F0502020204030204" pitchFamily="34" charset="0"/>
                <a:ea typeface="Calibri" panose="020F0502020204030204" pitchFamily="34" charset="0"/>
                <a:cs typeface="Times New Roman" panose="02020603050405020304" pitchFamily="18" charset="0"/>
              </a:rPr>
              <a:t> </a:t>
            </a:r>
            <a:r>
              <a:rPr lang="en-GB" sz="1100" b="1" kern="100">
                <a:effectLst/>
                <a:latin typeface="Calibri" panose="020F0502020204030204" pitchFamily="34" charset="0"/>
                <a:ea typeface="Calibri" panose="020F0502020204030204" pitchFamily="34" charset="0"/>
                <a:cs typeface="Times New Roman" panose="02020603050405020304" pitchFamily="18" charset="0"/>
              </a:rPr>
              <a:t>using your Sussex user details (e.g. an000)</a:t>
            </a:r>
          </a:p>
          <a:p>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10</a:t>
            </a:fld>
            <a:endParaRPr lang="en-GB"/>
          </a:p>
        </p:txBody>
      </p:sp>
    </p:spTree>
    <p:extLst>
      <p:ext uri="{BB962C8B-B14F-4D97-AF65-F5344CB8AC3E}">
        <p14:creationId xmlns:p14="http://schemas.microsoft.com/office/powerpoint/2010/main" val="1436862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a:effectLst/>
                <a:latin typeface="Calibri" panose="020F0502020204030204" pitchFamily="34" charset="0"/>
                <a:ea typeface="Calibri" panose="020F0502020204030204" pitchFamily="34" charset="0"/>
                <a:cs typeface="Times New Roman" panose="02020603050405020304" pitchFamily="18" charset="0"/>
              </a:rPr>
              <a:t>Either click on ‘Teaching’ and navigate through to the moderation page. Alternatively if samples are ready for moderation, they will show under ‘my notifications’.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a:effectLst/>
                <a:latin typeface="Calibri" panose="020F0502020204030204" pitchFamily="34" charset="0"/>
                <a:ea typeface="Calibri" panose="020F0502020204030204" pitchFamily="34" charset="0"/>
                <a:cs typeface="Times New Roman" panose="02020603050405020304" pitchFamily="18" charset="0"/>
              </a:rPr>
              <a:t>EEs will be able to ‘View the Scripts’ in the sample – which will take them through to the submissions on Canvas.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a:effectLst/>
                <a:latin typeface="Calibri" panose="020F0502020204030204" pitchFamily="34" charset="0"/>
                <a:ea typeface="Calibri" panose="020F0502020204030204" pitchFamily="34" charset="0"/>
                <a:cs typeface="Times New Roman" panose="02020603050405020304" pitchFamily="18" charset="0"/>
              </a:rPr>
              <a:t>However, EEs will need to navigate back to Sussex Direct to accept the sample and provide any moderation comments.</a:t>
            </a:r>
          </a:p>
          <a:p>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11</a:t>
            </a:fld>
            <a:endParaRPr lang="en-GB"/>
          </a:p>
        </p:txBody>
      </p:sp>
    </p:spTree>
    <p:extLst>
      <p:ext uri="{BB962C8B-B14F-4D97-AF65-F5344CB8AC3E}">
        <p14:creationId xmlns:p14="http://schemas.microsoft.com/office/powerpoint/2010/main" val="144651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2C89A-7224-08A3-3BD7-1853A3D31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0DB13-DE6A-2A78-FFE3-735A3F42B6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84CBB7-880D-FBC7-D947-9277BFCB0063}"/>
              </a:ext>
            </a:extLst>
          </p:cNvPr>
          <p:cNvSpPr>
            <a:spLocks noGrp="1"/>
          </p:cNvSpPr>
          <p:nvPr>
            <p:ph type="body" idx="1"/>
          </p:nvPr>
        </p:nvSpPr>
        <p:spPr/>
        <p:txBody>
          <a:bodyPr/>
          <a:lstStyle/>
          <a:p>
            <a:pPr marL="0" lvl="0" indent="0">
              <a:buFont typeface="+mj-lt"/>
              <a:buNone/>
            </a:pPr>
            <a:r>
              <a:rPr lang="en-GB" sz="1800">
                <a:solidFill>
                  <a:srgbClr val="262626"/>
                </a:solidFill>
                <a:effectLst/>
                <a:latin typeface="Calibri" panose="020F0502020204030204" pitchFamily="34" charset="0"/>
                <a:cs typeface="Times New Roman" panose="02020603050405020304" pitchFamily="18" charset="0"/>
              </a:rPr>
              <a:t>Cycle of assessment is an IA plus resit and this is usually exhausted before repeat </a:t>
            </a:r>
            <a:r>
              <a:rPr lang="en-GB" sz="1800" err="1">
                <a:solidFill>
                  <a:srgbClr val="262626"/>
                </a:solidFill>
                <a:effectLst/>
                <a:latin typeface="Calibri" panose="020F0502020204030204" pitchFamily="34" charset="0"/>
                <a:cs typeface="Times New Roman" panose="02020603050405020304" pitchFamily="18" charset="0"/>
              </a:rPr>
              <a:t>offerstudy</a:t>
            </a:r>
            <a:r>
              <a:rPr lang="en-GB" sz="1800">
                <a:solidFill>
                  <a:srgbClr val="262626"/>
                </a:solidFill>
                <a:effectLst/>
                <a:latin typeface="Calibri" panose="020F0502020204030204" pitchFamily="34" charset="0"/>
                <a:cs typeface="Times New Roman" panose="02020603050405020304" pitchFamily="18" charset="0"/>
              </a:rPr>
              <a:t> </a:t>
            </a:r>
            <a:r>
              <a:rPr lang="en-GB" sz="1800" err="1">
                <a:solidFill>
                  <a:srgbClr val="262626"/>
                </a:solidFill>
                <a:effectLst/>
                <a:latin typeface="Calibri" panose="020F0502020204030204" pitchFamily="34" charset="0"/>
                <a:cs typeface="Times New Roman" panose="02020603050405020304" pitchFamily="18" charset="0"/>
              </a:rPr>
              <a:t>butwithout</a:t>
            </a:r>
            <a:r>
              <a:rPr lang="en-GB" sz="1800">
                <a:solidFill>
                  <a:srgbClr val="262626"/>
                </a:solidFill>
                <a:effectLst/>
                <a:latin typeface="Calibri" panose="020F0502020204030204" pitchFamily="34" charset="0"/>
                <a:cs typeface="Times New Roman" panose="02020603050405020304" pitchFamily="18" charset="0"/>
              </a:rPr>
              <a:t> attendance, and the Board may offer second resits up to 60cr without attendance in the following year. Where there is a significate vol of failed credit, the EB has discretion to offer a repeat is in full and all previous marks wiped from record. A repeat is as if for the first time, so marks are uncapped and there is an IA and resit cycle. Repeats are usually for a whole stage of study but can also be for a semester. EC will be shown on EB papers and usually lead to a further sit without penalty, rather than setting aside or consideration at borderline.</a:t>
            </a:r>
            <a:endParaRPr lang="en-GB"/>
          </a:p>
        </p:txBody>
      </p:sp>
      <p:sp>
        <p:nvSpPr>
          <p:cNvPr id="4" name="Slide Number Placeholder 3">
            <a:extLst>
              <a:ext uri="{FF2B5EF4-FFF2-40B4-BE49-F238E27FC236}">
                <a16:creationId xmlns:a16="http://schemas.microsoft.com/office/drawing/2014/main" id="{6AD3BD58-720F-9F90-C6A7-D15DB4FEB447}"/>
              </a:ext>
            </a:extLst>
          </p:cNvPr>
          <p:cNvSpPr>
            <a:spLocks noGrp="1"/>
          </p:cNvSpPr>
          <p:nvPr>
            <p:ph type="sldNum" sz="quarter" idx="5"/>
          </p:nvPr>
        </p:nvSpPr>
        <p:spPr/>
        <p:txBody>
          <a:bodyPr/>
          <a:lstStyle/>
          <a:p>
            <a:fld id="{4CAA5C9A-2C16-4E91-9D58-20B1C8167BDB}" type="slidenum">
              <a:rPr lang="en-GB" smtClean="0"/>
              <a:t>12</a:t>
            </a:fld>
            <a:endParaRPr lang="en-GB"/>
          </a:p>
        </p:txBody>
      </p:sp>
    </p:spTree>
    <p:extLst>
      <p:ext uri="{BB962C8B-B14F-4D97-AF65-F5344CB8AC3E}">
        <p14:creationId xmlns:p14="http://schemas.microsoft.com/office/powerpoint/2010/main" val="2798683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48922-19B9-518E-BF9A-0C9306D6C1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443ED2-8BD9-2B64-2707-52744AEAA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CAEDB4-4A6C-E4CD-1FBF-837972F25A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a:t>Marginal fail marks are auto compensated 35-39% + stage mean of 40, or 45-49% plus stage mean at pass threshold – not Board decision but will appear on the EB papers at the end of the stage (i.e. not where there are further fails). Students may optionally resist for a capped mark. The FVM will be used for progression purposes but not award classification. We have facility within the regs for the EB to request an IIO to approve an action outside regs – this is where the normal application of regs has a perverse outcome, for example where the student has a number of EC so hasn’t had a fair opportunity to complete the assessment – about sense of natural justice, recorded centrally and reported annually.</a:t>
            </a:r>
          </a:p>
          <a:p>
            <a:pPr marL="0" lvl="0" indent="0">
              <a:buFont typeface="+mj-lt"/>
              <a:buNone/>
            </a:pPr>
            <a:endParaRPr lang="en-GB"/>
          </a:p>
        </p:txBody>
      </p:sp>
      <p:sp>
        <p:nvSpPr>
          <p:cNvPr id="4" name="Slide Number Placeholder 3">
            <a:extLst>
              <a:ext uri="{FF2B5EF4-FFF2-40B4-BE49-F238E27FC236}">
                <a16:creationId xmlns:a16="http://schemas.microsoft.com/office/drawing/2014/main" id="{AA9817CF-53F4-E6AF-35F1-48898C87472B}"/>
              </a:ext>
            </a:extLst>
          </p:cNvPr>
          <p:cNvSpPr>
            <a:spLocks noGrp="1"/>
          </p:cNvSpPr>
          <p:nvPr>
            <p:ph type="sldNum" sz="quarter" idx="5"/>
          </p:nvPr>
        </p:nvSpPr>
        <p:spPr/>
        <p:txBody>
          <a:bodyPr/>
          <a:lstStyle/>
          <a:p>
            <a:fld id="{4CAA5C9A-2C16-4E91-9D58-20B1C8167BDB}" type="slidenum">
              <a:rPr lang="en-GB" smtClean="0"/>
              <a:t>13</a:t>
            </a:fld>
            <a:endParaRPr lang="en-GB"/>
          </a:p>
        </p:txBody>
      </p:sp>
    </p:spTree>
    <p:extLst>
      <p:ext uri="{BB962C8B-B14F-4D97-AF65-F5344CB8AC3E}">
        <p14:creationId xmlns:p14="http://schemas.microsoft.com/office/powerpoint/2010/main" val="2482030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latin typeface="Calibri" panose="020F0502020204030204" pitchFamily="34" charset="0"/>
                <a:ea typeface="Calibri" panose="020F0502020204030204" pitchFamily="34" charset="0"/>
                <a:cs typeface="Times New Roman" panose="02020603050405020304" pitchFamily="18" charset="0"/>
              </a:rPr>
              <a:t>Paper 3 provides a summary of key points and terminology within our P&amp;A Regs. These slides will be available after the briefing to refer back to. </a:t>
            </a:r>
            <a:r>
              <a:rPr lang="en-GB" sz="1200" err="1">
                <a:effectLst/>
                <a:latin typeface="Calibri" panose="020F0502020204030204" pitchFamily="34" charset="0"/>
                <a:ea typeface="Calibri" panose="020F0502020204030204" pitchFamily="34" charset="0"/>
                <a:cs typeface="Times New Roman" panose="02020603050405020304" pitchFamily="18" charset="0"/>
              </a:rPr>
              <a:t>Sx</a:t>
            </a:r>
            <a:r>
              <a:rPr lang="en-GB" sz="1200">
                <a:effectLst/>
                <a:latin typeface="Calibri" panose="020F0502020204030204" pitchFamily="34" charset="0"/>
                <a:ea typeface="Calibri" panose="020F0502020204030204" pitchFamily="34" charset="0"/>
                <a:cs typeface="Times New Roman" panose="02020603050405020304" pitchFamily="18" charset="0"/>
              </a:rPr>
              <a:t> operate a 0-100 marking scheme with some pass/ fail assessments. Sector norm pass mark and credit requirements per stage apply, plus an uncapped stage mean at the pass threshold for progression. </a:t>
            </a:r>
            <a:r>
              <a:rPr lang="en-GB"/>
              <a:t>To note – where accredited by PSRB there may be course specific regulations such as all tasks have to be taken and passed/ some modules excluded from compensation etc.</a:t>
            </a:r>
          </a:p>
        </p:txBody>
      </p:sp>
      <p:sp>
        <p:nvSpPr>
          <p:cNvPr id="4" name="Slide Number Placeholder 3"/>
          <p:cNvSpPr>
            <a:spLocks noGrp="1"/>
          </p:cNvSpPr>
          <p:nvPr>
            <p:ph type="sldNum" sz="quarter" idx="5"/>
          </p:nvPr>
        </p:nvSpPr>
        <p:spPr/>
        <p:txBody>
          <a:bodyPr/>
          <a:lstStyle/>
          <a:p>
            <a:fld id="{4CAA5C9A-2C16-4E91-9D58-20B1C8167BDB}" type="slidenum">
              <a:rPr lang="en-GB" smtClean="0"/>
              <a:t>14</a:t>
            </a:fld>
            <a:endParaRPr lang="en-GB"/>
          </a:p>
        </p:txBody>
      </p:sp>
    </p:spTree>
    <p:extLst>
      <p:ext uri="{BB962C8B-B14F-4D97-AF65-F5344CB8AC3E}">
        <p14:creationId xmlns:p14="http://schemas.microsoft.com/office/powerpoint/2010/main" val="1010979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GB" sz="1800">
                <a:effectLst/>
                <a:latin typeface="Calibri" panose="020F0502020204030204" pitchFamily="34" charset="0"/>
                <a:ea typeface="Times New Roman" panose="02020603050405020304" pitchFamily="18" charset="0"/>
                <a:cs typeface="Times New Roman" panose="02020603050405020304" pitchFamily="18" charset="0"/>
              </a:rPr>
              <a:t>PGT is single stage, so no formal progression point, however, we require at least 60cr taught modules to be passed before a student continues to DIS / PRO OR there may be requisite modules such as research methods. PAB can require deferral of DIS to following January.</a:t>
            </a:r>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15</a:t>
            </a:fld>
            <a:endParaRPr lang="en-GB"/>
          </a:p>
        </p:txBody>
      </p:sp>
    </p:spTree>
    <p:extLst>
      <p:ext uri="{BB962C8B-B14F-4D97-AF65-F5344CB8AC3E}">
        <p14:creationId xmlns:p14="http://schemas.microsoft.com/office/powerpoint/2010/main" val="2808094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 EE attendance but you may be consulted on MAB recommendations for a set of marks, e.g. re-weighting where problematic. Sets of marks only taking to MAB where complete and full QA undertaken, i.e. where a sub-set of marks are held the module results will also be held.</a:t>
            </a:r>
          </a:p>
        </p:txBody>
      </p:sp>
      <p:sp>
        <p:nvSpPr>
          <p:cNvPr id="4" name="Slide Number Placeholder 3"/>
          <p:cNvSpPr>
            <a:spLocks noGrp="1"/>
          </p:cNvSpPr>
          <p:nvPr>
            <p:ph type="sldNum" sz="quarter" idx="5"/>
          </p:nvPr>
        </p:nvSpPr>
        <p:spPr/>
        <p:txBody>
          <a:bodyPr/>
          <a:lstStyle/>
          <a:p>
            <a:fld id="{4CAA5C9A-2C16-4E91-9D58-20B1C8167BDB}" type="slidenum">
              <a:rPr lang="en-GB" smtClean="0"/>
              <a:t>16</a:t>
            </a:fld>
            <a:endParaRPr lang="en-GB"/>
          </a:p>
        </p:txBody>
      </p:sp>
    </p:spTree>
    <p:extLst>
      <p:ext uri="{BB962C8B-B14F-4D97-AF65-F5344CB8AC3E}">
        <p14:creationId xmlns:p14="http://schemas.microsoft.com/office/powerpoint/2010/main" val="27654880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PABs are anon and no advocacy on behalf of individuals is permitted. Decisions are metrics and evidence based. A member of Ac Registry will attend either the pre-Board or main PAB (or both) to support the application of regs</a:t>
            </a:r>
          </a:p>
        </p:txBody>
      </p:sp>
      <p:sp>
        <p:nvSpPr>
          <p:cNvPr id="4" name="Slide Number Placeholder 3"/>
          <p:cNvSpPr>
            <a:spLocks noGrp="1"/>
          </p:cNvSpPr>
          <p:nvPr>
            <p:ph type="sldNum" sz="quarter" idx="5"/>
          </p:nvPr>
        </p:nvSpPr>
        <p:spPr/>
        <p:txBody>
          <a:bodyPr/>
          <a:lstStyle/>
          <a:p>
            <a:fld id="{4CAA5C9A-2C16-4E91-9D58-20B1C8167BDB}" type="slidenum">
              <a:rPr lang="en-GB" smtClean="0"/>
              <a:t>17</a:t>
            </a:fld>
            <a:endParaRPr lang="en-GB"/>
          </a:p>
        </p:txBody>
      </p:sp>
    </p:spTree>
    <p:extLst>
      <p:ext uri="{BB962C8B-B14F-4D97-AF65-F5344CB8AC3E}">
        <p14:creationId xmlns:p14="http://schemas.microsoft.com/office/powerpoint/2010/main" val="1690771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Note for a standard Bachelors, stages 2 and 3 are weighted 40/60. Some courses are 4 years and include an integrated YAB which is weighted 32/20/48. An integrated Masters 24/36/39.</a:t>
            </a:r>
          </a:p>
        </p:txBody>
      </p:sp>
      <p:sp>
        <p:nvSpPr>
          <p:cNvPr id="4" name="Slide Number Placeholder 3"/>
          <p:cNvSpPr>
            <a:spLocks noGrp="1"/>
          </p:cNvSpPr>
          <p:nvPr>
            <p:ph type="sldNum" sz="quarter" idx="5"/>
          </p:nvPr>
        </p:nvSpPr>
        <p:spPr/>
        <p:txBody>
          <a:bodyPr/>
          <a:lstStyle/>
          <a:p>
            <a:fld id="{4CAA5C9A-2C16-4E91-9D58-20B1C8167BDB}" type="slidenum">
              <a:rPr lang="en-GB" smtClean="0"/>
              <a:t>18</a:t>
            </a:fld>
            <a:endParaRPr lang="en-GB"/>
          </a:p>
        </p:txBody>
      </p:sp>
    </p:spTree>
    <p:extLst>
      <p:ext uri="{BB962C8B-B14F-4D97-AF65-F5344CB8AC3E}">
        <p14:creationId xmlns:p14="http://schemas.microsoft.com/office/powerpoint/2010/main" val="750032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UG borderline based on proximity and preponderance of credits. Automatic raise where 1% proximity and 50% in higher class. No discretion and EC are not grounds to re-classify</a:t>
            </a:r>
          </a:p>
        </p:txBody>
      </p:sp>
      <p:sp>
        <p:nvSpPr>
          <p:cNvPr id="4" name="Slide Number Placeholder 3"/>
          <p:cNvSpPr>
            <a:spLocks noGrp="1"/>
          </p:cNvSpPr>
          <p:nvPr>
            <p:ph type="sldNum" sz="quarter" idx="5"/>
          </p:nvPr>
        </p:nvSpPr>
        <p:spPr/>
        <p:txBody>
          <a:bodyPr/>
          <a:lstStyle/>
          <a:p>
            <a:fld id="{4CAA5C9A-2C16-4E91-9D58-20B1C8167BDB}" type="slidenum">
              <a:rPr lang="en-GB" smtClean="0"/>
              <a:t>19</a:t>
            </a:fld>
            <a:endParaRPr lang="en-GB"/>
          </a:p>
        </p:txBody>
      </p:sp>
    </p:spTree>
    <p:extLst>
      <p:ext uri="{BB962C8B-B14F-4D97-AF65-F5344CB8AC3E}">
        <p14:creationId xmlns:p14="http://schemas.microsoft.com/office/powerpoint/2010/main" val="13437756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Note the two requirements at PGT of the grand mean and </a:t>
            </a:r>
            <a:r>
              <a:rPr lang="en-GB" err="1"/>
              <a:t>predonderance</a:t>
            </a:r>
            <a:r>
              <a:rPr lang="en-GB"/>
              <a:t> of credits in the higher class – we don’t stipulate whether this must be the DIS or PRO</a:t>
            </a:r>
          </a:p>
        </p:txBody>
      </p:sp>
      <p:sp>
        <p:nvSpPr>
          <p:cNvPr id="4" name="Slide Number Placeholder 3"/>
          <p:cNvSpPr>
            <a:spLocks noGrp="1"/>
          </p:cNvSpPr>
          <p:nvPr>
            <p:ph type="sldNum" sz="quarter" idx="5"/>
          </p:nvPr>
        </p:nvSpPr>
        <p:spPr/>
        <p:txBody>
          <a:bodyPr/>
          <a:lstStyle/>
          <a:p>
            <a:fld id="{4CAA5C9A-2C16-4E91-9D58-20B1C8167BDB}" type="slidenum">
              <a:rPr lang="en-GB" smtClean="0"/>
              <a:t>20</a:t>
            </a:fld>
            <a:endParaRPr lang="en-GB"/>
          </a:p>
        </p:txBody>
      </p:sp>
    </p:spTree>
    <p:extLst>
      <p:ext uri="{BB962C8B-B14F-4D97-AF65-F5344CB8AC3E}">
        <p14:creationId xmlns:p14="http://schemas.microsoft.com/office/powerpoint/2010/main" val="4846444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 discretion</a:t>
            </a:r>
          </a:p>
          <a:p>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21</a:t>
            </a:fld>
            <a:endParaRPr lang="en-GB"/>
          </a:p>
        </p:txBody>
      </p:sp>
    </p:spTree>
    <p:extLst>
      <p:ext uri="{BB962C8B-B14F-4D97-AF65-F5344CB8AC3E}">
        <p14:creationId xmlns:p14="http://schemas.microsoft.com/office/powerpoint/2010/main" val="54057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Example of student mark profile (referred to as an ‘array’). One student per page anonymised. We’ll go through the sections and code. PAB will only pause on students where a decision needs to be made.</a:t>
            </a:r>
          </a:p>
        </p:txBody>
      </p:sp>
      <p:sp>
        <p:nvSpPr>
          <p:cNvPr id="4" name="Slide Number Placeholder 3"/>
          <p:cNvSpPr>
            <a:spLocks noGrp="1"/>
          </p:cNvSpPr>
          <p:nvPr>
            <p:ph type="sldNum" sz="quarter" idx="5"/>
          </p:nvPr>
        </p:nvSpPr>
        <p:spPr/>
        <p:txBody>
          <a:bodyPr/>
          <a:lstStyle/>
          <a:p>
            <a:fld id="{4CAA5C9A-2C16-4E91-9D58-20B1C8167BDB}" type="slidenum">
              <a:rPr lang="en-GB" smtClean="0"/>
              <a:t>22</a:t>
            </a:fld>
            <a:endParaRPr lang="en-GB"/>
          </a:p>
        </p:txBody>
      </p:sp>
    </p:spTree>
    <p:extLst>
      <p:ext uri="{BB962C8B-B14F-4D97-AF65-F5344CB8AC3E}">
        <p14:creationId xmlns:p14="http://schemas.microsoft.com/office/powerpoint/2010/main" val="11276869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Zooming in on the lower left-hand side we have a nice summary of the number of credits acquired per stage of study, including imported RPL credit and compensated credit. We can see this student took a foundation year (stage 0), but level 5 and 6 are those that contributed towards classification weighted 40/60.</a:t>
            </a:r>
          </a:p>
        </p:txBody>
      </p:sp>
      <p:sp>
        <p:nvSpPr>
          <p:cNvPr id="4" name="Slide Number Placeholder 3"/>
          <p:cNvSpPr>
            <a:spLocks noGrp="1"/>
          </p:cNvSpPr>
          <p:nvPr>
            <p:ph type="sldNum" sz="quarter" idx="5"/>
          </p:nvPr>
        </p:nvSpPr>
        <p:spPr/>
        <p:txBody>
          <a:bodyPr/>
          <a:lstStyle/>
          <a:p>
            <a:fld id="{4CAA5C9A-2C16-4E91-9D58-20B1C8167BDB}" type="slidenum">
              <a:rPr lang="en-GB" smtClean="0"/>
              <a:t>23</a:t>
            </a:fld>
            <a:endParaRPr lang="en-GB"/>
          </a:p>
        </p:txBody>
      </p:sp>
    </p:spTree>
    <p:extLst>
      <p:ext uri="{BB962C8B-B14F-4D97-AF65-F5344CB8AC3E}">
        <p14:creationId xmlns:p14="http://schemas.microsoft.com/office/powerpoint/2010/main" val="13826372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lower right-hand side gives a narrative summary of weighted grand mean contributing to class, and percentage of credits in higher class. It will also show the number of credits at level 6 i.e. eligibility for an Ordinary (without honours) degree</a:t>
            </a:r>
          </a:p>
        </p:txBody>
      </p:sp>
      <p:sp>
        <p:nvSpPr>
          <p:cNvPr id="4" name="Slide Number Placeholder 3"/>
          <p:cNvSpPr>
            <a:spLocks noGrp="1"/>
          </p:cNvSpPr>
          <p:nvPr>
            <p:ph type="sldNum" sz="quarter" idx="5"/>
          </p:nvPr>
        </p:nvSpPr>
        <p:spPr/>
        <p:txBody>
          <a:bodyPr/>
          <a:lstStyle/>
          <a:p>
            <a:fld id="{4CAA5C9A-2C16-4E91-9D58-20B1C8167BDB}" type="slidenum">
              <a:rPr lang="en-GB" smtClean="0"/>
              <a:t>24</a:t>
            </a:fld>
            <a:endParaRPr lang="en-GB"/>
          </a:p>
        </p:txBody>
      </p:sp>
    </p:spTree>
    <p:extLst>
      <p:ext uri="{BB962C8B-B14F-4D97-AF65-F5344CB8AC3E}">
        <p14:creationId xmlns:p14="http://schemas.microsoft.com/office/powerpoint/2010/main" val="24626492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Top right gives us info about the student, their candidate number, course, mode of attendance.</a:t>
            </a:r>
          </a:p>
        </p:txBody>
      </p:sp>
      <p:sp>
        <p:nvSpPr>
          <p:cNvPr id="4" name="Slide Number Placeholder 3"/>
          <p:cNvSpPr>
            <a:spLocks noGrp="1"/>
          </p:cNvSpPr>
          <p:nvPr>
            <p:ph type="sldNum" sz="quarter" idx="5"/>
          </p:nvPr>
        </p:nvSpPr>
        <p:spPr/>
        <p:txBody>
          <a:bodyPr/>
          <a:lstStyle/>
          <a:p>
            <a:fld id="{4CAA5C9A-2C16-4E91-9D58-20B1C8167BDB}" type="slidenum">
              <a:rPr lang="en-GB" smtClean="0"/>
              <a:t>25</a:t>
            </a:fld>
            <a:endParaRPr lang="en-GB"/>
          </a:p>
        </p:txBody>
      </p:sp>
    </p:spTree>
    <p:extLst>
      <p:ext uri="{BB962C8B-B14F-4D97-AF65-F5344CB8AC3E}">
        <p14:creationId xmlns:p14="http://schemas.microsoft.com/office/powerpoint/2010/main" val="7064764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So going through the columns – FHEQ level of module</a:t>
            </a:r>
          </a:p>
        </p:txBody>
      </p:sp>
      <p:sp>
        <p:nvSpPr>
          <p:cNvPr id="4" name="Slide Number Placeholder 3"/>
          <p:cNvSpPr>
            <a:spLocks noGrp="1"/>
          </p:cNvSpPr>
          <p:nvPr>
            <p:ph type="sldNum" sz="quarter" idx="5"/>
          </p:nvPr>
        </p:nvSpPr>
        <p:spPr/>
        <p:txBody>
          <a:bodyPr/>
          <a:lstStyle/>
          <a:p>
            <a:fld id="{4CAA5C9A-2C16-4E91-9D58-20B1C8167BDB}" type="slidenum">
              <a:rPr lang="en-GB" smtClean="0"/>
              <a:t>26</a:t>
            </a:fld>
            <a:endParaRPr lang="en-GB"/>
          </a:p>
        </p:txBody>
      </p:sp>
    </p:spTree>
    <p:extLst>
      <p:ext uri="{BB962C8B-B14F-4D97-AF65-F5344CB8AC3E}">
        <p14:creationId xmlns:p14="http://schemas.microsoft.com/office/powerpoint/2010/main" val="14821786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Number of credits for the module, noting that Sussex operates in multiples of 15</a:t>
            </a:r>
          </a:p>
        </p:txBody>
      </p:sp>
      <p:sp>
        <p:nvSpPr>
          <p:cNvPr id="4" name="Slide Number Placeholder 3"/>
          <p:cNvSpPr>
            <a:spLocks noGrp="1"/>
          </p:cNvSpPr>
          <p:nvPr>
            <p:ph type="sldNum" sz="quarter" idx="5"/>
          </p:nvPr>
        </p:nvSpPr>
        <p:spPr/>
        <p:txBody>
          <a:bodyPr/>
          <a:lstStyle/>
          <a:p>
            <a:fld id="{4CAA5C9A-2C16-4E91-9D58-20B1C8167BDB}" type="slidenum">
              <a:rPr lang="en-GB" smtClean="0"/>
              <a:t>27</a:t>
            </a:fld>
            <a:endParaRPr lang="en-GB"/>
          </a:p>
        </p:txBody>
      </p:sp>
    </p:spTree>
    <p:extLst>
      <p:ext uri="{BB962C8B-B14F-4D97-AF65-F5344CB8AC3E}">
        <p14:creationId xmlns:p14="http://schemas.microsoft.com/office/powerpoint/2010/main" val="40702387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When the module was taken – most modules are </a:t>
            </a:r>
            <a:r>
              <a:rPr lang="en-GB" err="1"/>
              <a:t>semesterised</a:t>
            </a:r>
            <a:r>
              <a:rPr lang="en-GB"/>
              <a:t>, but a small number are long/thin taught across two terms</a:t>
            </a:r>
          </a:p>
        </p:txBody>
      </p:sp>
      <p:sp>
        <p:nvSpPr>
          <p:cNvPr id="4" name="Slide Number Placeholder 3"/>
          <p:cNvSpPr>
            <a:spLocks noGrp="1"/>
          </p:cNvSpPr>
          <p:nvPr>
            <p:ph type="sldNum" sz="quarter" idx="5"/>
          </p:nvPr>
        </p:nvSpPr>
        <p:spPr/>
        <p:txBody>
          <a:bodyPr/>
          <a:lstStyle/>
          <a:p>
            <a:fld id="{4CAA5C9A-2C16-4E91-9D58-20B1C8167BDB}" type="slidenum">
              <a:rPr lang="en-GB" smtClean="0"/>
              <a:t>28</a:t>
            </a:fld>
            <a:endParaRPr lang="en-GB"/>
          </a:p>
        </p:txBody>
      </p:sp>
    </p:spTree>
    <p:extLst>
      <p:ext uri="{BB962C8B-B14F-4D97-AF65-F5344CB8AC3E}">
        <p14:creationId xmlns:p14="http://schemas.microsoft.com/office/powerpoint/2010/main" val="2445152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Most modules are eligible for compensation, unless there is a PRSB restriction and this is hard coded into the system. This means the system will auto apply comp at end of stage where marginal fail, so for UG120cr and stage mean of at least 40</a:t>
            </a:r>
          </a:p>
        </p:txBody>
      </p:sp>
      <p:sp>
        <p:nvSpPr>
          <p:cNvPr id="4" name="Slide Number Placeholder 3"/>
          <p:cNvSpPr>
            <a:spLocks noGrp="1"/>
          </p:cNvSpPr>
          <p:nvPr>
            <p:ph type="sldNum" sz="quarter" idx="5"/>
          </p:nvPr>
        </p:nvSpPr>
        <p:spPr/>
        <p:txBody>
          <a:bodyPr/>
          <a:lstStyle/>
          <a:p>
            <a:fld id="{4CAA5C9A-2C16-4E91-9D58-20B1C8167BDB}" type="slidenum">
              <a:rPr lang="en-GB" smtClean="0"/>
              <a:t>29</a:t>
            </a:fld>
            <a:endParaRPr lang="en-GB"/>
          </a:p>
        </p:txBody>
      </p:sp>
    </p:spTree>
    <p:extLst>
      <p:ext uri="{BB962C8B-B14F-4D97-AF65-F5344CB8AC3E}">
        <p14:creationId xmlns:p14="http://schemas.microsoft.com/office/powerpoint/2010/main" val="10894581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Sussex has 3 assessment blocks which includes August resits. We can see that the first few long/thin module is assessed in the May assessment block. There are also modules in this example which are assessed in term-time, e.g. coursework.</a:t>
            </a:r>
          </a:p>
        </p:txBody>
      </p:sp>
      <p:sp>
        <p:nvSpPr>
          <p:cNvPr id="4" name="Slide Number Placeholder 3"/>
          <p:cNvSpPr>
            <a:spLocks noGrp="1"/>
          </p:cNvSpPr>
          <p:nvPr>
            <p:ph type="sldNum" sz="quarter" idx="5"/>
          </p:nvPr>
        </p:nvSpPr>
        <p:spPr/>
        <p:txBody>
          <a:bodyPr/>
          <a:lstStyle/>
          <a:p>
            <a:fld id="{4CAA5C9A-2C16-4E91-9D58-20B1C8167BDB}" type="slidenum">
              <a:rPr lang="en-GB" smtClean="0"/>
              <a:t>30</a:t>
            </a:fld>
            <a:endParaRPr lang="en-GB"/>
          </a:p>
        </p:txBody>
      </p:sp>
    </p:spTree>
    <p:extLst>
      <p:ext uri="{BB962C8B-B14F-4D97-AF65-F5344CB8AC3E}">
        <p14:creationId xmlns:p14="http://schemas.microsoft.com/office/powerpoint/2010/main" val="12455138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Moving across the columns we have detail on whether the assessment was an Initial Attempt (IA), a Resit or a Sit (this is where exceptional circumstances are upheld and the assess is as if for the first time)</a:t>
            </a:r>
          </a:p>
        </p:txBody>
      </p:sp>
      <p:sp>
        <p:nvSpPr>
          <p:cNvPr id="4" name="Slide Number Placeholder 3"/>
          <p:cNvSpPr>
            <a:spLocks noGrp="1"/>
          </p:cNvSpPr>
          <p:nvPr>
            <p:ph type="sldNum" sz="quarter" idx="5"/>
          </p:nvPr>
        </p:nvSpPr>
        <p:spPr/>
        <p:txBody>
          <a:bodyPr/>
          <a:lstStyle/>
          <a:p>
            <a:fld id="{4CAA5C9A-2C16-4E91-9D58-20B1C8167BDB}" type="slidenum">
              <a:rPr lang="en-GB" smtClean="0"/>
              <a:t>31</a:t>
            </a:fld>
            <a:endParaRPr lang="en-GB"/>
          </a:p>
        </p:txBody>
      </p:sp>
    </p:spTree>
    <p:extLst>
      <p:ext uri="{BB962C8B-B14F-4D97-AF65-F5344CB8AC3E}">
        <p14:creationId xmlns:p14="http://schemas.microsoft.com/office/powerpoint/2010/main" val="980937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Capped and uncapped marks are shown. There is a 7 day late period and sliding scale of late penalties, 5% up to 24hrs late, 10% between 24hr and 7 days. Students with Reasonable Adjustments can submit in the late period without penalty. Late penalties not applied where this would bring the module below the pass threshold and require a resit or prevent progression, as the student has evidenced that they have academically passed.</a:t>
            </a:r>
          </a:p>
        </p:txBody>
      </p:sp>
      <p:sp>
        <p:nvSpPr>
          <p:cNvPr id="4" name="Slide Number Placeholder 3"/>
          <p:cNvSpPr>
            <a:spLocks noGrp="1"/>
          </p:cNvSpPr>
          <p:nvPr>
            <p:ph type="sldNum" sz="quarter" idx="5"/>
          </p:nvPr>
        </p:nvSpPr>
        <p:spPr/>
        <p:txBody>
          <a:bodyPr/>
          <a:lstStyle/>
          <a:p>
            <a:fld id="{4CAA5C9A-2C16-4E91-9D58-20B1C8167BDB}" type="slidenum">
              <a:rPr lang="en-GB" smtClean="0"/>
              <a:t>32</a:t>
            </a:fld>
            <a:endParaRPr lang="en-GB"/>
          </a:p>
        </p:txBody>
      </p:sp>
    </p:spTree>
    <p:extLst>
      <p:ext uri="{BB962C8B-B14F-4D97-AF65-F5344CB8AC3E}">
        <p14:creationId xmlns:p14="http://schemas.microsoft.com/office/powerpoint/2010/main" val="21023032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33</a:t>
            </a:fld>
            <a:endParaRPr lang="en-GB"/>
          </a:p>
        </p:txBody>
      </p:sp>
    </p:spTree>
    <p:extLst>
      <p:ext uri="{BB962C8B-B14F-4D97-AF65-F5344CB8AC3E}">
        <p14:creationId xmlns:p14="http://schemas.microsoft.com/office/powerpoint/2010/main" val="260478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Exceptional circumstances can be claimed for late submission, non-submission or poor performance or ‘impairment’. Where an assessment is impaired, the EB will look at the student’s overall performance, max </a:t>
            </a:r>
            <a:r>
              <a:rPr lang="en-GB" err="1"/>
              <a:t>PoR</a:t>
            </a:r>
            <a:r>
              <a:rPr lang="en-GB"/>
              <a:t> and classification if they are in the final stage. A further sit may be offered if deemed in the interest of the student, but if for example the mark is not out of line and a further sit would have no material impact on classification, the EC will be ‘noted’ but no further sit given.</a:t>
            </a:r>
          </a:p>
        </p:txBody>
      </p:sp>
      <p:sp>
        <p:nvSpPr>
          <p:cNvPr id="4" name="Slide Number Placeholder 3"/>
          <p:cNvSpPr>
            <a:spLocks noGrp="1"/>
          </p:cNvSpPr>
          <p:nvPr>
            <p:ph type="sldNum" sz="quarter" idx="5"/>
          </p:nvPr>
        </p:nvSpPr>
        <p:spPr/>
        <p:txBody>
          <a:bodyPr/>
          <a:lstStyle/>
          <a:p>
            <a:fld id="{4CAA5C9A-2C16-4E91-9D58-20B1C8167BDB}" type="slidenum">
              <a:rPr lang="en-GB" smtClean="0"/>
              <a:t>34</a:t>
            </a:fld>
            <a:endParaRPr lang="en-GB"/>
          </a:p>
        </p:txBody>
      </p:sp>
    </p:spTree>
    <p:extLst>
      <p:ext uri="{BB962C8B-B14F-4D97-AF65-F5344CB8AC3E}">
        <p14:creationId xmlns:p14="http://schemas.microsoft.com/office/powerpoint/2010/main" val="1429706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Typical penalty for upheld Academic Misconduct is to set assessment mark to zero. PAB usually recommends resit for a capped mark. A mark may be held if the investigation is still in progress.</a:t>
            </a:r>
          </a:p>
        </p:txBody>
      </p:sp>
      <p:sp>
        <p:nvSpPr>
          <p:cNvPr id="4" name="Slide Number Placeholder 3"/>
          <p:cNvSpPr>
            <a:spLocks noGrp="1"/>
          </p:cNvSpPr>
          <p:nvPr>
            <p:ph type="sldNum" sz="quarter" idx="5"/>
          </p:nvPr>
        </p:nvSpPr>
        <p:spPr/>
        <p:txBody>
          <a:bodyPr/>
          <a:lstStyle/>
          <a:p>
            <a:fld id="{4CAA5C9A-2C16-4E91-9D58-20B1C8167BDB}" type="slidenum">
              <a:rPr lang="en-GB" smtClean="0"/>
              <a:t>35</a:t>
            </a:fld>
            <a:endParaRPr lang="en-GB"/>
          </a:p>
        </p:txBody>
      </p:sp>
    </p:spTree>
    <p:extLst>
      <p:ext uri="{BB962C8B-B14F-4D97-AF65-F5344CB8AC3E}">
        <p14:creationId xmlns:p14="http://schemas.microsoft.com/office/powerpoint/2010/main" val="1274578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chemeClr val="bg1"/>
                </a:solidFill>
              </a:rPr>
              <a:t>So moving on to a different student. In this slide we see the exceptional circumstances flag for impairment. PAB has discretion to allow the student a further uncapped optional sit and will apply school strategy.</a:t>
            </a:r>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36</a:t>
            </a:fld>
            <a:endParaRPr lang="en-GB"/>
          </a:p>
        </p:txBody>
      </p:sp>
    </p:spTree>
    <p:extLst>
      <p:ext uri="{BB962C8B-B14F-4D97-AF65-F5344CB8AC3E}">
        <p14:creationId xmlns:p14="http://schemas.microsoft.com/office/powerpoint/2010/main" val="3969950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chemeClr val="bg1"/>
                </a:solidFill>
              </a:rPr>
              <a:t>Zooming in we can see that this mark is a little out of line and a higher mark could potentially put them into the borderline zone, although unlikely as a just x1 low weighted module. PAB has discretion here, but should set out its strategy at start of meeting.</a:t>
            </a:r>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37</a:t>
            </a:fld>
            <a:endParaRPr lang="en-GB"/>
          </a:p>
        </p:txBody>
      </p:sp>
    </p:spTree>
    <p:extLst>
      <p:ext uri="{BB962C8B-B14F-4D97-AF65-F5344CB8AC3E}">
        <p14:creationId xmlns:p14="http://schemas.microsoft.com/office/powerpoint/2010/main" val="16086406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chemeClr val="bg1"/>
                </a:solidFill>
              </a:rPr>
              <a:t>In this example, the student has failed 30cr, let’s zoom in on next slide…</a:t>
            </a:r>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38</a:t>
            </a:fld>
            <a:endParaRPr lang="en-GB"/>
          </a:p>
        </p:txBody>
      </p:sp>
    </p:spTree>
    <p:extLst>
      <p:ext uri="{BB962C8B-B14F-4D97-AF65-F5344CB8AC3E}">
        <p14:creationId xmlns:p14="http://schemas.microsoft.com/office/powerpoint/2010/main" val="28693519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chemeClr val="bg1"/>
                </a:solidFill>
              </a:rPr>
              <a:t>So, we can see that there is an accepted non-submission. The PAB has discretion to apply condonement at the award stage so that they have the full amount of credit for an honours degree at there is no delay to the award. Where </a:t>
            </a:r>
            <a:r>
              <a:rPr lang="en-GB" err="1">
                <a:solidFill>
                  <a:schemeClr val="bg1"/>
                </a:solidFill>
              </a:rPr>
              <a:t>stu</a:t>
            </a:r>
            <a:r>
              <a:rPr lang="en-GB">
                <a:solidFill>
                  <a:schemeClr val="bg1"/>
                </a:solidFill>
              </a:rPr>
              <a:t> have condoned credit they are given an optional resit for capped mark, but because they have EC PAB can offer condonement with optional sit. Note max comp + condonement is 30cr per stage. Student must have stage mean of 40 and PAB ensures that course level LO are met. </a:t>
            </a:r>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39</a:t>
            </a:fld>
            <a:endParaRPr lang="en-GB"/>
          </a:p>
        </p:txBody>
      </p:sp>
    </p:spTree>
    <p:extLst>
      <p:ext uri="{BB962C8B-B14F-4D97-AF65-F5344CB8AC3E}">
        <p14:creationId xmlns:p14="http://schemas.microsoft.com/office/powerpoint/2010/main" val="36672340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this example the student has failed 60cr in final stage.</a:t>
            </a:r>
          </a:p>
        </p:txBody>
      </p:sp>
      <p:sp>
        <p:nvSpPr>
          <p:cNvPr id="4" name="Slide Number Placeholder 3"/>
          <p:cNvSpPr>
            <a:spLocks noGrp="1"/>
          </p:cNvSpPr>
          <p:nvPr>
            <p:ph type="sldNum" sz="quarter" idx="5"/>
          </p:nvPr>
        </p:nvSpPr>
        <p:spPr/>
        <p:txBody>
          <a:bodyPr/>
          <a:lstStyle/>
          <a:p>
            <a:fld id="{4CAA5C9A-2C16-4E91-9D58-20B1C8167BDB}" type="slidenum">
              <a:rPr lang="en-GB" smtClean="0"/>
              <a:t>40</a:t>
            </a:fld>
            <a:endParaRPr lang="en-GB"/>
          </a:p>
        </p:txBody>
      </p:sp>
    </p:spTree>
    <p:extLst>
      <p:ext uri="{BB962C8B-B14F-4D97-AF65-F5344CB8AC3E}">
        <p14:creationId xmlns:p14="http://schemas.microsoft.com/office/powerpoint/2010/main" val="5135232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Note automatic compensation hasn’t been applied as volume of passed credit too low, despite a marginal fail mark of 39. Student has EC for non-sub on one assessment task. Student can be awarded an Ordinary degree to allow them to attend graduation, with optional sit of module with EC. Marks for passed assessments will be carried forward and conflated. This student has taken a voluntary YAB which was passed but is zero weighted in the classification.</a:t>
            </a:r>
          </a:p>
        </p:txBody>
      </p:sp>
      <p:sp>
        <p:nvSpPr>
          <p:cNvPr id="4" name="Slide Number Placeholder 3"/>
          <p:cNvSpPr>
            <a:spLocks noGrp="1"/>
          </p:cNvSpPr>
          <p:nvPr>
            <p:ph type="sldNum" sz="quarter" idx="5"/>
          </p:nvPr>
        </p:nvSpPr>
        <p:spPr/>
        <p:txBody>
          <a:bodyPr/>
          <a:lstStyle/>
          <a:p>
            <a:fld id="{4CAA5C9A-2C16-4E91-9D58-20B1C8167BDB}" type="slidenum">
              <a:rPr lang="en-GB" smtClean="0"/>
              <a:t>41</a:t>
            </a:fld>
            <a:endParaRPr lang="en-GB"/>
          </a:p>
        </p:txBody>
      </p:sp>
    </p:spTree>
    <p:extLst>
      <p:ext uri="{BB962C8B-B14F-4D97-AF65-F5344CB8AC3E}">
        <p14:creationId xmlns:p14="http://schemas.microsoft.com/office/powerpoint/2010/main" val="23972728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We’ve focused on UG so here is a PGT example</a:t>
            </a:r>
          </a:p>
        </p:txBody>
      </p:sp>
      <p:sp>
        <p:nvSpPr>
          <p:cNvPr id="4" name="Slide Number Placeholder 3"/>
          <p:cNvSpPr>
            <a:spLocks noGrp="1"/>
          </p:cNvSpPr>
          <p:nvPr>
            <p:ph type="sldNum" sz="quarter" idx="5"/>
          </p:nvPr>
        </p:nvSpPr>
        <p:spPr/>
        <p:txBody>
          <a:bodyPr/>
          <a:lstStyle/>
          <a:p>
            <a:fld id="{4CAA5C9A-2C16-4E91-9D58-20B1C8167BDB}" type="slidenum">
              <a:rPr lang="en-GB" smtClean="0"/>
              <a:t>42</a:t>
            </a:fld>
            <a:endParaRPr lang="en-GB"/>
          </a:p>
        </p:txBody>
      </p:sp>
    </p:spTree>
    <p:extLst>
      <p:ext uri="{BB962C8B-B14F-4D97-AF65-F5344CB8AC3E}">
        <p14:creationId xmlns:p14="http://schemas.microsoft.com/office/powerpoint/2010/main" val="19880201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can see that they are borderline with a grand mean within 1%. Note the 2 criteria for PGT awards</a:t>
            </a:r>
          </a:p>
        </p:txBody>
      </p:sp>
      <p:sp>
        <p:nvSpPr>
          <p:cNvPr id="4" name="Slide Number Placeholder 3"/>
          <p:cNvSpPr>
            <a:spLocks noGrp="1"/>
          </p:cNvSpPr>
          <p:nvPr>
            <p:ph type="sldNum" sz="quarter" idx="5"/>
          </p:nvPr>
        </p:nvSpPr>
        <p:spPr/>
        <p:txBody>
          <a:bodyPr/>
          <a:lstStyle/>
          <a:p>
            <a:fld id="{4CAA5C9A-2C16-4E91-9D58-20B1C8167BDB}" type="slidenum">
              <a:rPr lang="en-GB" smtClean="0"/>
              <a:t>43</a:t>
            </a:fld>
            <a:endParaRPr lang="en-GB"/>
          </a:p>
        </p:txBody>
      </p:sp>
    </p:spTree>
    <p:extLst>
      <p:ext uri="{BB962C8B-B14F-4D97-AF65-F5344CB8AC3E}">
        <p14:creationId xmlns:p14="http://schemas.microsoft.com/office/powerpoint/2010/main" val="32571427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this example the student has 165cr</a:t>
            </a:r>
          </a:p>
        </p:txBody>
      </p:sp>
      <p:sp>
        <p:nvSpPr>
          <p:cNvPr id="4" name="Slide Number Placeholder 3"/>
          <p:cNvSpPr>
            <a:spLocks noGrp="1"/>
          </p:cNvSpPr>
          <p:nvPr>
            <p:ph type="sldNum" sz="quarter" idx="5"/>
          </p:nvPr>
        </p:nvSpPr>
        <p:spPr/>
        <p:txBody>
          <a:bodyPr/>
          <a:lstStyle/>
          <a:p>
            <a:fld id="{4CAA5C9A-2C16-4E91-9D58-20B1C8167BDB}" type="slidenum">
              <a:rPr lang="en-GB" smtClean="0"/>
              <a:t>44</a:t>
            </a:fld>
            <a:endParaRPr lang="en-GB"/>
          </a:p>
        </p:txBody>
      </p:sp>
    </p:spTree>
    <p:extLst>
      <p:ext uri="{BB962C8B-B14F-4D97-AF65-F5344CB8AC3E}">
        <p14:creationId xmlns:p14="http://schemas.microsoft.com/office/powerpoint/2010/main" val="26617069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a:t>
            </a:r>
            <a:r>
              <a:rPr lang="en-GB" err="1"/>
              <a:t>stu</a:t>
            </a:r>
            <a:r>
              <a:rPr lang="en-GB"/>
              <a:t> had 15cr of resits which they have failed at the resit attempt. PAB has discretion to condone here to issue award. A further resit would take the student beyond the max </a:t>
            </a:r>
            <a:r>
              <a:rPr lang="en-GB" err="1"/>
              <a:t>PoR</a:t>
            </a:r>
            <a:r>
              <a:rPr lang="en-GB"/>
              <a:t>, so could request IIO.</a:t>
            </a:r>
          </a:p>
        </p:txBody>
      </p:sp>
      <p:sp>
        <p:nvSpPr>
          <p:cNvPr id="4" name="Slide Number Placeholder 3"/>
          <p:cNvSpPr>
            <a:spLocks noGrp="1"/>
          </p:cNvSpPr>
          <p:nvPr>
            <p:ph type="sldNum" sz="quarter" idx="5"/>
          </p:nvPr>
        </p:nvSpPr>
        <p:spPr/>
        <p:txBody>
          <a:bodyPr/>
          <a:lstStyle/>
          <a:p>
            <a:fld id="{4CAA5C9A-2C16-4E91-9D58-20B1C8167BDB}" type="slidenum">
              <a:rPr lang="en-GB" smtClean="0"/>
              <a:t>45</a:t>
            </a:fld>
            <a:endParaRPr lang="en-GB"/>
          </a:p>
        </p:txBody>
      </p:sp>
    </p:spTree>
    <p:extLst>
      <p:ext uri="{BB962C8B-B14F-4D97-AF65-F5344CB8AC3E}">
        <p14:creationId xmlns:p14="http://schemas.microsoft.com/office/powerpoint/2010/main" val="20985905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46</a:t>
            </a:fld>
            <a:endParaRPr lang="en-GB"/>
          </a:p>
        </p:txBody>
      </p:sp>
    </p:spTree>
    <p:extLst>
      <p:ext uri="{BB962C8B-B14F-4D97-AF65-F5344CB8AC3E}">
        <p14:creationId xmlns:p14="http://schemas.microsoft.com/office/powerpoint/2010/main" val="5893174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47</a:t>
            </a:fld>
            <a:endParaRPr lang="en-GB"/>
          </a:p>
        </p:txBody>
      </p:sp>
    </p:spTree>
    <p:extLst>
      <p:ext uri="{BB962C8B-B14F-4D97-AF65-F5344CB8AC3E}">
        <p14:creationId xmlns:p14="http://schemas.microsoft.com/office/powerpoint/2010/main" val="32190313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CAA5C9A-2C16-4E91-9D58-20B1C8167BDB}" type="slidenum">
              <a:rPr lang="en-GB" smtClean="0"/>
              <a:t>48</a:t>
            </a:fld>
            <a:endParaRPr lang="en-GB"/>
          </a:p>
        </p:txBody>
      </p:sp>
    </p:spTree>
    <p:extLst>
      <p:ext uri="{BB962C8B-B14F-4D97-AF65-F5344CB8AC3E}">
        <p14:creationId xmlns:p14="http://schemas.microsoft.com/office/powerpoint/2010/main" val="2171951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F0C91800-263C-438E-8C3D-54D0F7FB1DA6}" type="datetime1">
              <a:rPr lang="en-GB" smtClean="0"/>
              <a:t>24/02/2025</a:t>
            </a:fld>
            <a:endParaRPr lang="en-GB"/>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GB"/>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13565006-3E35-48DD-9D17-8553F3AC81B9}" type="slidenum">
              <a:rPr lang="en-GB" smtClean="0"/>
              <a:t>‹#›</a:t>
            </a:fld>
            <a:endParaRPr lang="en-GB"/>
          </a:p>
        </p:txBody>
      </p:sp>
    </p:spTree>
    <p:extLst>
      <p:ext uri="{BB962C8B-B14F-4D97-AF65-F5344CB8AC3E}">
        <p14:creationId xmlns:p14="http://schemas.microsoft.com/office/powerpoint/2010/main" val="358089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75497F-4706-433F-9025-6146FE1E5431}" type="datetime1">
              <a:rPr lang="en-GB" smtClean="0"/>
              <a:t>24/02/2025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558300" y="5956137"/>
            <a:ext cx="1052508" cy="365125"/>
          </a:xfrm>
        </p:spPr>
        <p:txBody>
          <a:bodyPr/>
          <a:lstStyle/>
          <a:p>
            <a:fld id="{13565006-3E35-48DD-9D17-8553F3AC81B9}" type="slidenum">
              <a:rPr lang="en-GB" smtClean="0"/>
              <a:t>‹#›</a:t>
            </a:fld>
            <a:endParaRPr lang="en-GB"/>
          </a:p>
        </p:txBody>
      </p:sp>
    </p:spTree>
    <p:extLst>
      <p:ext uri="{BB962C8B-B14F-4D97-AF65-F5344CB8AC3E}">
        <p14:creationId xmlns:p14="http://schemas.microsoft.com/office/powerpoint/2010/main" val="2362187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02040951-4631-4F81-BF7C-4B5ACDAC56F8}" type="datetime1">
              <a:rPr lang="en-GB" smtClean="0"/>
              <a:t>24/02/2025</a:t>
            </a:fld>
            <a:endParaRPr lang="en-GB"/>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13565006-3E35-48DD-9D17-8553F3AC81B9}" type="slidenum">
              <a:rPr lang="en-GB" smtClean="0"/>
              <a:t>‹#›</a:t>
            </a:fld>
            <a:endParaRPr lang="en-GB"/>
          </a:p>
        </p:txBody>
      </p:sp>
    </p:spTree>
    <p:extLst>
      <p:ext uri="{BB962C8B-B14F-4D97-AF65-F5344CB8AC3E}">
        <p14:creationId xmlns:p14="http://schemas.microsoft.com/office/powerpoint/2010/main" val="4084473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44A1C1-618D-4ACA-8FD7-9C858F6057F4}" type="datetime1">
              <a:rPr lang="en-GB" smtClean="0"/>
              <a:t>24/02/2025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565006-3E35-48DD-9D17-8553F3AC81B9}" type="slidenum">
              <a:rPr lang="en-GB" smtClean="0"/>
              <a:t>‹#›</a:t>
            </a:fld>
            <a:endParaRPr lang="en-GB"/>
          </a:p>
        </p:txBody>
      </p:sp>
    </p:spTree>
    <p:extLst>
      <p:ext uri="{BB962C8B-B14F-4D97-AF65-F5344CB8AC3E}">
        <p14:creationId xmlns:p14="http://schemas.microsoft.com/office/powerpoint/2010/main" val="4194843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E7C7762-0C30-4082-9B83-771319C4D754}" type="datetime1">
              <a:rPr lang="en-GB" smtClean="0"/>
              <a:t>24/02/2025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3565006-3E35-48DD-9D17-8553F3AC81B9}" type="slidenum">
              <a:rPr lang="en-GB" smtClean="0"/>
              <a:t>‹#›</a:t>
            </a:fld>
            <a:endParaRPr lang="en-GB"/>
          </a:p>
        </p:txBody>
      </p:sp>
    </p:spTree>
    <p:extLst>
      <p:ext uri="{BB962C8B-B14F-4D97-AF65-F5344CB8AC3E}">
        <p14:creationId xmlns:p14="http://schemas.microsoft.com/office/powerpoint/2010/main" val="502895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51B3CA3-1598-4025-B044-EA33155ACD8B}" type="datetime1">
              <a:rPr lang="en-GB" smtClean="0"/>
              <a:t>24/02/2025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3565006-3E35-48DD-9D17-8553F3AC81B9}" type="slidenum">
              <a:rPr lang="en-GB" smtClean="0"/>
              <a:t>‹#›</a:t>
            </a:fld>
            <a:endParaRPr lang="en-GB"/>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Tree>
    <p:extLst>
      <p:ext uri="{BB962C8B-B14F-4D97-AF65-F5344CB8AC3E}">
        <p14:creationId xmlns:p14="http://schemas.microsoft.com/office/powerpoint/2010/main" val="1119407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9D5F6-45B3-4F07-8B97-8E90A9DAC735}" type="datetime1">
              <a:rPr lang="en-GB" smtClean="0"/>
              <a:t>24/02/2025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3565006-3E35-48DD-9D17-8553F3AC81B9}" type="slidenum">
              <a:rPr lang="en-GB" smtClean="0"/>
              <a:t>‹#›</a:t>
            </a:fld>
            <a:endParaRPr lang="en-GB"/>
          </a:p>
        </p:txBody>
      </p:sp>
    </p:spTree>
    <p:extLst>
      <p:ext uri="{BB962C8B-B14F-4D97-AF65-F5344CB8AC3E}">
        <p14:creationId xmlns:p14="http://schemas.microsoft.com/office/powerpoint/2010/main" val="2868806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AD7F979B-F18D-491A-B130-6780D65011E5}" type="datetime1">
              <a:rPr lang="en-GB" smtClean="0"/>
              <a:t>24/02/2025</a:t>
            </a:fld>
            <a:endParaRPr lang="en-GB"/>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13565006-3E35-48DD-9D17-8553F3AC81B9}" type="slidenum">
              <a:rPr lang="en-GB" smtClean="0"/>
              <a:t>‹#›</a:t>
            </a:fld>
            <a:endParaRPr lang="en-GB"/>
          </a:p>
        </p:txBody>
      </p:sp>
    </p:spTree>
    <p:extLst>
      <p:ext uri="{BB962C8B-B14F-4D97-AF65-F5344CB8AC3E}">
        <p14:creationId xmlns:p14="http://schemas.microsoft.com/office/powerpoint/2010/main" val="1905807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F84E4B-E8C3-414E-98A8-2BA46D215A6D}" type="datetime1">
              <a:rPr lang="en-GB" smtClean="0"/>
              <a:t>24/02/2025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565006-3E35-48DD-9D17-8553F3AC81B9}" type="slidenum">
              <a:rPr lang="en-GB" smtClean="0"/>
              <a:t>‹#›</a:t>
            </a:fld>
            <a:endParaRPr lang="en-GB"/>
          </a:p>
        </p:txBody>
      </p:sp>
    </p:spTree>
    <p:extLst>
      <p:ext uri="{BB962C8B-B14F-4D97-AF65-F5344CB8AC3E}">
        <p14:creationId xmlns:p14="http://schemas.microsoft.com/office/powerpoint/2010/main" val="2563543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AADCB5-715D-4AC6-BE16-9932E12A30F7}" type="datetime1">
              <a:rPr lang="en-GB" smtClean="0"/>
              <a:t>24/02/2025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565006-3E35-48DD-9D17-8553F3AC81B9}" type="slidenum">
              <a:rPr lang="en-GB" smtClean="0"/>
              <a:t>‹#›</a:t>
            </a:fld>
            <a:endParaRPr lang="en-GB"/>
          </a:p>
        </p:txBody>
      </p:sp>
    </p:spTree>
    <p:extLst>
      <p:ext uri="{BB962C8B-B14F-4D97-AF65-F5344CB8AC3E}">
        <p14:creationId xmlns:p14="http://schemas.microsoft.com/office/powerpoint/2010/main" val="3607190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1AD4443C-3FBF-49FB-A096-F5AB59CC288F}" type="datetime1">
              <a:rPr lang="en-GB" smtClean="0"/>
              <a:t>24/02/2025</a:t>
            </a:fld>
            <a:endParaRPr lang="en-GB"/>
          </a:p>
        </p:txBody>
      </p:sp>
      <p:sp>
        <p:nvSpPr>
          <p:cNvPr id="5" name="Footer Placeholder 4"/>
          <p:cNvSpPr>
            <a:spLocks noGrp="1"/>
          </p:cNvSpPr>
          <p:nvPr>
            <p:ph type="ftr" sz="quarter" idx="11"/>
          </p:nvPr>
        </p:nvSpPr>
        <p:spPr>
          <a:xfrm>
            <a:off x="774923" y="5951811"/>
            <a:ext cx="7896279" cy="365125"/>
          </a:xfrm>
        </p:spPr>
        <p:txBody>
          <a:bodyPr/>
          <a:lstStyle/>
          <a:p>
            <a:endParaRPr lang="en-GB"/>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13565006-3E35-48DD-9D17-8553F3AC81B9}" type="slidenum">
              <a:rPr lang="en-GB" smtClean="0"/>
              <a:t>‹#›</a:t>
            </a:fld>
            <a:endParaRPr lang="en-GB"/>
          </a:p>
        </p:txBody>
      </p:sp>
    </p:spTree>
    <p:extLst>
      <p:ext uri="{BB962C8B-B14F-4D97-AF65-F5344CB8AC3E}">
        <p14:creationId xmlns:p14="http://schemas.microsoft.com/office/powerpoint/2010/main" val="377176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12D2D763-837A-4756-98C0-36486B6B21E3}" type="datetime1">
              <a:rPr lang="en-GB" smtClean="0"/>
              <a:t>24/02/2025</a:t>
            </a:fld>
            <a:endParaRPr lang="en-GB"/>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GB"/>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13565006-3E35-48DD-9D17-8553F3AC81B9}" type="slidenum">
              <a:rPr lang="en-GB" smtClean="0"/>
              <a:t>‹#›</a:t>
            </a:fld>
            <a:endParaRPr lang="en-GB"/>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2652335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sussex.ac.uk/webteam/gateway/file.php?name=marking-moderation-and-feedback.pdf&amp;site=457"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canvas.sussex.ac.uk/"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direct.sussex.ac.u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hyperlink" Target="https://www.sussex.ac.uk/adqe/documents/external-examiner-statement-of-compliance.docx" TargetMode="External"/><Relationship Id="rId4" Type="http://schemas.openxmlformats.org/officeDocument/2006/relationships/hyperlink" Target="https://www.sussex.ac.uk/adqe/documents/report-form-external-examiners.docx"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s://www.sussex.ac.uk/finance/forms"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www.sussex.ac.uk/adqe/standards/externalexaminers"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mailto:externalexaminers@sussex.ac.uk" TargetMode="External"/><Relationship Id="rId4" Type="http://schemas.openxmlformats.org/officeDocument/2006/relationships/hyperlink" Target="https://www.sussex.ac.uk/adqe/standards/examsandassess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CC703-AA16-3B7A-C71D-55AFE4542C06}"/>
              </a:ext>
            </a:extLst>
          </p:cNvPr>
          <p:cNvSpPr>
            <a:spLocks noGrp="1"/>
          </p:cNvSpPr>
          <p:nvPr>
            <p:ph type="ctrTitle"/>
          </p:nvPr>
        </p:nvSpPr>
        <p:spPr>
          <a:xfrm>
            <a:off x="204651" y="1700137"/>
            <a:ext cx="11782697" cy="1026451"/>
          </a:xfrm>
        </p:spPr>
        <p:txBody>
          <a:bodyPr>
            <a:normAutofit fontScale="90000"/>
          </a:bodyPr>
          <a:lstStyle/>
          <a:p>
            <a:br>
              <a:rPr lang="en-US"/>
            </a:br>
            <a:br>
              <a:rPr lang="en-US"/>
            </a:br>
            <a:r>
              <a:rPr lang="en-US"/>
              <a:t>briefing for external examiners</a:t>
            </a:r>
            <a:endParaRPr lang="en-GB"/>
          </a:p>
        </p:txBody>
      </p:sp>
      <p:sp>
        <p:nvSpPr>
          <p:cNvPr id="3" name="Subtitle 2">
            <a:extLst>
              <a:ext uri="{FF2B5EF4-FFF2-40B4-BE49-F238E27FC236}">
                <a16:creationId xmlns:a16="http://schemas.microsoft.com/office/drawing/2014/main" id="{81B99189-2103-3F87-0582-6C739CB17857}"/>
              </a:ext>
            </a:extLst>
          </p:cNvPr>
          <p:cNvSpPr>
            <a:spLocks noGrp="1"/>
          </p:cNvSpPr>
          <p:nvPr>
            <p:ph type="subTitle" idx="1"/>
          </p:nvPr>
        </p:nvSpPr>
        <p:spPr>
          <a:xfrm>
            <a:off x="581191" y="3328069"/>
            <a:ext cx="10993546" cy="365126"/>
          </a:xfrm>
        </p:spPr>
        <p:txBody>
          <a:bodyPr/>
          <a:lstStyle/>
          <a:p>
            <a:r>
              <a:rPr lang="en-GB"/>
              <a:t>February 2025</a:t>
            </a:r>
          </a:p>
        </p:txBody>
      </p:sp>
      <p:pic>
        <p:nvPicPr>
          <p:cNvPr id="4" name="x_x_Picture 1">
            <a:extLst>
              <a:ext uri="{FF2B5EF4-FFF2-40B4-BE49-F238E27FC236}">
                <a16:creationId xmlns:a16="http://schemas.microsoft.com/office/drawing/2014/main" id="{BB34D5AE-7D76-FE73-D7D7-0E29271723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760" y="826010"/>
            <a:ext cx="1051878" cy="93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0D6D6AAA-37CB-46B2-9E31-4F25F99C9EE9}"/>
              </a:ext>
            </a:extLst>
          </p:cNvPr>
          <p:cNvSpPr txBox="1"/>
          <p:nvPr/>
        </p:nvSpPr>
        <p:spPr>
          <a:xfrm>
            <a:off x="619760" y="3957534"/>
            <a:ext cx="9123452" cy="1938992"/>
          </a:xfrm>
          <a:prstGeom prst="rect">
            <a:avLst/>
          </a:prstGeom>
          <a:noFill/>
        </p:spPr>
        <p:txBody>
          <a:bodyPr wrap="square" lIns="91440" tIns="45720" rIns="91440" bIns="45720" rtlCol="0" anchor="t">
            <a:spAutoFit/>
          </a:bodyPr>
          <a:lstStyle/>
          <a:p>
            <a:r>
              <a:rPr lang="en-GB" sz="2400">
                <a:solidFill>
                  <a:schemeClr val="bg2"/>
                </a:solidFill>
              </a:rPr>
              <a:t>Oliver Craig, Head of Academic Quality and Partnerships</a:t>
            </a:r>
          </a:p>
          <a:p>
            <a:r>
              <a:rPr lang="en-GB" sz="2400">
                <a:solidFill>
                  <a:schemeClr val="bg2"/>
                </a:solidFill>
              </a:rPr>
              <a:t>Anna McCall,  Academic Regulations Manager</a:t>
            </a:r>
          </a:p>
          <a:p>
            <a:r>
              <a:rPr lang="en-GB" sz="2400">
                <a:solidFill>
                  <a:schemeClr val="bg2"/>
                </a:solidFill>
              </a:rPr>
              <a:t>Safak Karakulak, Academic Quality &amp; Partnerships Assistant</a:t>
            </a:r>
          </a:p>
          <a:p>
            <a:endParaRPr lang="en-GB" sz="2400">
              <a:solidFill>
                <a:schemeClr val="bg2"/>
              </a:solidFill>
            </a:endParaRPr>
          </a:p>
          <a:p>
            <a:r>
              <a:rPr lang="en-GB" sz="2400">
                <a:solidFill>
                  <a:schemeClr val="bg2"/>
                </a:solidFill>
              </a:rPr>
              <a:t>Division of Student Experience</a:t>
            </a:r>
          </a:p>
        </p:txBody>
      </p:sp>
    </p:spTree>
    <p:extLst>
      <p:ext uri="{BB962C8B-B14F-4D97-AF65-F5344CB8AC3E}">
        <p14:creationId xmlns:p14="http://schemas.microsoft.com/office/powerpoint/2010/main" val="1443465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2">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4">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F38B3875-E0A6-DEC1-9654-3ECBC4EB4BE6}"/>
              </a:ext>
            </a:extLst>
          </p:cNvPr>
          <p:cNvSpPr>
            <a:spLocks noGrp="1"/>
          </p:cNvSpPr>
          <p:nvPr>
            <p:ph type="title"/>
          </p:nvPr>
        </p:nvSpPr>
        <p:spPr>
          <a:xfrm>
            <a:off x="601255" y="702156"/>
            <a:ext cx="3409783" cy="1013800"/>
          </a:xfrm>
        </p:spPr>
        <p:txBody>
          <a:bodyPr vert="horz" lIns="91440" tIns="45720" rIns="91440" bIns="45720" rtlCol="0" anchor="b">
            <a:normAutofit/>
          </a:bodyPr>
          <a:lstStyle/>
          <a:p>
            <a:r>
              <a:rPr lang="en-US"/>
              <a:t>WELCOME AND INTRODUCTION</a:t>
            </a:r>
          </a:p>
        </p:txBody>
      </p:sp>
      <p:sp>
        <p:nvSpPr>
          <p:cNvPr id="3" name="TextBox 2">
            <a:extLst>
              <a:ext uri="{FF2B5EF4-FFF2-40B4-BE49-F238E27FC236}">
                <a16:creationId xmlns:a16="http://schemas.microsoft.com/office/drawing/2014/main" id="{DDF88E96-E0BD-8F00-8703-0310DB16D08C}"/>
              </a:ext>
            </a:extLst>
          </p:cNvPr>
          <p:cNvSpPr txBox="1"/>
          <p:nvPr/>
        </p:nvSpPr>
        <p:spPr>
          <a:xfrm>
            <a:off x="601255" y="1964168"/>
            <a:ext cx="3409782" cy="4036582"/>
          </a:xfrm>
          <a:prstGeom prst="rect">
            <a:avLst/>
          </a:prstGeom>
        </p:spPr>
        <p:txBody>
          <a:bodyPr vert="horz" lIns="91440" tIns="45720" rIns="91440" bIns="45720" rtlCol="0" anchor="ctr">
            <a:normAutofit/>
          </a:bodyPr>
          <a:lstStyle/>
          <a:p>
            <a:pPr>
              <a:spcBef>
                <a:spcPct val="20000"/>
              </a:spcBef>
              <a:spcAft>
                <a:spcPts val="600"/>
              </a:spcAft>
              <a:buClr>
                <a:schemeClr val="accent2"/>
              </a:buClr>
              <a:buSzPct val="92000"/>
            </a:pPr>
            <a:endParaRPr lang="en-US">
              <a:solidFill>
                <a:srgbClr val="FF0000"/>
              </a:solidFill>
            </a:endParaRPr>
          </a:p>
        </p:txBody>
      </p:sp>
      <p:pic>
        <p:nvPicPr>
          <p:cNvPr id="6" name="x_x_Picture 1">
            <a:extLst>
              <a:ext uri="{FF2B5EF4-FFF2-40B4-BE49-F238E27FC236}">
                <a16:creationId xmlns:a16="http://schemas.microsoft.com/office/drawing/2014/main" id="{F5732646-E003-EF32-904F-9525ED39A2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5403" y="5689880"/>
            <a:ext cx="1051878" cy="93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1FCE3B01-69C8-D07F-D6BC-76AFEF247771}"/>
              </a:ext>
            </a:extLst>
          </p:cNvPr>
          <p:cNvSpPr txBox="1"/>
          <p:nvPr/>
        </p:nvSpPr>
        <p:spPr>
          <a:xfrm>
            <a:off x="4169915" y="1964168"/>
            <a:ext cx="7860975" cy="2923877"/>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400"/>
              <a:t>Role of the External Examiner </a:t>
            </a:r>
          </a:p>
          <a:p>
            <a:pPr marL="285750" indent="-285750">
              <a:spcBef>
                <a:spcPts val="600"/>
              </a:spcBef>
              <a:spcAft>
                <a:spcPts val="600"/>
              </a:spcAft>
              <a:buFont typeface="Arial" panose="020B0604020202020204" pitchFamily="34" charset="0"/>
              <a:buChar char="•"/>
            </a:pPr>
            <a:r>
              <a:rPr lang="en-US" sz="2400"/>
              <a:t>Quality assurance of the assessment procedure </a:t>
            </a:r>
          </a:p>
          <a:p>
            <a:pPr marL="285750" indent="-285750">
              <a:spcBef>
                <a:spcPts val="600"/>
              </a:spcBef>
              <a:spcAft>
                <a:spcPts val="600"/>
              </a:spcAft>
              <a:buFont typeface="Arial" panose="020B0604020202020204" pitchFamily="34" charset="0"/>
              <a:buChar char="•"/>
            </a:pPr>
            <a:r>
              <a:rPr lang="en-US" sz="2400"/>
              <a:t>Summary of the examination and assessment regulations</a:t>
            </a:r>
          </a:p>
          <a:p>
            <a:pPr marL="285750" indent="-285750">
              <a:spcBef>
                <a:spcPts val="600"/>
              </a:spcBef>
              <a:spcAft>
                <a:spcPts val="600"/>
              </a:spcAft>
              <a:buFont typeface="Arial" panose="020B0604020202020204" pitchFamily="34" charset="0"/>
              <a:buChar char="•"/>
            </a:pPr>
            <a:r>
              <a:rPr lang="en-US" sz="2400"/>
              <a:t>Example Exam Board papers and application of the regulations</a:t>
            </a:r>
          </a:p>
          <a:p>
            <a:pPr marL="285750" indent="-285750">
              <a:spcBef>
                <a:spcPts val="600"/>
              </a:spcBef>
              <a:spcAft>
                <a:spcPts val="600"/>
              </a:spcAft>
              <a:buFont typeface="Arial" panose="020B0604020202020204" pitchFamily="34" charset="0"/>
              <a:buChar char="•"/>
            </a:pPr>
            <a:r>
              <a:rPr lang="en-US" sz="2400"/>
              <a:t>Annual report, fees and expenses</a:t>
            </a:r>
          </a:p>
        </p:txBody>
      </p:sp>
    </p:spTree>
    <p:extLst>
      <p:ext uri="{BB962C8B-B14F-4D97-AF65-F5344CB8AC3E}">
        <p14:creationId xmlns:p14="http://schemas.microsoft.com/office/powerpoint/2010/main" val="170336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43C5E-DB00-69F3-B698-A8677225ED27}"/>
              </a:ext>
            </a:extLst>
          </p:cNvPr>
          <p:cNvSpPr>
            <a:spLocks noGrp="1"/>
          </p:cNvSpPr>
          <p:nvPr>
            <p:ph type="title"/>
          </p:nvPr>
        </p:nvSpPr>
        <p:spPr/>
        <p:txBody>
          <a:bodyPr/>
          <a:lstStyle/>
          <a:p>
            <a:r>
              <a:rPr lang="en-GB"/>
              <a:t>ROLE OF THE EXERNAL EXAMINER</a:t>
            </a:r>
          </a:p>
        </p:txBody>
      </p:sp>
      <p:sp>
        <p:nvSpPr>
          <p:cNvPr id="3" name="Content Placeholder 2">
            <a:extLst>
              <a:ext uri="{FF2B5EF4-FFF2-40B4-BE49-F238E27FC236}">
                <a16:creationId xmlns:a16="http://schemas.microsoft.com/office/drawing/2014/main" id="{CDAA42FB-F468-3D30-450D-771CE418AB9E}"/>
              </a:ext>
            </a:extLst>
          </p:cNvPr>
          <p:cNvSpPr>
            <a:spLocks noGrp="1"/>
          </p:cNvSpPr>
          <p:nvPr>
            <p:ph idx="1"/>
          </p:nvPr>
        </p:nvSpPr>
        <p:spPr>
          <a:xfrm>
            <a:off x="581192" y="2180496"/>
            <a:ext cx="11029615" cy="4386559"/>
          </a:xfrm>
        </p:spPr>
        <p:txBody>
          <a:bodyPr>
            <a:normAutofit fontScale="62500" lnSpcReduction="20000"/>
          </a:bodyPr>
          <a:lstStyle/>
          <a:p>
            <a:pPr marL="0" indent="0">
              <a:buNone/>
            </a:pPr>
            <a:r>
              <a:rPr lang="en-US" sz="3400" b="1">
                <a:solidFill>
                  <a:schemeClr val="tx1"/>
                </a:solidFill>
              </a:rPr>
              <a:t>External Examiners…</a:t>
            </a:r>
          </a:p>
          <a:p>
            <a:pPr marL="0" indent="0">
              <a:buNone/>
            </a:pPr>
            <a:endParaRPr lang="en-US">
              <a:solidFill>
                <a:schemeClr val="tx1"/>
              </a:solidFill>
            </a:endParaRPr>
          </a:p>
          <a:p>
            <a:pPr marL="0" indent="0">
              <a:buNone/>
            </a:pPr>
            <a:r>
              <a:rPr lang="en-US" sz="3400" i="1">
                <a:solidFill>
                  <a:schemeClr val="tx1"/>
                </a:solidFill>
              </a:rPr>
              <a:t>“…comment impartially and informatively on academic standards, student achievement and assessment processes for all provision that leads to the award of credit or a qualification.”</a:t>
            </a:r>
          </a:p>
          <a:p>
            <a:pPr marL="0" indent="0">
              <a:buNone/>
            </a:pPr>
            <a:endParaRPr lang="en-GB" sz="1600">
              <a:solidFill>
                <a:schemeClr val="tx1"/>
              </a:solidFill>
            </a:endParaRPr>
          </a:p>
          <a:p>
            <a:pPr marL="0" indent="0">
              <a:buNone/>
            </a:pPr>
            <a:r>
              <a:rPr lang="en-US" sz="3400">
                <a:solidFill>
                  <a:schemeClr val="tx1"/>
                </a:solidFill>
              </a:rPr>
              <a:t>“…</a:t>
            </a:r>
            <a:r>
              <a:rPr lang="en-US" sz="3400" i="1">
                <a:solidFill>
                  <a:schemeClr val="tx1"/>
                </a:solidFill>
              </a:rPr>
              <a:t>p</a:t>
            </a:r>
            <a:r>
              <a:rPr lang="en-US" sz="3400" b="0" i="1" u="none" strike="noStrike">
                <a:solidFill>
                  <a:schemeClr val="tx1"/>
                </a:solidFill>
                <a:effectLst/>
              </a:rPr>
              <a:t>lay an important role in identifying good practice and making recommendations for enhancement of assessment policies and procedures.</a:t>
            </a:r>
            <a:r>
              <a:rPr lang="en-US" sz="3400" i="1">
                <a:solidFill>
                  <a:schemeClr val="tx1"/>
                </a:solidFill>
              </a:rPr>
              <a:t>”</a:t>
            </a:r>
            <a:r>
              <a:rPr lang="en-US" sz="3400" b="0" i="1" u="none" strike="noStrike">
                <a:solidFill>
                  <a:schemeClr val="tx1"/>
                </a:solidFill>
                <a:effectLst/>
              </a:rPr>
              <a:t> </a:t>
            </a:r>
          </a:p>
          <a:p>
            <a:pPr marL="0" indent="0">
              <a:buNone/>
            </a:pPr>
            <a:endParaRPr lang="en-US" sz="1600" b="0" i="1" u="none" strike="noStrike">
              <a:solidFill>
                <a:schemeClr val="tx1"/>
              </a:solidFill>
              <a:effectLst/>
            </a:endParaRPr>
          </a:p>
          <a:p>
            <a:pPr marL="0" indent="0">
              <a:buNone/>
            </a:pPr>
            <a:r>
              <a:rPr lang="en-US" sz="3400" i="1">
                <a:solidFill>
                  <a:schemeClr val="tx1"/>
                </a:solidFill>
              </a:rPr>
              <a:t>“…contribute to … maintaining academic standards and alignment with the relevant national qualifications framework, Characteristics Statements and their alignment with Subject Benchmark Statements, and any other requirements, such as those from PSRBs or funding bodies.”</a:t>
            </a:r>
          </a:p>
          <a:p>
            <a:pPr marL="0" indent="0" algn="r">
              <a:buNone/>
            </a:pPr>
            <a:r>
              <a:rPr lang="en-US" sz="3400">
                <a:solidFill>
                  <a:schemeClr val="tx1"/>
                </a:solidFill>
              </a:rPr>
              <a:t>					(UK Quality Code, 2018)</a:t>
            </a:r>
          </a:p>
          <a:p>
            <a:endParaRPr lang="en-GB"/>
          </a:p>
        </p:txBody>
      </p:sp>
    </p:spTree>
    <p:extLst>
      <p:ext uri="{BB962C8B-B14F-4D97-AF65-F5344CB8AC3E}">
        <p14:creationId xmlns:p14="http://schemas.microsoft.com/office/powerpoint/2010/main" val="2954695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699D9-6C01-22A8-6D81-8C278D01CC0B}"/>
              </a:ext>
            </a:extLst>
          </p:cNvPr>
          <p:cNvSpPr>
            <a:spLocks noGrp="1"/>
          </p:cNvSpPr>
          <p:nvPr>
            <p:ph type="title"/>
          </p:nvPr>
        </p:nvSpPr>
        <p:spPr/>
        <p:txBody>
          <a:bodyPr/>
          <a:lstStyle/>
          <a:p>
            <a:r>
              <a:rPr lang="en-GB"/>
              <a:t>ROLE OF THE EXERNAL EXAMINER</a:t>
            </a:r>
          </a:p>
        </p:txBody>
      </p:sp>
      <p:graphicFrame>
        <p:nvGraphicFramePr>
          <p:cNvPr id="5" name="Content Placeholder 4">
            <a:extLst>
              <a:ext uri="{FF2B5EF4-FFF2-40B4-BE49-F238E27FC236}">
                <a16:creationId xmlns:a16="http://schemas.microsoft.com/office/drawing/2014/main" id="{42280AED-20A6-D2D3-617F-D876C0DF0BB0}"/>
              </a:ext>
            </a:extLst>
          </p:cNvPr>
          <p:cNvGraphicFramePr>
            <a:graphicFrameLocks noGrp="1"/>
          </p:cNvGraphicFramePr>
          <p:nvPr>
            <p:ph idx="1"/>
            <p:extLst>
              <p:ext uri="{D42A27DB-BD31-4B8C-83A1-F6EECF244321}">
                <p14:modId xmlns:p14="http://schemas.microsoft.com/office/powerpoint/2010/main" val="3902407019"/>
              </p:ext>
            </p:extLst>
          </p:nvPr>
        </p:nvGraphicFramePr>
        <p:xfrm>
          <a:off x="581025" y="1815736"/>
          <a:ext cx="11029616" cy="47026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1877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4C705-0685-ABFF-1950-90815A9AEEB1}"/>
              </a:ext>
            </a:extLst>
          </p:cNvPr>
          <p:cNvSpPr>
            <a:spLocks noGrp="1"/>
          </p:cNvSpPr>
          <p:nvPr>
            <p:ph type="title"/>
          </p:nvPr>
        </p:nvSpPr>
        <p:spPr/>
        <p:txBody>
          <a:bodyPr/>
          <a:lstStyle/>
          <a:p>
            <a:r>
              <a:rPr lang="en-GB"/>
              <a:t>ROLE OF THE EXERNAL EXAMINER</a:t>
            </a:r>
          </a:p>
        </p:txBody>
      </p:sp>
      <p:sp>
        <p:nvSpPr>
          <p:cNvPr id="3" name="Content Placeholder 2">
            <a:extLst>
              <a:ext uri="{FF2B5EF4-FFF2-40B4-BE49-F238E27FC236}">
                <a16:creationId xmlns:a16="http://schemas.microsoft.com/office/drawing/2014/main" id="{90877939-0520-95D1-9622-6DCA275AAF31}"/>
              </a:ext>
            </a:extLst>
          </p:cNvPr>
          <p:cNvSpPr>
            <a:spLocks noGrp="1"/>
          </p:cNvSpPr>
          <p:nvPr>
            <p:ph idx="1"/>
          </p:nvPr>
        </p:nvSpPr>
        <p:spPr>
          <a:xfrm>
            <a:off x="581192" y="1320239"/>
            <a:ext cx="11029615" cy="4835605"/>
          </a:xfrm>
        </p:spPr>
        <p:txBody>
          <a:bodyPr>
            <a:normAutofit/>
          </a:bodyPr>
          <a:lstStyle/>
          <a:p>
            <a:pPr marL="0" indent="0">
              <a:buNone/>
            </a:pPr>
            <a:r>
              <a:rPr lang="en-GB" sz="2100" b="1"/>
              <a:t>External Examiner Key Duties:</a:t>
            </a:r>
          </a:p>
          <a:p>
            <a:pPr marL="0" indent="0">
              <a:buNone/>
            </a:pPr>
            <a:endParaRPr lang="en-GB" sz="1200"/>
          </a:p>
          <a:p>
            <a:r>
              <a:rPr lang="en-GB" sz="2100"/>
              <a:t>External Moderation - review a sample of assessed work for modules within your remit.</a:t>
            </a:r>
          </a:p>
          <a:p>
            <a:pPr marL="0" indent="0">
              <a:buNone/>
            </a:pPr>
            <a:endParaRPr lang="en-GB" sz="2100"/>
          </a:p>
          <a:p>
            <a:r>
              <a:rPr lang="en-GB" sz="2100"/>
              <a:t>Scrutinise and approve draft examination papers and large weighted assessment tasks: </a:t>
            </a:r>
          </a:p>
          <a:p>
            <a:pPr lvl="1"/>
            <a:r>
              <a:rPr lang="en-GB" sz="2100"/>
              <a:t>Normally includes large weighted assessments at FHEQ 5-7.</a:t>
            </a:r>
          </a:p>
          <a:p>
            <a:pPr lvl="1"/>
            <a:r>
              <a:rPr lang="en-GB" sz="2100"/>
              <a:t>School to provide instructions for accessing tasks along with their marking strategy/criteria. </a:t>
            </a:r>
          </a:p>
          <a:p>
            <a:pPr marL="324000" lvl="1" indent="0">
              <a:buNone/>
            </a:pPr>
            <a:endParaRPr lang="en-GB" sz="1000"/>
          </a:p>
        </p:txBody>
      </p:sp>
    </p:spTree>
    <p:extLst>
      <p:ext uri="{BB962C8B-B14F-4D97-AF65-F5344CB8AC3E}">
        <p14:creationId xmlns:p14="http://schemas.microsoft.com/office/powerpoint/2010/main" val="873308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4C705-0685-ABFF-1950-90815A9AEEB1}"/>
              </a:ext>
            </a:extLst>
          </p:cNvPr>
          <p:cNvSpPr>
            <a:spLocks noGrp="1"/>
          </p:cNvSpPr>
          <p:nvPr>
            <p:ph type="title"/>
          </p:nvPr>
        </p:nvSpPr>
        <p:spPr/>
        <p:txBody>
          <a:bodyPr/>
          <a:lstStyle/>
          <a:p>
            <a:r>
              <a:rPr lang="en-GB"/>
              <a:t>ROLE OF THE EXERNAL EXAMINER</a:t>
            </a:r>
          </a:p>
        </p:txBody>
      </p:sp>
      <p:sp>
        <p:nvSpPr>
          <p:cNvPr id="3" name="Content Placeholder 2">
            <a:extLst>
              <a:ext uri="{FF2B5EF4-FFF2-40B4-BE49-F238E27FC236}">
                <a16:creationId xmlns:a16="http://schemas.microsoft.com/office/drawing/2014/main" id="{90877939-0520-95D1-9622-6DCA275AAF31}"/>
              </a:ext>
            </a:extLst>
          </p:cNvPr>
          <p:cNvSpPr>
            <a:spLocks noGrp="1"/>
          </p:cNvSpPr>
          <p:nvPr>
            <p:ph idx="1"/>
          </p:nvPr>
        </p:nvSpPr>
        <p:spPr>
          <a:xfrm>
            <a:off x="581192" y="2268188"/>
            <a:ext cx="11029615" cy="4298867"/>
          </a:xfrm>
        </p:spPr>
        <p:txBody>
          <a:bodyPr>
            <a:normAutofit/>
          </a:bodyPr>
          <a:lstStyle/>
          <a:p>
            <a:pPr marL="0" indent="0">
              <a:buNone/>
            </a:pPr>
            <a:r>
              <a:rPr lang="en-GB" sz="2100" b="1"/>
              <a:t>External Examiner Key Duties:</a:t>
            </a:r>
          </a:p>
          <a:p>
            <a:pPr marL="0" indent="0">
              <a:buNone/>
            </a:pPr>
            <a:endParaRPr lang="en-GB" sz="900"/>
          </a:p>
          <a:p>
            <a:r>
              <a:rPr lang="en-GB" sz="2100"/>
              <a:t>Attend the main meeting of the relevant Progression and Award Board (PAB):</a:t>
            </a:r>
          </a:p>
          <a:p>
            <a:pPr lvl="1"/>
            <a:r>
              <a:rPr lang="en-GB" sz="2100"/>
              <a:t>At least one External Examiner who has attended the main PAB must also attend the resit PAB meeting.</a:t>
            </a:r>
          </a:p>
          <a:p>
            <a:pPr marL="0" indent="0">
              <a:buNone/>
            </a:pPr>
            <a:endParaRPr lang="en-GB" sz="1000"/>
          </a:p>
          <a:p>
            <a:r>
              <a:rPr lang="en-GB" sz="2100"/>
              <a:t>Reporting:</a:t>
            </a:r>
          </a:p>
          <a:p>
            <a:pPr lvl="1"/>
            <a:r>
              <a:rPr lang="en-GB" sz="2100"/>
              <a:t>Verbal report at the PAB.</a:t>
            </a:r>
          </a:p>
          <a:p>
            <a:pPr lvl="1"/>
            <a:r>
              <a:rPr lang="en-GB" sz="2100"/>
              <a:t>Submit an annual report to Academic Quality and Partnerships (AQP).</a:t>
            </a:r>
          </a:p>
          <a:p>
            <a:pPr lvl="1"/>
            <a:r>
              <a:rPr lang="en-GB" sz="2100"/>
              <a:t>Sign a Statement of Compliance.</a:t>
            </a:r>
          </a:p>
          <a:p>
            <a:pPr marL="324000" lvl="1" indent="0">
              <a:buNone/>
            </a:pPr>
            <a:endParaRPr lang="en-GB" sz="1100"/>
          </a:p>
          <a:p>
            <a:pPr lvl="1"/>
            <a:endParaRPr lang="en-GB"/>
          </a:p>
        </p:txBody>
      </p:sp>
    </p:spTree>
    <p:extLst>
      <p:ext uri="{BB962C8B-B14F-4D97-AF65-F5344CB8AC3E}">
        <p14:creationId xmlns:p14="http://schemas.microsoft.com/office/powerpoint/2010/main" val="1271274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51F4B-9809-03FE-75A8-88886305F044}"/>
              </a:ext>
            </a:extLst>
          </p:cNvPr>
          <p:cNvSpPr>
            <a:spLocks noGrp="1"/>
          </p:cNvSpPr>
          <p:nvPr>
            <p:ph type="title"/>
          </p:nvPr>
        </p:nvSpPr>
        <p:spPr/>
        <p:txBody>
          <a:bodyPr/>
          <a:lstStyle/>
          <a:p>
            <a:r>
              <a:rPr lang="en-GB"/>
              <a:t>ROLE OF THE EXERNAL EXAMINER</a:t>
            </a:r>
          </a:p>
        </p:txBody>
      </p:sp>
      <p:sp>
        <p:nvSpPr>
          <p:cNvPr id="3" name="Content Placeholder 2">
            <a:extLst>
              <a:ext uri="{FF2B5EF4-FFF2-40B4-BE49-F238E27FC236}">
                <a16:creationId xmlns:a16="http://schemas.microsoft.com/office/drawing/2014/main" id="{36F6E0A5-48C8-D3B9-E2F3-3D68491F28F9}"/>
              </a:ext>
            </a:extLst>
          </p:cNvPr>
          <p:cNvSpPr>
            <a:spLocks noGrp="1"/>
          </p:cNvSpPr>
          <p:nvPr>
            <p:ph idx="1"/>
          </p:nvPr>
        </p:nvSpPr>
        <p:spPr/>
        <p:txBody>
          <a:bodyPr/>
          <a:lstStyle/>
          <a:p>
            <a:pPr>
              <a:tabLst>
                <a:tab pos="457200" algn="l"/>
                <a:tab pos="900430" algn="l"/>
                <a:tab pos="1260475" algn="l"/>
                <a:tab pos="457200" algn="l"/>
              </a:tabLst>
            </a:pPr>
            <a:r>
              <a:rPr lang="en-GB" sz="2100">
                <a:solidFill>
                  <a:srgbClr val="000000"/>
                </a:solidFill>
                <a:effectLst/>
                <a:latin typeface="+mj-lt"/>
                <a:ea typeface="Times New Roman" panose="02020603050405020304" pitchFamily="18" charset="0"/>
              </a:rPr>
              <a:t>External Examiners should meet annually with students to assist in: </a:t>
            </a:r>
          </a:p>
          <a:p>
            <a:pPr marL="666900" lvl="1" indent="-342900">
              <a:buFont typeface="Symbol" panose="05050102010706020507" pitchFamily="18" charset="2"/>
              <a:buChar char=""/>
              <a:tabLst>
                <a:tab pos="457200" algn="l"/>
                <a:tab pos="900430" algn="l"/>
                <a:tab pos="1260475" algn="l"/>
                <a:tab pos="914400" algn="l"/>
              </a:tabLst>
            </a:pPr>
            <a:r>
              <a:rPr lang="en-GB" sz="2100">
                <a:solidFill>
                  <a:srgbClr val="000000"/>
                </a:solidFill>
                <a:effectLst/>
                <a:latin typeface="+mj-lt"/>
                <a:ea typeface="Times New Roman" panose="02020603050405020304" pitchFamily="18" charset="0"/>
              </a:rPr>
              <a:t>understanding the context of the academic provision; </a:t>
            </a:r>
            <a:endParaRPr lang="en-GB" sz="2100">
              <a:effectLst/>
              <a:latin typeface="+mj-lt"/>
              <a:ea typeface="Times New Roman" panose="02020603050405020304" pitchFamily="18" charset="0"/>
            </a:endParaRPr>
          </a:p>
          <a:p>
            <a:pPr marL="666900" lvl="1" indent="-342900">
              <a:buFont typeface="Symbol" panose="05050102010706020507" pitchFamily="18" charset="2"/>
              <a:buChar char=""/>
              <a:tabLst>
                <a:tab pos="457200" algn="l"/>
                <a:tab pos="900430" algn="l"/>
                <a:tab pos="1260475" algn="l"/>
                <a:tab pos="914400" algn="l"/>
              </a:tabLst>
            </a:pPr>
            <a:r>
              <a:rPr lang="en-GB" sz="2100">
                <a:solidFill>
                  <a:srgbClr val="000000"/>
                </a:solidFill>
                <a:effectLst/>
                <a:latin typeface="+mj-lt"/>
                <a:ea typeface="Times New Roman" panose="02020603050405020304" pitchFamily="18" charset="0"/>
              </a:rPr>
              <a:t>gaining a general impression of the competence of the students; </a:t>
            </a:r>
            <a:endParaRPr lang="en-GB" sz="2100">
              <a:effectLst/>
              <a:latin typeface="+mj-lt"/>
              <a:ea typeface="Times New Roman" panose="02020603050405020304" pitchFamily="18" charset="0"/>
            </a:endParaRPr>
          </a:p>
          <a:p>
            <a:pPr marL="666900" lvl="1" indent="-342900">
              <a:buFont typeface="Symbol" panose="05050102010706020507" pitchFamily="18" charset="2"/>
              <a:buChar char=""/>
              <a:tabLst>
                <a:tab pos="457200" algn="l"/>
                <a:tab pos="900430" algn="l"/>
                <a:tab pos="1260475" algn="l"/>
                <a:tab pos="914400" algn="l"/>
              </a:tabLst>
            </a:pPr>
            <a:r>
              <a:rPr lang="en-GB" sz="2100">
                <a:solidFill>
                  <a:srgbClr val="000000"/>
                </a:solidFill>
                <a:effectLst/>
                <a:latin typeface="+mj-lt"/>
                <a:ea typeface="Times New Roman" panose="02020603050405020304" pitchFamily="18" charset="0"/>
              </a:rPr>
              <a:t>and obtaining feedback on the student experience. </a:t>
            </a:r>
            <a:endParaRPr lang="en-GB" sz="2100">
              <a:effectLst/>
              <a:latin typeface="+mj-lt"/>
              <a:ea typeface="Times New Roman" panose="02020603050405020304" pitchFamily="18" charset="0"/>
            </a:endParaRPr>
          </a:p>
          <a:p>
            <a:pPr marL="0" indent="0">
              <a:buNone/>
              <a:tabLst>
                <a:tab pos="457200" algn="l"/>
                <a:tab pos="900430" algn="l"/>
                <a:tab pos="1260475" algn="l"/>
                <a:tab pos="457200" algn="l"/>
              </a:tabLst>
            </a:pPr>
            <a:endParaRPr lang="en-GB" sz="2100">
              <a:solidFill>
                <a:srgbClr val="000000"/>
              </a:solidFill>
              <a:effectLst/>
              <a:latin typeface="+mj-lt"/>
              <a:ea typeface="Times New Roman" panose="02020603050405020304" pitchFamily="18" charset="0"/>
            </a:endParaRPr>
          </a:p>
          <a:p>
            <a:pPr>
              <a:tabLst>
                <a:tab pos="457200" algn="l"/>
                <a:tab pos="900430" algn="l"/>
                <a:tab pos="1260475" algn="l"/>
                <a:tab pos="457200" algn="l"/>
              </a:tabLst>
            </a:pPr>
            <a:r>
              <a:rPr lang="en-GB" sz="2100">
                <a:solidFill>
                  <a:srgbClr val="000000"/>
                </a:solidFill>
                <a:latin typeface="+mj-lt"/>
                <a:ea typeface="Times New Roman" panose="02020603050405020304" pitchFamily="18" charset="0"/>
              </a:rPr>
              <a:t>New External Examiners can be assigned a mentor.</a:t>
            </a:r>
            <a:endParaRPr lang="en-GB" sz="2100">
              <a:effectLst/>
              <a:latin typeface="+mj-lt"/>
              <a:ea typeface="Times New Roman" panose="02020603050405020304" pitchFamily="18" charset="0"/>
            </a:endParaRPr>
          </a:p>
          <a:p>
            <a:pPr lvl="1"/>
            <a:endParaRPr lang="en-GB"/>
          </a:p>
        </p:txBody>
      </p:sp>
    </p:spTree>
    <p:extLst>
      <p:ext uri="{BB962C8B-B14F-4D97-AF65-F5344CB8AC3E}">
        <p14:creationId xmlns:p14="http://schemas.microsoft.com/office/powerpoint/2010/main" val="3384717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A50EE-4413-E1BA-1878-B62440F35022}"/>
              </a:ext>
            </a:extLst>
          </p:cNvPr>
          <p:cNvSpPr>
            <a:spLocks noGrp="1"/>
          </p:cNvSpPr>
          <p:nvPr>
            <p:ph type="title"/>
          </p:nvPr>
        </p:nvSpPr>
        <p:spPr/>
        <p:txBody>
          <a:bodyPr>
            <a:normAutofit/>
          </a:bodyPr>
          <a:lstStyle/>
          <a:p>
            <a:r>
              <a:rPr lang="en-GB"/>
              <a:t>Quality assurance of assessment: assessment setting, marking and moderation</a:t>
            </a:r>
          </a:p>
        </p:txBody>
      </p:sp>
      <p:pic>
        <p:nvPicPr>
          <p:cNvPr id="9" name="x_x_Picture 1">
            <a:extLst>
              <a:ext uri="{FF2B5EF4-FFF2-40B4-BE49-F238E27FC236}">
                <a16:creationId xmlns:a16="http://schemas.microsoft.com/office/drawing/2014/main" id="{1410C0C8-6136-539A-A06A-C8769E045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5403" y="5689880"/>
            <a:ext cx="1051878" cy="93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4">
            <a:extLst>
              <a:ext uri="{FF2B5EF4-FFF2-40B4-BE49-F238E27FC236}">
                <a16:creationId xmlns:a16="http://schemas.microsoft.com/office/drawing/2014/main" id="{717559C4-4669-7BD0-C12F-6BE6D2B24EBA}"/>
              </a:ext>
            </a:extLst>
          </p:cNvPr>
          <p:cNvSpPr>
            <a:spLocks noGrp="1"/>
          </p:cNvSpPr>
          <p:nvPr>
            <p:ph idx="1"/>
          </p:nvPr>
        </p:nvSpPr>
        <p:spPr>
          <a:xfrm>
            <a:off x="581192" y="1982213"/>
            <a:ext cx="11029615" cy="4173631"/>
          </a:xfrm>
        </p:spPr>
        <p:txBody>
          <a:bodyPr>
            <a:normAutofit/>
          </a:bodyPr>
          <a:lstStyle/>
          <a:p>
            <a:pPr marL="0" indent="0">
              <a:buNone/>
            </a:pPr>
            <a:r>
              <a:rPr lang="en-GB" sz="2100">
                <a:solidFill>
                  <a:srgbClr val="0070C0"/>
                </a:solidFill>
                <a:hlinkClick r:id="rId4">
                  <a:extLst>
                    <a:ext uri="{A12FA001-AC4F-418D-AE19-62706E023703}">
                      <ahyp:hlinkClr xmlns:ahyp="http://schemas.microsoft.com/office/drawing/2018/hyperlinkcolor" val="tx"/>
                    </a:ext>
                  </a:extLst>
                </a:hlinkClick>
              </a:rPr>
              <a:t>Marking, Moderation and Feedback Policy </a:t>
            </a:r>
            <a:endParaRPr lang="en-GB" sz="2100">
              <a:solidFill>
                <a:srgbClr val="0070C0"/>
              </a:solidFill>
            </a:endParaRPr>
          </a:p>
          <a:p>
            <a:r>
              <a:rPr lang="en-GB" sz="2100"/>
              <a:t>Anonymous marking</a:t>
            </a:r>
          </a:p>
          <a:p>
            <a:r>
              <a:rPr lang="en-GB" sz="2100"/>
              <a:t>Mark checking</a:t>
            </a:r>
          </a:p>
          <a:p>
            <a:r>
              <a:rPr lang="en-GB" sz="2100"/>
              <a:t>Internal moderation: </a:t>
            </a:r>
          </a:p>
          <a:p>
            <a:pPr lvl="1"/>
            <a:r>
              <a:rPr lang="en-GB" sz="1800">
                <a:solidFill>
                  <a:schemeClr val="tx1"/>
                </a:solidFill>
                <a:latin typeface="+mj-lt"/>
              </a:rPr>
              <a:t>Review a sample of assessed work for assessments weighted over 30% for FHEQ 5-7</a:t>
            </a:r>
            <a:endParaRPr lang="en-GB" sz="1800">
              <a:solidFill>
                <a:schemeClr val="tx1"/>
              </a:solidFill>
              <a:effectLst/>
              <a:latin typeface="+mj-lt"/>
              <a:ea typeface="SimSun" panose="02010600030101010101" pitchFamily="2" charset="-122"/>
              <a:cs typeface="Arial" panose="020B0604020202020204" pitchFamily="34" charset="0"/>
            </a:endParaRPr>
          </a:p>
          <a:p>
            <a:pPr lvl="1"/>
            <a:r>
              <a:rPr lang="en-GB" sz="1800">
                <a:solidFill>
                  <a:schemeClr val="tx1"/>
                </a:solidFill>
                <a:latin typeface="+mj-lt"/>
                <a:ea typeface="SimSun" panose="02010600030101010101" pitchFamily="2" charset="-122"/>
                <a:cs typeface="Arial" panose="020B0604020202020204" pitchFamily="34" charset="0"/>
              </a:rPr>
              <a:t>S</a:t>
            </a:r>
            <a:r>
              <a:rPr lang="en-GB" sz="1800">
                <a:solidFill>
                  <a:schemeClr val="tx1"/>
                </a:solidFill>
                <a:effectLst/>
                <a:latin typeface="+mj-lt"/>
                <a:ea typeface="SimSun" panose="02010600030101010101" pitchFamily="2" charset="-122"/>
                <a:cs typeface="Arial" panose="020B0604020202020204" pitchFamily="34" charset="0"/>
              </a:rPr>
              <a:t>ample includes 10% of scripts, subject to a minimum of 7 and a maximum of 25 marked assessments. The sample must represent all classification bands and include all fails. </a:t>
            </a:r>
          </a:p>
          <a:p>
            <a:pPr lvl="1"/>
            <a:r>
              <a:rPr lang="en-GB" sz="1800">
                <a:solidFill>
                  <a:schemeClr val="tx1"/>
                </a:solidFill>
                <a:effectLst/>
                <a:latin typeface="+mj-lt"/>
                <a:ea typeface="SimSun" panose="02010600030101010101" pitchFamily="2" charset="-122"/>
                <a:cs typeface="Arial" panose="020B0604020202020204" pitchFamily="34" charset="0"/>
              </a:rPr>
              <a:t>Marks and feedback may not be changed at this point.  This process checks for consistent application of the marking process.  </a:t>
            </a:r>
          </a:p>
          <a:p>
            <a:pPr lvl="1"/>
            <a:r>
              <a:rPr lang="en-GB" sz="1800">
                <a:solidFill>
                  <a:schemeClr val="tx1"/>
                </a:solidFill>
                <a:effectLst/>
                <a:latin typeface="+mj-lt"/>
                <a:ea typeface="SimSun" panose="02010600030101010101" pitchFamily="2" charset="-122"/>
                <a:cs typeface="Arial" panose="020B0604020202020204" pitchFamily="34" charset="0"/>
              </a:rPr>
              <a:t>The sample will be selected automatically for e-submission assessments.</a:t>
            </a:r>
          </a:p>
        </p:txBody>
      </p:sp>
    </p:spTree>
    <p:extLst>
      <p:ext uri="{BB962C8B-B14F-4D97-AF65-F5344CB8AC3E}">
        <p14:creationId xmlns:p14="http://schemas.microsoft.com/office/powerpoint/2010/main" val="1204548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4C705-0685-ABFF-1950-90815A9AEEB1}"/>
              </a:ext>
            </a:extLst>
          </p:cNvPr>
          <p:cNvSpPr>
            <a:spLocks noGrp="1"/>
          </p:cNvSpPr>
          <p:nvPr>
            <p:ph type="title"/>
          </p:nvPr>
        </p:nvSpPr>
        <p:spPr/>
        <p:txBody>
          <a:bodyPr/>
          <a:lstStyle/>
          <a:p>
            <a:r>
              <a:rPr lang="en-GB"/>
              <a:t>Quality assurance of assessment: assessment setting, marking and moderation</a:t>
            </a:r>
          </a:p>
        </p:txBody>
      </p:sp>
      <p:sp>
        <p:nvSpPr>
          <p:cNvPr id="3" name="Content Placeholder 2">
            <a:extLst>
              <a:ext uri="{FF2B5EF4-FFF2-40B4-BE49-F238E27FC236}">
                <a16:creationId xmlns:a16="http://schemas.microsoft.com/office/drawing/2014/main" id="{90877939-0520-95D1-9622-6DCA275AAF31}"/>
              </a:ext>
            </a:extLst>
          </p:cNvPr>
          <p:cNvSpPr>
            <a:spLocks noGrp="1"/>
          </p:cNvSpPr>
          <p:nvPr>
            <p:ph idx="1"/>
          </p:nvPr>
        </p:nvSpPr>
        <p:spPr>
          <a:xfrm>
            <a:off x="581192" y="1858460"/>
            <a:ext cx="11029615" cy="4835605"/>
          </a:xfrm>
        </p:spPr>
        <p:txBody>
          <a:bodyPr>
            <a:normAutofit lnSpcReduction="10000"/>
          </a:bodyPr>
          <a:lstStyle/>
          <a:p>
            <a:pPr marL="324000" lvl="1" indent="0">
              <a:buNone/>
            </a:pPr>
            <a:endParaRPr lang="en-GB" sz="1000"/>
          </a:p>
          <a:p>
            <a:r>
              <a:rPr lang="en-GB" sz="2100">
                <a:latin typeface="+mj-lt"/>
              </a:rPr>
              <a:t>External Moderation:</a:t>
            </a:r>
          </a:p>
          <a:p>
            <a:pPr lvl="1"/>
            <a:r>
              <a:rPr lang="en-GB" sz="1800">
                <a:solidFill>
                  <a:schemeClr val="tx1"/>
                </a:solidFill>
                <a:latin typeface="+mj-lt"/>
              </a:rPr>
              <a:t>External Moderator reviews the same sample as the internal moderator.</a:t>
            </a:r>
          </a:p>
          <a:p>
            <a:pPr lvl="1"/>
            <a:r>
              <a:rPr lang="en-GB" sz="1800">
                <a:solidFill>
                  <a:schemeClr val="tx1"/>
                </a:solidFill>
                <a:latin typeface="+mj-lt"/>
              </a:rPr>
              <a:t>Confirm that marking and internal moderation processes have been conducted appropriately, based on the marks and feedback provided in the sample.</a:t>
            </a:r>
          </a:p>
          <a:p>
            <a:pPr lvl="1"/>
            <a:r>
              <a:rPr lang="en-GB" sz="1800">
                <a:solidFill>
                  <a:schemeClr val="tx1"/>
                </a:solidFill>
                <a:effectLst/>
                <a:latin typeface="+mj-lt"/>
                <a:ea typeface="SimSun" panose="02010600030101010101" pitchFamily="2" charset="-122"/>
                <a:cs typeface="Arial" panose="020B0604020202020204" pitchFamily="34" charset="0"/>
              </a:rPr>
              <a:t>Marks and feedback may not be changed at this point.  This process checks for consistent application of the marking process.  </a:t>
            </a:r>
            <a:endParaRPr lang="en-GB" sz="1800">
              <a:solidFill>
                <a:schemeClr val="tx1"/>
              </a:solidFill>
              <a:latin typeface="+mj-lt"/>
            </a:endParaRPr>
          </a:p>
          <a:p>
            <a:pPr marL="324000" lvl="1" indent="0">
              <a:buNone/>
            </a:pPr>
            <a:endParaRPr lang="en-GB" sz="1000">
              <a:latin typeface="+mj-lt"/>
            </a:endParaRPr>
          </a:p>
          <a:p>
            <a:r>
              <a:rPr lang="en-GB" sz="2100">
                <a:latin typeface="+mj-lt"/>
              </a:rPr>
              <a:t>External Examiner should have access to:</a:t>
            </a:r>
          </a:p>
          <a:p>
            <a:pPr lvl="1"/>
            <a:r>
              <a:rPr lang="en-GB" sz="1800">
                <a:latin typeface="+mj-lt"/>
              </a:rPr>
              <a:t>A copy of the assessment task and marking criteria.</a:t>
            </a:r>
          </a:p>
          <a:p>
            <a:pPr lvl="1"/>
            <a:r>
              <a:rPr lang="en-GB" sz="1800">
                <a:latin typeface="+mj-lt"/>
              </a:rPr>
              <a:t>Access to course and module materials.</a:t>
            </a:r>
          </a:p>
          <a:p>
            <a:pPr lvl="1"/>
            <a:r>
              <a:rPr lang="en-GB" sz="1800">
                <a:latin typeface="+mj-lt"/>
              </a:rPr>
              <a:t>Access to the full marks register for the cohort.</a:t>
            </a:r>
          </a:p>
          <a:p>
            <a:pPr lvl="1"/>
            <a:r>
              <a:rPr lang="en-GB" sz="1800">
                <a:latin typeface="+mj-lt"/>
              </a:rPr>
              <a:t>Internal moderator comments about the sample of assessments.</a:t>
            </a:r>
          </a:p>
          <a:p>
            <a:pPr marL="324000" lvl="1" indent="0">
              <a:buNone/>
            </a:pPr>
            <a:endParaRPr lang="en-GB" sz="2100"/>
          </a:p>
        </p:txBody>
      </p:sp>
    </p:spTree>
    <p:extLst>
      <p:ext uri="{BB962C8B-B14F-4D97-AF65-F5344CB8AC3E}">
        <p14:creationId xmlns:p14="http://schemas.microsoft.com/office/powerpoint/2010/main" val="3367576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6DE85-B9FC-5CDC-D6FC-BEB4B5BF3904}"/>
              </a:ext>
            </a:extLst>
          </p:cNvPr>
          <p:cNvSpPr>
            <a:spLocks noGrp="1"/>
          </p:cNvSpPr>
          <p:nvPr>
            <p:ph type="title"/>
          </p:nvPr>
        </p:nvSpPr>
        <p:spPr/>
        <p:txBody>
          <a:bodyPr/>
          <a:lstStyle/>
          <a:p>
            <a:r>
              <a:rPr lang="en-GB"/>
              <a:t>Quality assurance of assessment: assessment setting, marking and moderation</a:t>
            </a:r>
          </a:p>
        </p:txBody>
      </p:sp>
      <p:sp>
        <p:nvSpPr>
          <p:cNvPr id="3" name="Content Placeholder 2">
            <a:extLst>
              <a:ext uri="{FF2B5EF4-FFF2-40B4-BE49-F238E27FC236}">
                <a16:creationId xmlns:a16="http://schemas.microsoft.com/office/drawing/2014/main" id="{93FADC4F-9566-48D5-9DB1-AB4338B40722}"/>
              </a:ext>
            </a:extLst>
          </p:cNvPr>
          <p:cNvSpPr>
            <a:spLocks noGrp="1"/>
          </p:cNvSpPr>
          <p:nvPr>
            <p:ph idx="1"/>
          </p:nvPr>
        </p:nvSpPr>
        <p:spPr>
          <a:xfrm>
            <a:off x="581192" y="1715956"/>
            <a:ext cx="11029615" cy="4837244"/>
          </a:xfrm>
        </p:spPr>
        <p:txBody>
          <a:bodyPr>
            <a:normAutofit/>
          </a:bodyPr>
          <a:lstStyle/>
          <a:p>
            <a:pPr marL="0" indent="0">
              <a:buNone/>
            </a:pPr>
            <a:r>
              <a:rPr lang="en-GB" sz="2100"/>
              <a:t>Accessing Moderation Samples:</a:t>
            </a:r>
          </a:p>
          <a:p>
            <a:pPr marL="0" indent="0">
              <a:buNone/>
            </a:pPr>
            <a:endParaRPr lang="en-GB" sz="1000" b="1"/>
          </a:p>
          <a:p>
            <a:r>
              <a:rPr lang="en-GB" sz="2100"/>
              <a:t>Offline assessments (e.g. unseen exams)</a:t>
            </a:r>
          </a:p>
          <a:p>
            <a:pPr lvl="1"/>
            <a:r>
              <a:rPr lang="en-GB" sz="2100"/>
              <a:t>School to provide instructions for accessing offline assessment samples and providing feedback</a:t>
            </a:r>
          </a:p>
          <a:p>
            <a:pPr marL="324000" lvl="1" indent="0">
              <a:buNone/>
            </a:pPr>
            <a:endParaRPr lang="en-GB" sz="1000"/>
          </a:p>
          <a:p>
            <a:r>
              <a:rPr lang="en-GB" sz="2100"/>
              <a:t>Formal E-submissions (e.g. Canvas Turnitin)</a:t>
            </a:r>
          </a:p>
          <a:p>
            <a:pPr lvl="1"/>
            <a:r>
              <a:rPr lang="en-GB" sz="2100"/>
              <a:t>Students submit to Canvas </a:t>
            </a:r>
            <a:r>
              <a:rPr lang="en-GB" sz="2100">
                <a:solidFill>
                  <a:srgbClr val="0070C0"/>
                </a:solidFill>
              </a:rPr>
              <a:t>(</a:t>
            </a:r>
            <a:r>
              <a:rPr lang="en-GB" sz="2100">
                <a:solidFill>
                  <a:srgbClr val="0070C0"/>
                </a:solidFill>
                <a:hlinkClick r:id="rId3">
                  <a:extLst>
                    <a:ext uri="{A12FA001-AC4F-418D-AE19-62706E023703}">
                      <ahyp:hlinkClr xmlns:ahyp="http://schemas.microsoft.com/office/drawing/2018/hyperlinkcolor" val="tx"/>
                    </a:ext>
                  </a:extLst>
                </a:hlinkClick>
              </a:rPr>
              <a:t>https://canvas.sussex.ac.uk</a:t>
            </a:r>
            <a:r>
              <a:rPr lang="en-GB" sz="2100">
                <a:solidFill>
                  <a:srgbClr val="0070C0"/>
                </a:solidFill>
              </a:rPr>
              <a:t>) </a:t>
            </a:r>
          </a:p>
          <a:p>
            <a:pPr lvl="1"/>
            <a:r>
              <a:rPr lang="en-GB" sz="2100"/>
              <a:t>Moderation samples accessible via Sussex Direct (</a:t>
            </a:r>
            <a:r>
              <a:rPr lang="en-GB" sz="2100">
                <a:solidFill>
                  <a:srgbClr val="0070C0"/>
                </a:solidFill>
                <a:hlinkClick r:id="rId4">
                  <a:extLst>
                    <a:ext uri="{A12FA001-AC4F-418D-AE19-62706E023703}">
                      <ahyp:hlinkClr xmlns:ahyp="http://schemas.microsoft.com/office/drawing/2018/hyperlinkcolor" val="tx"/>
                    </a:ext>
                  </a:extLst>
                </a:hlinkClick>
              </a:rPr>
              <a:t>https://direct.sussex.ac.uk/</a:t>
            </a:r>
            <a:r>
              <a:rPr lang="en-GB" sz="2100"/>
              <a:t>)</a:t>
            </a:r>
          </a:p>
          <a:p>
            <a:pPr lvl="1"/>
            <a:r>
              <a:rPr lang="en-GB" sz="2100"/>
              <a:t>External Examiners should receive an email notification to their Sussex email address</a:t>
            </a:r>
          </a:p>
        </p:txBody>
      </p:sp>
    </p:spTree>
    <p:extLst>
      <p:ext uri="{BB962C8B-B14F-4D97-AF65-F5344CB8AC3E}">
        <p14:creationId xmlns:p14="http://schemas.microsoft.com/office/powerpoint/2010/main" val="3380810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6DE85-B9FC-5CDC-D6FC-BEB4B5BF3904}"/>
              </a:ext>
            </a:extLst>
          </p:cNvPr>
          <p:cNvSpPr>
            <a:spLocks noGrp="1"/>
          </p:cNvSpPr>
          <p:nvPr>
            <p:ph type="title"/>
          </p:nvPr>
        </p:nvSpPr>
        <p:spPr/>
        <p:txBody>
          <a:bodyPr/>
          <a:lstStyle/>
          <a:p>
            <a:r>
              <a:rPr lang="en-GB"/>
              <a:t>Quality assurance of assessment: assessment setting, marking and moderation</a:t>
            </a:r>
          </a:p>
        </p:txBody>
      </p:sp>
      <p:pic>
        <p:nvPicPr>
          <p:cNvPr id="5" name="Picture 4">
            <a:extLst>
              <a:ext uri="{FF2B5EF4-FFF2-40B4-BE49-F238E27FC236}">
                <a16:creationId xmlns:a16="http://schemas.microsoft.com/office/drawing/2014/main" id="{E36B181B-F4D4-1A23-2C04-8519556A25A2}"/>
              </a:ext>
            </a:extLst>
          </p:cNvPr>
          <p:cNvPicPr>
            <a:picLocks noChangeAspect="1"/>
          </p:cNvPicPr>
          <p:nvPr/>
        </p:nvPicPr>
        <p:blipFill>
          <a:blip r:embed="rId3"/>
          <a:stretch>
            <a:fillRect/>
          </a:stretch>
        </p:blipFill>
        <p:spPr>
          <a:xfrm>
            <a:off x="1399309" y="2069450"/>
            <a:ext cx="9393382" cy="3886687"/>
          </a:xfrm>
          <a:prstGeom prst="rect">
            <a:avLst/>
          </a:prstGeom>
        </p:spPr>
      </p:pic>
    </p:spTree>
    <p:extLst>
      <p:ext uri="{BB962C8B-B14F-4D97-AF65-F5344CB8AC3E}">
        <p14:creationId xmlns:p14="http://schemas.microsoft.com/office/powerpoint/2010/main" val="1778891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0D92CE-4BA7-D07D-013B-4C09FD57ECE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8580A6B-B10A-D917-7163-B1B6BAD7F0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A6F9A560-7E2B-5A35-2C68-BBC0AA0716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34B16966-C0E7-7394-C0BD-D0213725A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21B239AD-B0B8-6526-2D64-4D89462F4C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useBgFill="1">
        <p:nvSpPr>
          <p:cNvPr id="18" name="Rectangle 17">
            <a:extLst>
              <a:ext uri="{FF2B5EF4-FFF2-40B4-BE49-F238E27FC236}">
                <a16:creationId xmlns:a16="http://schemas.microsoft.com/office/drawing/2014/main" id="{A0B098DF-8A00-D2BC-1547-3B1BD37240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BE2307-2DE7-C613-FACC-41DB49C50FB4}"/>
              </a:ext>
            </a:extLst>
          </p:cNvPr>
          <p:cNvSpPr>
            <a:spLocks noGrp="1"/>
          </p:cNvSpPr>
          <p:nvPr>
            <p:ph type="title"/>
          </p:nvPr>
        </p:nvSpPr>
        <p:spPr>
          <a:xfrm>
            <a:off x="581191" y="723901"/>
            <a:ext cx="10993549" cy="606135"/>
          </a:xfrm>
        </p:spPr>
        <p:txBody>
          <a:bodyPr vert="horz" lIns="91440" tIns="45720" rIns="91440" bIns="45720" rtlCol="0" anchor="b">
            <a:normAutofit/>
          </a:bodyPr>
          <a:lstStyle/>
          <a:p>
            <a:r>
              <a:rPr lang="en-US" sz="2000">
                <a:solidFill>
                  <a:schemeClr val="accent1"/>
                </a:solidFill>
              </a:rPr>
              <a:t>Summary of progression and awards regulations – ALL</a:t>
            </a:r>
          </a:p>
        </p:txBody>
      </p:sp>
      <p:graphicFrame>
        <p:nvGraphicFramePr>
          <p:cNvPr id="3" name="Table 2">
            <a:extLst>
              <a:ext uri="{FF2B5EF4-FFF2-40B4-BE49-F238E27FC236}">
                <a16:creationId xmlns:a16="http://schemas.microsoft.com/office/drawing/2014/main" id="{FC2961D6-A633-B51F-A60A-881F0DCEBF55}"/>
              </a:ext>
            </a:extLst>
          </p:cNvPr>
          <p:cNvGraphicFramePr>
            <a:graphicFrameLocks noGrp="1"/>
          </p:cNvGraphicFramePr>
          <p:nvPr>
            <p:extLst>
              <p:ext uri="{D42A27DB-BD31-4B8C-83A1-F6EECF244321}">
                <p14:modId xmlns:p14="http://schemas.microsoft.com/office/powerpoint/2010/main" val="3082394871"/>
              </p:ext>
            </p:extLst>
          </p:nvPr>
        </p:nvGraphicFramePr>
        <p:xfrm>
          <a:off x="350054" y="1330036"/>
          <a:ext cx="11260755" cy="5544758"/>
        </p:xfrm>
        <a:graphic>
          <a:graphicData uri="http://schemas.openxmlformats.org/drawingml/2006/table">
            <a:tbl>
              <a:tblPr firstRow="1" bandRow="1">
                <a:tableStyleId>{5940675A-B579-460E-94D1-54222C63F5DA}</a:tableStyleId>
              </a:tblPr>
              <a:tblGrid>
                <a:gridCol w="3528724">
                  <a:extLst>
                    <a:ext uri="{9D8B030D-6E8A-4147-A177-3AD203B41FA5}">
                      <a16:colId xmlns:a16="http://schemas.microsoft.com/office/drawing/2014/main" val="1577433192"/>
                    </a:ext>
                  </a:extLst>
                </a:gridCol>
                <a:gridCol w="7732031">
                  <a:extLst>
                    <a:ext uri="{9D8B030D-6E8A-4147-A177-3AD203B41FA5}">
                      <a16:colId xmlns:a16="http://schemas.microsoft.com/office/drawing/2014/main" val="1179884726"/>
                    </a:ext>
                  </a:extLst>
                </a:gridCol>
              </a:tblGrid>
              <a:tr h="370840">
                <a:tc>
                  <a:txBody>
                    <a:bodyPr/>
                    <a:lstStyle/>
                    <a:p>
                      <a:pPr marL="73025" marR="442595">
                        <a:lnSpc>
                          <a:spcPct val="98000"/>
                        </a:lnSpc>
                        <a:spcBef>
                          <a:spcPts val="10"/>
                        </a:spcBef>
                      </a:pPr>
                      <a:endParaRPr lang="en-US" sz="1600">
                        <a:effectLst/>
                        <a:latin typeface="Arial" panose="020B0604020202020204" pitchFamily="34" charset="0"/>
                        <a:ea typeface="Arial" panose="020B0604020202020204" pitchFamily="34" charset="0"/>
                        <a:cs typeface="Times New Roman" panose="02020603050405020304" pitchFamily="18" charset="0"/>
                      </a:endParaRPr>
                    </a:p>
                    <a:p>
                      <a:pPr marL="73025" marR="442595">
                        <a:lnSpc>
                          <a:spcPct val="98000"/>
                        </a:lnSpc>
                        <a:spcBef>
                          <a:spcPts val="10"/>
                        </a:spcBef>
                      </a:pPr>
                      <a:r>
                        <a:rPr lang="en-US" sz="1600">
                          <a:effectLst/>
                          <a:latin typeface="Arial" panose="020B0604020202020204" pitchFamily="34" charset="0"/>
                          <a:ea typeface="Arial" panose="020B0604020202020204" pitchFamily="34" charset="0"/>
                          <a:cs typeface="Times New Roman" panose="02020603050405020304" pitchFamily="18" charset="0"/>
                        </a:rPr>
                        <a:t>Cycle of </a:t>
                      </a:r>
                      <a:r>
                        <a:rPr lang="en-US" sz="1600" spc="-10">
                          <a:effectLst/>
                          <a:latin typeface="Arial" panose="020B0604020202020204" pitchFamily="34" charset="0"/>
                          <a:ea typeface="Arial" panose="020B0604020202020204" pitchFamily="34" charset="0"/>
                          <a:cs typeface="Times New Roman" panose="02020603050405020304" pitchFamily="18" charset="0"/>
                        </a:rPr>
                        <a:t>assessment </a:t>
                      </a:r>
                      <a:endParaRPr lang="en-GB" sz="16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9850" marR="313055">
                        <a:lnSpc>
                          <a:spcPct val="98000"/>
                        </a:lnSpc>
                        <a:spcBef>
                          <a:spcPts val="10"/>
                        </a:spcBef>
                      </a:pPr>
                      <a:r>
                        <a:rPr lang="en-US" sz="1600">
                          <a:effectLst/>
                          <a:latin typeface="Arial" panose="020B0604020202020204" pitchFamily="34" charset="0"/>
                          <a:ea typeface="Arial" panose="020B0604020202020204" pitchFamily="34" charset="0"/>
                          <a:cs typeface="Times New Roman" panose="02020603050405020304" pitchFamily="18" charset="0"/>
                        </a:rPr>
                        <a:t>A student registered for a module will be deemed to have attempted the module. </a:t>
                      </a:r>
                      <a:endParaRPr lang="en-GB" sz="1600">
                        <a:effectLst/>
                        <a:latin typeface="Arial" panose="020B0604020202020204" pitchFamily="34" charset="0"/>
                        <a:ea typeface="Arial" panose="020B0604020202020204" pitchFamily="34" charset="0"/>
                        <a:cs typeface="Times New Roman" panose="02020603050405020304" pitchFamily="18" charset="0"/>
                      </a:endParaRPr>
                    </a:p>
                    <a:p>
                      <a:pPr marL="69850" marR="313055">
                        <a:lnSpc>
                          <a:spcPct val="98000"/>
                        </a:lnSpc>
                        <a:spcBef>
                          <a:spcPts val="10"/>
                        </a:spcBef>
                      </a:pPr>
                      <a:r>
                        <a:rPr lang="en-US" sz="1600">
                          <a:effectLst/>
                          <a:latin typeface="Arial" panose="020B0604020202020204" pitchFamily="34" charset="0"/>
                          <a:ea typeface="Arial" panose="020B0604020202020204" pitchFamily="34" charset="0"/>
                          <a:cs typeface="Times New Roman" panose="02020603050405020304" pitchFamily="18" charset="0"/>
                        </a:rPr>
                        <a:t>An</a:t>
                      </a:r>
                      <a:r>
                        <a:rPr lang="en-US" sz="1600" spc="-7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assessment</a:t>
                      </a:r>
                      <a:r>
                        <a:rPr lang="en-US" sz="1600" spc="-5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cycle</a:t>
                      </a:r>
                      <a:r>
                        <a:rPr lang="en-US" sz="1600" spc="-5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includes</a:t>
                      </a:r>
                      <a:r>
                        <a:rPr lang="en-US" sz="1600" spc="-5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one first/ initial attempt (opportunity) and one </a:t>
                      </a:r>
                      <a:r>
                        <a:rPr lang="en-US" sz="1600" err="1">
                          <a:effectLst/>
                          <a:latin typeface="Arial" panose="020B0604020202020204" pitchFamily="34" charset="0"/>
                          <a:ea typeface="Arial" panose="020B0604020202020204" pitchFamily="34" charset="0"/>
                          <a:cs typeface="Times New Roman" panose="02020603050405020304" pitchFamily="18" charset="0"/>
                        </a:rPr>
                        <a:t>resit</a:t>
                      </a:r>
                      <a:r>
                        <a:rPr lang="en-US" sz="1600">
                          <a:effectLst/>
                          <a:latin typeface="Arial" panose="020B0604020202020204" pitchFamily="34" charset="0"/>
                          <a:ea typeface="Arial" panose="020B0604020202020204" pitchFamily="34" charset="0"/>
                          <a:cs typeface="Times New Roman" panose="02020603050405020304" pitchFamily="18" charset="0"/>
                        </a:rPr>
                        <a:t> attempt (opportunity).</a:t>
                      </a:r>
                      <a:endParaRPr lang="en-GB" sz="16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915767058"/>
                  </a:ext>
                </a:extLst>
              </a:tr>
              <a:tr h="370840">
                <a:tc>
                  <a:txBody>
                    <a:bodyPr/>
                    <a:lstStyle/>
                    <a:p>
                      <a:pPr marL="73025" marR="442595">
                        <a:lnSpc>
                          <a:spcPct val="98000"/>
                        </a:lnSpc>
                        <a:spcBef>
                          <a:spcPts val="10"/>
                        </a:spcBef>
                      </a:pPr>
                      <a:r>
                        <a:rPr lang="en-US" sz="1600" err="1">
                          <a:effectLst/>
                          <a:latin typeface="Arial" panose="020B0604020202020204" pitchFamily="34" charset="0"/>
                          <a:ea typeface="Arial" panose="020B0604020202020204" pitchFamily="34" charset="0"/>
                          <a:cs typeface="Times New Roman" panose="02020603050405020304" pitchFamily="18" charset="0"/>
                        </a:rPr>
                        <a:t>Resit</a:t>
                      </a:r>
                      <a:endParaRPr lang="en-GB" sz="16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9850" marR="313055">
                        <a:lnSpc>
                          <a:spcPct val="98000"/>
                        </a:lnSpc>
                        <a:spcBef>
                          <a:spcPts val="10"/>
                        </a:spcBef>
                      </a:pPr>
                      <a:r>
                        <a:rPr lang="en-US" sz="1600">
                          <a:effectLst/>
                          <a:latin typeface="Arial" panose="020B0604020202020204" pitchFamily="34" charset="0"/>
                          <a:ea typeface="Arial" panose="020B0604020202020204" pitchFamily="34" charset="0"/>
                          <a:cs typeface="Times New Roman" panose="02020603050405020304" pitchFamily="18" charset="0"/>
                        </a:rPr>
                        <a:t>A further attempt of those elements of assessment within a module that have not been passed. This is usually within the same academic year and does not require additional teaching and learning.</a:t>
                      </a:r>
                      <a:endParaRPr lang="en-GB" sz="16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431730628"/>
                  </a:ext>
                </a:extLst>
              </a:tr>
              <a:tr h="370840">
                <a:tc>
                  <a:txBody>
                    <a:bodyPr/>
                    <a:lstStyle/>
                    <a:p>
                      <a:pPr marL="73025" marR="442595">
                        <a:lnSpc>
                          <a:spcPct val="98000"/>
                        </a:lnSpc>
                        <a:spcBef>
                          <a:spcPts val="10"/>
                        </a:spcBef>
                      </a:pPr>
                      <a:r>
                        <a:rPr lang="en-US" sz="1600">
                          <a:effectLst/>
                          <a:latin typeface="Arial" panose="020B0604020202020204" pitchFamily="34" charset="0"/>
                          <a:ea typeface="Arial" panose="020B0604020202020204" pitchFamily="34" charset="0"/>
                          <a:cs typeface="Times New Roman" panose="02020603050405020304" pitchFamily="18" charset="0"/>
                        </a:rPr>
                        <a:t>Sit</a:t>
                      </a:r>
                      <a:endParaRPr lang="en-GB" sz="16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9850" marR="313055">
                        <a:lnSpc>
                          <a:spcPct val="98000"/>
                        </a:lnSpc>
                        <a:spcBef>
                          <a:spcPts val="10"/>
                        </a:spcBef>
                      </a:pPr>
                      <a:r>
                        <a:rPr lang="en-US" sz="1600">
                          <a:effectLst/>
                          <a:latin typeface="Arial" panose="020B0604020202020204" pitchFamily="34" charset="0"/>
                          <a:ea typeface="Arial" panose="020B0604020202020204" pitchFamily="34" charset="0"/>
                          <a:cs typeface="Times New Roman" panose="02020603050405020304" pitchFamily="18" charset="0"/>
                        </a:rPr>
                        <a:t>This is where a student is permitted to retake an assessment(s) as if for the first time on the basis of an approved Exceptional Circumstances claim. This is usually within the same academic year and does not require additional teaching and learning.</a:t>
                      </a:r>
                      <a:endParaRPr lang="en-GB" sz="16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781154007"/>
                  </a:ext>
                </a:extLst>
              </a:tr>
              <a:tr h="370840">
                <a:tc>
                  <a:txBody>
                    <a:bodyPr/>
                    <a:lstStyle/>
                    <a:p>
                      <a:pPr marL="73025" marR="442595">
                        <a:lnSpc>
                          <a:spcPct val="98000"/>
                        </a:lnSpc>
                        <a:spcBef>
                          <a:spcPts val="10"/>
                        </a:spcBef>
                      </a:pPr>
                      <a:r>
                        <a:rPr lang="en-US" sz="1600">
                          <a:effectLst/>
                          <a:latin typeface="Arial" panose="020B0604020202020204" pitchFamily="34" charset="0"/>
                          <a:ea typeface="Arial" panose="020B0604020202020204" pitchFamily="34" charset="0"/>
                          <a:cs typeface="Times New Roman" panose="02020603050405020304" pitchFamily="18" charset="0"/>
                        </a:rPr>
                        <a:t>Discretionary 2</a:t>
                      </a:r>
                      <a:r>
                        <a:rPr lang="en-US" sz="1600" baseline="30000">
                          <a:effectLst/>
                          <a:latin typeface="Arial" panose="020B0604020202020204" pitchFamily="34" charset="0"/>
                          <a:ea typeface="Arial" panose="020B0604020202020204" pitchFamily="34" charset="0"/>
                          <a:cs typeface="Times New Roman" panose="02020603050405020304" pitchFamily="18" charset="0"/>
                        </a:rPr>
                        <a:t>nd</a:t>
                      </a:r>
                      <a:r>
                        <a:rPr lang="en-US" sz="1600">
                          <a:effectLst/>
                          <a:latin typeface="Arial" panose="020B0604020202020204" pitchFamily="34" charset="0"/>
                          <a:ea typeface="Arial" panose="020B0604020202020204" pitchFamily="34" charset="0"/>
                          <a:cs typeface="Times New Roman" panose="02020603050405020304" pitchFamily="18" charset="0"/>
                        </a:rPr>
                        <a:t> resit</a:t>
                      </a:r>
                      <a:endParaRPr lang="en-GB" sz="16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9850" marR="313055">
                        <a:lnSpc>
                          <a:spcPct val="98000"/>
                        </a:lnSpc>
                        <a:spcBef>
                          <a:spcPts val="10"/>
                        </a:spcBef>
                      </a:pPr>
                      <a:r>
                        <a:rPr lang="en-US" sz="1600">
                          <a:effectLst/>
                          <a:latin typeface="Arial" panose="020B0604020202020204" pitchFamily="34" charset="0"/>
                          <a:ea typeface="Arial" panose="020B0604020202020204" pitchFamily="34" charset="0"/>
                          <a:cs typeface="Times New Roman" panose="02020603050405020304" pitchFamily="18" charset="0"/>
                        </a:rPr>
                        <a:t>One discretionary second </a:t>
                      </a:r>
                      <a:r>
                        <a:rPr lang="en-US" sz="1600" err="1">
                          <a:effectLst/>
                          <a:latin typeface="Arial" panose="020B0604020202020204" pitchFamily="34" charset="0"/>
                          <a:ea typeface="Arial" panose="020B0604020202020204" pitchFamily="34" charset="0"/>
                          <a:cs typeface="Times New Roman" panose="02020603050405020304" pitchFamily="18" charset="0"/>
                        </a:rPr>
                        <a:t>resit</a:t>
                      </a:r>
                      <a:r>
                        <a:rPr lang="en-US" sz="1600">
                          <a:effectLst/>
                          <a:latin typeface="Arial" panose="020B0604020202020204" pitchFamily="34" charset="0"/>
                          <a:ea typeface="Arial" panose="020B0604020202020204" pitchFamily="34" charset="0"/>
                          <a:cs typeface="Times New Roman" panose="02020603050405020304" pitchFamily="18" charset="0"/>
                        </a:rPr>
                        <a:t> may be offered up to a maximum of 60 credits. A discretionary second </a:t>
                      </a:r>
                      <a:r>
                        <a:rPr lang="en-US" sz="1600" err="1">
                          <a:effectLst/>
                          <a:latin typeface="Arial" panose="020B0604020202020204" pitchFamily="34" charset="0"/>
                          <a:ea typeface="Arial" panose="020B0604020202020204" pitchFamily="34" charset="0"/>
                          <a:cs typeface="Times New Roman" panose="02020603050405020304" pitchFamily="18" charset="0"/>
                        </a:rPr>
                        <a:t>resit</a:t>
                      </a:r>
                      <a:r>
                        <a:rPr lang="en-US" sz="1600">
                          <a:effectLst/>
                          <a:latin typeface="Arial" panose="020B0604020202020204" pitchFamily="34" charset="0"/>
                          <a:ea typeface="Arial" panose="020B0604020202020204" pitchFamily="34" charset="0"/>
                          <a:cs typeface="Times New Roman" panose="02020603050405020304" pitchFamily="18" charset="0"/>
                        </a:rPr>
                        <a:t> may not be given where the stage has already been repeated.</a:t>
                      </a:r>
                      <a:endParaRPr lang="en-GB" sz="16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694653591"/>
                  </a:ext>
                </a:extLst>
              </a:tr>
              <a:tr h="370840">
                <a:tc>
                  <a:txBody>
                    <a:bodyPr/>
                    <a:lstStyle/>
                    <a:p>
                      <a:pPr marL="73025">
                        <a:lnSpc>
                          <a:spcPts val="1230"/>
                        </a:lnSpc>
                      </a:pPr>
                      <a:endParaRPr lang="en-US" sz="1600">
                        <a:effectLst/>
                        <a:latin typeface="Arial" panose="020B0604020202020204" pitchFamily="34" charset="0"/>
                        <a:ea typeface="Arial" panose="020B0604020202020204" pitchFamily="34" charset="0"/>
                        <a:cs typeface="Times New Roman" panose="02020603050405020304" pitchFamily="18" charset="0"/>
                      </a:endParaRPr>
                    </a:p>
                    <a:p>
                      <a:pPr marL="73025">
                        <a:lnSpc>
                          <a:spcPts val="1230"/>
                        </a:lnSpc>
                      </a:pPr>
                      <a:r>
                        <a:rPr lang="en-US" sz="1600">
                          <a:effectLst/>
                          <a:latin typeface="Arial" panose="020B0604020202020204" pitchFamily="34" charset="0"/>
                          <a:ea typeface="Arial" panose="020B0604020202020204" pitchFamily="34" charset="0"/>
                          <a:cs typeface="Times New Roman" panose="02020603050405020304" pitchFamily="18" charset="0"/>
                        </a:rPr>
                        <a:t>Repeat</a:t>
                      </a:r>
                      <a:r>
                        <a:rPr lang="en-US" sz="1600" spc="-30">
                          <a:effectLst/>
                          <a:latin typeface="Arial" panose="020B0604020202020204" pitchFamily="34" charset="0"/>
                          <a:ea typeface="Arial" panose="020B0604020202020204" pitchFamily="34" charset="0"/>
                          <a:cs typeface="Times New Roman" panose="02020603050405020304" pitchFamily="18" charset="0"/>
                        </a:rPr>
                        <a:t> </a:t>
                      </a:r>
                      <a:r>
                        <a:rPr lang="en-US" sz="1600" spc="-10">
                          <a:effectLst/>
                          <a:latin typeface="Arial" panose="020B0604020202020204" pitchFamily="34" charset="0"/>
                          <a:ea typeface="Arial" panose="020B0604020202020204" pitchFamily="34" charset="0"/>
                          <a:cs typeface="Times New Roman" panose="02020603050405020304" pitchFamily="18" charset="0"/>
                        </a:rPr>
                        <a:t>stage</a:t>
                      </a:r>
                      <a:endParaRPr lang="en-GB" sz="1600">
                        <a:effectLst/>
                        <a:latin typeface="Arial" panose="020B0604020202020204" pitchFamily="34" charset="0"/>
                        <a:ea typeface="Arial" panose="020B0604020202020204" pitchFamily="34" charset="0"/>
                        <a:cs typeface="Times New Roman" panose="02020603050405020304" pitchFamily="18" charset="0"/>
                      </a:endParaRPr>
                    </a:p>
                    <a:p>
                      <a:pPr marL="73025">
                        <a:lnSpc>
                          <a:spcPts val="1255"/>
                        </a:lnSpc>
                      </a:pPr>
                      <a:r>
                        <a:rPr lang="en-US" sz="1600" i="1">
                          <a:effectLst/>
                          <a:latin typeface="Arial" panose="020B0604020202020204" pitchFamily="34" charset="0"/>
                          <a:ea typeface="Arial" panose="020B0604020202020204" pitchFamily="34" charset="0"/>
                          <a:cs typeface="Times New Roman" panose="02020603050405020304" pitchFamily="18" charset="0"/>
                        </a:rPr>
                        <a:t> </a:t>
                      </a:r>
                      <a:endParaRPr lang="en-GB" sz="16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9850"/>
                      <a:r>
                        <a:rPr lang="en-US" sz="1600">
                          <a:effectLst/>
                          <a:latin typeface="Arial" panose="020B0604020202020204" pitchFamily="34" charset="0"/>
                          <a:ea typeface="Arial" panose="020B0604020202020204" pitchFamily="34" charset="0"/>
                          <a:cs typeface="Times New Roman" panose="02020603050405020304" pitchFamily="18" charset="0"/>
                        </a:rPr>
                        <a:t>A repeat of a stage of study means that a student restarts all the modules associated with the stage as if for the first time, takes part in all teaching and learning and takes all assessment. All previous marks and credit relating to the repeat stage are removed from the student record for progression and award purposes. </a:t>
                      </a:r>
                      <a:endParaRPr lang="en-GB" sz="1600">
                        <a:effectLst/>
                        <a:latin typeface="Arial" panose="020B0604020202020204" pitchFamily="34" charset="0"/>
                        <a:ea typeface="Arial" panose="020B0604020202020204" pitchFamily="34" charset="0"/>
                        <a:cs typeface="Times New Roman" panose="02020603050405020304" pitchFamily="18" charset="0"/>
                      </a:endParaRPr>
                    </a:p>
                    <a:p>
                      <a:pPr marL="69850"/>
                      <a:r>
                        <a:rPr lang="en-US" sz="1600">
                          <a:effectLst/>
                          <a:latin typeface="Arial" panose="020B0604020202020204" pitchFamily="34" charset="0"/>
                          <a:ea typeface="Arial" panose="020B0604020202020204" pitchFamily="34" charset="0"/>
                          <a:cs typeface="Times New Roman" panose="02020603050405020304" pitchFamily="18" charset="0"/>
                        </a:rPr>
                        <a:t>Entitlement</a:t>
                      </a:r>
                      <a:r>
                        <a:rPr lang="en-US" sz="1600" spc="-5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for</a:t>
                      </a:r>
                      <a:r>
                        <a:rPr lang="en-US" sz="1600" spc="-3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repeat</a:t>
                      </a:r>
                      <a:r>
                        <a:rPr lang="en-US" sz="1600" spc="-3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of</a:t>
                      </a:r>
                      <a:r>
                        <a:rPr lang="en-US" sz="1600" spc="-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stage</a:t>
                      </a:r>
                      <a:r>
                        <a:rPr lang="en-US" sz="1600" spc="-4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1</a:t>
                      </a:r>
                      <a:r>
                        <a:rPr lang="en-US" sz="1600" spc="-4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and discretionary</a:t>
                      </a:r>
                      <a:r>
                        <a:rPr lang="en-US" sz="1600" spc="-5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thereafter</a:t>
                      </a:r>
                      <a:r>
                        <a:rPr lang="en-US" sz="1600" spc="-3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including</a:t>
                      </a:r>
                      <a:r>
                        <a:rPr lang="en-US" sz="1600" spc="-40">
                          <a:effectLst/>
                          <a:latin typeface="Arial" panose="020B0604020202020204" pitchFamily="34" charset="0"/>
                          <a:ea typeface="Arial" panose="020B0604020202020204" pitchFamily="34" charset="0"/>
                          <a:cs typeface="Times New Roman" panose="02020603050405020304" pitchFamily="18" charset="0"/>
                        </a:rPr>
                        <a:t> </a:t>
                      </a:r>
                      <a:r>
                        <a:rPr lang="en-US" sz="1600" spc="-25">
                          <a:effectLst/>
                          <a:latin typeface="Arial" panose="020B0604020202020204" pitchFamily="34" charset="0"/>
                          <a:ea typeface="Arial" panose="020B0604020202020204" pitchFamily="34" charset="0"/>
                          <a:cs typeface="Times New Roman" panose="02020603050405020304" pitchFamily="18" charset="0"/>
                        </a:rPr>
                        <a:t>the</a:t>
                      </a:r>
                      <a:r>
                        <a:rPr lang="en-US" sz="1600">
                          <a:effectLst/>
                          <a:latin typeface="Arial" panose="020B0604020202020204" pitchFamily="34" charset="0"/>
                          <a:ea typeface="Arial" panose="020B0604020202020204" pitchFamily="34" charset="0"/>
                          <a:cs typeface="Times New Roman" panose="02020603050405020304" pitchFamily="18" charset="0"/>
                        </a:rPr>
                        <a:t> final</a:t>
                      </a:r>
                      <a:r>
                        <a:rPr lang="en-US" sz="1600" spc="-4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stage</a:t>
                      </a:r>
                      <a:r>
                        <a:rPr lang="en-US" sz="1600" spc="-3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(UG</a:t>
                      </a:r>
                      <a:r>
                        <a:rPr lang="en-US" sz="1600" spc="-5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and</a:t>
                      </a:r>
                      <a:r>
                        <a:rPr lang="en-US" sz="1600" spc="-4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PG)</a:t>
                      </a:r>
                      <a:r>
                        <a:rPr lang="en-US" sz="1600" spc="-8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and foundation level. </a:t>
                      </a:r>
                      <a:endParaRPr lang="en-GB" sz="1600">
                        <a:effectLst/>
                        <a:latin typeface="Arial" panose="020B0604020202020204" pitchFamily="34" charset="0"/>
                        <a:ea typeface="Arial" panose="020B0604020202020204" pitchFamily="34" charset="0"/>
                        <a:cs typeface="Times New Roman" panose="02020603050405020304" pitchFamily="18" charset="0"/>
                      </a:endParaRPr>
                    </a:p>
                    <a:p>
                      <a:pPr marL="69850"/>
                      <a:r>
                        <a:rPr lang="en-US" sz="1600">
                          <a:effectLst/>
                          <a:latin typeface="Arial" panose="020B0604020202020204" pitchFamily="34" charset="0"/>
                          <a:ea typeface="Arial" panose="020B0604020202020204" pitchFamily="34" charset="0"/>
                          <a:cs typeface="Times New Roman" panose="02020603050405020304" pitchFamily="18" charset="0"/>
                        </a:rPr>
                        <a:t>Equity</a:t>
                      </a:r>
                      <a:r>
                        <a:rPr lang="en-US" sz="1600" spc="-4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for</a:t>
                      </a:r>
                      <a:r>
                        <a:rPr lang="en-US" sz="1600" spc="-4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all</a:t>
                      </a:r>
                      <a:r>
                        <a:rPr lang="en-US" sz="1600" spc="-5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students</a:t>
                      </a:r>
                      <a:r>
                        <a:rPr lang="en-US" sz="1600" spc="-4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in stage 1. Academic judgement</a:t>
                      </a:r>
                      <a:r>
                        <a:rPr lang="en-US" sz="1600" spc="-8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for</a:t>
                      </a:r>
                      <a:r>
                        <a:rPr lang="en-US" sz="1600" spc="-7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other </a:t>
                      </a:r>
                      <a:r>
                        <a:rPr lang="en-US" sz="1600" spc="-10">
                          <a:effectLst/>
                          <a:latin typeface="Arial" panose="020B0604020202020204" pitchFamily="34" charset="0"/>
                          <a:ea typeface="Arial" panose="020B0604020202020204" pitchFamily="34" charset="0"/>
                          <a:cs typeface="Times New Roman" panose="02020603050405020304" pitchFamily="18" charset="0"/>
                        </a:rPr>
                        <a:t>stages.</a:t>
                      </a:r>
                      <a:endParaRPr lang="en-GB" sz="16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775035082"/>
                  </a:ext>
                </a:extLst>
              </a:tr>
              <a:tr h="370840">
                <a:tc>
                  <a:txBody>
                    <a:bodyPr/>
                    <a:lstStyle/>
                    <a:p>
                      <a:pPr marL="73025">
                        <a:lnSpc>
                          <a:spcPts val="1220"/>
                        </a:lnSpc>
                      </a:pPr>
                      <a:endParaRPr lang="en-US" sz="1600">
                        <a:effectLst/>
                        <a:latin typeface="Arial" panose="020B0604020202020204" pitchFamily="34" charset="0"/>
                        <a:ea typeface="Arial" panose="020B0604020202020204" pitchFamily="34" charset="0"/>
                        <a:cs typeface="Times New Roman" panose="02020603050405020304" pitchFamily="18" charset="0"/>
                      </a:endParaRPr>
                    </a:p>
                    <a:p>
                      <a:pPr marL="73025">
                        <a:lnSpc>
                          <a:spcPts val="1220"/>
                        </a:lnSpc>
                      </a:pPr>
                      <a:r>
                        <a:rPr lang="en-US" sz="1600" err="1">
                          <a:effectLst/>
                          <a:latin typeface="Arial" panose="020B0604020202020204" pitchFamily="34" charset="0"/>
                          <a:ea typeface="Arial" panose="020B0604020202020204" pitchFamily="34" charset="0"/>
                          <a:cs typeface="Times New Roman" panose="02020603050405020304" pitchFamily="18" charset="0"/>
                        </a:rPr>
                        <a:t>Resit</a:t>
                      </a:r>
                      <a:r>
                        <a:rPr lang="en-US" sz="1600" spc="-20">
                          <a:effectLst/>
                          <a:latin typeface="Arial" panose="020B0604020202020204" pitchFamily="34" charset="0"/>
                          <a:ea typeface="Arial" panose="020B0604020202020204" pitchFamily="34" charset="0"/>
                          <a:cs typeface="Times New Roman" panose="02020603050405020304" pitchFamily="18" charset="0"/>
                        </a:rPr>
                        <a:t> </a:t>
                      </a:r>
                      <a:r>
                        <a:rPr lang="en-US" sz="1600" spc="-10">
                          <a:effectLst/>
                          <a:latin typeface="Arial" panose="020B0604020202020204" pitchFamily="34" charset="0"/>
                          <a:ea typeface="Arial" panose="020B0604020202020204" pitchFamily="34" charset="0"/>
                          <a:cs typeface="Times New Roman" panose="02020603050405020304" pitchFamily="18" charset="0"/>
                        </a:rPr>
                        <a:t>marks</a:t>
                      </a:r>
                      <a:endParaRPr lang="en-GB" sz="1600">
                        <a:effectLst/>
                        <a:latin typeface="Arial" panose="020B0604020202020204" pitchFamily="34" charset="0"/>
                        <a:ea typeface="Arial" panose="020B0604020202020204" pitchFamily="34" charset="0"/>
                        <a:cs typeface="Times New Roman" panose="02020603050405020304" pitchFamily="18" charset="0"/>
                      </a:endParaRPr>
                    </a:p>
                    <a:p>
                      <a:pPr marL="73025">
                        <a:lnSpc>
                          <a:spcPts val="1255"/>
                        </a:lnSpc>
                      </a:pPr>
                      <a:r>
                        <a:rPr lang="en-US" sz="1600" i="1">
                          <a:effectLst/>
                          <a:latin typeface="Arial" panose="020B0604020202020204" pitchFamily="34" charset="0"/>
                          <a:ea typeface="Arial" panose="020B0604020202020204" pitchFamily="34" charset="0"/>
                          <a:cs typeface="Times New Roman" panose="02020603050405020304" pitchFamily="18" charset="0"/>
                        </a:rPr>
                        <a:t> </a:t>
                      </a:r>
                      <a:endParaRPr lang="en-GB" sz="16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9850" marR="160020"/>
                      <a:r>
                        <a:rPr lang="en-US" sz="1600">
                          <a:effectLst/>
                          <a:latin typeface="Arial" panose="020B0604020202020204" pitchFamily="34" charset="0"/>
                          <a:ea typeface="Arial" panose="020B0604020202020204" pitchFamily="34" charset="0"/>
                          <a:cs typeface="Times New Roman" panose="02020603050405020304" pitchFamily="18" charset="0"/>
                        </a:rPr>
                        <a:t>Where a </a:t>
                      </a:r>
                      <a:r>
                        <a:rPr lang="en-US" sz="1600" err="1">
                          <a:effectLst/>
                          <a:latin typeface="Arial" panose="020B0604020202020204" pitchFamily="34" charset="0"/>
                          <a:ea typeface="Arial" panose="020B0604020202020204" pitchFamily="34" charset="0"/>
                          <a:cs typeface="Times New Roman" panose="02020603050405020304" pitchFamily="18" charset="0"/>
                        </a:rPr>
                        <a:t>resit</a:t>
                      </a:r>
                      <a:r>
                        <a:rPr lang="en-US" sz="1600">
                          <a:effectLst/>
                          <a:latin typeface="Arial" panose="020B0604020202020204" pitchFamily="34" charset="0"/>
                          <a:ea typeface="Arial" panose="020B0604020202020204" pitchFamily="34" charset="0"/>
                          <a:cs typeface="Times New Roman" panose="02020603050405020304" pitchFamily="18" charset="0"/>
                        </a:rPr>
                        <a:t>/sit is taken the mark achieved</a:t>
                      </a:r>
                      <a:r>
                        <a:rPr lang="en-US" sz="1600" spc="-3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will</a:t>
                      </a:r>
                      <a:r>
                        <a:rPr lang="en-US" sz="1600" spc="-3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stand, even where lower.</a:t>
                      </a:r>
                      <a:r>
                        <a:rPr lang="en-US" sz="1600" spc="-3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Where</a:t>
                      </a:r>
                      <a:r>
                        <a:rPr lang="en-US" sz="1600" spc="-3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it</a:t>
                      </a:r>
                      <a:r>
                        <a:rPr lang="en-US" sz="1600" spc="-35">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is</a:t>
                      </a:r>
                      <a:r>
                        <a:rPr lang="en-US" sz="1600" spc="-30">
                          <a:effectLst/>
                          <a:latin typeface="Arial" panose="020B0604020202020204" pitchFamily="34" charset="0"/>
                          <a:ea typeface="Arial" panose="020B0604020202020204" pitchFamily="34" charset="0"/>
                          <a:cs typeface="Times New Roman" panose="02020603050405020304" pitchFamily="18" charset="0"/>
                        </a:rPr>
                        <a:t> </a:t>
                      </a:r>
                      <a:r>
                        <a:rPr lang="en-US" sz="1600">
                          <a:effectLst/>
                          <a:latin typeface="Arial" panose="020B0604020202020204" pitchFamily="34" charset="0"/>
                          <a:ea typeface="Arial" panose="020B0604020202020204" pitchFamily="34" charset="0"/>
                          <a:cs typeface="Times New Roman" panose="02020603050405020304" pitchFamily="18" charset="0"/>
                        </a:rPr>
                        <a:t>not taken the original mark will stand. </a:t>
                      </a:r>
                      <a:r>
                        <a:rPr lang="en-US" sz="1600" err="1">
                          <a:effectLst/>
                          <a:latin typeface="Arial" panose="020B0604020202020204" pitchFamily="34" charset="0"/>
                          <a:ea typeface="Arial" panose="020B0604020202020204" pitchFamily="34" charset="0"/>
                          <a:cs typeface="Times New Roman" panose="02020603050405020304" pitchFamily="18" charset="0"/>
                        </a:rPr>
                        <a:t>Resit</a:t>
                      </a:r>
                      <a:r>
                        <a:rPr lang="en-US" sz="1600">
                          <a:effectLst/>
                          <a:latin typeface="Arial" panose="020B0604020202020204" pitchFamily="34" charset="0"/>
                          <a:ea typeface="Arial" panose="020B0604020202020204" pitchFamily="34" charset="0"/>
                          <a:cs typeface="Times New Roman" panose="02020603050405020304" pitchFamily="18" charset="0"/>
                        </a:rPr>
                        <a:t> marks are capped at pass threshold at the level of the assessment.</a:t>
                      </a:r>
                      <a:endParaRPr lang="en-GB" sz="16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386501765"/>
                  </a:ext>
                </a:extLst>
              </a:tr>
            </a:tbl>
          </a:graphicData>
        </a:graphic>
      </p:graphicFrame>
    </p:spTree>
    <p:extLst>
      <p:ext uri="{BB962C8B-B14F-4D97-AF65-F5344CB8AC3E}">
        <p14:creationId xmlns:p14="http://schemas.microsoft.com/office/powerpoint/2010/main" val="927154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C57ACB-0CF1-4EAC-2A13-F628AC5B01CB}"/>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6E112BF-D086-D5A2-649E-8A52F7430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C905B778-9291-FEBE-C748-9937D1C79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C3768F2C-433A-5C54-3F17-D48AB4CB4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9A8C0F56-3089-5F4F-53C5-10A9D3252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useBgFill="1">
        <p:nvSpPr>
          <p:cNvPr id="18" name="Rectangle 17">
            <a:extLst>
              <a:ext uri="{FF2B5EF4-FFF2-40B4-BE49-F238E27FC236}">
                <a16:creationId xmlns:a16="http://schemas.microsoft.com/office/drawing/2014/main" id="{5AA32BC6-93FB-7978-B883-28339D505F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368265-794F-C302-25DC-C2E8F4A6ABBE}"/>
              </a:ext>
            </a:extLst>
          </p:cNvPr>
          <p:cNvSpPr>
            <a:spLocks noGrp="1"/>
          </p:cNvSpPr>
          <p:nvPr>
            <p:ph type="title"/>
          </p:nvPr>
        </p:nvSpPr>
        <p:spPr>
          <a:xfrm>
            <a:off x="581191" y="723901"/>
            <a:ext cx="10993549" cy="430875"/>
          </a:xfrm>
        </p:spPr>
        <p:txBody>
          <a:bodyPr vert="horz" lIns="91440" tIns="45720" rIns="91440" bIns="45720" rtlCol="0" anchor="b">
            <a:normAutofit/>
          </a:bodyPr>
          <a:lstStyle/>
          <a:p>
            <a:r>
              <a:rPr lang="en-US" sz="2000">
                <a:solidFill>
                  <a:schemeClr val="accent1"/>
                </a:solidFill>
              </a:rPr>
              <a:t>Summary of progression and awards regulations – ALL</a:t>
            </a:r>
          </a:p>
        </p:txBody>
      </p:sp>
      <p:graphicFrame>
        <p:nvGraphicFramePr>
          <p:cNvPr id="4" name="Table 3">
            <a:extLst>
              <a:ext uri="{FF2B5EF4-FFF2-40B4-BE49-F238E27FC236}">
                <a16:creationId xmlns:a16="http://schemas.microsoft.com/office/drawing/2014/main" id="{2DA7C6A1-E94D-07A9-D6E3-AD983FF84C9D}"/>
              </a:ext>
            </a:extLst>
          </p:cNvPr>
          <p:cNvGraphicFramePr>
            <a:graphicFrameLocks noGrp="1"/>
          </p:cNvGraphicFramePr>
          <p:nvPr>
            <p:extLst>
              <p:ext uri="{D42A27DB-BD31-4B8C-83A1-F6EECF244321}">
                <p14:modId xmlns:p14="http://schemas.microsoft.com/office/powerpoint/2010/main" val="1479784231"/>
              </p:ext>
            </p:extLst>
          </p:nvPr>
        </p:nvGraphicFramePr>
        <p:xfrm>
          <a:off x="410465" y="1054163"/>
          <a:ext cx="11164275" cy="5803838"/>
        </p:xfrm>
        <a:graphic>
          <a:graphicData uri="http://schemas.openxmlformats.org/drawingml/2006/table">
            <a:tbl>
              <a:tblPr firstRow="1" bandRow="1">
                <a:tableStyleId>{5940675A-B579-460E-94D1-54222C63F5DA}</a:tableStyleId>
              </a:tblPr>
              <a:tblGrid>
                <a:gridCol w="1786028">
                  <a:extLst>
                    <a:ext uri="{9D8B030D-6E8A-4147-A177-3AD203B41FA5}">
                      <a16:colId xmlns:a16="http://schemas.microsoft.com/office/drawing/2014/main" val="4206293830"/>
                    </a:ext>
                  </a:extLst>
                </a:gridCol>
                <a:gridCol w="9378247">
                  <a:extLst>
                    <a:ext uri="{9D8B030D-6E8A-4147-A177-3AD203B41FA5}">
                      <a16:colId xmlns:a16="http://schemas.microsoft.com/office/drawing/2014/main" val="2558009911"/>
                    </a:ext>
                  </a:extLst>
                </a:gridCol>
              </a:tblGrid>
              <a:tr h="370840">
                <a:tc>
                  <a:txBody>
                    <a:bodyPr/>
                    <a:lstStyle/>
                    <a:p>
                      <a:pPr marL="73025" marR="151130">
                        <a:lnSpc>
                          <a:spcPct val="103000"/>
                        </a:lnSpc>
                        <a:spcBef>
                          <a:spcPts val="0"/>
                        </a:spcBef>
                      </a:pPr>
                      <a:r>
                        <a:rPr lang="en-US" sz="1350" spc="-10">
                          <a:effectLst/>
                          <a:latin typeface="Arial" panose="020B0604020202020204" pitchFamily="34" charset="0"/>
                          <a:ea typeface="Arial" panose="020B0604020202020204" pitchFamily="34" charset="0"/>
                          <a:cs typeface="Times New Roman" panose="02020603050405020304" pitchFamily="18" charset="0"/>
                        </a:rPr>
                        <a:t>Accepted exceptional circumstances </a:t>
                      </a:r>
                      <a:endParaRPr lang="en-GB" sz="135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9850" marR="16002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Students experiencing short-term, unexpected circumstances that are beyond their control that negatively impacts their ability to study, prepare or complete an assessment or exam may submit an Exceptional Circumstances (EC) claim.</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69850">
                        <a:lnSpc>
                          <a:spcPct val="103000"/>
                        </a:lnSpc>
                        <a:spcBef>
                          <a:spcPts val="0"/>
                        </a:spcBef>
                      </a:pPr>
                      <a:endParaRPr lang="en-US" sz="1350">
                        <a:effectLst/>
                        <a:latin typeface="Arial" panose="020B0604020202020204" pitchFamily="34" charset="0"/>
                        <a:ea typeface="Arial" panose="020B0604020202020204" pitchFamily="34" charset="0"/>
                        <a:cs typeface="Times New Roman" panose="02020603050405020304" pitchFamily="18" charset="0"/>
                      </a:endParaRPr>
                    </a:p>
                    <a:p>
                      <a:pPr marL="6985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No</a:t>
                      </a:r>
                      <a:r>
                        <a:rPr lang="en-US" sz="1350" spc="-30">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marks</a:t>
                      </a:r>
                      <a:r>
                        <a:rPr lang="en-US" sz="1350" spc="-30">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will</a:t>
                      </a:r>
                      <a:r>
                        <a:rPr lang="en-US" sz="1350" spc="-40">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be</a:t>
                      </a:r>
                      <a:r>
                        <a:rPr lang="en-US" sz="1350" spc="-30">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set</a:t>
                      </a:r>
                      <a:r>
                        <a:rPr lang="en-US" sz="1350" spc="-55">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aside.</a:t>
                      </a:r>
                      <a:r>
                        <a:rPr lang="en-US" sz="1350" spc="200">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Students may be given an uncapped sit opportunity as a result of evident impact on module assessment, as determined by the PAB, to demonstrate full potential. Where EC relates to a penalty for late submission, the penalty will be removed.</a:t>
                      </a:r>
                      <a:r>
                        <a:rPr lang="en-GB" sz="1350">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Equity</a:t>
                      </a:r>
                      <a:r>
                        <a:rPr lang="en-US" sz="1350" spc="-40">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for</a:t>
                      </a:r>
                      <a:r>
                        <a:rPr lang="en-US" sz="1350" spc="-40">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all</a:t>
                      </a:r>
                      <a:r>
                        <a:rPr lang="en-US" sz="1350" spc="-45">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students and does not confer unfair</a:t>
                      </a:r>
                      <a:r>
                        <a:rPr lang="en-US" sz="1350" spc="-55">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advantage</a:t>
                      </a:r>
                      <a:r>
                        <a:rPr lang="en-US" sz="1350" spc="-70">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as</a:t>
                      </a:r>
                      <a:r>
                        <a:rPr lang="en-US" sz="1350" spc="-60">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a result of sit.</a:t>
                      </a:r>
                      <a:endParaRPr lang="en-GB" sz="135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383021903"/>
                  </a:ext>
                </a:extLst>
              </a:tr>
              <a:tr h="370840">
                <a:tc>
                  <a:txBody>
                    <a:bodyPr/>
                    <a:lstStyle/>
                    <a:p>
                      <a:pPr marL="73025" marR="442595">
                        <a:lnSpc>
                          <a:spcPct val="103000"/>
                        </a:lnSpc>
                        <a:spcBef>
                          <a:spcPts val="0"/>
                        </a:spcBef>
                      </a:pPr>
                      <a:r>
                        <a:rPr lang="en-US" sz="1350" spc="-10">
                          <a:effectLst/>
                          <a:latin typeface="Arial" panose="020B0604020202020204" pitchFamily="34" charset="0"/>
                          <a:ea typeface="Arial" panose="020B0604020202020204" pitchFamily="34" charset="0"/>
                          <a:cs typeface="Times New Roman" panose="02020603050405020304" pitchFamily="18" charset="0"/>
                        </a:rPr>
                        <a:t>Compensated credit</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6985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 </a:t>
                      </a:r>
                      <a:endParaRPr lang="en-GB" sz="135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9850" marR="16002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PAB may </a:t>
                      </a:r>
                      <a:r>
                        <a:rPr lang="en-US" sz="1350" u="sng">
                          <a:effectLst/>
                          <a:latin typeface="Arial" panose="020B0604020202020204" pitchFamily="34" charset="0"/>
                          <a:ea typeface="Arial" panose="020B0604020202020204" pitchFamily="34" charset="0"/>
                          <a:cs typeface="Times New Roman" panose="02020603050405020304" pitchFamily="18" charset="0"/>
                        </a:rPr>
                        <a:t>automatically</a:t>
                      </a:r>
                      <a:r>
                        <a:rPr lang="en-US" sz="1350">
                          <a:effectLst/>
                          <a:latin typeface="Arial" panose="020B0604020202020204" pitchFamily="34" charset="0"/>
                          <a:ea typeface="Arial" panose="020B0604020202020204" pitchFamily="34" charset="0"/>
                          <a:cs typeface="Times New Roman" panose="02020603050405020304" pitchFamily="18" charset="0"/>
                        </a:rPr>
                        <a:t> compensate module(s), up to a maximum of 30 credits per stage, with a marginal fail mark. </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6985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The relevant uncapped stage mean in the stage must be achieved as follows:</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342900" marR="160020" lvl="0" indent="-342900">
                        <a:lnSpc>
                          <a:spcPct val="103000"/>
                        </a:lnSpc>
                        <a:spcBef>
                          <a:spcPts val="0"/>
                        </a:spcBef>
                        <a:buFont typeface="Wingdings" panose="05000000000000000000" pitchFamily="2" charset="2"/>
                        <a:buChar char=""/>
                      </a:pPr>
                      <a:r>
                        <a:rPr lang="en-US" sz="1350">
                          <a:effectLst/>
                          <a:latin typeface="Arial" panose="020B0604020202020204" pitchFamily="34" charset="0"/>
                          <a:ea typeface="Arial" panose="020B0604020202020204" pitchFamily="34" charset="0"/>
                          <a:cs typeface="Times New Roman" panose="02020603050405020304" pitchFamily="18" charset="0"/>
                        </a:rPr>
                        <a:t>UG: uncapped stage mean of 40%</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342900" marR="160020" lvl="0" indent="-342900">
                        <a:lnSpc>
                          <a:spcPct val="103000"/>
                        </a:lnSpc>
                        <a:spcBef>
                          <a:spcPts val="0"/>
                        </a:spcBef>
                        <a:buFont typeface="Wingdings" panose="05000000000000000000" pitchFamily="2" charset="2"/>
                        <a:buChar char=""/>
                      </a:pPr>
                      <a:r>
                        <a:rPr lang="en-US" sz="1350">
                          <a:effectLst/>
                          <a:latin typeface="Arial" panose="020B0604020202020204" pitchFamily="34" charset="0"/>
                          <a:ea typeface="Arial" panose="020B0604020202020204" pitchFamily="34" charset="0"/>
                          <a:cs typeface="Times New Roman" panose="02020603050405020304" pitchFamily="18" charset="0"/>
                        </a:rPr>
                        <a:t>Integrated Masters: the uncapped mean must be 50% or more in the final stage (level 7/ stage 4) of the course.</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342900" marR="160020" lvl="0" indent="-342900">
                        <a:lnSpc>
                          <a:spcPct val="103000"/>
                        </a:lnSpc>
                        <a:spcBef>
                          <a:spcPts val="0"/>
                        </a:spcBef>
                        <a:spcAft>
                          <a:spcPts val="600"/>
                        </a:spcAft>
                        <a:buFont typeface="Wingdings" panose="05000000000000000000" pitchFamily="2" charset="2"/>
                        <a:buChar char=""/>
                      </a:pPr>
                      <a:r>
                        <a:rPr lang="en-US" sz="1350">
                          <a:effectLst/>
                          <a:latin typeface="Arial" panose="020B0604020202020204" pitchFamily="34" charset="0"/>
                          <a:ea typeface="Arial" panose="020B0604020202020204" pitchFamily="34" charset="0"/>
                          <a:cs typeface="Times New Roman" panose="02020603050405020304" pitchFamily="18" charset="0"/>
                        </a:rPr>
                        <a:t>Masters: uncapped stage mean of 50%</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69850" marR="16002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The mark for the compensated module(s) will remain as the actual mark achieved for progression and award purposes and the credits awarded.</a:t>
                      </a:r>
                      <a:endParaRPr lang="en-GB" sz="135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11747704"/>
                  </a:ext>
                </a:extLst>
              </a:tr>
              <a:tr h="370840">
                <a:tc>
                  <a:txBody>
                    <a:bodyPr/>
                    <a:lstStyle/>
                    <a:p>
                      <a:pPr marL="73025">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Condoned</a:t>
                      </a:r>
                      <a:r>
                        <a:rPr lang="en-US" sz="1350" spc="-50">
                          <a:effectLst/>
                          <a:latin typeface="Arial" panose="020B0604020202020204" pitchFamily="34" charset="0"/>
                          <a:ea typeface="Arial" panose="020B0604020202020204" pitchFamily="34" charset="0"/>
                          <a:cs typeface="Times New Roman" panose="02020603050405020304" pitchFamily="18" charset="0"/>
                        </a:rPr>
                        <a:t> </a:t>
                      </a:r>
                      <a:r>
                        <a:rPr lang="en-US" sz="1350" spc="-10">
                          <a:effectLst/>
                          <a:latin typeface="Arial" panose="020B0604020202020204" pitchFamily="34" charset="0"/>
                          <a:ea typeface="Arial" panose="020B0604020202020204" pitchFamily="34" charset="0"/>
                          <a:cs typeface="Times New Roman" panose="02020603050405020304" pitchFamily="18" charset="0"/>
                        </a:rPr>
                        <a:t>credit</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6985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 </a:t>
                      </a:r>
                      <a:endParaRPr lang="en-GB" sz="135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9850" marR="16002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The PAB has the </a:t>
                      </a:r>
                      <a:r>
                        <a:rPr lang="en-US" sz="1350" u="sng">
                          <a:effectLst/>
                          <a:latin typeface="Arial" panose="020B0604020202020204" pitchFamily="34" charset="0"/>
                          <a:ea typeface="Arial" panose="020B0604020202020204" pitchFamily="34" charset="0"/>
                          <a:cs typeface="Times New Roman" panose="02020603050405020304" pitchFamily="18" charset="0"/>
                        </a:rPr>
                        <a:t>discretionary</a:t>
                      </a:r>
                      <a:r>
                        <a:rPr lang="en-US" sz="1350">
                          <a:effectLst/>
                          <a:latin typeface="Arial" panose="020B0604020202020204" pitchFamily="34" charset="0"/>
                          <a:ea typeface="Arial" panose="020B0604020202020204" pitchFamily="34" charset="0"/>
                          <a:cs typeface="Times New Roman" panose="02020603050405020304" pitchFamily="18" charset="0"/>
                        </a:rPr>
                        <a:t> authority to award up to a maximum of 30 condoned credits in the final award stage where: </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69850" marR="16002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 The course learning outcomes have been met, and </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69850" marR="16002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 The relevant uncapped stage mean in the final stage has been achieved as follows:</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342900" marR="160020" lvl="0" indent="-342900">
                        <a:lnSpc>
                          <a:spcPct val="103000"/>
                        </a:lnSpc>
                        <a:spcBef>
                          <a:spcPts val="0"/>
                        </a:spcBef>
                        <a:buFont typeface="Wingdings" panose="05000000000000000000" pitchFamily="2" charset="2"/>
                        <a:buChar char=""/>
                      </a:pPr>
                      <a:r>
                        <a:rPr lang="en-US" sz="1350">
                          <a:effectLst/>
                          <a:latin typeface="Arial" panose="020B0604020202020204" pitchFamily="34" charset="0"/>
                          <a:ea typeface="Arial" panose="020B0604020202020204" pitchFamily="34" charset="0"/>
                          <a:cs typeface="Times New Roman" panose="02020603050405020304" pitchFamily="18" charset="0"/>
                        </a:rPr>
                        <a:t>UG: uncapped stage mean of 40%</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342900" marR="160020" lvl="0" indent="-342900">
                        <a:lnSpc>
                          <a:spcPct val="103000"/>
                        </a:lnSpc>
                        <a:spcBef>
                          <a:spcPts val="0"/>
                        </a:spcBef>
                        <a:buFont typeface="Wingdings" panose="05000000000000000000" pitchFamily="2" charset="2"/>
                        <a:buChar char=""/>
                      </a:pPr>
                      <a:r>
                        <a:rPr lang="en-US" sz="1350">
                          <a:effectLst/>
                          <a:latin typeface="Arial" panose="020B0604020202020204" pitchFamily="34" charset="0"/>
                          <a:ea typeface="Arial" panose="020B0604020202020204" pitchFamily="34" charset="0"/>
                          <a:cs typeface="Times New Roman" panose="02020603050405020304" pitchFamily="18" charset="0"/>
                        </a:rPr>
                        <a:t>Integrated Masters: uncapped stage mean of 50%</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342900" marR="160020" lvl="0" indent="-342900">
                        <a:lnSpc>
                          <a:spcPct val="103000"/>
                        </a:lnSpc>
                        <a:spcBef>
                          <a:spcPts val="0"/>
                        </a:spcBef>
                        <a:spcAft>
                          <a:spcPts val="600"/>
                        </a:spcAft>
                        <a:buFont typeface="Wingdings" panose="05000000000000000000" pitchFamily="2" charset="2"/>
                        <a:buChar char=""/>
                      </a:pPr>
                      <a:r>
                        <a:rPr lang="en-US" sz="1350">
                          <a:effectLst/>
                          <a:latin typeface="Arial" panose="020B0604020202020204" pitchFamily="34" charset="0"/>
                          <a:ea typeface="Arial" panose="020B0604020202020204" pitchFamily="34" charset="0"/>
                          <a:cs typeface="Times New Roman" panose="02020603050405020304" pitchFamily="18" charset="0"/>
                        </a:rPr>
                        <a:t>Masters: uncapped stage mean of 50%</a:t>
                      </a:r>
                    </a:p>
                    <a:p>
                      <a:pPr marL="69850" marR="16002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A maximum of 30 credits may be granted via a combination of compensation and condonement in the final award stage.</a:t>
                      </a:r>
                      <a:endParaRPr lang="en-GB" sz="135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878496044"/>
                  </a:ext>
                </a:extLst>
              </a:tr>
              <a:tr h="370840">
                <a:tc>
                  <a:txBody>
                    <a:bodyPr/>
                    <a:lstStyle/>
                    <a:p>
                      <a:pPr marL="6985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Exit</a:t>
                      </a:r>
                      <a:r>
                        <a:rPr lang="en-US" sz="1350" spc="-25">
                          <a:effectLst/>
                          <a:latin typeface="Arial" panose="020B0604020202020204" pitchFamily="34" charset="0"/>
                          <a:ea typeface="Arial" panose="020B0604020202020204" pitchFamily="34" charset="0"/>
                          <a:cs typeface="Times New Roman" panose="02020603050405020304" pitchFamily="18" charset="0"/>
                        </a:rPr>
                        <a:t> </a:t>
                      </a:r>
                      <a:r>
                        <a:rPr lang="en-US" sz="1350" spc="-10">
                          <a:effectLst/>
                          <a:latin typeface="Arial" panose="020B0604020202020204" pitchFamily="34" charset="0"/>
                          <a:ea typeface="Arial" panose="020B0604020202020204" pitchFamily="34" charset="0"/>
                          <a:cs typeface="Times New Roman" panose="02020603050405020304" pitchFamily="18" charset="0"/>
                        </a:rPr>
                        <a:t>awards</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73025">
                        <a:lnSpc>
                          <a:spcPct val="103000"/>
                        </a:lnSpc>
                        <a:spcBef>
                          <a:spcPts val="0"/>
                        </a:spcBef>
                      </a:pPr>
                      <a:r>
                        <a:rPr lang="en-US" sz="1350" i="1">
                          <a:effectLst/>
                          <a:latin typeface="Arial" panose="020B0604020202020204" pitchFamily="34" charset="0"/>
                          <a:ea typeface="Arial" panose="020B0604020202020204" pitchFamily="34" charset="0"/>
                          <a:cs typeface="Times New Roman" panose="02020603050405020304" pitchFamily="18" charset="0"/>
                        </a:rPr>
                        <a:t> </a:t>
                      </a:r>
                      <a:endParaRPr lang="en-GB" sz="135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9850" marR="16002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Lower level awards to be given as exit</a:t>
                      </a:r>
                      <a:r>
                        <a:rPr lang="en-US" sz="1350" spc="-35">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awards</a:t>
                      </a:r>
                      <a:r>
                        <a:rPr lang="en-US" sz="1350" spc="-55">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where</a:t>
                      </a:r>
                      <a:r>
                        <a:rPr lang="en-US" sz="1350" spc="-45">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these</a:t>
                      </a:r>
                      <a:r>
                        <a:rPr lang="en-US" sz="1350" spc="-75">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have</a:t>
                      </a:r>
                      <a:r>
                        <a:rPr lang="en-US" sz="1350" spc="-55">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been validated</a:t>
                      </a:r>
                      <a:r>
                        <a:rPr lang="en-US" sz="1350" spc="-45">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as</a:t>
                      </a:r>
                      <a:r>
                        <a:rPr lang="en-US" sz="1350" spc="-75">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a</a:t>
                      </a:r>
                      <a:r>
                        <a:rPr lang="en-US" sz="1350" spc="-80">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coherent</a:t>
                      </a:r>
                      <a:r>
                        <a:rPr lang="en-US" sz="1350" spc="-65">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academic award for the individual course.</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69850" marR="16002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Embedded within principles</a:t>
                      </a:r>
                      <a:r>
                        <a:rPr lang="en-US" sz="1350" spc="-80">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of</a:t>
                      </a:r>
                      <a:r>
                        <a:rPr lang="en-US" sz="1350" spc="-75">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Academic Framework to award achievement when learning</a:t>
                      </a:r>
                      <a:r>
                        <a:rPr lang="en-US" sz="1350" spc="-80">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outcomes</a:t>
                      </a:r>
                      <a:r>
                        <a:rPr lang="en-US" sz="1350" spc="-75">
                          <a:effectLst/>
                          <a:latin typeface="Arial" panose="020B0604020202020204" pitchFamily="34" charset="0"/>
                          <a:ea typeface="Arial" panose="020B0604020202020204" pitchFamily="34" charset="0"/>
                          <a:cs typeface="Times New Roman" panose="02020603050405020304" pitchFamily="18" charset="0"/>
                        </a:rPr>
                        <a:t> </a:t>
                      </a:r>
                      <a:r>
                        <a:rPr lang="en-US" sz="1350">
                          <a:effectLst/>
                          <a:latin typeface="Arial" panose="020B0604020202020204" pitchFamily="34" charset="0"/>
                          <a:ea typeface="Arial" panose="020B0604020202020204" pitchFamily="34" charset="0"/>
                          <a:cs typeface="Times New Roman" panose="02020603050405020304" pitchFamily="18" charset="0"/>
                        </a:rPr>
                        <a:t>met.</a:t>
                      </a:r>
                      <a:endParaRPr lang="en-GB" sz="135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752990388"/>
                  </a:ext>
                </a:extLst>
              </a:tr>
              <a:tr h="370840">
                <a:tc>
                  <a:txBody>
                    <a:bodyPr/>
                    <a:lstStyle/>
                    <a:p>
                      <a:pPr marL="73025">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Individual Inequitable Outcome</a:t>
                      </a:r>
                      <a:endParaRPr lang="en-GB" sz="135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9850" marR="160020">
                        <a:lnSpc>
                          <a:spcPct val="103000"/>
                        </a:lnSpc>
                        <a:spcBef>
                          <a:spcPts val="0"/>
                        </a:spcBef>
                      </a:pPr>
                      <a:r>
                        <a:rPr lang="en-US" sz="1350">
                          <a:effectLst/>
                          <a:latin typeface="Arial" panose="020B0604020202020204" pitchFamily="34" charset="0"/>
                          <a:ea typeface="Arial" panose="020B0604020202020204" pitchFamily="34" charset="0"/>
                          <a:cs typeface="Times New Roman" panose="02020603050405020304" pitchFamily="18" charset="0"/>
                        </a:rPr>
                        <a:t>The PAB may request an exception for an individual student where the strict application of the regulations would result in an unintended, manifestly unfair outcome for a student(s).</a:t>
                      </a:r>
                      <a:r>
                        <a:rPr lang="en-US" sz="1350" spc="-25">
                          <a:effectLst/>
                          <a:latin typeface="Arial" panose="020B0604020202020204" pitchFamily="34" charset="0"/>
                          <a:ea typeface="Arial" panose="020B0604020202020204" pitchFamily="34" charset="0"/>
                          <a:cs typeface="Times New Roman" panose="02020603050405020304" pitchFamily="18" charset="0"/>
                        </a:rPr>
                        <a:t> </a:t>
                      </a:r>
                      <a:endParaRPr lang="en-GB" sz="1350">
                        <a:effectLst/>
                        <a:latin typeface="Arial" panose="020B0604020202020204" pitchFamily="34" charset="0"/>
                        <a:ea typeface="Arial" panose="020B0604020202020204" pitchFamily="34" charset="0"/>
                        <a:cs typeface="Times New Roman" panose="02020603050405020304" pitchFamily="18" charset="0"/>
                      </a:endParaRPr>
                    </a:p>
                    <a:p>
                      <a:pPr marL="69850" marR="160020">
                        <a:lnSpc>
                          <a:spcPct val="103000"/>
                        </a:lnSpc>
                        <a:spcBef>
                          <a:spcPts val="0"/>
                        </a:spcBef>
                      </a:pPr>
                      <a:r>
                        <a:rPr lang="en-US" sz="1350" spc="-25">
                          <a:effectLst/>
                          <a:latin typeface="Arial" panose="020B0604020202020204" pitchFamily="34" charset="0"/>
                          <a:ea typeface="Arial" panose="020B0604020202020204" pitchFamily="34" charset="0"/>
                          <a:cs typeface="Times New Roman" panose="02020603050405020304" pitchFamily="18" charset="0"/>
                        </a:rPr>
                        <a:t>PVC may accept or reject IIO requests to maintain academic standards.</a:t>
                      </a:r>
                      <a:endParaRPr lang="en-GB" sz="135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915480601"/>
                  </a:ext>
                </a:extLst>
              </a:tr>
            </a:tbl>
          </a:graphicData>
        </a:graphic>
      </p:graphicFrame>
    </p:spTree>
    <p:extLst>
      <p:ext uri="{BB962C8B-B14F-4D97-AF65-F5344CB8AC3E}">
        <p14:creationId xmlns:p14="http://schemas.microsoft.com/office/powerpoint/2010/main" val="2552198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4" name="Rectangle 33">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6" name="Rectangle 35">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8" name="Rectangle 37">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useBgFill="1">
        <p:nvSpPr>
          <p:cNvPr id="40" name="Rectangle 39">
            <a:extLst>
              <a:ext uri="{FF2B5EF4-FFF2-40B4-BE49-F238E27FC236}">
                <a16:creationId xmlns:a16="http://schemas.microsoft.com/office/drawing/2014/main" id="{A56981F2-287B-4FF9-ADF9-BA62CF2D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1EB0F1-648B-9AEE-AAC0-B84E4E980527}"/>
              </a:ext>
            </a:extLst>
          </p:cNvPr>
          <p:cNvSpPr>
            <a:spLocks noGrp="1"/>
          </p:cNvSpPr>
          <p:nvPr>
            <p:ph type="title"/>
          </p:nvPr>
        </p:nvSpPr>
        <p:spPr>
          <a:xfrm>
            <a:off x="581191" y="723901"/>
            <a:ext cx="10993549" cy="487382"/>
          </a:xfrm>
        </p:spPr>
        <p:txBody>
          <a:bodyPr vert="horz" lIns="91440" tIns="45720" rIns="91440" bIns="45720" rtlCol="0" anchor="b">
            <a:normAutofit/>
          </a:bodyPr>
          <a:lstStyle/>
          <a:p>
            <a:r>
              <a:rPr lang="en-US" sz="2000">
                <a:solidFill>
                  <a:schemeClr val="accent1"/>
                </a:solidFill>
              </a:rPr>
              <a:t>Summary of progression and awards regulations – UNDERGRADUATE</a:t>
            </a:r>
          </a:p>
        </p:txBody>
      </p:sp>
      <p:graphicFrame>
        <p:nvGraphicFramePr>
          <p:cNvPr id="8" name="Table 7">
            <a:extLst>
              <a:ext uri="{FF2B5EF4-FFF2-40B4-BE49-F238E27FC236}">
                <a16:creationId xmlns:a16="http://schemas.microsoft.com/office/drawing/2014/main" id="{610DE286-1F88-003F-C183-7B86B91D95FB}"/>
              </a:ext>
            </a:extLst>
          </p:cNvPr>
          <p:cNvGraphicFramePr>
            <a:graphicFrameLocks noGrp="1"/>
          </p:cNvGraphicFramePr>
          <p:nvPr>
            <p:extLst>
              <p:ext uri="{D42A27DB-BD31-4B8C-83A1-F6EECF244321}">
                <p14:modId xmlns:p14="http://schemas.microsoft.com/office/powerpoint/2010/main" val="4292664008"/>
              </p:ext>
            </p:extLst>
          </p:nvPr>
        </p:nvGraphicFramePr>
        <p:xfrm>
          <a:off x="520565" y="1382986"/>
          <a:ext cx="10916464" cy="5314920"/>
        </p:xfrm>
        <a:graphic>
          <a:graphicData uri="http://schemas.openxmlformats.org/drawingml/2006/table">
            <a:tbl>
              <a:tblPr firstRow="1" firstCol="1" lastRow="1" lastCol="1" bandRow="1" bandCol="1"/>
              <a:tblGrid>
                <a:gridCol w="2757025">
                  <a:extLst>
                    <a:ext uri="{9D8B030D-6E8A-4147-A177-3AD203B41FA5}">
                      <a16:colId xmlns:a16="http://schemas.microsoft.com/office/drawing/2014/main" val="2649874921"/>
                    </a:ext>
                  </a:extLst>
                </a:gridCol>
                <a:gridCol w="8159439">
                  <a:extLst>
                    <a:ext uri="{9D8B030D-6E8A-4147-A177-3AD203B41FA5}">
                      <a16:colId xmlns:a16="http://schemas.microsoft.com/office/drawing/2014/main" val="3659333362"/>
                    </a:ext>
                  </a:extLst>
                </a:gridCol>
              </a:tblGrid>
              <a:tr h="453498">
                <a:tc>
                  <a:txBody>
                    <a:bodyPr/>
                    <a:lstStyle/>
                    <a:p>
                      <a:pPr marL="73152" marR="155448" algn="l" fontAlgn="t">
                        <a:lnSpc>
                          <a:spcPct val="103000"/>
                        </a:lnSpc>
                        <a:spcBef>
                          <a:spcPts val="0"/>
                        </a:spcBef>
                      </a:pPr>
                      <a:r>
                        <a:rPr lang="en-US" sz="1400" b="0" i="0" u="none" strike="noStrike" spc="-10">
                          <a:effectLst/>
                          <a:latin typeface="Arial" panose="020B0604020202020204" pitchFamily="34" charset="0"/>
                          <a:ea typeface="Arial" panose="020B0604020202020204" pitchFamily="34" charset="0"/>
                          <a:cs typeface="Times New Roman" panose="02020603050405020304" pitchFamily="18" charset="0"/>
                        </a:rPr>
                        <a:t>Credit</a:t>
                      </a:r>
                      <a:r>
                        <a:rPr lang="en-US" sz="1400" b="0" i="0" u="none" strike="noStrike" spc="-65">
                          <a:effectLst/>
                          <a:latin typeface="Arial" panose="020B0604020202020204" pitchFamily="34" charset="0"/>
                          <a:ea typeface="Arial" panose="020B0604020202020204" pitchFamily="34" charset="0"/>
                          <a:cs typeface="Times New Roman" panose="02020603050405020304" pitchFamily="18" charset="0"/>
                        </a:rPr>
                        <a:t> </a:t>
                      </a:r>
                      <a:r>
                        <a:rPr lang="en-US" sz="1400" b="0" i="0" u="none" strike="noStrike" spc="-10">
                          <a:effectLst/>
                          <a:latin typeface="Arial" panose="020B0604020202020204" pitchFamily="34" charset="0"/>
                          <a:ea typeface="Arial" panose="020B0604020202020204" pitchFamily="34" charset="0"/>
                          <a:cs typeface="Times New Roman" panose="02020603050405020304" pitchFamily="18" charset="0"/>
                        </a:rPr>
                        <a:t>requirement </a:t>
                      </a: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for progression </a:t>
                      </a:r>
                      <a:r>
                        <a:rPr lang="en-US" sz="1400" b="0" i="0" u="none" strike="noStrike" spc="-10">
                          <a:effectLst/>
                          <a:latin typeface="Arial" panose="020B0604020202020204" pitchFamily="34" charset="0"/>
                          <a:ea typeface="Arial" panose="020B0604020202020204" pitchFamily="34" charset="0"/>
                          <a:cs typeface="Times New Roman" panose="02020603050405020304" pitchFamily="18" charset="0"/>
                        </a:rPr>
                        <a:t>(undergraduate) </a:t>
                      </a:r>
                      <a:endParaRPr lang="en-US" sz="1400" b="0" i="0" u="none" strike="noStrike">
                        <a:effectLst/>
                        <a:latin typeface="Arial" panose="020B0604020202020204" pitchFamily="34" charset="0"/>
                      </a:endParaRPr>
                    </a:p>
                  </a:txBody>
                  <a:tcPr marL="8071" marR="8071" marT="80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40%</a:t>
                      </a:r>
                      <a:r>
                        <a:rPr lang="en-US" sz="1400" b="0" i="0" u="none" strike="noStrike" spc="-50">
                          <a:effectLst/>
                          <a:latin typeface="Arial" panose="020B0604020202020204" pitchFamily="34" charset="0"/>
                          <a:ea typeface="Arial" panose="020B0604020202020204" pitchFamily="34" charset="0"/>
                          <a:cs typeface="Times New Roman" panose="02020603050405020304" pitchFamily="18" charset="0"/>
                        </a:rPr>
                        <a:t> </a:t>
                      </a: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uncapped</a:t>
                      </a:r>
                      <a:r>
                        <a:rPr lang="en-US" sz="1400" b="0" i="0" u="none" strike="noStrike" spc="-60">
                          <a:effectLst/>
                          <a:latin typeface="Arial" panose="020B0604020202020204" pitchFamily="34" charset="0"/>
                          <a:ea typeface="Arial" panose="020B0604020202020204" pitchFamily="34" charset="0"/>
                          <a:cs typeface="Times New Roman" panose="02020603050405020304" pitchFamily="18" charset="0"/>
                        </a:rPr>
                        <a:t> </a:t>
                      </a: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stage</a:t>
                      </a:r>
                      <a:r>
                        <a:rPr lang="en-US" sz="1400" b="0" i="0" u="none" strike="noStrike" spc="-55">
                          <a:effectLst/>
                          <a:latin typeface="Arial" panose="020B0604020202020204" pitchFamily="34" charset="0"/>
                          <a:ea typeface="Arial" panose="020B0604020202020204" pitchFamily="34" charset="0"/>
                          <a:cs typeface="Times New Roman" panose="02020603050405020304" pitchFamily="18" charset="0"/>
                        </a:rPr>
                        <a:t> </a:t>
                      </a: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mean</a:t>
                      </a:r>
                      <a:r>
                        <a:rPr lang="en-US" sz="1400" b="0" i="0" u="none" strike="noStrike" spc="-45">
                          <a:effectLst/>
                          <a:latin typeface="Arial" panose="020B0604020202020204" pitchFamily="34" charset="0"/>
                          <a:ea typeface="Arial" panose="020B0604020202020204" pitchFamily="34" charset="0"/>
                          <a:cs typeface="Times New Roman" panose="02020603050405020304" pitchFamily="18" charset="0"/>
                        </a:rPr>
                        <a:t> </a:t>
                      </a: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plus</a:t>
                      </a:r>
                      <a:r>
                        <a:rPr lang="en-US" sz="1400" b="0" i="0" u="none" strike="noStrike" spc="-55">
                          <a:effectLst/>
                          <a:latin typeface="Arial" panose="020B0604020202020204" pitchFamily="34" charset="0"/>
                          <a:ea typeface="Arial" panose="020B0604020202020204" pitchFamily="34" charset="0"/>
                          <a:cs typeface="Times New Roman" panose="02020603050405020304" pitchFamily="18" charset="0"/>
                        </a:rPr>
                        <a:t> </a:t>
                      </a: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120 credits (which may include a maximum of 30 credits given by compensation and/or trailed credits where criteria met).</a:t>
                      </a:r>
                      <a:endParaRPr lang="en-US" sz="1400" b="0" i="0" u="none" strike="noStrike">
                        <a:effectLst/>
                        <a:latin typeface="Arial" panose="020B0604020202020204" pitchFamily="34" charset="0"/>
                      </a:endParaRPr>
                    </a:p>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Ensures stage mean achieved</a:t>
                      </a:r>
                      <a:r>
                        <a:rPr lang="en-US" sz="1400" b="0" i="0" u="none" strike="noStrike" spc="-80">
                          <a:effectLst/>
                          <a:latin typeface="Arial" panose="020B0604020202020204" pitchFamily="34" charset="0"/>
                          <a:ea typeface="Arial" panose="020B0604020202020204" pitchFamily="34" charset="0"/>
                          <a:cs typeface="Times New Roman" panose="02020603050405020304" pitchFamily="18" charset="0"/>
                        </a:rPr>
                        <a:t> </a:t>
                      </a: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across</a:t>
                      </a:r>
                      <a:r>
                        <a:rPr lang="en-US" sz="1400" b="0" i="0" u="none" strike="noStrike" spc="-75">
                          <a:effectLst/>
                          <a:latin typeface="Arial" panose="020B0604020202020204" pitchFamily="34" charset="0"/>
                          <a:ea typeface="Arial" panose="020B0604020202020204" pitchFamily="34" charset="0"/>
                          <a:cs typeface="Times New Roman" panose="02020603050405020304" pitchFamily="18" charset="0"/>
                        </a:rPr>
                        <a:t> </a:t>
                      </a: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stage.</a:t>
                      </a:r>
                      <a:endParaRPr lang="en-US" sz="1400" b="0" i="0" u="none" strike="noStrike">
                        <a:effectLst/>
                        <a:latin typeface="Arial" panose="020B0604020202020204" pitchFamily="34" charset="0"/>
                      </a:endParaRPr>
                    </a:p>
                  </a:txBody>
                  <a:tcPr marL="8071" marR="8071" marT="80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2127269"/>
                  </a:ext>
                </a:extLst>
              </a:tr>
              <a:tr h="591301">
                <a:tc>
                  <a:txBody>
                    <a:bodyPr/>
                    <a:lstStyle/>
                    <a:p>
                      <a:pPr marL="73152" marR="155448"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Trailed resit</a:t>
                      </a:r>
                      <a:endParaRPr lang="en-US" sz="1400" b="0" i="0" u="none" strike="noStrike">
                        <a:effectLst/>
                        <a:latin typeface="Arial" panose="020B0604020202020204" pitchFamily="34" charset="0"/>
                      </a:endParaRPr>
                    </a:p>
                  </a:txBody>
                  <a:tcPr marL="8071" marR="8071" marT="80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This is where a student is permitted to progress to the next stage of study with up to 30 credits of outstanding failed module(s). The student is registered for the outstanding credit alongside their study in the next stage, no additional teaching and learning is required for the trailed module. The </a:t>
                      </a:r>
                      <a:r>
                        <a:rPr lang="en-US" sz="1400" b="0" i="0" u="none" strike="noStrike" err="1">
                          <a:effectLst/>
                          <a:latin typeface="Arial" panose="020B0604020202020204" pitchFamily="34" charset="0"/>
                          <a:ea typeface="Arial" panose="020B0604020202020204" pitchFamily="34" charset="0"/>
                          <a:cs typeface="Times New Roman" panose="02020603050405020304" pitchFamily="18" charset="0"/>
                        </a:rPr>
                        <a:t>resit</a:t>
                      </a: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 assessment will be taken in the reassessment period for the module.</a:t>
                      </a:r>
                      <a:endParaRPr lang="en-US" sz="1400" b="0" i="0" u="none" strike="noStrike">
                        <a:effectLst/>
                        <a:latin typeface="Arial" panose="020B0604020202020204" pitchFamily="34" charset="0"/>
                      </a:endParaRPr>
                    </a:p>
                  </a:txBody>
                  <a:tcPr marL="8071" marR="8071" marT="80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0114398"/>
                  </a:ext>
                </a:extLst>
              </a:tr>
              <a:tr h="1004711">
                <a:tc>
                  <a:txBody>
                    <a:bodyPr/>
                    <a:lstStyle/>
                    <a:p>
                      <a:pPr marL="73152" marR="155448" algn="l" fontAlgn="t">
                        <a:lnSpc>
                          <a:spcPct val="103000"/>
                        </a:lnSpc>
                        <a:spcBef>
                          <a:spcPts val="0"/>
                        </a:spcBef>
                      </a:pPr>
                      <a:r>
                        <a:rPr lang="en-US" sz="1400" b="0" i="0" u="none" strike="noStrike" spc="-10">
                          <a:effectLst/>
                          <a:latin typeface="Arial" panose="020B0604020202020204" pitchFamily="34" charset="0"/>
                          <a:ea typeface="Arial" panose="020B0604020202020204" pitchFamily="34" charset="0"/>
                          <a:cs typeface="Times New Roman" panose="02020603050405020304" pitchFamily="18" charset="0"/>
                        </a:rPr>
                        <a:t>Credit</a:t>
                      </a:r>
                      <a:r>
                        <a:rPr lang="en-US" sz="1400" b="0" i="0" u="none" strike="noStrike" spc="-65">
                          <a:effectLst/>
                          <a:latin typeface="Arial" panose="020B0604020202020204" pitchFamily="34" charset="0"/>
                          <a:ea typeface="Arial" panose="020B0604020202020204" pitchFamily="34" charset="0"/>
                          <a:cs typeface="Times New Roman" panose="02020603050405020304" pitchFamily="18" charset="0"/>
                        </a:rPr>
                        <a:t> </a:t>
                      </a:r>
                      <a:r>
                        <a:rPr lang="en-US" sz="1400" b="0" i="0" u="none" strike="noStrike" spc="-10">
                          <a:effectLst/>
                          <a:latin typeface="Arial" panose="020B0604020202020204" pitchFamily="34" charset="0"/>
                          <a:ea typeface="Arial" panose="020B0604020202020204" pitchFamily="34" charset="0"/>
                          <a:cs typeface="Times New Roman" panose="02020603050405020304" pitchFamily="18" charset="0"/>
                        </a:rPr>
                        <a:t>requirement </a:t>
                      </a: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for award </a:t>
                      </a:r>
                      <a:r>
                        <a:rPr lang="en-US" sz="1400" b="0" i="0" u="none" strike="noStrike" spc="-10">
                          <a:effectLst/>
                          <a:latin typeface="Arial" panose="020B0604020202020204" pitchFamily="34" charset="0"/>
                          <a:ea typeface="Arial" panose="020B0604020202020204" pitchFamily="34" charset="0"/>
                          <a:cs typeface="Times New Roman" panose="02020603050405020304" pitchFamily="18" charset="0"/>
                        </a:rPr>
                        <a:t>(undergraduate Bachelors)</a:t>
                      </a:r>
                      <a:endParaRPr lang="en-US" sz="1400" b="0" i="0" u="none" strike="noStrike">
                        <a:effectLst/>
                        <a:latin typeface="Arial" panose="020B0604020202020204" pitchFamily="34" charset="0"/>
                      </a:endParaRPr>
                    </a:p>
                  </a:txBody>
                  <a:tcPr marL="8071" marR="8071" marT="80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At least 360 credits at the prescribed level </a:t>
                      </a:r>
                      <a:endParaRPr lang="en-US" sz="1400" b="0" i="0" u="none" strike="noStrike">
                        <a:effectLst/>
                        <a:latin typeface="Arial" panose="020B0604020202020204" pitchFamily="34" charset="0"/>
                      </a:endParaRPr>
                    </a:p>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 of which at least 90 credits must be at FHEQ level 6 or above </a:t>
                      </a:r>
                      <a:endParaRPr lang="en-US" sz="1400" b="0" i="0" u="none" strike="noStrike">
                        <a:effectLst/>
                        <a:latin typeface="Arial" panose="020B0604020202020204" pitchFamily="34" charset="0"/>
                      </a:endParaRPr>
                    </a:p>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 and a capped stage mean of 40% or more, in the final stage. </a:t>
                      </a:r>
                      <a:endParaRPr lang="en-US" sz="1400" b="0" i="0" u="none" strike="noStrike">
                        <a:effectLst/>
                        <a:latin typeface="Arial" panose="020B0604020202020204" pitchFamily="34" charset="0"/>
                      </a:endParaRPr>
                    </a:p>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This may include condoned and compensated credit. </a:t>
                      </a:r>
                      <a:endParaRPr lang="en-US" sz="1400" b="0" i="0" u="none" strike="noStrike">
                        <a:effectLst/>
                        <a:latin typeface="Arial" panose="020B0604020202020204" pitchFamily="34" charset="0"/>
                      </a:endParaRPr>
                    </a:p>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Calculated using the following algorithm: Stage 2 mean based on all 120 credits with a weighting of 40% Stage 3 mean based on all 120 credits with a weighting of 60%</a:t>
                      </a:r>
                      <a:endParaRPr lang="en-US" sz="1400" b="0" i="0" u="none" strike="noStrike">
                        <a:effectLst/>
                        <a:latin typeface="Arial" panose="020B0604020202020204" pitchFamily="34" charset="0"/>
                      </a:endParaRPr>
                    </a:p>
                  </a:txBody>
                  <a:tcPr marL="8071" marR="8071" marT="80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9871837"/>
                  </a:ext>
                </a:extLst>
              </a:tr>
              <a:tr h="591301">
                <a:tc>
                  <a:txBody>
                    <a:bodyPr/>
                    <a:lstStyle/>
                    <a:p>
                      <a:pPr marL="73152" marR="155448" algn="l" fontAlgn="t">
                        <a:lnSpc>
                          <a:spcPct val="103000"/>
                        </a:lnSpc>
                        <a:spcBef>
                          <a:spcPts val="0"/>
                        </a:spcBef>
                      </a:pPr>
                      <a:r>
                        <a:rPr lang="en-US" sz="1400" b="0" i="0" u="none" strike="noStrike" spc="-10">
                          <a:effectLst/>
                          <a:latin typeface="Arial" panose="020B0604020202020204" pitchFamily="34" charset="0"/>
                          <a:ea typeface="Arial" panose="020B0604020202020204" pitchFamily="34" charset="0"/>
                          <a:cs typeface="Times New Roman" panose="02020603050405020304" pitchFamily="18" charset="0"/>
                        </a:rPr>
                        <a:t>Undergraduate award classification</a:t>
                      </a:r>
                      <a:endParaRPr lang="en-US" sz="1400" b="0" i="0" u="none" strike="noStrike">
                        <a:effectLst/>
                        <a:latin typeface="Arial" panose="020B0604020202020204" pitchFamily="34" charset="0"/>
                      </a:endParaRPr>
                    </a:p>
                  </a:txBody>
                  <a:tcPr marL="8071" marR="8071" marT="80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Undergraduate awards will be classified using the following overall framework:</a:t>
                      </a:r>
                      <a:endParaRPr lang="en-US" sz="1400" b="0" i="0" u="none" strike="noStrike">
                        <a:effectLst/>
                        <a:latin typeface="Arial" panose="020B0604020202020204" pitchFamily="34" charset="0"/>
                      </a:endParaRPr>
                    </a:p>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First Class Honours: An overall weighted grand mean of 70 – 100% </a:t>
                      </a:r>
                      <a:endParaRPr lang="en-US" sz="1400" b="0" i="0" u="none" strike="noStrike">
                        <a:effectLst/>
                        <a:latin typeface="Arial" panose="020B0604020202020204" pitchFamily="34" charset="0"/>
                      </a:endParaRPr>
                    </a:p>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Upper Second Class Honours: An overall weighted grand mean of 60 – 69% Lower Second Class Honours: An overall weighted grand mean of 50 – 59% Third Class Honours: An overall weighted grand mean of 40 – 49% </a:t>
                      </a:r>
                      <a:endParaRPr lang="en-US" sz="1400" b="0" i="0" u="none" strike="noStrike">
                        <a:effectLst/>
                        <a:latin typeface="Arial" panose="020B0604020202020204" pitchFamily="34" charset="0"/>
                      </a:endParaRPr>
                    </a:p>
                  </a:txBody>
                  <a:tcPr marL="8071" marR="8071" marT="80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3969443"/>
                  </a:ext>
                </a:extLst>
              </a:tr>
              <a:tr h="0">
                <a:tc>
                  <a:txBody>
                    <a:bodyPr/>
                    <a:lstStyle/>
                    <a:p>
                      <a:pPr marL="73152" marR="155448" algn="l" fontAlgn="t">
                        <a:lnSpc>
                          <a:spcPct val="103000"/>
                        </a:lnSpc>
                        <a:spcBef>
                          <a:spcPts val="0"/>
                        </a:spcBef>
                      </a:pPr>
                      <a:r>
                        <a:rPr lang="en-US" sz="1400" b="0" i="0" u="none" strike="noStrike" spc="-10">
                          <a:effectLst/>
                          <a:latin typeface="Arial" panose="020B0604020202020204" pitchFamily="34" charset="0"/>
                          <a:ea typeface="Arial" panose="020B0604020202020204" pitchFamily="34" charset="0"/>
                          <a:cs typeface="Times New Roman" panose="02020603050405020304" pitchFamily="18" charset="0"/>
                        </a:rPr>
                        <a:t>Undergraduate borderline zone</a:t>
                      </a:r>
                      <a:endParaRPr lang="en-US" sz="1400" b="0" i="0" u="none" strike="noStrike">
                        <a:effectLst/>
                        <a:latin typeface="Arial" panose="020B0604020202020204" pitchFamily="34" charset="0"/>
                      </a:endParaRPr>
                    </a:p>
                  </a:txBody>
                  <a:tcPr marL="8071" marR="8071" marT="80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The University operates a borderline zone at each of the classification boundaries. The PAB will uplift an award to into the higher classification if the student has:</a:t>
                      </a:r>
                      <a:endParaRPr lang="en-US" sz="1400" b="0" i="0" u="none" strike="noStrike">
                        <a:effectLst/>
                        <a:latin typeface="Arial" panose="020B0604020202020204" pitchFamily="34" charset="0"/>
                      </a:endParaRPr>
                    </a:p>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 A grand mean mark of up to 1% below the classification boundary, and</a:t>
                      </a:r>
                      <a:endParaRPr lang="en-US" sz="1400" b="0" i="0" u="none" strike="noStrike">
                        <a:effectLst/>
                        <a:latin typeface="Arial" panose="020B0604020202020204" pitchFamily="34" charset="0"/>
                      </a:endParaRPr>
                    </a:p>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 50% or more of the final stage credit that contributes to the award is in the higher classification band. </a:t>
                      </a:r>
                      <a:endParaRPr lang="en-US" sz="1400" b="0" i="0" u="none" strike="noStrike">
                        <a:effectLst/>
                        <a:latin typeface="Arial" panose="020B0604020202020204" pitchFamily="34" charset="0"/>
                      </a:endParaRPr>
                    </a:p>
                    <a:p>
                      <a:pPr marL="73152" marR="164592" algn="l" fontAlgn="t">
                        <a:lnSpc>
                          <a:spcPct val="103000"/>
                        </a:lnSpc>
                        <a:spcBef>
                          <a:spcPts val="0"/>
                        </a:spcBef>
                      </a:pPr>
                      <a:r>
                        <a:rPr lang="en-US" sz="1400" b="0" i="0" u="none" strike="noStrike">
                          <a:effectLst/>
                          <a:latin typeface="Arial" panose="020B0604020202020204" pitchFamily="34" charset="0"/>
                          <a:ea typeface="Arial" panose="020B0604020202020204" pitchFamily="34" charset="0"/>
                          <a:cs typeface="Times New Roman" panose="02020603050405020304" pitchFamily="18" charset="0"/>
                        </a:rPr>
                        <a:t>Exceptional circumstances do not provide grounds for reclassification of an award.</a:t>
                      </a:r>
                      <a:endParaRPr lang="en-US" sz="1400" b="0" i="0" u="none" strike="noStrike">
                        <a:effectLst/>
                        <a:latin typeface="Arial" panose="020B0604020202020204" pitchFamily="34" charset="0"/>
                      </a:endParaRPr>
                    </a:p>
                  </a:txBody>
                  <a:tcPr marL="8071" marR="8071" marT="80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3326434"/>
                  </a:ext>
                </a:extLst>
              </a:tr>
            </a:tbl>
          </a:graphicData>
        </a:graphic>
      </p:graphicFrame>
    </p:spTree>
    <p:extLst>
      <p:ext uri="{BB962C8B-B14F-4D97-AF65-F5344CB8AC3E}">
        <p14:creationId xmlns:p14="http://schemas.microsoft.com/office/powerpoint/2010/main" val="3086661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useBgFill="1">
        <p:nvSpPr>
          <p:cNvPr id="18" name="Rectangle 17">
            <a:extLst>
              <a:ext uri="{FF2B5EF4-FFF2-40B4-BE49-F238E27FC236}">
                <a16:creationId xmlns:a16="http://schemas.microsoft.com/office/drawing/2014/main" id="{A56981F2-287B-4FF9-ADF9-BA62CF2D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1EB0F1-648B-9AEE-AAC0-B84E4E980527}"/>
              </a:ext>
            </a:extLst>
          </p:cNvPr>
          <p:cNvSpPr>
            <a:spLocks noGrp="1"/>
          </p:cNvSpPr>
          <p:nvPr>
            <p:ph type="title"/>
          </p:nvPr>
        </p:nvSpPr>
        <p:spPr>
          <a:xfrm>
            <a:off x="581191" y="723901"/>
            <a:ext cx="10993549" cy="606135"/>
          </a:xfrm>
        </p:spPr>
        <p:txBody>
          <a:bodyPr vert="horz" lIns="91440" tIns="45720" rIns="91440" bIns="45720" rtlCol="0" anchor="b">
            <a:normAutofit/>
          </a:bodyPr>
          <a:lstStyle/>
          <a:p>
            <a:r>
              <a:rPr lang="en-US" sz="2000">
                <a:solidFill>
                  <a:schemeClr val="accent1"/>
                </a:solidFill>
              </a:rPr>
              <a:t>Summary of progression and awards regulations – POSTGRADUATE</a:t>
            </a:r>
          </a:p>
        </p:txBody>
      </p:sp>
      <p:graphicFrame>
        <p:nvGraphicFramePr>
          <p:cNvPr id="5" name="Table 4">
            <a:extLst>
              <a:ext uri="{FF2B5EF4-FFF2-40B4-BE49-F238E27FC236}">
                <a16:creationId xmlns:a16="http://schemas.microsoft.com/office/drawing/2014/main" id="{58FCF77A-6641-D1C2-AC56-EA76FD30DBF6}"/>
              </a:ext>
            </a:extLst>
          </p:cNvPr>
          <p:cNvGraphicFramePr>
            <a:graphicFrameLocks noGrp="1"/>
          </p:cNvGraphicFramePr>
          <p:nvPr>
            <p:extLst>
              <p:ext uri="{D42A27DB-BD31-4B8C-83A1-F6EECF244321}">
                <p14:modId xmlns:p14="http://schemas.microsoft.com/office/powerpoint/2010/main" val="3446777908"/>
              </p:ext>
            </p:extLst>
          </p:nvPr>
        </p:nvGraphicFramePr>
        <p:xfrm>
          <a:off x="581191" y="1518220"/>
          <a:ext cx="10916463" cy="5058069"/>
        </p:xfrm>
        <a:graphic>
          <a:graphicData uri="http://schemas.openxmlformats.org/drawingml/2006/table">
            <a:tbl>
              <a:tblPr firstRow="1" firstCol="1" lastRow="1" lastCol="1" bandRow="1" bandCol="1"/>
              <a:tblGrid>
                <a:gridCol w="2993282">
                  <a:extLst>
                    <a:ext uri="{9D8B030D-6E8A-4147-A177-3AD203B41FA5}">
                      <a16:colId xmlns:a16="http://schemas.microsoft.com/office/drawing/2014/main" val="2167289118"/>
                    </a:ext>
                  </a:extLst>
                </a:gridCol>
                <a:gridCol w="7923181">
                  <a:extLst>
                    <a:ext uri="{9D8B030D-6E8A-4147-A177-3AD203B41FA5}">
                      <a16:colId xmlns:a16="http://schemas.microsoft.com/office/drawing/2014/main" val="1318251655"/>
                    </a:ext>
                  </a:extLst>
                </a:gridCol>
              </a:tblGrid>
              <a:tr h="1268220">
                <a:tc>
                  <a:txBody>
                    <a:bodyPr/>
                    <a:lstStyle/>
                    <a:p>
                      <a:pPr marL="73152" marR="155448" algn="l" fontAlgn="t">
                        <a:lnSpc>
                          <a:spcPct val="103000"/>
                        </a:lnSpc>
                        <a:spcBef>
                          <a:spcPts val="0"/>
                        </a:spcBef>
                        <a:spcAft>
                          <a:spcPts val="0"/>
                        </a:spcAft>
                      </a:pPr>
                      <a:r>
                        <a:rPr lang="en-US" sz="1350" b="0" i="0" u="none" strike="noStrike" spc="-10">
                          <a:effectLst/>
                          <a:latin typeface="Arial" panose="020B0604020202020204" pitchFamily="34" charset="0"/>
                          <a:ea typeface="Arial" panose="020B0604020202020204" pitchFamily="34" charset="0"/>
                          <a:cs typeface="Times New Roman" panose="02020603050405020304" pitchFamily="18" charset="0"/>
                        </a:rPr>
                        <a:t>Credit requirement for continuation to dissertation/ major project submission</a:t>
                      </a:r>
                      <a:endParaRPr lang="en-US" sz="1350" b="0" i="0" u="none" strike="noStrike">
                        <a:effectLst/>
                        <a:latin typeface="Arial" panose="020B0604020202020204" pitchFamily="34" charset="0"/>
                      </a:endParaRPr>
                    </a:p>
                    <a:p>
                      <a:pPr marL="73152" marR="155448" algn="l" fontAlgn="t">
                        <a:lnSpc>
                          <a:spcPct val="103000"/>
                        </a:lnSpc>
                        <a:spcBef>
                          <a:spcPts val="0"/>
                        </a:spcBef>
                        <a:spcAft>
                          <a:spcPts val="0"/>
                        </a:spcAft>
                      </a:pPr>
                      <a:r>
                        <a:rPr lang="en-US" sz="1350" b="0" i="0" u="none" strike="noStrike" spc="-10">
                          <a:effectLst/>
                          <a:latin typeface="Arial" panose="020B0604020202020204" pitchFamily="34" charset="0"/>
                          <a:ea typeface="Arial" panose="020B0604020202020204" pitchFamily="34" charset="0"/>
                          <a:cs typeface="Times New Roman" panose="02020603050405020304" pitchFamily="18" charset="0"/>
                        </a:rPr>
                        <a:t>(postgraduate)</a:t>
                      </a:r>
                      <a:endParaRPr lang="en-US" sz="1350" b="0" i="0" u="none" strike="noStrike">
                        <a:effectLst/>
                        <a:latin typeface="Arial" panose="020B0604020202020204" pitchFamily="34" charset="0"/>
                      </a:endParaRPr>
                    </a:p>
                  </a:txBody>
                  <a:tcPr marL="7995" marR="7995" marT="79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3152" marR="164592" algn="l" fontAlgn="t">
                        <a:lnSpc>
                          <a:spcPct val="103000"/>
                        </a:lnSpc>
                        <a:spcBef>
                          <a:spcPts val="0"/>
                        </a:spcBef>
                        <a:spcAft>
                          <a:spcPts val="60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Minimum of 60 credits must be achieved by the Summer PAB.</a:t>
                      </a:r>
                      <a:endParaRPr lang="en-US" sz="1350" b="0" i="0" u="none" strike="noStrike">
                        <a:effectLst/>
                        <a:latin typeface="Arial" panose="020B0604020202020204" pitchFamily="34" charset="0"/>
                      </a:endParaRPr>
                    </a:p>
                    <a:p>
                      <a:pPr marL="73152" marR="164592" algn="l" fontAlgn="t">
                        <a:lnSpc>
                          <a:spcPct val="103000"/>
                        </a:lnSpc>
                        <a:spcBef>
                          <a:spcPts val="0"/>
                        </a:spcBef>
                        <a:spcAft>
                          <a:spcPts val="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Where fewer than 60 credits have been achieved at the first attempt by the Summer PAB, the dissertation/project will be deferred to the January Semester 1 assessment period of the following academic year. Where 60 credits or more have been achieved at the first attempt by the Summer PAB, the dissertation/project will only be deferred to the Semester 1 assessment period of the following academic year where the PAB confirms that the </a:t>
                      </a:r>
                      <a:r>
                        <a:rPr lang="en-US" sz="1350" b="0" i="0" u="none" strike="noStrike" err="1">
                          <a:effectLst/>
                          <a:latin typeface="Arial" panose="020B0604020202020204" pitchFamily="34" charset="0"/>
                          <a:ea typeface="Arial" panose="020B0604020202020204" pitchFamily="34" charset="0"/>
                          <a:cs typeface="Times New Roman" panose="02020603050405020304" pitchFamily="18" charset="0"/>
                        </a:rPr>
                        <a:t>resits</a:t>
                      </a: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/sits of the taught modules should be completed prior to submission of the dissertation/project. The Summer PAB may offer a choice of a repeat stage or </a:t>
                      </a:r>
                      <a:r>
                        <a:rPr lang="en-US" sz="1350" b="0" i="0" u="none" strike="noStrike" err="1">
                          <a:effectLst/>
                          <a:latin typeface="Arial" panose="020B0604020202020204" pitchFamily="34" charset="0"/>
                          <a:ea typeface="Arial" panose="020B0604020202020204" pitchFamily="34" charset="0"/>
                          <a:cs typeface="Times New Roman" panose="02020603050405020304" pitchFamily="18" charset="0"/>
                        </a:rPr>
                        <a:t>resits</a:t>
                      </a: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/sits of the taught modules. This enables a repeat stage to be taken within the maximum period of registration</a:t>
                      </a:r>
                      <a:endParaRPr lang="en-US" sz="1350" b="0" i="0" u="none" strike="noStrike">
                        <a:effectLst/>
                        <a:latin typeface="Arial" panose="020B0604020202020204" pitchFamily="34" charset="0"/>
                      </a:endParaRPr>
                    </a:p>
                  </a:txBody>
                  <a:tcPr marL="7995" marR="7995" marT="79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3802276"/>
                  </a:ext>
                </a:extLst>
              </a:tr>
              <a:tr h="943729">
                <a:tc>
                  <a:txBody>
                    <a:bodyPr/>
                    <a:lstStyle/>
                    <a:p>
                      <a:pPr marL="73152" marR="155448" algn="l" fontAlgn="t">
                        <a:lnSpc>
                          <a:spcPct val="103000"/>
                        </a:lnSpc>
                        <a:spcBef>
                          <a:spcPts val="0"/>
                        </a:spcBef>
                        <a:spcAft>
                          <a:spcPts val="0"/>
                        </a:spcAft>
                      </a:pPr>
                      <a:r>
                        <a:rPr lang="en-US" sz="1350" b="0" i="0" u="none" strike="noStrike" spc="-10">
                          <a:effectLst/>
                          <a:latin typeface="Arial" panose="020B0604020202020204" pitchFamily="34" charset="0"/>
                          <a:ea typeface="Arial" panose="020B0604020202020204" pitchFamily="34" charset="0"/>
                          <a:cs typeface="Times New Roman" panose="02020603050405020304" pitchFamily="18" charset="0"/>
                        </a:rPr>
                        <a:t>Credit</a:t>
                      </a:r>
                      <a:r>
                        <a:rPr lang="en-US" sz="1350" b="0" i="0" u="none" strike="noStrike" spc="-65">
                          <a:effectLst/>
                          <a:latin typeface="Arial" panose="020B0604020202020204" pitchFamily="34" charset="0"/>
                          <a:ea typeface="Arial" panose="020B0604020202020204" pitchFamily="34" charset="0"/>
                          <a:cs typeface="Times New Roman" panose="02020603050405020304" pitchFamily="18" charset="0"/>
                        </a:rPr>
                        <a:t> </a:t>
                      </a:r>
                      <a:r>
                        <a:rPr lang="en-US" sz="1350" b="0" i="0" u="none" strike="noStrike" spc="-10">
                          <a:effectLst/>
                          <a:latin typeface="Arial" panose="020B0604020202020204" pitchFamily="34" charset="0"/>
                          <a:ea typeface="Arial" panose="020B0604020202020204" pitchFamily="34" charset="0"/>
                          <a:cs typeface="Times New Roman" panose="02020603050405020304" pitchFamily="18" charset="0"/>
                        </a:rPr>
                        <a:t>requirement </a:t>
                      </a: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for award </a:t>
                      </a:r>
                      <a:r>
                        <a:rPr lang="en-US" sz="1350" b="0" i="0" u="none" strike="noStrike" spc="-10">
                          <a:effectLst/>
                          <a:latin typeface="Arial" panose="020B0604020202020204" pitchFamily="34" charset="0"/>
                          <a:ea typeface="Arial" panose="020B0604020202020204" pitchFamily="34" charset="0"/>
                          <a:cs typeface="Times New Roman" panose="02020603050405020304" pitchFamily="18" charset="0"/>
                        </a:rPr>
                        <a:t>(postgraduate Masters)</a:t>
                      </a:r>
                      <a:endParaRPr lang="en-US" sz="1350" b="0" i="0" u="none" strike="noStrike">
                        <a:effectLst/>
                        <a:latin typeface="Arial" panose="020B0604020202020204" pitchFamily="34" charset="0"/>
                      </a:endParaRPr>
                    </a:p>
                  </a:txBody>
                  <a:tcPr marL="7995" marR="7995" marT="79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3152" algn="l" fontAlgn="t">
                        <a:lnSpc>
                          <a:spcPct val="103000"/>
                        </a:lnSpc>
                        <a:spcBef>
                          <a:spcPts val="0"/>
                        </a:spcBef>
                        <a:spcAft>
                          <a:spcPts val="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A student who is registered for the award of Masters Degree will be considered for the award on completion of: </a:t>
                      </a:r>
                      <a:endParaRPr lang="en-US" sz="1350" b="0" i="0" u="none" strike="noStrike">
                        <a:effectLst/>
                        <a:latin typeface="Arial" panose="020B0604020202020204" pitchFamily="34" charset="0"/>
                      </a:endParaRPr>
                    </a:p>
                    <a:p>
                      <a:pPr marL="73152" algn="l" fontAlgn="t">
                        <a:lnSpc>
                          <a:spcPct val="103000"/>
                        </a:lnSpc>
                        <a:spcBef>
                          <a:spcPts val="0"/>
                        </a:spcBef>
                        <a:spcAft>
                          <a:spcPts val="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 Not less than 180 credits at the prescribed level </a:t>
                      </a:r>
                      <a:endParaRPr lang="en-US" sz="1350" b="0" i="0" u="none" strike="noStrike">
                        <a:effectLst/>
                        <a:latin typeface="Arial" panose="020B0604020202020204" pitchFamily="34" charset="0"/>
                      </a:endParaRPr>
                    </a:p>
                    <a:p>
                      <a:pPr marL="73152" algn="l" fontAlgn="t">
                        <a:lnSpc>
                          <a:spcPct val="103000"/>
                        </a:lnSpc>
                        <a:spcBef>
                          <a:spcPts val="0"/>
                        </a:spcBef>
                        <a:spcAft>
                          <a:spcPts val="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 Of which at least 150 credits must be at level 7 </a:t>
                      </a:r>
                      <a:endParaRPr lang="en-US" sz="1350" b="0" i="0" u="none" strike="noStrike">
                        <a:effectLst/>
                        <a:latin typeface="Arial" panose="020B0604020202020204" pitchFamily="34" charset="0"/>
                      </a:endParaRPr>
                    </a:p>
                    <a:p>
                      <a:pPr marL="73152" algn="l" fontAlgn="t">
                        <a:lnSpc>
                          <a:spcPct val="103000"/>
                        </a:lnSpc>
                        <a:spcBef>
                          <a:spcPts val="0"/>
                        </a:spcBef>
                        <a:spcAft>
                          <a:spcPts val="60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 A capped stage mean of 50% or more across the stage</a:t>
                      </a:r>
                      <a:endParaRPr lang="en-US" sz="1350" b="0" i="0" u="none" strike="noStrike">
                        <a:effectLst/>
                        <a:latin typeface="Arial" panose="020B0604020202020204" pitchFamily="34" charset="0"/>
                      </a:endParaRPr>
                    </a:p>
                    <a:p>
                      <a:pPr marL="73152" marR="164592" algn="l" fontAlgn="t">
                        <a:lnSpc>
                          <a:spcPct val="103000"/>
                        </a:lnSpc>
                        <a:spcBef>
                          <a:spcPts val="0"/>
                        </a:spcBef>
                        <a:spcAft>
                          <a:spcPts val="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This may include condoned and compensated credit.</a:t>
                      </a:r>
                      <a:endParaRPr lang="en-US" sz="1350" b="0" i="0" u="none" strike="noStrike">
                        <a:effectLst/>
                        <a:latin typeface="Arial" panose="020B0604020202020204" pitchFamily="34" charset="0"/>
                      </a:endParaRPr>
                    </a:p>
                  </a:txBody>
                  <a:tcPr marL="7995" marR="7995" marT="79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7873616"/>
                  </a:ext>
                </a:extLst>
              </a:tr>
              <a:tr h="553574">
                <a:tc>
                  <a:txBody>
                    <a:bodyPr/>
                    <a:lstStyle/>
                    <a:p>
                      <a:pPr marL="73152" marR="155448" algn="l" fontAlgn="t">
                        <a:lnSpc>
                          <a:spcPct val="103000"/>
                        </a:lnSpc>
                        <a:spcBef>
                          <a:spcPts val="0"/>
                        </a:spcBef>
                        <a:spcAft>
                          <a:spcPts val="0"/>
                        </a:spcAft>
                      </a:pPr>
                      <a:r>
                        <a:rPr lang="en-US" sz="1350" b="0" i="0" u="none" strike="noStrike" spc="-10">
                          <a:effectLst/>
                          <a:latin typeface="Arial" panose="020B0604020202020204" pitchFamily="34" charset="0"/>
                          <a:ea typeface="Arial" panose="020B0604020202020204" pitchFamily="34" charset="0"/>
                          <a:cs typeface="Times New Roman" panose="02020603050405020304" pitchFamily="18" charset="0"/>
                        </a:rPr>
                        <a:t>Postgraduate award classification</a:t>
                      </a:r>
                      <a:endParaRPr lang="en-US" sz="1350" b="0" i="0" u="none" strike="noStrike">
                        <a:effectLst/>
                        <a:latin typeface="Arial" panose="020B0604020202020204" pitchFamily="34" charset="0"/>
                      </a:endParaRPr>
                    </a:p>
                  </a:txBody>
                  <a:tcPr marL="7995" marR="7995" marT="79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3152" algn="l" fontAlgn="t">
                        <a:lnSpc>
                          <a:spcPct val="103000"/>
                        </a:lnSpc>
                        <a:spcBef>
                          <a:spcPts val="0"/>
                        </a:spcBef>
                        <a:spcAft>
                          <a:spcPts val="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Postgraduate awards will be classified using the following overall framework:</a:t>
                      </a:r>
                      <a:endParaRPr lang="en-US" sz="1350" b="0" i="0" u="none" strike="noStrike">
                        <a:effectLst/>
                        <a:latin typeface="Arial" panose="020B0604020202020204" pitchFamily="34" charset="0"/>
                      </a:endParaRPr>
                    </a:p>
                    <a:p>
                      <a:pPr marL="73152" algn="l" fontAlgn="t">
                        <a:lnSpc>
                          <a:spcPct val="103000"/>
                        </a:lnSpc>
                        <a:spcBef>
                          <a:spcPts val="0"/>
                        </a:spcBef>
                        <a:spcAft>
                          <a:spcPts val="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Distinction: An overall grand mean of 70 – 100% with 50% of the credit at 70 or above </a:t>
                      </a:r>
                      <a:endParaRPr lang="en-US" sz="1350" b="0" i="0" u="none" strike="noStrike">
                        <a:effectLst/>
                        <a:latin typeface="Arial" panose="020B0604020202020204" pitchFamily="34" charset="0"/>
                      </a:endParaRPr>
                    </a:p>
                    <a:p>
                      <a:pPr marL="73152" algn="l" fontAlgn="t">
                        <a:lnSpc>
                          <a:spcPct val="103000"/>
                        </a:lnSpc>
                        <a:spcBef>
                          <a:spcPts val="0"/>
                        </a:spcBef>
                        <a:spcAft>
                          <a:spcPts val="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Merit: An overall grand mean of 60 – 69% with 50% of the credit at 60 or above </a:t>
                      </a:r>
                      <a:endParaRPr lang="en-US" sz="1350" b="0" i="0" u="none" strike="noStrike">
                        <a:effectLst/>
                        <a:latin typeface="Arial" panose="020B0604020202020204" pitchFamily="34" charset="0"/>
                      </a:endParaRPr>
                    </a:p>
                    <a:p>
                      <a:pPr marL="73152" algn="l" fontAlgn="t">
                        <a:lnSpc>
                          <a:spcPct val="103000"/>
                        </a:lnSpc>
                        <a:spcBef>
                          <a:spcPts val="0"/>
                        </a:spcBef>
                        <a:spcAft>
                          <a:spcPts val="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Pass: An overall grand mean of 50 – 59%</a:t>
                      </a:r>
                      <a:endParaRPr lang="en-US" sz="1350" b="0" i="0" u="none" strike="noStrike">
                        <a:effectLst/>
                        <a:latin typeface="Arial" panose="020B0604020202020204" pitchFamily="34" charset="0"/>
                      </a:endParaRPr>
                    </a:p>
                  </a:txBody>
                  <a:tcPr marL="7995" marR="7995" marT="79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1119948"/>
                  </a:ext>
                </a:extLst>
              </a:tr>
              <a:tr h="553574">
                <a:tc>
                  <a:txBody>
                    <a:bodyPr/>
                    <a:lstStyle/>
                    <a:p>
                      <a:pPr marL="73152" marR="155448" algn="l" fontAlgn="t">
                        <a:lnSpc>
                          <a:spcPct val="103000"/>
                        </a:lnSpc>
                        <a:spcBef>
                          <a:spcPts val="0"/>
                        </a:spcBef>
                        <a:spcAft>
                          <a:spcPts val="0"/>
                        </a:spcAft>
                      </a:pPr>
                      <a:r>
                        <a:rPr lang="en-US" sz="1350" b="0" i="0" u="none" strike="noStrike" spc="-10">
                          <a:effectLst/>
                          <a:latin typeface="Arial" panose="020B0604020202020204" pitchFamily="34" charset="0"/>
                          <a:ea typeface="Arial" panose="020B0604020202020204" pitchFamily="34" charset="0"/>
                          <a:cs typeface="Times New Roman" panose="02020603050405020304" pitchFamily="18" charset="0"/>
                        </a:rPr>
                        <a:t>Postgraduate borderline</a:t>
                      </a:r>
                      <a:endParaRPr lang="en-US" sz="1350" b="0" i="0" u="none" strike="noStrike">
                        <a:effectLst/>
                        <a:latin typeface="Arial" panose="020B0604020202020204" pitchFamily="34" charset="0"/>
                      </a:endParaRPr>
                    </a:p>
                  </a:txBody>
                  <a:tcPr marL="7995" marR="7995" marT="79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3152" algn="l" fontAlgn="t">
                        <a:lnSpc>
                          <a:spcPct val="103000"/>
                        </a:lnSpc>
                        <a:spcBef>
                          <a:spcPts val="0"/>
                        </a:spcBef>
                        <a:spcAft>
                          <a:spcPts val="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The University operates a borderline zone at each of the classification boundaries. The PAB will uplift into the higher classification if the student has:</a:t>
                      </a:r>
                      <a:endParaRPr lang="en-US" sz="1350" b="0" i="0" u="none" strike="noStrike">
                        <a:effectLst/>
                        <a:latin typeface="Arial" panose="020B0604020202020204" pitchFamily="34" charset="0"/>
                      </a:endParaRPr>
                    </a:p>
                    <a:p>
                      <a:pPr marL="73152" algn="l" fontAlgn="t">
                        <a:lnSpc>
                          <a:spcPct val="103000"/>
                        </a:lnSpc>
                        <a:spcBef>
                          <a:spcPts val="0"/>
                        </a:spcBef>
                        <a:spcAft>
                          <a:spcPts val="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 A grand mean mark of up to 1% below the classification boundary, and </a:t>
                      </a:r>
                      <a:endParaRPr lang="en-US" sz="1350" b="0" i="0" u="none" strike="noStrike">
                        <a:effectLst/>
                        <a:latin typeface="Arial" panose="020B0604020202020204" pitchFamily="34" charset="0"/>
                      </a:endParaRPr>
                    </a:p>
                    <a:p>
                      <a:pPr marL="73152" algn="l" fontAlgn="t">
                        <a:lnSpc>
                          <a:spcPct val="103000"/>
                        </a:lnSpc>
                        <a:spcBef>
                          <a:spcPts val="0"/>
                        </a:spcBef>
                        <a:spcAft>
                          <a:spcPts val="0"/>
                        </a:spcAft>
                      </a:pPr>
                      <a:r>
                        <a:rPr lang="en-US" sz="1350" b="0" i="0" u="none" strike="noStrike">
                          <a:effectLst/>
                          <a:latin typeface="Arial" panose="020B0604020202020204" pitchFamily="34" charset="0"/>
                          <a:ea typeface="Arial" panose="020B0604020202020204" pitchFamily="34" charset="0"/>
                          <a:cs typeface="Times New Roman" panose="02020603050405020304" pitchFamily="18" charset="0"/>
                        </a:rPr>
                        <a:t>• 50% or more of the credit that contributes to the award in the higher classification band</a:t>
                      </a:r>
                      <a:endParaRPr lang="en-US" sz="1350" b="0" i="0" u="none" strike="noStrike">
                        <a:effectLst/>
                        <a:latin typeface="Arial" panose="020B0604020202020204" pitchFamily="34" charset="0"/>
                      </a:endParaRPr>
                    </a:p>
                  </a:txBody>
                  <a:tcPr marL="7995" marR="7995" marT="79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814916"/>
                  </a:ext>
                </a:extLst>
              </a:tr>
            </a:tbl>
          </a:graphicData>
        </a:graphic>
      </p:graphicFrame>
    </p:spTree>
    <p:extLst>
      <p:ext uri="{BB962C8B-B14F-4D97-AF65-F5344CB8AC3E}">
        <p14:creationId xmlns:p14="http://schemas.microsoft.com/office/powerpoint/2010/main" val="4065155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6A8D7-ADAC-4D64-B208-37E3590E5C07}"/>
              </a:ext>
            </a:extLst>
          </p:cNvPr>
          <p:cNvSpPr>
            <a:spLocks noGrp="1"/>
          </p:cNvSpPr>
          <p:nvPr>
            <p:ph type="title"/>
          </p:nvPr>
        </p:nvSpPr>
        <p:spPr/>
        <p:txBody>
          <a:bodyPr/>
          <a:lstStyle/>
          <a:p>
            <a:r>
              <a:rPr lang="en-GB"/>
              <a:t>Quality assurance of assessment: Assessment Boards</a:t>
            </a:r>
          </a:p>
        </p:txBody>
      </p:sp>
      <p:sp>
        <p:nvSpPr>
          <p:cNvPr id="5" name="Content Placeholder 4">
            <a:extLst>
              <a:ext uri="{FF2B5EF4-FFF2-40B4-BE49-F238E27FC236}">
                <a16:creationId xmlns:a16="http://schemas.microsoft.com/office/drawing/2014/main" id="{1DBE3D0B-7041-B5C1-586F-EF57020F8D1D}"/>
              </a:ext>
            </a:extLst>
          </p:cNvPr>
          <p:cNvSpPr>
            <a:spLocks noGrp="1"/>
          </p:cNvSpPr>
          <p:nvPr>
            <p:ph idx="1"/>
          </p:nvPr>
        </p:nvSpPr>
        <p:spPr/>
        <p:txBody>
          <a:bodyPr/>
          <a:lstStyle/>
          <a:p>
            <a:pPr marL="0" indent="0">
              <a:buNone/>
            </a:pPr>
            <a:r>
              <a:rPr lang="en-GB" sz="2000"/>
              <a:t>Module Assessment Boards (MAB)</a:t>
            </a:r>
          </a:p>
          <a:p>
            <a:r>
              <a:rPr lang="en-GB" sz="2000"/>
              <a:t>Marks assurance</a:t>
            </a:r>
          </a:p>
          <a:p>
            <a:r>
              <a:rPr lang="en-GB" sz="2000"/>
              <a:t>Historical trends – distribution of marks and statistical data</a:t>
            </a:r>
          </a:p>
          <a:p>
            <a:r>
              <a:rPr lang="en-GB" sz="2000"/>
              <a:t>Confirmation of external moderation</a:t>
            </a:r>
          </a:p>
          <a:p>
            <a:r>
              <a:rPr lang="en-GB" sz="2000"/>
              <a:t>Recommend remedial actions for problematic set of marks</a:t>
            </a:r>
          </a:p>
          <a:p>
            <a:r>
              <a:rPr lang="en-GB" sz="2000" i="1"/>
              <a:t>External Examiner attendance not required for quoracy, may be consulted</a:t>
            </a:r>
          </a:p>
          <a:p>
            <a:endParaRPr lang="en-GB"/>
          </a:p>
        </p:txBody>
      </p:sp>
    </p:spTree>
    <p:extLst>
      <p:ext uri="{BB962C8B-B14F-4D97-AF65-F5344CB8AC3E}">
        <p14:creationId xmlns:p14="http://schemas.microsoft.com/office/powerpoint/2010/main" val="3126410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6A8D7-ADAC-4D64-B208-37E3590E5C07}"/>
              </a:ext>
            </a:extLst>
          </p:cNvPr>
          <p:cNvSpPr>
            <a:spLocks noGrp="1"/>
          </p:cNvSpPr>
          <p:nvPr>
            <p:ph type="title"/>
          </p:nvPr>
        </p:nvSpPr>
        <p:spPr/>
        <p:txBody>
          <a:bodyPr/>
          <a:lstStyle/>
          <a:p>
            <a:r>
              <a:rPr lang="en-GB"/>
              <a:t>Quality assurance of assessment:  Assessment Boards</a:t>
            </a:r>
          </a:p>
        </p:txBody>
      </p:sp>
      <p:sp>
        <p:nvSpPr>
          <p:cNvPr id="5" name="Content Placeholder 4">
            <a:extLst>
              <a:ext uri="{FF2B5EF4-FFF2-40B4-BE49-F238E27FC236}">
                <a16:creationId xmlns:a16="http://schemas.microsoft.com/office/drawing/2014/main" id="{1DBE3D0B-7041-B5C1-586F-EF57020F8D1D}"/>
              </a:ext>
            </a:extLst>
          </p:cNvPr>
          <p:cNvSpPr>
            <a:spLocks noGrp="1"/>
          </p:cNvSpPr>
          <p:nvPr>
            <p:ph idx="1"/>
          </p:nvPr>
        </p:nvSpPr>
        <p:spPr/>
        <p:txBody>
          <a:bodyPr/>
          <a:lstStyle/>
          <a:p>
            <a:pPr marL="0" indent="0">
              <a:buNone/>
            </a:pPr>
            <a:r>
              <a:rPr lang="en-GB" sz="2000"/>
              <a:t>Progression and Award Boards (PAB)</a:t>
            </a:r>
          </a:p>
          <a:p>
            <a:r>
              <a:rPr lang="en-GB" sz="2000"/>
              <a:t>Consider progression and award</a:t>
            </a:r>
          </a:p>
          <a:p>
            <a:r>
              <a:rPr lang="en-GB" sz="2000"/>
              <a:t>Candidates noted where no further discussion required</a:t>
            </a:r>
          </a:p>
          <a:p>
            <a:r>
              <a:rPr lang="en-GB" sz="2000"/>
              <a:t>Consider borderline candidates</a:t>
            </a:r>
          </a:p>
          <a:p>
            <a:r>
              <a:rPr lang="en-GB" sz="2000"/>
              <a:t>Apply condoned credit</a:t>
            </a:r>
          </a:p>
          <a:p>
            <a:r>
              <a:rPr lang="en-GB" sz="2000"/>
              <a:t>Consider impact of Exceptional Circumstance, offer sit as appropriate</a:t>
            </a:r>
          </a:p>
          <a:p>
            <a:r>
              <a:rPr lang="en-GB" sz="2000"/>
              <a:t>Awards and exit awards</a:t>
            </a:r>
          </a:p>
          <a:p>
            <a:r>
              <a:rPr lang="en-GB" sz="2000"/>
              <a:t>External Examiner attendance required for quoracy</a:t>
            </a:r>
          </a:p>
          <a:p>
            <a:endParaRPr lang="en-GB"/>
          </a:p>
        </p:txBody>
      </p:sp>
    </p:spTree>
    <p:extLst>
      <p:ext uri="{BB962C8B-B14F-4D97-AF65-F5344CB8AC3E}">
        <p14:creationId xmlns:p14="http://schemas.microsoft.com/office/powerpoint/2010/main" val="774830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6A8D7-ADAC-4D64-B208-37E3590E5C07}"/>
              </a:ext>
            </a:extLst>
          </p:cNvPr>
          <p:cNvSpPr>
            <a:spLocks noGrp="1"/>
          </p:cNvSpPr>
          <p:nvPr>
            <p:ph type="title"/>
          </p:nvPr>
        </p:nvSpPr>
        <p:spPr/>
        <p:txBody>
          <a:bodyPr/>
          <a:lstStyle/>
          <a:p>
            <a:r>
              <a:rPr lang="en-GB"/>
              <a:t>Classification (UG)</a:t>
            </a:r>
          </a:p>
        </p:txBody>
      </p:sp>
      <p:sp>
        <p:nvSpPr>
          <p:cNvPr id="3" name="Content Placeholder 4">
            <a:extLst>
              <a:ext uri="{FF2B5EF4-FFF2-40B4-BE49-F238E27FC236}">
                <a16:creationId xmlns:a16="http://schemas.microsoft.com/office/drawing/2014/main" id="{B414347D-A1D7-8227-DBED-A5395142F89B}"/>
              </a:ext>
            </a:extLst>
          </p:cNvPr>
          <p:cNvSpPr txBox="1">
            <a:spLocks/>
          </p:cNvSpPr>
          <p:nvPr/>
        </p:nvSpPr>
        <p:spPr>
          <a:xfrm>
            <a:off x="422777" y="1746744"/>
            <a:ext cx="9699124" cy="791304"/>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en-US" sz="2000">
                <a:solidFill>
                  <a:schemeClr val="tx1"/>
                </a:solidFill>
              </a:rPr>
              <a:t>Undergraduate awards will be classified using the following overall framework: </a:t>
            </a:r>
          </a:p>
        </p:txBody>
      </p:sp>
      <p:graphicFrame>
        <p:nvGraphicFramePr>
          <p:cNvPr id="7" name="Table 6">
            <a:extLst>
              <a:ext uri="{FF2B5EF4-FFF2-40B4-BE49-F238E27FC236}">
                <a16:creationId xmlns:a16="http://schemas.microsoft.com/office/drawing/2014/main" id="{B1CBC1C1-3959-B85D-E087-696FD7C833F2}"/>
              </a:ext>
            </a:extLst>
          </p:cNvPr>
          <p:cNvGraphicFramePr>
            <a:graphicFrameLocks noGrp="1"/>
          </p:cNvGraphicFramePr>
          <p:nvPr>
            <p:extLst>
              <p:ext uri="{D42A27DB-BD31-4B8C-83A1-F6EECF244321}">
                <p14:modId xmlns:p14="http://schemas.microsoft.com/office/powerpoint/2010/main" val="1509625620"/>
              </p:ext>
            </p:extLst>
          </p:nvPr>
        </p:nvGraphicFramePr>
        <p:xfrm>
          <a:off x="1435099" y="2538048"/>
          <a:ext cx="9321800" cy="1584960"/>
        </p:xfrm>
        <a:graphic>
          <a:graphicData uri="http://schemas.openxmlformats.org/drawingml/2006/table">
            <a:tbl>
              <a:tblPr firstRow="1" bandRow="1">
                <a:tableStyleId>{5940675A-B579-460E-94D1-54222C63F5DA}</a:tableStyleId>
              </a:tblPr>
              <a:tblGrid>
                <a:gridCol w="5118101">
                  <a:extLst>
                    <a:ext uri="{9D8B030D-6E8A-4147-A177-3AD203B41FA5}">
                      <a16:colId xmlns:a16="http://schemas.microsoft.com/office/drawing/2014/main" val="3193272619"/>
                    </a:ext>
                  </a:extLst>
                </a:gridCol>
                <a:gridCol w="4203699">
                  <a:extLst>
                    <a:ext uri="{9D8B030D-6E8A-4147-A177-3AD203B41FA5}">
                      <a16:colId xmlns:a16="http://schemas.microsoft.com/office/drawing/2014/main" val="2105144315"/>
                    </a:ext>
                  </a:extLst>
                </a:gridCol>
              </a:tblGrid>
              <a:tr h="370840">
                <a:tc>
                  <a:txBody>
                    <a:bodyPr/>
                    <a:lstStyle/>
                    <a:p>
                      <a:r>
                        <a:rPr lang="en-US" sz="2000"/>
                        <a:t>An overall weighted grand mean of 70 – 100%</a:t>
                      </a:r>
                      <a:endParaRPr lang="en-GB" sz="2000"/>
                    </a:p>
                  </a:txBody>
                  <a:tcPr/>
                </a:tc>
                <a:tc>
                  <a:txBody>
                    <a:bodyPr/>
                    <a:lstStyle/>
                    <a:p>
                      <a:r>
                        <a:rPr lang="en-GB" sz="2000"/>
                        <a:t>First Class Honours</a:t>
                      </a:r>
                    </a:p>
                  </a:txBody>
                  <a:tcPr/>
                </a:tc>
                <a:extLst>
                  <a:ext uri="{0D108BD9-81ED-4DB2-BD59-A6C34878D82A}">
                    <a16:rowId xmlns:a16="http://schemas.microsoft.com/office/drawing/2014/main" val="1902904998"/>
                  </a:ext>
                </a:extLst>
              </a:tr>
              <a:tr h="370840">
                <a:tc>
                  <a:txBody>
                    <a:bodyPr/>
                    <a:lstStyle/>
                    <a:p>
                      <a:r>
                        <a:rPr lang="en-US" sz="2000"/>
                        <a:t>An overall weighted grand mean of 60 – 69%</a:t>
                      </a:r>
                      <a:endParaRPr lang="en-GB" sz="2000"/>
                    </a:p>
                  </a:txBody>
                  <a:tcPr/>
                </a:tc>
                <a:tc>
                  <a:txBody>
                    <a:bodyPr/>
                    <a:lstStyle/>
                    <a:p>
                      <a:r>
                        <a:rPr lang="en-US" sz="2000"/>
                        <a:t>Upper Second Class </a:t>
                      </a:r>
                      <a:r>
                        <a:rPr lang="en-US" sz="2000" err="1"/>
                        <a:t>Honours</a:t>
                      </a:r>
                      <a:endParaRPr lang="en-GB" sz="2000"/>
                    </a:p>
                  </a:txBody>
                  <a:tcPr/>
                </a:tc>
                <a:extLst>
                  <a:ext uri="{0D108BD9-81ED-4DB2-BD59-A6C34878D82A}">
                    <a16:rowId xmlns:a16="http://schemas.microsoft.com/office/drawing/2014/main" val="1451107656"/>
                  </a:ext>
                </a:extLst>
              </a:tr>
              <a:tr h="370840">
                <a:tc>
                  <a:txBody>
                    <a:bodyPr/>
                    <a:lstStyle/>
                    <a:p>
                      <a:r>
                        <a:rPr lang="en-US" sz="2000"/>
                        <a:t>An overall weighted grand mean of 50 – 59%</a:t>
                      </a:r>
                      <a:endParaRPr lang="en-GB" sz="2000"/>
                    </a:p>
                  </a:txBody>
                  <a:tcPr/>
                </a:tc>
                <a:tc>
                  <a:txBody>
                    <a:bodyPr/>
                    <a:lstStyle/>
                    <a:p>
                      <a:r>
                        <a:rPr lang="en-US" sz="2000"/>
                        <a:t>Lower Second Class </a:t>
                      </a:r>
                      <a:r>
                        <a:rPr lang="en-US" sz="2000" err="1"/>
                        <a:t>Honours</a:t>
                      </a:r>
                      <a:endParaRPr lang="en-GB" sz="2000"/>
                    </a:p>
                  </a:txBody>
                  <a:tcPr/>
                </a:tc>
                <a:extLst>
                  <a:ext uri="{0D108BD9-81ED-4DB2-BD59-A6C34878D82A}">
                    <a16:rowId xmlns:a16="http://schemas.microsoft.com/office/drawing/2014/main" val="1858069999"/>
                  </a:ext>
                </a:extLst>
              </a:tr>
              <a:tr h="0">
                <a:tc>
                  <a:txBody>
                    <a:bodyPr/>
                    <a:lstStyle/>
                    <a:p>
                      <a:r>
                        <a:rPr lang="en-US" sz="2000"/>
                        <a:t>An overall weighted grand mean of 40 – 49%</a:t>
                      </a:r>
                      <a:endParaRPr lang="en-GB" sz="2000"/>
                    </a:p>
                  </a:txBody>
                  <a:tcPr/>
                </a:tc>
                <a:tc>
                  <a:txBody>
                    <a:bodyPr/>
                    <a:lstStyle/>
                    <a:p>
                      <a:r>
                        <a:rPr lang="en-US" sz="2000"/>
                        <a:t>Third Class </a:t>
                      </a:r>
                      <a:r>
                        <a:rPr lang="en-US" sz="2000" err="1"/>
                        <a:t>Honours</a:t>
                      </a:r>
                      <a:endParaRPr lang="en-GB" sz="2000"/>
                    </a:p>
                  </a:txBody>
                  <a:tcPr/>
                </a:tc>
                <a:extLst>
                  <a:ext uri="{0D108BD9-81ED-4DB2-BD59-A6C34878D82A}">
                    <a16:rowId xmlns:a16="http://schemas.microsoft.com/office/drawing/2014/main" val="1408351067"/>
                  </a:ext>
                </a:extLst>
              </a:tr>
            </a:tbl>
          </a:graphicData>
        </a:graphic>
      </p:graphicFrame>
    </p:spTree>
    <p:extLst>
      <p:ext uri="{BB962C8B-B14F-4D97-AF65-F5344CB8AC3E}">
        <p14:creationId xmlns:p14="http://schemas.microsoft.com/office/powerpoint/2010/main" val="1893170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6A8D7-ADAC-4D64-B208-37E3590E5C07}"/>
              </a:ext>
            </a:extLst>
          </p:cNvPr>
          <p:cNvSpPr>
            <a:spLocks noGrp="1"/>
          </p:cNvSpPr>
          <p:nvPr>
            <p:ph type="title"/>
          </p:nvPr>
        </p:nvSpPr>
        <p:spPr/>
        <p:txBody>
          <a:bodyPr/>
          <a:lstStyle/>
          <a:p>
            <a:r>
              <a:rPr lang="en-GB"/>
              <a:t>Borderline (UG)</a:t>
            </a:r>
          </a:p>
        </p:txBody>
      </p:sp>
      <p:sp>
        <p:nvSpPr>
          <p:cNvPr id="5" name="Content Placeholder 4">
            <a:extLst>
              <a:ext uri="{FF2B5EF4-FFF2-40B4-BE49-F238E27FC236}">
                <a16:creationId xmlns:a16="http://schemas.microsoft.com/office/drawing/2014/main" id="{1DBE3D0B-7041-B5C1-586F-EF57020F8D1D}"/>
              </a:ext>
            </a:extLst>
          </p:cNvPr>
          <p:cNvSpPr>
            <a:spLocks noGrp="1"/>
          </p:cNvSpPr>
          <p:nvPr>
            <p:ph idx="1"/>
          </p:nvPr>
        </p:nvSpPr>
        <p:spPr/>
        <p:txBody>
          <a:bodyPr>
            <a:normAutofit/>
          </a:bodyPr>
          <a:lstStyle/>
          <a:p>
            <a:pPr marL="0" indent="0">
              <a:buNone/>
            </a:pPr>
            <a:r>
              <a:rPr lang="en-US" sz="2000"/>
              <a:t>143. The University operates a borderline zone at each of the classification boundaries. </a:t>
            </a:r>
          </a:p>
          <a:p>
            <a:pPr marL="0" indent="0">
              <a:buNone/>
            </a:pPr>
            <a:endParaRPr lang="en-US" sz="2000"/>
          </a:p>
          <a:p>
            <a:pPr marL="0" indent="0">
              <a:buNone/>
            </a:pPr>
            <a:r>
              <a:rPr lang="en-US" sz="2000"/>
              <a:t>144. The PAB will uplift an award to into the higher classification if the student has: </a:t>
            </a:r>
          </a:p>
          <a:p>
            <a:pPr marL="0" indent="0">
              <a:buNone/>
            </a:pPr>
            <a:r>
              <a:rPr lang="en-US" sz="2000"/>
              <a:t>• A grand mean mark of up to 1% below the classification boundary, and </a:t>
            </a:r>
          </a:p>
          <a:p>
            <a:pPr marL="0" indent="0">
              <a:buNone/>
            </a:pPr>
            <a:r>
              <a:rPr lang="en-US" sz="2000"/>
              <a:t>• 50% or more of the final stage credit that contributes to the award is in the higher classification band. </a:t>
            </a:r>
          </a:p>
          <a:p>
            <a:pPr marL="0" indent="0">
              <a:buNone/>
            </a:pPr>
            <a:endParaRPr lang="en-US" sz="2000"/>
          </a:p>
          <a:p>
            <a:pPr marL="0" indent="0">
              <a:buNone/>
            </a:pPr>
            <a:r>
              <a:rPr lang="en-US" sz="2000"/>
              <a:t>145. Exceptional circumstances do not provide grounds for reclassification of an award. </a:t>
            </a:r>
            <a:endParaRPr lang="en-GB" sz="2000">
              <a:solidFill>
                <a:srgbClr val="FF0000"/>
              </a:solidFill>
            </a:endParaRPr>
          </a:p>
        </p:txBody>
      </p:sp>
    </p:spTree>
    <p:extLst>
      <p:ext uri="{BB962C8B-B14F-4D97-AF65-F5344CB8AC3E}">
        <p14:creationId xmlns:p14="http://schemas.microsoft.com/office/powerpoint/2010/main" val="1489938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6A8D7-ADAC-4D64-B208-37E3590E5C07}"/>
              </a:ext>
            </a:extLst>
          </p:cNvPr>
          <p:cNvSpPr>
            <a:spLocks noGrp="1"/>
          </p:cNvSpPr>
          <p:nvPr>
            <p:ph type="title"/>
          </p:nvPr>
        </p:nvSpPr>
        <p:spPr/>
        <p:txBody>
          <a:bodyPr/>
          <a:lstStyle/>
          <a:p>
            <a:r>
              <a:rPr lang="en-GB"/>
              <a:t>Classification (</a:t>
            </a:r>
            <a:r>
              <a:rPr lang="en-GB" err="1"/>
              <a:t>pGT</a:t>
            </a:r>
            <a:r>
              <a:rPr lang="en-GB"/>
              <a:t>)</a:t>
            </a:r>
          </a:p>
        </p:txBody>
      </p:sp>
      <p:sp>
        <p:nvSpPr>
          <p:cNvPr id="5" name="Content Placeholder 4">
            <a:extLst>
              <a:ext uri="{FF2B5EF4-FFF2-40B4-BE49-F238E27FC236}">
                <a16:creationId xmlns:a16="http://schemas.microsoft.com/office/drawing/2014/main" id="{1DBE3D0B-7041-B5C1-586F-EF57020F8D1D}"/>
              </a:ext>
            </a:extLst>
          </p:cNvPr>
          <p:cNvSpPr>
            <a:spLocks noGrp="1"/>
          </p:cNvSpPr>
          <p:nvPr>
            <p:ph idx="1"/>
          </p:nvPr>
        </p:nvSpPr>
        <p:spPr>
          <a:xfrm>
            <a:off x="1108577" y="2231296"/>
            <a:ext cx="9699124" cy="791304"/>
          </a:xfrm>
        </p:spPr>
        <p:txBody>
          <a:bodyPr>
            <a:normAutofit/>
          </a:bodyPr>
          <a:lstStyle/>
          <a:p>
            <a:pPr marL="0" indent="0">
              <a:buNone/>
            </a:pPr>
            <a:r>
              <a:rPr lang="en-US" sz="2000"/>
              <a:t>Postgraduate awards will be classified using the following overall framework: </a:t>
            </a:r>
          </a:p>
        </p:txBody>
      </p:sp>
      <p:graphicFrame>
        <p:nvGraphicFramePr>
          <p:cNvPr id="3" name="Table 2">
            <a:extLst>
              <a:ext uri="{FF2B5EF4-FFF2-40B4-BE49-F238E27FC236}">
                <a16:creationId xmlns:a16="http://schemas.microsoft.com/office/drawing/2014/main" id="{CAAA3E8A-3E70-A86C-8ED1-28C8B26255B5}"/>
              </a:ext>
            </a:extLst>
          </p:cNvPr>
          <p:cNvGraphicFramePr>
            <a:graphicFrameLocks noGrp="1"/>
          </p:cNvGraphicFramePr>
          <p:nvPr>
            <p:extLst>
              <p:ext uri="{D42A27DB-BD31-4B8C-83A1-F6EECF244321}">
                <p14:modId xmlns:p14="http://schemas.microsoft.com/office/powerpoint/2010/main" val="812806030"/>
              </p:ext>
            </p:extLst>
          </p:nvPr>
        </p:nvGraphicFramePr>
        <p:xfrm>
          <a:off x="1422400" y="3407256"/>
          <a:ext cx="8128000" cy="179832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58227426"/>
                    </a:ext>
                  </a:extLst>
                </a:gridCol>
                <a:gridCol w="4064000">
                  <a:extLst>
                    <a:ext uri="{9D8B030D-6E8A-4147-A177-3AD203B41FA5}">
                      <a16:colId xmlns:a16="http://schemas.microsoft.com/office/drawing/2014/main" val="61493501"/>
                    </a:ext>
                  </a:extLst>
                </a:gridCol>
              </a:tblGrid>
              <a:tr h="370840">
                <a:tc>
                  <a:txBody>
                    <a:bodyPr/>
                    <a:lstStyle/>
                    <a:p>
                      <a:r>
                        <a:rPr lang="en-US" sz="2000"/>
                        <a:t>An overall grand mean of 70 – 100% with 50% of the credit at 70 or above </a:t>
                      </a:r>
                      <a:endParaRPr lang="en-GB" sz="2000"/>
                    </a:p>
                  </a:txBody>
                  <a:tcPr/>
                </a:tc>
                <a:tc>
                  <a:txBody>
                    <a:bodyPr/>
                    <a:lstStyle/>
                    <a:p>
                      <a:r>
                        <a:rPr lang="en-GB" sz="2000"/>
                        <a:t>Distinction</a:t>
                      </a:r>
                    </a:p>
                  </a:txBody>
                  <a:tcPr/>
                </a:tc>
                <a:extLst>
                  <a:ext uri="{0D108BD9-81ED-4DB2-BD59-A6C34878D82A}">
                    <a16:rowId xmlns:a16="http://schemas.microsoft.com/office/drawing/2014/main" val="1953777240"/>
                  </a:ext>
                </a:extLst>
              </a:tr>
              <a:tr h="370840">
                <a:tc>
                  <a:txBody>
                    <a:bodyPr/>
                    <a:lstStyle/>
                    <a:p>
                      <a:r>
                        <a:rPr lang="en-US" sz="2000"/>
                        <a:t>An overall grand mean of 60 – 69% with 50% of the credit at 60 or above</a:t>
                      </a:r>
                      <a:endParaRPr lang="en-GB" sz="2000"/>
                    </a:p>
                  </a:txBody>
                  <a:tcPr/>
                </a:tc>
                <a:tc>
                  <a:txBody>
                    <a:bodyPr/>
                    <a:lstStyle/>
                    <a:p>
                      <a:r>
                        <a:rPr lang="en-GB" sz="2000"/>
                        <a:t>Merit</a:t>
                      </a:r>
                    </a:p>
                  </a:txBody>
                  <a:tcPr/>
                </a:tc>
                <a:extLst>
                  <a:ext uri="{0D108BD9-81ED-4DB2-BD59-A6C34878D82A}">
                    <a16:rowId xmlns:a16="http://schemas.microsoft.com/office/drawing/2014/main" val="4063916170"/>
                  </a:ext>
                </a:extLst>
              </a:tr>
              <a:tr h="227484">
                <a:tc>
                  <a:txBody>
                    <a:bodyPr/>
                    <a:lstStyle/>
                    <a:p>
                      <a:r>
                        <a:rPr lang="en-US" sz="2000"/>
                        <a:t>An overall grand mean of 50 – 59% </a:t>
                      </a:r>
                      <a:endParaRPr lang="en-GB" sz="2000"/>
                    </a:p>
                  </a:txBody>
                  <a:tcPr/>
                </a:tc>
                <a:tc>
                  <a:txBody>
                    <a:bodyPr/>
                    <a:lstStyle/>
                    <a:p>
                      <a:r>
                        <a:rPr lang="en-GB" sz="2000"/>
                        <a:t>Pass</a:t>
                      </a:r>
                    </a:p>
                  </a:txBody>
                  <a:tcPr/>
                </a:tc>
                <a:extLst>
                  <a:ext uri="{0D108BD9-81ED-4DB2-BD59-A6C34878D82A}">
                    <a16:rowId xmlns:a16="http://schemas.microsoft.com/office/drawing/2014/main" val="3642126350"/>
                  </a:ext>
                </a:extLst>
              </a:tr>
            </a:tbl>
          </a:graphicData>
        </a:graphic>
      </p:graphicFrame>
    </p:spTree>
    <p:extLst>
      <p:ext uri="{BB962C8B-B14F-4D97-AF65-F5344CB8AC3E}">
        <p14:creationId xmlns:p14="http://schemas.microsoft.com/office/powerpoint/2010/main" val="4042340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6A8D7-ADAC-4D64-B208-37E3590E5C07}"/>
              </a:ext>
            </a:extLst>
          </p:cNvPr>
          <p:cNvSpPr>
            <a:spLocks noGrp="1"/>
          </p:cNvSpPr>
          <p:nvPr>
            <p:ph type="title"/>
          </p:nvPr>
        </p:nvSpPr>
        <p:spPr/>
        <p:txBody>
          <a:bodyPr/>
          <a:lstStyle/>
          <a:p>
            <a:r>
              <a:rPr lang="en-GB"/>
              <a:t>Borderline (PG)</a:t>
            </a:r>
          </a:p>
        </p:txBody>
      </p:sp>
      <p:sp>
        <p:nvSpPr>
          <p:cNvPr id="5" name="Content Placeholder 4">
            <a:extLst>
              <a:ext uri="{FF2B5EF4-FFF2-40B4-BE49-F238E27FC236}">
                <a16:creationId xmlns:a16="http://schemas.microsoft.com/office/drawing/2014/main" id="{1DBE3D0B-7041-B5C1-586F-EF57020F8D1D}"/>
              </a:ext>
            </a:extLst>
          </p:cNvPr>
          <p:cNvSpPr>
            <a:spLocks noGrp="1"/>
          </p:cNvSpPr>
          <p:nvPr>
            <p:ph idx="1"/>
          </p:nvPr>
        </p:nvSpPr>
        <p:spPr/>
        <p:txBody>
          <a:bodyPr>
            <a:normAutofit/>
          </a:bodyPr>
          <a:lstStyle/>
          <a:p>
            <a:pPr marL="0" indent="0">
              <a:buNone/>
            </a:pPr>
            <a:r>
              <a:rPr lang="en-US" sz="2000"/>
              <a:t>97. The University operates a borderline zone at each of the classification boundaries. </a:t>
            </a:r>
          </a:p>
          <a:p>
            <a:pPr marL="0" indent="0">
              <a:buNone/>
            </a:pPr>
            <a:endParaRPr lang="en-US" sz="2000"/>
          </a:p>
          <a:p>
            <a:pPr marL="0" indent="0">
              <a:buNone/>
            </a:pPr>
            <a:r>
              <a:rPr lang="en-US" sz="2000"/>
              <a:t>98. The PAB will uplift into the higher classification if the student has: </a:t>
            </a:r>
          </a:p>
          <a:p>
            <a:pPr marL="0" indent="0">
              <a:buNone/>
            </a:pPr>
            <a:r>
              <a:rPr lang="en-US" sz="2000"/>
              <a:t>• A grand mean mark of up to 1% below the classification boundary, and </a:t>
            </a:r>
          </a:p>
          <a:p>
            <a:pPr marL="0" indent="0">
              <a:buNone/>
            </a:pPr>
            <a:r>
              <a:rPr lang="en-US" sz="2000"/>
              <a:t>• 50% or more of the credit that contributes to the award in the higher classification band</a:t>
            </a:r>
          </a:p>
          <a:p>
            <a:pPr marL="0" indent="0">
              <a:buNone/>
            </a:pPr>
            <a:r>
              <a:rPr lang="en-US" sz="2000"/>
              <a:t> </a:t>
            </a:r>
          </a:p>
          <a:p>
            <a:pPr marL="0" indent="0">
              <a:buNone/>
            </a:pPr>
            <a:r>
              <a:rPr lang="en-US" sz="2000"/>
              <a:t>99. Exceptional circumstances do not provide grounds for reclassification of an award.</a:t>
            </a:r>
          </a:p>
          <a:p>
            <a:pPr marL="0" indent="0">
              <a:buNone/>
            </a:pPr>
            <a:endParaRPr lang="en-GB"/>
          </a:p>
        </p:txBody>
      </p:sp>
    </p:spTree>
    <p:extLst>
      <p:ext uri="{BB962C8B-B14F-4D97-AF65-F5344CB8AC3E}">
        <p14:creationId xmlns:p14="http://schemas.microsoft.com/office/powerpoint/2010/main" val="1450896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940A655-6276-5E91-4B73-46B7D0E10CB4}"/>
              </a:ext>
            </a:extLst>
          </p:cNvPr>
          <p:cNvSpPr>
            <a:spLocks noGrp="1"/>
          </p:cNvSpPr>
          <p:nvPr>
            <p:ph type="title"/>
          </p:nvPr>
        </p:nvSpPr>
        <p:spPr>
          <a:xfrm>
            <a:off x="601255" y="702156"/>
            <a:ext cx="3409783" cy="1013800"/>
          </a:xfrm>
        </p:spPr>
        <p:txBody>
          <a:bodyPr>
            <a:normAutofit/>
          </a:bodyPr>
          <a:lstStyle/>
          <a:p>
            <a:r>
              <a:rPr lang="en-GB"/>
              <a:t>Example student array</a:t>
            </a:r>
          </a:p>
        </p:txBody>
      </p:sp>
      <p:pic>
        <p:nvPicPr>
          <p:cNvPr id="5" name="Picture 6" descr="Example student array">
            <a:extLst>
              <a:ext uri="{FF2B5EF4-FFF2-40B4-BE49-F238E27FC236}">
                <a16:creationId xmlns:a16="http://schemas.microsoft.com/office/drawing/2014/main" id="{D3946F7F-D75F-B642-0818-EC7D80D2435E}"/>
              </a:ext>
            </a:extLst>
          </p:cNvPr>
          <p:cNvPicPr>
            <a:picLocks noChangeAspect="1"/>
          </p:cNvPicPr>
          <p:nvPr/>
        </p:nvPicPr>
        <p:blipFill rotWithShape="1">
          <a:blip r:embed="rId3"/>
          <a:srcRect b="14984"/>
          <a:stretch/>
        </p:blipFill>
        <p:spPr>
          <a:xfrm>
            <a:off x="4308732" y="435790"/>
            <a:ext cx="7638098" cy="5611772"/>
          </a:xfrm>
          <a:prstGeom prst="rect">
            <a:avLst/>
          </a:prstGeom>
        </p:spPr>
      </p:pic>
    </p:spTree>
    <p:extLst>
      <p:ext uri="{BB962C8B-B14F-4D97-AF65-F5344CB8AC3E}">
        <p14:creationId xmlns:p14="http://schemas.microsoft.com/office/powerpoint/2010/main" val="550365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1840C-FBCC-89ED-2EC6-FC3E6F3BBEB4}"/>
              </a:ext>
            </a:extLst>
          </p:cNvPr>
          <p:cNvSpPr>
            <a:spLocks noGrp="1"/>
          </p:cNvSpPr>
          <p:nvPr>
            <p:ph type="title"/>
          </p:nvPr>
        </p:nvSpPr>
        <p:spPr/>
        <p:txBody>
          <a:bodyPr/>
          <a:lstStyle/>
          <a:p>
            <a:r>
              <a:rPr lang="en-GB"/>
              <a:t>UG Array Example 1 – lower left</a:t>
            </a:r>
          </a:p>
        </p:txBody>
      </p:sp>
      <p:pic>
        <p:nvPicPr>
          <p:cNvPr id="7" name="Picture 6" descr="Graphical user interface, application, table&#10;&#10;Description automatically generated">
            <a:extLst>
              <a:ext uri="{FF2B5EF4-FFF2-40B4-BE49-F238E27FC236}">
                <a16:creationId xmlns:a16="http://schemas.microsoft.com/office/drawing/2014/main" id="{71C4DA2C-C992-6D47-E7AB-2956073919C9}"/>
              </a:ext>
            </a:extLst>
          </p:cNvPr>
          <p:cNvPicPr>
            <a:picLocks noChangeAspect="1"/>
          </p:cNvPicPr>
          <p:nvPr/>
        </p:nvPicPr>
        <p:blipFill rotWithShape="1">
          <a:blip r:embed="rId3"/>
          <a:srcRect l="1" t="66286" r="40503" b="13548"/>
          <a:stretch/>
        </p:blipFill>
        <p:spPr>
          <a:xfrm>
            <a:off x="590384" y="2429690"/>
            <a:ext cx="10098584" cy="2958050"/>
          </a:xfrm>
          <a:prstGeom prst="rect">
            <a:avLst/>
          </a:prstGeom>
        </p:spPr>
      </p:pic>
    </p:spTree>
    <p:extLst>
      <p:ext uri="{BB962C8B-B14F-4D97-AF65-F5344CB8AC3E}">
        <p14:creationId xmlns:p14="http://schemas.microsoft.com/office/powerpoint/2010/main" val="686946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3E4C2-C6B5-4D7E-525B-306FE070872B}"/>
              </a:ext>
            </a:extLst>
          </p:cNvPr>
          <p:cNvSpPr>
            <a:spLocks noGrp="1"/>
          </p:cNvSpPr>
          <p:nvPr>
            <p:ph type="title"/>
          </p:nvPr>
        </p:nvSpPr>
        <p:spPr/>
        <p:txBody>
          <a:bodyPr/>
          <a:lstStyle/>
          <a:p>
            <a:r>
              <a:rPr lang="en-GB"/>
              <a:t>Ug example array 1 – lower right</a:t>
            </a:r>
          </a:p>
        </p:txBody>
      </p:sp>
      <p:pic>
        <p:nvPicPr>
          <p:cNvPr id="5" name="Picture 5" descr="Table&#10;&#10;Description automatically generated">
            <a:extLst>
              <a:ext uri="{FF2B5EF4-FFF2-40B4-BE49-F238E27FC236}">
                <a16:creationId xmlns:a16="http://schemas.microsoft.com/office/drawing/2014/main" id="{B7D0127B-50C9-ACF9-3B68-9AA67D1BD5B4}"/>
              </a:ext>
            </a:extLst>
          </p:cNvPr>
          <p:cNvPicPr>
            <a:picLocks noGrp="1" noChangeAspect="1"/>
          </p:cNvPicPr>
          <p:nvPr>
            <p:ph idx="1"/>
          </p:nvPr>
        </p:nvPicPr>
        <p:blipFill rotWithShape="1">
          <a:blip r:embed="rId3"/>
          <a:srcRect l="16530" t="55165"/>
          <a:stretch/>
        </p:blipFill>
        <p:spPr>
          <a:xfrm>
            <a:off x="862147" y="2312126"/>
            <a:ext cx="6646632" cy="3083326"/>
          </a:xfrm>
        </p:spPr>
      </p:pic>
      <p:pic>
        <p:nvPicPr>
          <p:cNvPr id="7" name="Picture 6" descr="Graphical user interface, application, table&#10;&#10;Description automatically generated">
            <a:extLst>
              <a:ext uri="{FF2B5EF4-FFF2-40B4-BE49-F238E27FC236}">
                <a16:creationId xmlns:a16="http://schemas.microsoft.com/office/drawing/2014/main" id="{16D996C3-D8C9-E044-22F9-B8EA66BA8C96}"/>
              </a:ext>
            </a:extLst>
          </p:cNvPr>
          <p:cNvPicPr>
            <a:picLocks noChangeAspect="1"/>
          </p:cNvPicPr>
          <p:nvPr/>
        </p:nvPicPr>
        <p:blipFill>
          <a:blip r:embed="rId4"/>
          <a:stretch>
            <a:fillRect/>
          </a:stretch>
        </p:blipFill>
        <p:spPr>
          <a:xfrm>
            <a:off x="7028121" y="1995574"/>
            <a:ext cx="4639339" cy="3983271"/>
          </a:xfrm>
          <a:prstGeom prst="rect">
            <a:avLst/>
          </a:prstGeom>
        </p:spPr>
      </p:pic>
      <p:sp>
        <p:nvSpPr>
          <p:cNvPr id="9" name="Rectangle: Rounded Corners 8">
            <a:extLst>
              <a:ext uri="{FF2B5EF4-FFF2-40B4-BE49-F238E27FC236}">
                <a16:creationId xmlns:a16="http://schemas.microsoft.com/office/drawing/2014/main" id="{0865B50E-AE84-FA87-D9B0-326865CCD3B5}"/>
              </a:ext>
            </a:extLst>
          </p:cNvPr>
          <p:cNvSpPr/>
          <p:nvPr/>
        </p:nvSpPr>
        <p:spPr>
          <a:xfrm>
            <a:off x="9409815" y="3464442"/>
            <a:ext cx="2321439" cy="20379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21650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E3C1-22D0-6563-4690-F7C8FD720ECF}"/>
              </a:ext>
            </a:extLst>
          </p:cNvPr>
          <p:cNvSpPr>
            <a:spLocks noGrp="1"/>
          </p:cNvSpPr>
          <p:nvPr>
            <p:ph type="title"/>
          </p:nvPr>
        </p:nvSpPr>
        <p:spPr/>
        <p:txBody>
          <a:bodyPr/>
          <a:lstStyle/>
          <a:p>
            <a:r>
              <a:rPr lang="en-GB"/>
              <a:t>ug example array 1 – top right</a:t>
            </a:r>
          </a:p>
        </p:txBody>
      </p:sp>
      <p:pic>
        <p:nvPicPr>
          <p:cNvPr id="3" name="Picture 4" descr="Table&#10;&#10;Description automatically generated">
            <a:extLst>
              <a:ext uri="{FF2B5EF4-FFF2-40B4-BE49-F238E27FC236}">
                <a16:creationId xmlns:a16="http://schemas.microsoft.com/office/drawing/2014/main" id="{87726E09-948E-981F-C803-4CED30F07F1C}"/>
              </a:ext>
            </a:extLst>
          </p:cNvPr>
          <p:cNvPicPr>
            <a:picLocks noGrp="1" noChangeAspect="1"/>
          </p:cNvPicPr>
          <p:nvPr>
            <p:ph idx="1"/>
          </p:nvPr>
        </p:nvPicPr>
        <p:blipFill>
          <a:blip r:embed="rId3"/>
          <a:stretch>
            <a:fillRect/>
          </a:stretch>
        </p:blipFill>
        <p:spPr>
          <a:xfrm>
            <a:off x="452437" y="1993149"/>
            <a:ext cx="5864520" cy="3769463"/>
          </a:xfrm>
        </p:spPr>
      </p:pic>
      <p:pic>
        <p:nvPicPr>
          <p:cNvPr id="5" name="Picture 6" descr="Graphical user interface, application, table&#10;&#10;Description automatically generated">
            <a:extLst>
              <a:ext uri="{FF2B5EF4-FFF2-40B4-BE49-F238E27FC236}">
                <a16:creationId xmlns:a16="http://schemas.microsoft.com/office/drawing/2014/main" id="{ACD658E5-7D68-FFF2-B3AF-6D5C0719D945}"/>
              </a:ext>
            </a:extLst>
          </p:cNvPr>
          <p:cNvPicPr>
            <a:picLocks noChangeAspect="1"/>
          </p:cNvPicPr>
          <p:nvPr/>
        </p:nvPicPr>
        <p:blipFill>
          <a:blip r:embed="rId4"/>
          <a:stretch>
            <a:fillRect/>
          </a:stretch>
        </p:blipFill>
        <p:spPr>
          <a:xfrm>
            <a:off x="7028121" y="1995574"/>
            <a:ext cx="4639339" cy="3983271"/>
          </a:xfrm>
          <a:prstGeom prst="rect">
            <a:avLst/>
          </a:prstGeom>
        </p:spPr>
      </p:pic>
      <p:sp>
        <p:nvSpPr>
          <p:cNvPr id="8" name="Rectangle: Rounded Corners 7">
            <a:extLst>
              <a:ext uri="{FF2B5EF4-FFF2-40B4-BE49-F238E27FC236}">
                <a16:creationId xmlns:a16="http://schemas.microsoft.com/office/drawing/2014/main" id="{FFEF2B4C-50F9-2952-6159-56CC21A3E276}"/>
              </a:ext>
            </a:extLst>
          </p:cNvPr>
          <p:cNvSpPr/>
          <p:nvPr/>
        </p:nvSpPr>
        <p:spPr>
          <a:xfrm>
            <a:off x="6955466" y="1931581"/>
            <a:ext cx="2631555" cy="16391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05611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E3C1-22D0-6563-4690-F7C8FD720ECF}"/>
              </a:ext>
            </a:extLst>
          </p:cNvPr>
          <p:cNvSpPr>
            <a:spLocks noGrp="1"/>
          </p:cNvSpPr>
          <p:nvPr>
            <p:ph type="title"/>
          </p:nvPr>
        </p:nvSpPr>
        <p:spPr/>
        <p:txBody>
          <a:bodyPr/>
          <a:lstStyle/>
          <a:p>
            <a:r>
              <a:rPr lang="en-GB"/>
              <a:t>ug example array 1 – top right</a:t>
            </a:r>
          </a:p>
        </p:txBody>
      </p:sp>
      <p:pic>
        <p:nvPicPr>
          <p:cNvPr id="3" name="Picture 4" descr="Table&#10;&#10;Description automatically generated">
            <a:extLst>
              <a:ext uri="{FF2B5EF4-FFF2-40B4-BE49-F238E27FC236}">
                <a16:creationId xmlns:a16="http://schemas.microsoft.com/office/drawing/2014/main" id="{87726E09-948E-981F-C803-4CED30F07F1C}"/>
              </a:ext>
            </a:extLst>
          </p:cNvPr>
          <p:cNvPicPr>
            <a:picLocks noGrp="1" noChangeAspect="1"/>
          </p:cNvPicPr>
          <p:nvPr>
            <p:ph idx="1"/>
          </p:nvPr>
        </p:nvPicPr>
        <p:blipFill>
          <a:blip r:embed="rId3"/>
          <a:stretch>
            <a:fillRect/>
          </a:stretch>
        </p:blipFill>
        <p:spPr>
          <a:xfrm>
            <a:off x="452437" y="1993149"/>
            <a:ext cx="5864520" cy="3769463"/>
          </a:xfrm>
        </p:spPr>
      </p:pic>
      <p:pic>
        <p:nvPicPr>
          <p:cNvPr id="5" name="Picture 6" descr="Graphical user interface, application, table&#10;&#10;Description automatically generated">
            <a:extLst>
              <a:ext uri="{FF2B5EF4-FFF2-40B4-BE49-F238E27FC236}">
                <a16:creationId xmlns:a16="http://schemas.microsoft.com/office/drawing/2014/main" id="{ACD658E5-7D68-FFF2-B3AF-6D5C0719D945}"/>
              </a:ext>
            </a:extLst>
          </p:cNvPr>
          <p:cNvPicPr>
            <a:picLocks noChangeAspect="1"/>
          </p:cNvPicPr>
          <p:nvPr/>
        </p:nvPicPr>
        <p:blipFill>
          <a:blip r:embed="rId4"/>
          <a:stretch>
            <a:fillRect/>
          </a:stretch>
        </p:blipFill>
        <p:spPr>
          <a:xfrm>
            <a:off x="7028121" y="1995574"/>
            <a:ext cx="4639339" cy="3983271"/>
          </a:xfrm>
          <a:prstGeom prst="rect">
            <a:avLst/>
          </a:prstGeom>
        </p:spPr>
      </p:pic>
      <p:sp>
        <p:nvSpPr>
          <p:cNvPr id="8" name="Rectangle: Rounded Corners 7">
            <a:extLst>
              <a:ext uri="{FF2B5EF4-FFF2-40B4-BE49-F238E27FC236}">
                <a16:creationId xmlns:a16="http://schemas.microsoft.com/office/drawing/2014/main" id="{FFEF2B4C-50F9-2952-6159-56CC21A3E276}"/>
              </a:ext>
            </a:extLst>
          </p:cNvPr>
          <p:cNvSpPr/>
          <p:nvPr/>
        </p:nvSpPr>
        <p:spPr>
          <a:xfrm>
            <a:off x="6955466" y="1931581"/>
            <a:ext cx="2631555" cy="16391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F6FE8452-4470-1CDC-A36B-F945C80A7380}"/>
              </a:ext>
            </a:extLst>
          </p:cNvPr>
          <p:cNvSpPr/>
          <p:nvPr/>
        </p:nvSpPr>
        <p:spPr>
          <a:xfrm>
            <a:off x="4155558" y="2941674"/>
            <a:ext cx="283532" cy="425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B8ACDC4B-47FD-DAFA-B849-597ADC12288E}"/>
              </a:ext>
            </a:extLst>
          </p:cNvPr>
          <p:cNvCxnSpPr/>
          <p:nvPr/>
        </p:nvCxnSpPr>
        <p:spPr>
          <a:xfrm flipH="1">
            <a:off x="3133061" y="3388242"/>
            <a:ext cx="1132367" cy="254472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598D257-9DD6-A5DB-82E7-9BD65F27A146}"/>
              </a:ext>
            </a:extLst>
          </p:cNvPr>
          <p:cNvSpPr txBox="1"/>
          <p:nvPr/>
        </p:nvSpPr>
        <p:spPr>
          <a:xfrm>
            <a:off x="914400" y="5923280"/>
            <a:ext cx="434848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rgbClr val="FF0000"/>
                </a:solidFill>
              </a:rPr>
              <a:t>FHEQ: Frameworks for Higher Education Qualifications (Level)</a:t>
            </a:r>
          </a:p>
        </p:txBody>
      </p:sp>
    </p:spTree>
    <p:extLst>
      <p:ext uri="{BB962C8B-B14F-4D97-AF65-F5344CB8AC3E}">
        <p14:creationId xmlns:p14="http://schemas.microsoft.com/office/powerpoint/2010/main" val="3257580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E3C1-22D0-6563-4690-F7C8FD720ECF}"/>
              </a:ext>
            </a:extLst>
          </p:cNvPr>
          <p:cNvSpPr>
            <a:spLocks noGrp="1"/>
          </p:cNvSpPr>
          <p:nvPr>
            <p:ph type="title"/>
          </p:nvPr>
        </p:nvSpPr>
        <p:spPr/>
        <p:txBody>
          <a:bodyPr/>
          <a:lstStyle/>
          <a:p>
            <a:r>
              <a:rPr lang="en-GB"/>
              <a:t>ug example array 1 – top right</a:t>
            </a:r>
          </a:p>
        </p:txBody>
      </p:sp>
      <p:pic>
        <p:nvPicPr>
          <p:cNvPr id="3" name="Picture 4" descr="Table&#10;&#10;Description automatically generated">
            <a:extLst>
              <a:ext uri="{FF2B5EF4-FFF2-40B4-BE49-F238E27FC236}">
                <a16:creationId xmlns:a16="http://schemas.microsoft.com/office/drawing/2014/main" id="{87726E09-948E-981F-C803-4CED30F07F1C}"/>
              </a:ext>
            </a:extLst>
          </p:cNvPr>
          <p:cNvPicPr>
            <a:picLocks noGrp="1" noChangeAspect="1"/>
          </p:cNvPicPr>
          <p:nvPr>
            <p:ph idx="1"/>
          </p:nvPr>
        </p:nvPicPr>
        <p:blipFill>
          <a:blip r:embed="rId3"/>
          <a:stretch>
            <a:fillRect/>
          </a:stretch>
        </p:blipFill>
        <p:spPr>
          <a:xfrm>
            <a:off x="452437" y="1993149"/>
            <a:ext cx="5864520" cy="3769463"/>
          </a:xfrm>
        </p:spPr>
      </p:pic>
      <p:pic>
        <p:nvPicPr>
          <p:cNvPr id="5" name="Picture 6" descr="Graphical user interface, application, table&#10;&#10;Description automatically generated">
            <a:extLst>
              <a:ext uri="{FF2B5EF4-FFF2-40B4-BE49-F238E27FC236}">
                <a16:creationId xmlns:a16="http://schemas.microsoft.com/office/drawing/2014/main" id="{ACD658E5-7D68-FFF2-B3AF-6D5C0719D945}"/>
              </a:ext>
            </a:extLst>
          </p:cNvPr>
          <p:cNvPicPr>
            <a:picLocks noChangeAspect="1"/>
          </p:cNvPicPr>
          <p:nvPr/>
        </p:nvPicPr>
        <p:blipFill>
          <a:blip r:embed="rId4"/>
          <a:stretch>
            <a:fillRect/>
          </a:stretch>
        </p:blipFill>
        <p:spPr>
          <a:xfrm>
            <a:off x="7028121" y="1995574"/>
            <a:ext cx="4639339" cy="3983271"/>
          </a:xfrm>
          <a:prstGeom prst="rect">
            <a:avLst/>
          </a:prstGeom>
        </p:spPr>
      </p:pic>
      <p:sp>
        <p:nvSpPr>
          <p:cNvPr id="8" name="Rectangle: Rounded Corners 7">
            <a:extLst>
              <a:ext uri="{FF2B5EF4-FFF2-40B4-BE49-F238E27FC236}">
                <a16:creationId xmlns:a16="http://schemas.microsoft.com/office/drawing/2014/main" id="{FFEF2B4C-50F9-2952-6159-56CC21A3E276}"/>
              </a:ext>
            </a:extLst>
          </p:cNvPr>
          <p:cNvSpPr/>
          <p:nvPr/>
        </p:nvSpPr>
        <p:spPr>
          <a:xfrm>
            <a:off x="6955466" y="1931581"/>
            <a:ext cx="2631555" cy="16391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F6FE8452-4470-1CDC-A36B-F945C80A7380}"/>
              </a:ext>
            </a:extLst>
          </p:cNvPr>
          <p:cNvSpPr/>
          <p:nvPr/>
        </p:nvSpPr>
        <p:spPr>
          <a:xfrm>
            <a:off x="4447953" y="2941674"/>
            <a:ext cx="283532" cy="425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983FBFAF-EB0D-98AA-127F-7EEADEBA5DD0}"/>
              </a:ext>
            </a:extLst>
          </p:cNvPr>
          <p:cNvCxnSpPr/>
          <p:nvPr/>
        </p:nvCxnSpPr>
        <p:spPr>
          <a:xfrm flipH="1">
            <a:off x="3390014" y="3388241"/>
            <a:ext cx="1158948" cy="250928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CCB9A80-F8EE-37BF-C933-7654C719945E}"/>
              </a:ext>
            </a:extLst>
          </p:cNvPr>
          <p:cNvSpPr txBox="1"/>
          <p:nvPr/>
        </p:nvSpPr>
        <p:spPr>
          <a:xfrm>
            <a:off x="914400" y="5923280"/>
            <a:ext cx="434848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rgbClr val="FF0000"/>
                </a:solidFill>
              </a:rPr>
              <a:t>Nm Cr: Number of credits</a:t>
            </a:r>
          </a:p>
        </p:txBody>
      </p:sp>
    </p:spTree>
    <p:extLst>
      <p:ext uri="{BB962C8B-B14F-4D97-AF65-F5344CB8AC3E}">
        <p14:creationId xmlns:p14="http://schemas.microsoft.com/office/powerpoint/2010/main" val="2842068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E3C1-22D0-6563-4690-F7C8FD720ECF}"/>
              </a:ext>
            </a:extLst>
          </p:cNvPr>
          <p:cNvSpPr>
            <a:spLocks noGrp="1"/>
          </p:cNvSpPr>
          <p:nvPr>
            <p:ph type="title"/>
          </p:nvPr>
        </p:nvSpPr>
        <p:spPr/>
        <p:txBody>
          <a:bodyPr/>
          <a:lstStyle/>
          <a:p>
            <a:r>
              <a:rPr lang="en-GB"/>
              <a:t>ug example array 1 – top right</a:t>
            </a:r>
          </a:p>
        </p:txBody>
      </p:sp>
      <p:pic>
        <p:nvPicPr>
          <p:cNvPr id="3" name="Picture 4" descr="Table&#10;&#10;Description automatically generated">
            <a:extLst>
              <a:ext uri="{FF2B5EF4-FFF2-40B4-BE49-F238E27FC236}">
                <a16:creationId xmlns:a16="http://schemas.microsoft.com/office/drawing/2014/main" id="{87726E09-948E-981F-C803-4CED30F07F1C}"/>
              </a:ext>
            </a:extLst>
          </p:cNvPr>
          <p:cNvPicPr>
            <a:picLocks noGrp="1" noChangeAspect="1"/>
          </p:cNvPicPr>
          <p:nvPr>
            <p:ph idx="1"/>
          </p:nvPr>
        </p:nvPicPr>
        <p:blipFill>
          <a:blip r:embed="rId3"/>
          <a:stretch>
            <a:fillRect/>
          </a:stretch>
        </p:blipFill>
        <p:spPr>
          <a:xfrm>
            <a:off x="452437" y="1993149"/>
            <a:ext cx="5864520" cy="3769463"/>
          </a:xfrm>
        </p:spPr>
      </p:pic>
      <p:pic>
        <p:nvPicPr>
          <p:cNvPr id="5" name="Picture 6" descr="Graphical user interface, application, table&#10;&#10;Description automatically generated">
            <a:extLst>
              <a:ext uri="{FF2B5EF4-FFF2-40B4-BE49-F238E27FC236}">
                <a16:creationId xmlns:a16="http://schemas.microsoft.com/office/drawing/2014/main" id="{ACD658E5-7D68-FFF2-B3AF-6D5C0719D945}"/>
              </a:ext>
            </a:extLst>
          </p:cNvPr>
          <p:cNvPicPr>
            <a:picLocks noChangeAspect="1"/>
          </p:cNvPicPr>
          <p:nvPr/>
        </p:nvPicPr>
        <p:blipFill>
          <a:blip r:embed="rId4"/>
          <a:stretch>
            <a:fillRect/>
          </a:stretch>
        </p:blipFill>
        <p:spPr>
          <a:xfrm>
            <a:off x="7028121" y="1995574"/>
            <a:ext cx="4639339" cy="3983271"/>
          </a:xfrm>
          <a:prstGeom prst="rect">
            <a:avLst/>
          </a:prstGeom>
        </p:spPr>
      </p:pic>
      <p:sp>
        <p:nvSpPr>
          <p:cNvPr id="8" name="Rectangle: Rounded Corners 7">
            <a:extLst>
              <a:ext uri="{FF2B5EF4-FFF2-40B4-BE49-F238E27FC236}">
                <a16:creationId xmlns:a16="http://schemas.microsoft.com/office/drawing/2014/main" id="{FFEF2B4C-50F9-2952-6159-56CC21A3E276}"/>
              </a:ext>
            </a:extLst>
          </p:cNvPr>
          <p:cNvSpPr/>
          <p:nvPr/>
        </p:nvSpPr>
        <p:spPr>
          <a:xfrm>
            <a:off x="6955466" y="1931581"/>
            <a:ext cx="2631555" cy="16391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F6FE8452-4470-1CDC-A36B-F945C80A7380}"/>
              </a:ext>
            </a:extLst>
          </p:cNvPr>
          <p:cNvSpPr/>
          <p:nvPr/>
        </p:nvSpPr>
        <p:spPr>
          <a:xfrm>
            <a:off x="4758069" y="2977115"/>
            <a:ext cx="416438" cy="3721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57347C80-DD3E-4D1D-33A5-A6BC9D58B562}"/>
              </a:ext>
            </a:extLst>
          </p:cNvPr>
          <p:cNvCxnSpPr/>
          <p:nvPr/>
        </p:nvCxnSpPr>
        <p:spPr>
          <a:xfrm flipH="1">
            <a:off x="3806457" y="3370521"/>
            <a:ext cx="1194390" cy="270421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D479F88-B070-A8FB-A2D8-726C48721619}"/>
              </a:ext>
            </a:extLst>
          </p:cNvPr>
          <p:cNvSpPr txBox="1"/>
          <p:nvPr/>
        </p:nvSpPr>
        <p:spPr>
          <a:xfrm>
            <a:off x="904240" y="6096000"/>
            <a:ext cx="434848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rgbClr val="FF0000"/>
                </a:solidFill>
              </a:rPr>
              <a:t>T </a:t>
            </a:r>
            <a:r>
              <a:rPr lang="en-GB" sz="1600" err="1">
                <a:solidFill>
                  <a:srgbClr val="FF0000"/>
                </a:solidFill>
              </a:rPr>
              <a:t>Trm</a:t>
            </a:r>
            <a:r>
              <a:rPr lang="en-GB" sz="1600">
                <a:solidFill>
                  <a:srgbClr val="FF0000"/>
                </a:solidFill>
              </a:rPr>
              <a:t>: Term module taught</a:t>
            </a:r>
          </a:p>
        </p:txBody>
      </p:sp>
    </p:spTree>
    <p:extLst>
      <p:ext uri="{BB962C8B-B14F-4D97-AF65-F5344CB8AC3E}">
        <p14:creationId xmlns:p14="http://schemas.microsoft.com/office/powerpoint/2010/main" val="1837400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E3C1-22D0-6563-4690-F7C8FD720ECF}"/>
              </a:ext>
            </a:extLst>
          </p:cNvPr>
          <p:cNvSpPr>
            <a:spLocks noGrp="1"/>
          </p:cNvSpPr>
          <p:nvPr>
            <p:ph type="title"/>
          </p:nvPr>
        </p:nvSpPr>
        <p:spPr/>
        <p:txBody>
          <a:bodyPr/>
          <a:lstStyle/>
          <a:p>
            <a:r>
              <a:rPr lang="en-GB"/>
              <a:t>ug example array 1 – top right</a:t>
            </a:r>
          </a:p>
        </p:txBody>
      </p:sp>
      <p:pic>
        <p:nvPicPr>
          <p:cNvPr id="3" name="Picture 4" descr="Table&#10;&#10;Description automatically generated">
            <a:extLst>
              <a:ext uri="{FF2B5EF4-FFF2-40B4-BE49-F238E27FC236}">
                <a16:creationId xmlns:a16="http://schemas.microsoft.com/office/drawing/2014/main" id="{87726E09-948E-981F-C803-4CED30F07F1C}"/>
              </a:ext>
            </a:extLst>
          </p:cNvPr>
          <p:cNvPicPr>
            <a:picLocks noGrp="1" noChangeAspect="1"/>
          </p:cNvPicPr>
          <p:nvPr>
            <p:ph idx="1"/>
          </p:nvPr>
        </p:nvPicPr>
        <p:blipFill>
          <a:blip r:embed="rId3"/>
          <a:stretch>
            <a:fillRect/>
          </a:stretch>
        </p:blipFill>
        <p:spPr>
          <a:xfrm>
            <a:off x="452437" y="1993149"/>
            <a:ext cx="5864520" cy="3769463"/>
          </a:xfrm>
        </p:spPr>
      </p:pic>
      <p:pic>
        <p:nvPicPr>
          <p:cNvPr id="5" name="Picture 6" descr="Graphical user interface, application, table&#10;&#10;Description automatically generated">
            <a:extLst>
              <a:ext uri="{FF2B5EF4-FFF2-40B4-BE49-F238E27FC236}">
                <a16:creationId xmlns:a16="http://schemas.microsoft.com/office/drawing/2014/main" id="{ACD658E5-7D68-FFF2-B3AF-6D5C0719D945}"/>
              </a:ext>
            </a:extLst>
          </p:cNvPr>
          <p:cNvPicPr>
            <a:picLocks noChangeAspect="1"/>
          </p:cNvPicPr>
          <p:nvPr/>
        </p:nvPicPr>
        <p:blipFill>
          <a:blip r:embed="rId4"/>
          <a:stretch>
            <a:fillRect/>
          </a:stretch>
        </p:blipFill>
        <p:spPr>
          <a:xfrm>
            <a:off x="7028121" y="1995574"/>
            <a:ext cx="4639339" cy="3983271"/>
          </a:xfrm>
          <a:prstGeom prst="rect">
            <a:avLst/>
          </a:prstGeom>
        </p:spPr>
      </p:pic>
      <p:sp>
        <p:nvSpPr>
          <p:cNvPr id="8" name="Rectangle: Rounded Corners 7">
            <a:extLst>
              <a:ext uri="{FF2B5EF4-FFF2-40B4-BE49-F238E27FC236}">
                <a16:creationId xmlns:a16="http://schemas.microsoft.com/office/drawing/2014/main" id="{FFEF2B4C-50F9-2952-6159-56CC21A3E276}"/>
              </a:ext>
            </a:extLst>
          </p:cNvPr>
          <p:cNvSpPr/>
          <p:nvPr/>
        </p:nvSpPr>
        <p:spPr>
          <a:xfrm>
            <a:off x="6955466" y="1931581"/>
            <a:ext cx="2631555" cy="16391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F6FE8452-4470-1CDC-A36B-F945C80A7380}"/>
              </a:ext>
            </a:extLst>
          </p:cNvPr>
          <p:cNvSpPr/>
          <p:nvPr/>
        </p:nvSpPr>
        <p:spPr>
          <a:xfrm>
            <a:off x="5192232" y="2977115"/>
            <a:ext cx="416438" cy="3721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BDCAA505-83E2-A427-DC8A-16EB5BDA9567}"/>
              </a:ext>
            </a:extLst>
          </p:cNvPr>
          <p:cNvCxnSpPr/>
          <p:nvPr/>
        </p:nvCxnSpPr>
        <p:spPr>
          <a:xfrm flipH="1">
            <a:off x="3824178" y="3370521"/>
            <a:ext cx="1539948" cy="265105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DE62F4B-A68B-E64E-0826-16491456D0F8}"/>
              </a:ext>
            </a:extLst>
          </p:cNvPr>
          <p:cNvSpPr txBox="1"/>
          <p:nvPr/>
        </p:nvSpPr>
        <p:spPr>
          <a:xfrm>
            <a:off x="579120" y="6045200"/>
            <a:ext cx="434848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rgbClr val="FF0000"/>
                </a:solidFill>
              </a:rPr>
              <a:t>Comp: module can be compensated</a:t>
            </a:r>
          </a:p>
        </p:txBody>
      </p:sp>
    </p:spTree>
    <p:extLst>
      <p:ext uri="{BB962C8B-B14F-4D97-AF65-F5344CB8AC3E}">
        <p14:creationId xmlns:p14="http://schemas.microsoft.com/office/powerpoint/2010/main" val="3431623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E3C1-22D0-6563-4690-F7C8FD720ECF}"/>
              </a:ext>
            </a:extLst>
          </p:cNvPr>
          <p:cNvSpPr>
            <a:spLocks noGrp="1"/>
          </p:cNvSpPr>
          <p:nvPr>
            <p:ph type="title"/>
          </p:nvPr>
        </p:nvSpPr>
        <p:spPr/>
        <p:txBody>
          <a:bodyPr/>
          <a:lstStyle/>
          <a:p>
            <a:r>
              <a:rPr lang="en-GB"/>
              <a:t>ug example array 1 – top right</a:t>
            </a:r>
          </a:p>
        </p:txBody>
      </p:sp>
      <p:pic>
        <p:nvPicPr>
          <p:cNvPr id="3" name="Picture 4" descr="Table&#10;&#10;Description automatically generated">
            <a:extLst>
              <a:ext uri="{FF2B5EF4-FFF2-40B4-BE49-F238E27FC236}">
                <a16:creationId xmlns:a16="http://schemas.microsoft.com/office/drawing/2014/main" id="{87726E09-948E-981F-C803-4CED30F07F1C}"/>
              </a:ext>
            </a:extLst>
          </p:cNvPr>
          <p:cNvPicPr>
            <a:picLocks noGrp="1" noChangeAspect="1"/>
          </p:cNvPicPr>
          <p:nvPr>
            <p:ph idx="1"/>
          </p:nvPr>
        </p:nvPicPr>
        <p:blipFill>
          <a:blip r:embed="rId3"/>
          <a:stretch>
            <a:fillRect/>
          </a:stretch>
        </p:blipFill>
        <p:spPr>
          <a:xfrm>
            <a:off x="452437" y="1993149"/>
            <a:ext cx="5864520" cy="3769463"/>
          </a:xfrm>
        </p:spPr>
      </p:pic>
      <p:pic>
        <p:nvPicPr>
          <p:cNvPr id="5" name="Picture 6" descr="Graphical user interface, application, table&#10;&#10;Description automatically generated">
            <a:extLst>
              <a:ext uri="{FF2B5EF4-FFF2-40B4-BE49-F238E27FC236}">
                <a16:creationId xmlns:a16="http://schemas.microsoft.com/office/drawing/2014/main" id="{ACD658E5-7D68-FFF2-B3AF-6D5C0719D945}"/>
              </a:ext>
            </a:extLst>
          </p:cNvPr>
          <p:cNvPicPr>
            <a:picLocks noChangeAspect="1"/>
          </p:cNvPicPr>
          <p:nvPr/>
        </p:nvPicPr>
        <p:blipFill>
          <a:blip r:embed="rId4"/>
          <a:stretch>
            <a:fillRect/>
          </a:stretch>
        </p:blipFill>
        <p:spPr>
          <a:xfrm>
            <a:off x="7028121" y="1995574"/>
            <a:ext cx="4639339" cy="3983271"/>
          </a:xfrm>
          <a:prstGeom prst="rect">
            <a:avLst/>
          </a:prstGeom>
        </p:spPr>
      </p:pic>
      <p:sp>
        <p:nvSpPr>
          <p:cNvPr id="8" name="Rectangle: Rounded Corners 7">
            <a:extLst>
              <a:ext uri="{FF2B5EF4-FFF2-40B4-BE49-F238E27FC236}">
                <a16:creationId xmlns:a16="http://schemas.microsoft.com/office/drawing/2014/main" id="{FFEF2B4C-50F9-2952-6159-56CC21A3E276}"/>
              </a:ext>
            </a:extLst>
          </p:cNvPr>
          <p:cNvSpPr/>
          <p:nvPr/>
        </p:nvSpPr>
        <p:spPr>
          <a:xfrm>
            <a:off x="6955466" y="1931581"/>
            <a:ext cx="2631555" cy="16391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F6FE8452-4470-1CDC-A36B-F945C80A7380}"/>
              </a:ext>
            </a:extLst>
          </p:cNvPr>
          <p:cNvSpPr/>
          <p:nvPr/>
        </p:nvSpPr>
        <p:spPr>
          <a:xfrm>
            <a:off x="5599813" y="2977115"/>
            <a:ext cx="691112" cy="3721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CE8BBBDC-85FA-DCA0-3D32-BF46B2A04137}"/>
              </a:ext>
            </a:extLst>
          </p:cNvPr>
          <p:cNvCxnSpPr/>
          <p:nvPr/>
        </p:nvCxnSpPr>
        <p:spPr>
          <a:xfrm flipH="1">
            <a:off x="4781107" y="3370520"/>
            <a:ext cx="1132367" cy="265991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361B1C4-46F1-01E8-476E-CD6D474D0102}"/>
              </a:ext>
            </a:extLst>
          </p:cNvPr>
          <p:cNvSpPr txBox="1"/>
          <p:nvPr/>
        </p:nvSpPr>
        <p:spPr>
          <a:xfrm>
            <a:off x="1838960" y="6136640"/>
            <a:ext cx="434848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rgbClr val="FF0000"/>
                </a:solidFill>
              </a:rPr>
              <a:t>A </a:t>
            </a:r>
            <a:r>
              <a:rPr lang="en-GB" sz="1600" err="1">
                <a:solidFill>
                  <a:srgbClr val="FF0000"/>
                </a:solidFill>
              </a:rPr>
              <a:t>Trm</a:t>
            </a:r>
            <a:r>
              <a:rPr lang="en-GB" sz="1600">
                <a:solidFill>
                  <a:srgbClr val="FF0000"/>
                </a:solidFill>
              </a:rPr>
              <a:t>: Assessment term </a:t>
            </a:r>
          </a:p>
        </p:txBody>
      </p:sp>
    </p:spTree>
    <p:extLst>
      <p:ext uri="{BB962C8B-B14F-4D97-AF65-F5344CB8AC3E}">
        <p14:creationId xmlns:p14="http://schemas.microsoft.com/office/powerpoint/2010/main" val="522099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87145-BEB6-665A-71D4-A22E76002C81}"/>
              </a:ext>
            </a:extLst>
          </p:cNvPr>
          <p:cNvSpPr>
            <a:spLocks noGrp="1"/>
          </p:cNvSpPr>
          <p:nvPr>
            <p:ph type="title"/>
          </p:nvPr>
        </p:nvSpPr>
        <p:spPr/>
        <p:txBody>
          <a:bodyPr/>
          <a:lstStyle/>
          <a:p>
            <a:r>
              <a:rPr lang="en-GB"/>
              <a:t>ug example array 1 – top left</a:t>
            </a:r>
          </a:p>
        </p:txBody>
      </p:sp>
      <p:pic>
        <p:nvPicPr>
          <p:cNvPr id="5" name="Picture 5" descr="Table&#10;&#10;Description automatically generated">
            <a:extLst>
              <a:ext uri="{FF2B5EF4-FFF2-40B4-BE49-F238E27FC236}">
                <a16:creationId xmlns:a16="http://schemas.microsoft.com/office/drawing/2014/main" id="{A1EAC49B-F01E-5097-F341-FEA7EEC14003}"/>
              </a:ext>
            </a:extLst>
          </p:cNvPr>
          <p:cNvPicPr>
            <a:picLocks noGrp="1" noChangeAspect="1"/>
          </p:cNvPicPr>
          <p:nvPr>
            <p:ph idx="1"/>
          </p:nvPr>
        </p:nvPicPr>
        <p:blipFill rotWithShape="1">
          <a:blip r:embed="rId3"/>
          <a:srcRect b="26921"/>
          <a:stretch/>
        </p:blipFill>
        <p:spPr>
          <a:xfrm>
            <a:off x="468386" y="1959037"/>
            <a:ext cx="5921226" cy="3057100"/>
          </a:xfrm>
        </p:spPr>
      </p:pic>
      <p:pic>
        <p:nvPicPr>
          <p:cNvPr id="7" name="Picture 6" descr="Graphical user interface, application, table&#10;&#10;Description automatically generated">
            <a:extLst>
              <a:ext uri="{FF2B5EF4-FFF2-40B4-BE49-F238E27FC236}">
                <a16:creationId xmlns:a16="http://schemas.microsoft.com/office/drawing/2014/main" id="{32E8F699-578A-7999-6395-48F42B41137E}"/>
              </a:ext>
            </a:extLst>
          </p:cNvPr>
          <p:cNvPicPr>
            <a:picLocks noChangeAspect="1"/>
          </p:cNvPicPr>
          <p:nvPr/>
        </p:nvPicPr>
        <p:blipFill>
          <a:blip r:embed="rId4"/>
          <a:stretch>
            <a:fillRect/>
          </a:stretch>
        </p:blipFill>
        <p:spPr>
          <a:xfrm>
            <a:off x="6957237" y="1968993"/>
            <a:ext cx="4639339" cy="3983271"/>
          </a:xfrm>
          <a:prstGeom prst="rect">
            <a:avLst/>
          </a:prstGeom>
        </p:spPr>
      </p:pic>
      <p:sp>
        <p:nvSpPr>
          <p:cNvPr id="9" name="Rectangle: Rounded Corners 8">
            <a:extLst>
              <a:ext uri="{FF2B5EF4-FFF2-40B4-BE49-F238E27FC236}">
                <a16:creationId xmlns:a16="http://schemas.microsoft.com/office/drawing/2014/main" id="{E953F173-3EA5-FD71-E81B-D381D9B15A10}"/>
              </a:ext>
            </a:extLst>
          </p:cNvPr>
          <p:cNvSpPr/>
          <p:nvPr/>
        </p:nvSpPr>
        <p:spPr>
          <a:xfrm>
            <a:off x="9347792" y="1967022"/>
            <a:ext cx="2294858" cy="157716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364D258E-9196-417B-CC06-4E0A92634610}"/>
              </a:ext>
            </a:extLst>
          </p:cNvPr>
          <p:cNvSpPr/>
          <p:nvPr/>
        </p:nvSpPr>
        <p:spPr>
          <a:xfrm>
            <a:off x="1975883" y="3030278"/>
            <a:ext cx="425299" cy="425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828C8762-FE7D-F1D9-2D6F-649CEEFC52E3}"/>
              </a:ext>
            </a:extLst>
          </p:cNvPr>
          <p:cNvCxnSpPr>
            <a:cxnSpLocks/>
          </p:cNvCxnSpPr>
          <p:nvPr/>
        </p:nvCxnSpPr>
        <p:spPr>
          <a:xfrm>
            <a:off x="2236380" y="3459126"/>
            <a:ext cx="411817" cy="269671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89DD9A1-DCCF-6436-5AE2-35197A054298}"/>
              </a:ext>
            </a:extLst>
          </p:cNvPr>
          <p:cNvSpPr txBox="1"/>
          <p:nvPr/>
        </p:nvSpPr>
        <p:spPr>
          <a:xfrm>
            <a:off x="1066800" y="6136640"/>
            <a:ext cx="434848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err="1">
                <a:solidFill>
                  <a:srgbClr val="FF0000"/>
                </a:solidFill>
              </a:rPr>
              <a:t>Att</a:t>
            </a:r>
            <a:r>
              <a:rPr lang="en-GB" sz="1600">
                <a:solidFill>
                  <a:srgbClr val="FF0000"/>
                </a:solidFill>
              </a:rPr>
              <a:t> type: Attempt type</a:t>
            </a:r>
          </a:p>
        </p:txBody>
      </p:sp>
    </p:spTree>
    <p:extLst>
      <p:ext uri="{BB962C8B-B14F-4D97-AF65-F5344CB8AC3E}">
        <p14:creationId xmlns:p14="http://schemas.microsoft.com/office/powerpoint/2010/main" val="4039863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87145-BEB6-665A-71D4-A22E76002C81}"/>
              </a:ext>
            </a:extLst>
          </p:cNvPr>
          <p:cNvSpPr>
            <a:spLocks noGrp="1"/>
          </p:cNvSpPr>
          <p:nvPr>
            <p:ph type="title"/>
          </p:nvPr>
        </p:nvSpPr>
        <p:spPr/>
        <p:txBody>
          <a:bodyPr/>
          <a:lstStyle/>
          <a:p>
            <a:r>
              <a:rPr lang="en-GB"/>
              <a:t>ug example array 1 – top left</a:t>
            </a:r>
          </a:p>
        </p:txBody>
      </p:sp>
      <p:pic>
        <p:nvPicPr>
          <p:cNvPr id="5" name="Picture 5" descr="Table&#10;&#10;Description automatically generated">
            <a:extLst>
              <a:ext uri="{FF2B5EF4-FFF2-40B4-BE49-F238E27FC236}">
                <a16:creationId xmlns:a16="http://schemas.microsoft.com/office/drawing/2014/main" id="{A1EAC49B-F01E-5097-F341-FEA7EEC14003}"/>
              </a:ext>
            </a:extLst>
          </p:cNvPr>
          <p:cNvPicPr>
            <a:picLocks noGrp="1" noChangeAspect="1"/>
          </p:cNvPicPr>
          <p:nvPr>
            <p:ph idx="1"/>
          </p:nvPr>
        </p:nvPicPr>
        <p:blipFill rotWithShape="1">
          <a:blip r:embed="rId3"/>
          <a:srcRect b="26921"/>
          <a:stretch/>
        </p:blipFill>
        <p:spPr>
          <a:xfrm>
            <a:off x="468386" y="1959037"/>
            <a:ext cx="5921226" cy="3057100"/>
          </a:xfrm>
        </p:spPr>
      </p:pic>
      <p:pic>
        <p:nvPicPr>
          <p:cNvPr id="7" name="Picture 6" descr="Graphical user interface, application, table&#10;&#10;Description automatically generated">
            <a:extLst>
              <a:ext uri="{FF2B5EF4-FFF2-40B4-BE49-F238E27FC236}">
                <a16:creationId xmlns:a16="http://schemas.microsoft.com/office/drawing/2014/main" id="{32E8F699-578A-7999-6395-48F42B41137E}"/>
              </a:ext>
            </a:extLst>
          </p:cNvPr>
          <p:cNvPicPr>
            <a:picLocks noChangeAspect="1"/>
          </p:cNvPicPr>
          <p:nvPr/>
        </p:nvPicPr>
        <p:blipFill>
          <a:blip r:embed="rId4"/>
          <a:stretch>
            <a:fillRect/>
          </a:stretch>
        </p:blipFill>
        <p:spPr>
          <a:xfrm>
            <a:off x="6957237" y="1968993"/>
            <a:ext cx="4639339" cy="3983271"/>
          </a:xfrm>
          <a:prstGeom prst="rect">
            <a:avLst/>
          </a:prstGeom>
        </p:spPr>
      </p:pic>
      <p:sp>
        <p:nvSpPr>
          <p:cNvPr id="9" name="Rectangle: Rounded Corners 8">
            <a:extLst>
              <a:ext uri="{FF2B5EF4-FFF2-40B4-BE49-F238E27FC236}">
                <a16:creationId xmlns:a16="http://schemas.microsoft.com/office/drawing/2014/main" id="{E953F173-3EA5-FD71-E81B-D381D9B15A10}"/>
              </a:ext>
            </a:extLst>
          </p:cNvPr>
          <p:cNvSpPr/>
          <p:nvPr/>
        </p:nvSpPr>
        <p:spPr>
          <a:xfrm>
            <a:off x="9347792" y="1967022"/>
            <a:ext cx="2294858" cy="157716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364D258E-9196-417B-CC06-4E0A92634610}"/>
              </a:ext>
            </a:extLst>
          </p:cNvPr>
          <p:cNvSpPr/>
          <p:nvPr/>
        </p:nvSpPr>
        <p:spPr>
          <a:xfrm>
            <a:off x="2401185" y="3003697"/>
            <a:ext cx="487322" cy="425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 name="Straight Arrow Connector 2">
            <a:extLst>
              <a:ext uri="{FF2B5EF4-FFF2-40B4-BE49-F238E27FC236}">
                <a16:creationId xmlns:a16="http://schemas.microsoft.com/office/drawing/2014/main" id="{119976E8-5EA2-A61E-07DB-7CFCDBE2B102}"/>
              </a:ext>
            </a:extLst>
          </p:cNvPr>
          <p:cNvCxnSpPr/>
          <p:nvPr/>
        </p:nvCxnSpPr>
        <p:spPr>
          <a:xfrm>
            <a:off x="2688265" y="3441406"/>
            <a:ext cx="692889" cy="297888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F112365-2F7B-F629-A45C-B1F8AF0DDFE2}"/>
              </a:ext>
            </a:extLst>
          </p:cNvPr>
          <p:cNvSpPr txBox="1"/>
          <p:nvPr/>
        </p:nvSpPr>
        <p:spPr>
          <a:xfrm>
            <a:off x="2529840" y="6350000"/>
            <a:ext cx="434848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err="1">
                <a:solidFill>
                  <a:srgbClr val="FF0000"/>
                </a:solidFill>
              </a:rPr>
              <a:t>Unc</a:t>
            </a:r>
            <a:r>
              <a:rPr lang="en-GB">
                <a:solidFill>
                  <a:srgbClr val="FF0000"/>
                </a:solidFill>
              </a:rPr>
              <a:t> Mark: Uncapped Mark</a:t>
            </a:r>
          </a:p>
        </p:txBody>
      </p:sp>
      <p:sp>
        <p:nvSpPr>
          <p:cNvPr id="8" name="Rectangle: Rounded Corners 7">
            <a:extLst>
              <a:ext uri="{FF2B5EF4-FFF2-40B4-BE49-F238E27FC236}">
                <a16:creationId xmlns:a16="http://schemas.microsoft.com/office/drawing/2014/main" id="{21A823CE-CA37-354E-9FC2-1B57F24FBDDF}"/>
              </a:ext>
            </a:extLst>
          </p:cNvPr>
          <p:cNvSpPr/>
          <p:nvPr/>
        </p:nvSpPr>
        <p:spPr>
          <a:xfrm>
            <a:off x="3393557" y="3030278"/>
            <a:ext cx="487322" cy="425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Arrow Connector 10">
            <a:extLst>
              <a:ext uri="{FF2B5EF4-FFF2-40B4-BE49-F238E27FC236}">
                <a16:creationId xmlns:a16="http://schemas.microsoft.com/office/drawing/2014/main" id="{7A9A9309-9F75-9BDC-6DB7-ED506C6D5494}"/>
              </a:ext>
            </a:extLst>
          </p:cNvPr>
          <p:cNvCxnSpPr>
            <a:cxnSpLocks/>
          </p:cNvCxnSpPr>
          <p:nvPr/>
        </p:nvCxnSpPr>
        <p:spPr>
          <a:xfrm>
            <a:off x="3680637" y="3467987"/>
            <a:ext cx="421100" cy="194003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D19223F-58DD-ADC8-E6E0-ECF530E711BC}"/>
              </a:ext>
            </a:extLst>
          </p:cNvPr>
          <p:cNvSpPr txBox="1"/>
          <p:nvPr/>
        </p:nvSpPr>
        <p:spPr>
          <a:xfrm>
            <a:off x="2122285" y="5269174"/>
            <a:ext cx="6093822" cy="369332"/>
          </a:xfrm>
          <a:prstGeom prst="rect">
            <a:avLst/>
          </a:prstGeom>
          <a:noFill/>
        </p:spPr>
        <p:txBody>
          <a:bodyPr wrap="square">
            <a:spAutoFit/>
          </a:bodyPr>
          <a:lstStyle/>
          <a:p>
            <a:pPr algn="ctr"/>
            <a:r>
              <a:rPr lang="en-GB" sz="1800">
                <a:solidFill>
                  <a:srgbClr val="FF0000"/>
                </a:solidFill>
              </a:rPr>
              <a:t>Pen Pts: Penalty Points</a:t>
            </a:r>
          </a:p>
        </p:txBody>
      </p:sp>
    </p:spTree>
    <p:extLst>
      <p:ext uri="{BB962C8B-B14F-4D97-AF65-F5344CB8AC3E}">
        <p14:creationId xmlns:p14="http://schemas.microsoft.com/office/powerpoint/2010/main" val="159882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87145-BEB6-665A-71D4-A22E76002C81}"/>
              </a:ext>
            </a:extLst>
          </p:cNvPr>
          <p:cNvSpPr>
            <a:spLocks noGrp="1"/>
          </p:cNvSpPr>
          <p:nvPr>
            <p:ph type="title"/>
          </p:nvPr>
        </p:nvSpPr>
        <p:spPr/>
        <p:txBody>
          <a:bodyPr/>
          <a:lstStyle/>
          <a:p>
            <a:r>
              <a:rPr lang="en-GB"/>
              <a:t>ug example array 1 – top left</a:t>
            </a:r>
          </a:p>
        </p:txBody>
      </p:sp>
      <p:pic>
        <p:nvPicPr>
          <p:cNvPr id="5" name="Picture 5" descr="Table&#10;&#10;Description automatically generated">
            <a:extLst>
              <a:ext uri="{FF2B5EF4-FFF2-40B4-BE49-F238E27FC236}">
                <a16:creationId xmlns:a16="http://schemas.microsoft.com/office/drawing/2014/main" id="{A1EAC49B-F01E-5097-F341-FEA7EEC14003}"/>
              </a:ext>
            </a:extLst>
          </p:cNvPr>
          <p:cNvPicPr>
            <a:picLocks noGrp="1" noChangeAspect="1"/>
          </p:cNvPicPr>
          <p:nvPr>
            <p:ph idx="1"/>
          </p:nvPr>
        </p:nvPicPr>
        <p:blipFill rotWithShape="1">
          <a:blip r:embed="rId3"/>
          <a:srcRect b="26296"/>
          <a:stretch/>
        </p:blipFill>
        <p:spPr>
          <a:xfrm>
            <a:off x="468386" y="1959037"/>
            <a:ext cx="5921226" cy="3083226"/>
          </a:xfrm>
        </p:spPr>
      </p:pic>
      <p:pic>
        <p:nvPicPr>
          <p:cNvPr id="7" name="Picture 6" descr="Graphical user interface, application, table&#10;&#10;Description automatically generated">
            <a:extLst>
              <a:ext uri="{FF2B5EF4-FFF2-40B4-BE49-F238E27FC236}">
                <a16:creationId xmlns:a16="http://schemas.microsoft.com/office/drawing/2014/main" id="{32E8F699-578A-7999-6395-48F42B41137E}"/>
              </a:ext>
            </a:extLst>
          </p:cNvPr>
          <p:cNvPicPr>
            <a:picLocks noChangeAspect="1"/>
          </p:cNvPicPr>
          <p:nvPr/>
        </p:nvPicPr>
        <p:blipFill>
          <a:blip r:embed="rId4"/>
          <a:stretch>
            <a:fillRect/>
          </a:stretch>
        </p:blipFill>
        <p:spPr>
          <a:xfrm>
            <a:off x="6957237" y="1968993"/>
            <a:ext cx="4639339" cy="3983271"/>
          </a:xfrm>
          <a:prstGeom prst="rect">
            <a:avLst/>
          </a:prstGeom>
        </p:spPr>
      </p:pic>
      <p:sp>
        <p:nvSpPr>
          <p:cNvPr id="9" name="Rectangle: Rounded Corners 8">
            <a:extLst>
              <a:ext uri="{FF2B5EF4-FFF2-40B4-BE49-F238E27FC236}">
                <a16:creationId xmlns:a16="http://schemas.microsoft.com/office/drawing/2014/main" id="{E953F173-3EA5-FD71-E81B-D381D9B15A10}"/>
              </a:ext>
            </a:extLst>
          </p:cNvPr>
          <p:cNvSpPr/>
          <p:nvPr/>
        </p:nvSpPr>
        <p:spPr>
          <a:xfrm>
            <a:off x="9347792" y="1967022"/>
            <a:ext cx="2294858" cy="157716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364D258E-9196-417B-CC06-4E0A92634610}"/>
              </a:ext>
            </a:extLst>
          </p:cNvPr>
          <p:cNvSpPr/>
          <p:nvPr/>
        </p:nvSpPr>
        <p:spPr>
          <a:xfrm>
            <a:off x="3809999" y="3003697"/>
            <a:ext cx="310113" cy="425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 name="Straight Arrow Connector 2">
            <a:extLst>
              <a:ext uri="{FF2B5EF4-FFF2-40B4-BE49-F238E27FC236}">
                <a16:creationId xmlns:a16="http://schemas.microsoft.com/office/drawing/2014/main" id="{16957647-92D0-3ADE-7508-2A217DD8983A}"/>
              </a:ext>
            </a:extLst>
          </p:cNvPr>
          <p:cNvCxnSpPr/>
          <p:nvPr/>
        </p:nvCxnSpPr>
        <p:spPr>
          <a:xfrm flipH="1">
            <a:off x="3452038" y="3441404"/>
            <a:ext cx="556436" cy="293458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23B719B-DBA5-06D7-92DC-3407CC78112C}"/>
              </a:ext>
            </a:extLst>
          </p:cNvPr>
          <p:cNvSpPr txBox="1"/>
          <p:nvPr/>
        </p:nvSpPr>
        <p:spPr>
          <a:xfrm>
            <a:off x="782320" y="6390640"/>
            <a:ext cx="434848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rgbClr val="FF0000"/>
                </a:solidFill>
              </a:rPr>
              <a:t>PF: Pass/ Fail</a:t>
            </a:r>
          </a:p>
        </p:txBody>
      </p:sp>
    </p:spTree>
    <p:extLst>
      <p:ext uri="{BB962C8B-B14F-4D97-AF65-F5344CB8AC3E}">
        <p14:creationId xmlns:p14="http://schemas.microsoft.com/office/powerpoint/2010/main" val="14024686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87145-BEB6-665A-71D4-A22E76002C81}"/>
              </a:ext>
            </a:extLst>
          </p:cNvPr>
          <p:cNvSpPr>
            <a:spLocks noGrp="1"/>
          </p:cNvSpPr>
          <p:nvPr>
            <p:ph type="title"/>
          </p:nvPr>
        </p:nvSpPr>
        <p:spPr/>
        <p:txBody>
          <a:bodyPr/>
          <a:lstStyle/>
          <a:p>
            <a:r>
              <a:rPr lang="en-GB"/>
              <a:t>ug example array 1 – top left</a:t>
            </a:r>
          </a:p>
        </p:txBody>
      </p:sp>
      <p:pic>
        <p:nvPicPr>
          <p:cNvPr id="5" name="Picture 5" descr="Table&#10;&#10;Description automatically generated">
            <a:extLst>
              <a:ext uri="{FF2B5EF4-FFF2-40B4-BE49-F238E27FC236}">
                <a16:creationId xmlns:a16="http://schemas.microsoft.com/office/drawing/2014/main" id="{A1EAC49B-F01E-5097-F341-FEA7EEC14003}"/>
              </a:ext>
            </a:extLst>
          </p:cNvPr>
          <p:cNvPicPr>
            <a:picLocks noGrp="1" noChangeAspect="1"/>
          </p:cNvPicPr>
          <p:nvPr>
            <p:ph idx="1"/>
          </p:nvPr>
        </p:nvPicPr>
        <p:blipFill rotWithShape="1">
          <a:blip r:embed="rId3"/>
          <a:srcRect b="27545"/>
          <a:stretch/>
        </p:blipFill>
        <p:spPr>
          <a:xfrm>
            <a:off x="468386" y="1959037"/>
            <a:ext cx="5921226" cy="3030974"/>
          </a:xfrm>
        </p:spPr>
      </p:pic>
      <p:pic>
        <p:nvPicPr>
          <p:cNvPr id="7" name="Picture 6" descr="Graphical user interface, application, table&#10;&#10;Description automatically generated">
            <a:extLst>
              <a:ext uri="{FF2B5EF4-FFF2-40B4-BE49-F238E27FC236}">
                <a16:creationId xmlns:a16="http://schemas.microsoft.com/office/drawing/2014/main" id="{32E8F699-578A-7999-6395-48F42B41137E}"/>
              </a:ext>
            </a:extLst>
          </p:cNvPr>
          <p:cNvPicPr>
            <a:picLocks noChangeAspect="1"/>
          </p:cNvPicPr>
          <p:nvPr/>
        </p:nvPicPr>
        <p:blipFill>
          <a:blip r:embed="rId4"/>
          <a:stretch>
            <a:fillRect/>
          </a:stretch>
        </p:blipFill>
        <p:spPr>
          <a:xfrm>
            <a:off x="6957237" y="1968993"/>
            <a:ext cx="4639339" cy="3983271"/>
          </a:xfrm>
          <a:prstGeom prst="rect">
            <a:avLst/>
          </a:prstGeom>
        </p:spPr>
      </p:pic>
      <p:sp>
        <p:nvSpPr>
          <p:cNvPr id="9" name="Rectangle: Rounded Corners 8">
            <a:extLst>
              <a:ext uri="{FF2B5EF4-FFF2-40B4-BE49-F238E27FC236}">
                <a16:creationId xmlns:a16="http://schemas.microsoft.com/office/drawing/2014/main" id="{E953F173-3EA5-FD71-E81B-D381D9B15A10}"/>
              </a:ext>
            </a:extLst>
          </p:cNvPr>
          <p:cNvSpPr/>
          <p:nvPr/>
        </p:nvSpPr>
        <p:spPr>
          <a:xfrm>
            <a:off x="9347792" y="1967022"/>
            <a:ext cx="2294858" cy="157716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364D258E-9196-417B-CC06-4E0A92634610}"/>
              </a:ext>
            </a:extLst>
          </p:cNvPr>
          <p:cNvSpPr/>
          <p:nvPr/>
        </p:nvSpPr>
        <p:spPr>
          <a:xfrm>
            <a:off x="5271976" y="3003697"/>
            <a:ext cx="398717" cy="425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 name="Straight Arrow Connector 2">
            <a:extLst>
              <a:ext uri="{FF2B5EF4-FFF2-40B4-BE49-F238E27FC236}">
                <a16:creationId xmlns:a16="http://schemas.microsoft.com/office/drawing/2014/main" id="{A813DC77-256C-1187-8DB8-E59069220691}"/>
              </a:ext>
            </a:extLst>
          </p:cNvPr>
          <p:cNvCxnSpPr>
            <a:cxnSpLocks/>
          </p:cNvCxnSpPr>
          <p:nvPr/>
        </p:nvCxnSpPr>
        <p:spPr>
          <a:xfrm flipH="1">
            <a:off x="4553057" y="3432768"/>
            <a:ext cx="925090" cy="206766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9402A16-D4F7-2575-D70B-31551C8313C5}"/>
              </a:ext>
            </a:extLst>
          </p:cNvPr>
          <p:cNvSpPr txBox="1"/>
          <p:nvPr/>
        </p:nvSpPr>
        <p:spPr>
          <a:xfrm>
            <a:off x="995680" y="5500433"/>
            <a:ext cx="434848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rgbClr val="FF0000"/>
                </a:solidFill>
              </a:rPr>
              <a:t>EC: Exceptional Circumstances</a:t>
            </a:r>
          </a:p>
        </p:txBody>
      </p:sp>
    </p:spTree>
    <p:extLst>
      <p:ext uri="{BB962C8B-B14F-4D97-AF65-F5344CB8AC3E}">
        <p14:creationId xmlns:p14="http://schemas.microsoft.com/office/powerpoint/2010/main" val="1661786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87145-BEB6-665A-71D4-A22E76002C81}"/>
              </a:ext>
            </a:extLst>
          </p:cNvPr>
          <p:cNvSpPr>
            <a:spLocks noGrp="1"/>
          </p:cNvSpPr>
          <p:nvPr>
            <p:ph type="title"/>
          </p:nvPr>
        </p:nvSpPr>
        <p:spPr/>
        <p:txBody>
          <a:bodyPr/>
          <a:lstStyle/>
          <a:p>
            <a:r>
              <a:rPr lang="en-GB"/>
              <a:t>ug example array 1 – top left</a:t>
            </a:r>
          </a:p>
        </p:txBody>
      </p:sp>
      <p:pic>
        <p:nvPicPr>
          <p:cNvPr id="5" name="Picture 5" descr="Table&#10;&#10;Description automatically generated">
            <a:extLst>
              <a:ext uri="{FF2B5EF4-FFF2-40B4-BE49-F238E27FC236}">
                <a16:creationId xmlns:a16="http://schemas.microsoft.com/office/drawing/2014/main" id="{A1EAC49B-F01E-5097-F341-FEA7EEC14003}"/>
              </a:ext>
            </a:extLst>
          </p:cNvPr>
          <p:cNvPicPr>
            <a:picLocks noGrp="1" noChangeAspect="1"/>
          </p:cNvPicPr>
          <p:nvPr>
            <p:ph idx="1"/>
          </p:nvPr>
        </p:nvPicPr>
        <p:blipFill rotWithShape="1">
          <a:blip r:embed="rId3"/>
          <a:srcRect b="26921"/>
          <a:stretch/>
        </p:blipFill>
        <p:spPr>
          <a:xfrm>
            <a:off x="468386" y="1959037"/>
            <a:ext cx="5921226" cy="3057100"/>
          </a:xfrm>
        </p:spPr>
      </p:pic>
      <p:sp>
        <p:nvSpPr>
          <p:cNvPr id="4" name="Slide Number Placeholder 3">
            <a:extLst>
              <a:ext uri="{FF2B5EF4-FFF2-40B4-BE49-F238E27FC236}">
                <a16:creationId xmlns:a16="http://schemas.microsoft.com/office/drawing/2014/main" id="{37FB2ED8-EDEC-A57E-6812-B3261E846DC9}"/>
              </a:ext>
            </a:extLst>
          </p:cNvPr>
          <p:cNvSpPr>
            <a:spLocks noGrp="1"/>
          </p:cNvSpPr>
          <p:nvPr>
            <p:ph type="sldNum" sz="quarter" idx="12"/>
          </p:nvPr>
        </p:nvSpPr>
        <p:spPr/>
        <p:txBody>
          <a:bodyPr/>
          <a:lstStyle/>
          <a:p>
            <a:fld id="{13565006-3E35-48DD-9D17-8553F3AC81B9}" type="slidenum">
              <a:rPr lang="en-GB" dirty="0" smtClean="0"/>
              <a:t>35</a:t>
            </a:fld>
            <a:endParaRPr lang="en-GB"/>
          </a:p>
        </p:txBody>
      </p:sp>
      <p:pic>
        <p:nvPicPr>
          <p:cNvPr id="7" name="Picture 6" descr="Graphical user interface, application, table&#10;&#10;Description automatically generated">
            <a:extLst>
              <a:ext uri="{FF2B5EF4-FFF2-40B4-BE49-F238E27FC236}">
                <a16:creationId xmlns:a16="http://schemas.microsoft.com/office/drawing/2014/main" id="{32E8F699-578A-7999-6395-48F42B41137E}"/>
              </a:ext>
            </a:extLst>
          </p:cNvPr>
          <p:cNvPicPr>
            <a:picLocks noChangeAspect="1"/>
          </p:cNvPicPr>
          <p:nvPr/>
        </p:nvPicPr>
        <p:blipFill>
          <a:blip r:embed="rId4"/>
          <a:stretch>
            <a:fillRect/>
          </a:stretch>
        </p:blipFill>
        <p:spPr>
          <a:xfrm>
            <a:off x="6957237" y="1968993"/>
            <a:ext cx="4639339" cy="3983271"/>
          </a:xfrm>
          <a:prstGeom prst="rect">
            <a:avLst/>
          </a:prstGeom>
        </p:spPr>
      </p:pic>
      <p:sp>
        <p:nvSpPr>
          <p:cNvPr id="9" name="Rectangle: Rounded Corners 8">
            <a:extLst>
              <a:ext uri="{FF2B5EF4-FFF2-40B4-BE49-F238E27FC236}">
                <a16:creationId xmlns:a16="http://schemas.microsoft.com/office/drawing/2014/main" id="{E953F173-3EA5-FD71-E81B-D381D9B15A10}"/>
              </a:ext>
            </a:extLst>
          </p:cNvPr>
          <p:cNvSpPr/>
          <p:nvPr/>
        </p:nvSpPr>
        <p:spPr>
          <a:xfrm>
            <a:off x="9347792" y="1967022"/>
            <a:ext cx="2294858" cy="157716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364D258E-9196-417B-CC06-4E0A92634610}"/>
              </a:ext>
            </a:extLst>
          </p:cNvPr>
          <p:cNvSpPr/>
          <p:nvPr/>
        </p:nvSpPr>
        <p:spPr>
          <a:xfrm>
            <a:off x="5582092" y="3003697"/>
            <a:ext cx="318973" cy="425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 name="Straight Arrow Connector 2">
            <a:extLst>
              <a:ext uri="{FF2B5EF4-FFF2-40B4-BE49-F238E27FC236}">
                <a16:creationId xmlns:a16="http://schemas.microsoft.com/office/drawing/2014/main" id="{934F4216-386A-17A5-A694-1CAFC7598652}"/>
              </a:ext>
            </a:extLst>
          </p:cNvPr>
          <p:cNvCxnSpPr>
            <a:cxnSpLocks/>
          </p:cNvCxnSpPr>
          <p:nvPr/>
        </p:nvCxnSpPr>
        <p:spPr>
          <a:xfrm flipH="1">
            <a:off x="4676503" y="3450266"/>
            <a:ext cx="1095204" cy="216344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BFE4C8B-D1AE-63C5-FB86-D68D17D6A081}"/>
              </a:ext>
            </a:extLst>
          </p:cNvPr>
          <p:cNvSpPr txBox="1"/>
          <p:nvPr/>
        </p:nvSpPr>
        <p:spPr>
          <a:xfrm>
            <a:off x="1393098" y="5613710"/>
            <a:ext cx="434848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rgbClr val="FF0000"/>
                </a:solidFill>
              </a:rPr>
              <a:t>Academic Misconduct Flag</a:t>
            </a:r>
          </a:p>
        </p:txBody>
      </p:sp>
    </p:spTree>
    <p:extLst>
      <p:ext uri="{BB962C8B-B14F-4D97-AF65-F5344CB8AC3E}">
        <p14:creationId xmlns:p14="http://schemas.microsoft.com/office/powerpoint/2010/main" val="34971370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940A655-6276-5E91-4B73-46B7D0E10CB4}"/>
              </a:ext>
            </a:extLst>
          </p:cNvPr>
          <p:cNvSpPr>
            <a:spLocks noGrp="1"/>
          </p:cNvSpPr>
          <p:nvPr>
            <p:ph type="title"/>
          </p:nvPr>
        </p:nvSpPr>
        <p:spPr>
          <a:xfrm>
            <a:off x="601255" y="702156"/>
            <a:ext cx="3409783" cy="1013800"/>
          </a:xfrm>
        </p:spPr>
        <p:txBody>
          <a:bodyPr>
            <a:normAutofit/>
          </a:bodyPr>
          <a:lstStyle/>
          <a:p>
            <a:r>
              <a:rPr lang="en-GB"/>
              <a:t>Example 2 student array</a:t>
            </a:r>
          </a:p>
        </p:txBody>
      </p:sp>
      <p:sp>
        <p:nvSpPr>
          <p:cNvPr id="4" name="Slide Number Placeholder 3">
            <a:extLst>
              <a:ext uri="{FF2B5EF4-FFF2-40B4-BE49-F238E27FC236}">
                <a16:creationId xmlns:a16="http://schemas.microsoft.com/office/drawing/2014/main" id="{C625E382-A8B5-A761-8D12-90C481ADE398}"/>
              </a:ext>
            </a:extLst>
          </p:cNvPr>
          <p:cNvSpPr>
            <a:spLocks noGrp="1"/>
          </p:cNvSpPr>
          <p:nvPr>
            <p:ph type="sldNum" sz="quarter" idx="12"/>
          </p:nvPr>
        </p:nvSpPr>
        <p:spPr>
          <a:xfrm>
            <a:off x="10558300" y="6400800"/>
            <a:ext cx="1052508" cy="365125"/>
          </a:xfrm>
        </p:spPr>
        <p:txBody>
          <a:bodyPr>
            <a:normAutofit/>
          </a:bodyPr>
          <a:lstStyle/>
          <a:p>
            <a:pPr>
              <a:spcAft>
                <a:spcPts val="600"/>
              </a:spcAft>
            </a:pPr>
            <a:fld id="{13565006-3E35-48DD-9D17-8553F3AC81B9}" type="slidenum">
              <a:rPr lang="en-GB" dirty="0" smtClean="0"/>
              <a:pPr>
                <a:spcAft>
                  <a:spcPts val="600"/>
                </a:spcAft>
              </a:pPr>
              <a:t>36</a:t>
            </a:fld>
            <a:endParaRPr lang="en-GB"/>
          </a:p>
        </p:txBody>
      </p:sp>
      <p:pic>
        <p:nvPicPr>
          <p:cNvPr id="3" name="Picture 2">
            <a:extLst>
              <a:ext uri="{FF2B5EF4-FFF2-40B4-BE49-F238E27FC236}">
                <a16:creationId xmlns:a16="http://schemas.microsoft.com/office/drawing/2014/main" id="{85131BF4-2CC9-9AEC-921C-4E232E7F6105}"/>
              </a:ext>
            </a:extLst>
          </p:cNvPr>
          <p:cNvPicPr>
            <a:picLocks noChangeAspect="1"/>
          </p:cNvPicPr>
          <p:nvPr/>
        </p:nvPicPr>
        <p:blipFill>
          <a:blip r:embed="rId3"/>
          <a:stretch>
            <a:fillRect/>
          </a:stretch>
        </p:blipFill>
        <p:spPr>
          <a:xfrm>
            <a:off x="3583543" y="218880"/>
            <a:ext cx="8785097" cy="6639119"/>
          </a:xfrm>
          <a:prstGeom prst="rect">
            <a:avLst/>
          </a:prstGeom>
        </p:spPr>
      </p:pic>
      <p:sp>
        <p:nvSpPr>
          <p:cNvPr id="7" name="TextBox 6">
            <a:extLst>
              <a:ext uri="{FF2B5EF4-FFF2-40B4-BE49-F238E27FC236}">
                <a16:creationId xmlns:a16="http://schemas.microsoft.com/office/drawing/2014/main" id="{31BCF562-3E2F-0002-FFC8-9C2717ED9DDA}"/>
              </a:ext>
            </a:extLst>
          </p:cNvPr>
          <p:cNvSpPr txBox="1"/>
          <p:nvPr/>
        </p:nvSpPr>
        <p:spPr>
          <a:xfrm>
            <a:off x="608920" y="2404630"/>
            <a:ext cx="263144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solidFill>
                  <a:schemeClr val="bg1"/>
                </a:solidFill>
              </a:rPr>
              <a:t>Impairment – consider whether impaired mark is out of line and offer sit if appropriate. </a:t>
            </a:r>
          </a:p>
        </p:txBody>
      </p:sp>
      <p:sp>
        <p:nvSpPr>
          <p:cNvPr id="8" name="Rectangle: Rounded Corners 7">
            <a:extLst>
              <a:ext uri="{FF2B5EF4-FFF2-40B4-BE49-F238E27FC236}">
                <a16:creationId xmlns:a16="http://schemas.microsoft.com/office/drawing/2014/main" id="{F9B54A3F-3A0C-BEDF-91BB-A8E945217325}"/>
              </a:ext>
            </a:extLst>
          </p:cNvPr>
          <p:cNvSpPr/>
          <p:nvPr/>
        </p:nvSpPr>
        <p:spPr>
          <a:xfrm>
            <a:off x="11590136" y="4184991"/>
            <a:ext cx="318973" cy="425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DDD11FD6-C556-74AB-C9E4-8665056046E5}"/>
              </a:ext>
            </a:extLst>
          </p:cNvPr>
          <p:cNvSpPr txBox="1"/>
          <p:nvPr/>
        </p:nvSpPr>
        <p:spPr>
          <a:xfrm>
            <a:off x="51028" y="4803491"/>
            <a:ext cx="434848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rgbClr val="FF0000"/>
                </a:solidFill>
              </a:rPr>
              <a:t>EC: Exceptional Circumstances</a:t>
            </a:r>
          </a:p>
        </p:txBody>
      </p:sp>
      <p:cxnSp>
        <p:nvCxnSpPr>
          <p:cNvPr id="10" name="Straight Arrow Connector 9">
            <a:extLst>
              <a:ext uri="{FF2B5EF4-FFF2-40B4-BE49-F238E27FC236}">
                <a16:creationId xmlns:a16="http://schemas.microsoft.com/office/drawing/2014/main" id="{F552F56C-F065-CB6F-8768-EC026892B41D}"/>
              </a:ext>
            </a:extLst>
          </p:cNvPr>
          <p:cNvCxnSpPr>
            <a:cxnSpLocks/>
            <a:stCxn id="8" idx="1"/>
          </p:cNvCxnSpPr>
          <p:nvPr/>
        </p:nvCxnSpPr>
        <p:spPr>
          <a:xfrm flipH="1">
            <a:off x="3556000" y="4397642"/>
            <a:ext cx="8034136" cy="57512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0BF469F7-4698-0AD6-41AC-E7DBCDB8E066}"/>
              </a:ext>
            </a:extLst>
          </p:cNvPr>
          <p:cNvSpPr/>
          <p:nvPr/>
        </p:nvSpPr>
        <p:spPr>
          <a:xfrm>
            <a:off x="11134922" y="3189606"/>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D940C94-AC63-1FCA-066C-180E94D518BB}"/>
              </a:ext>
            </a:extLst>
          </p:cNvPr>
          <p:cNvSpPr/>
          <p:nvPr/>
        </p:nvSpPr>
        <p:spPr>
          <a:xfrm>
            <a:off x="11130909" y="3369493"/>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FDCB313-292F-88BE-1361-9D20297A3E03}"/>
              </a:ext>
            </a:extLst>
          </p:cNvPr>
          <p:cNvSpPr/>
          <p:nvPr/>
        </p:nvSpPr>
        <p:spPr>
          <a:xfrm>
            <a:off x="11111021" y="3549381"/>
            <a:ext cx="499787" cy="54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63089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940A655-6276-5E91-4B73-46B7D0E10CB4}"/>
              </a:ext>
            </a:extLst>
          </p:cNvPr>
          <p:cNvSpPr>
            <a:spLocks noGrp="1"/>
          </p:cNvSpPr>
          <p:nvPr>
            <p:ph type="title"/>
          </p:nvPr>
        </p:nvSpPr>
        <p:spPr>
          <a:xfrm>
            <a:off x="601255" y="702156"/>
            <a:ext cx="3409783" cy="1013800"/>
          </a:xfrm>
        </p:spPr>
        <p:txBody>
          <a:bodyPr>
            <a:normAutofit/>
          </a:bodyPr>
          <a:lstStyle/>
          <a:p>
            <a:r>
              <a:rPr lang="en-GB"/>
              <a:t>Example 2 student array</a:t>
            </a:r>
          </a:p>
        </p:txBody>
      </p:sp>
      <p:pic>
        <p:nvPicPr>
          <p:cNvPr id="3" name="Picture 2">
            <a:extLst>
              <a:ext uri="{FF2B5EF4-FFF2-40B4-BE49-F238E27FC236}">
                <a16:creationId xmlns:a16="http://schemas.microsoft.com/office/drawing/2014/main" id="{85131BF4-2CC9-9AEC-921C-4E232E7F6105}"/>
              </a:ext>
            </a:extLst>
          </p:cNvPr>
          <p:cNvPicPr>
            <a:picLocks noChangeAspect="1"/>
          </p:cNvPicPr>
          <p:nvPr/>
        </p:nvPicPr>
        <p:blipFill rotWithShape="1">
          <a:blip r:embed="rId3"/>
          <a:srcRect l="32930" t="59366" r="1415" b="-1014"/>
          <a:stretch/>
        </p:blipFill>
        <p:spPr>
          <a:xfrm>
            <a:off x="3406903" y="1715956"/>
            <a:ext cx="8651783" cy="4147590"/>
          </a:xfrm>
          <a:prstGeom prst="rect">
            <a:avLst/>
          </a:prstGeom>
        </p:spPr>
      </p:pic>
      <p:sp>
        <p:nvSpPr>
          <p:cNvPr id="7" name="TextBox 6">
            <a:extLst>
              <a:ext uri="{FF2B5EF4-FFF2-40B4-BE49-F238E27FC236}">
                <a16:creationId xmlns:a16="http://schemas.microsoft.com/office/drawing/2014/main" id="{31BCF562-3E2F-0002-FFC8-9C2717ED9DDA}"/>
              </a:ext>
            </a:extLst>
          </p:cNvPr>
          <p:cNvSpPr txBox="1"/>
          <p:nvPr/>
        </p:nvSpPr>
        <p:spPr>
          <a:xfrm>
            <a:off x="608920" y="2404630"/>
            <a:ext cx="263144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solidFill>
                  <a:schemeClr val="bg1"/>
                </a:solidFill>
              </a:rPr>
              <a:t>Impairment – consider whether impaired mark is out of line and offer sit if appropriate. </a:t>
            </a:r>
          </a:p>
        </p:txBody>
      </p:sp>
      <p:sp>
        <p:nvSpPr>
          <p:cNvPr id="8" name="Rectangle: Rounded Corners 7">
            <a:extLst>
              <a:ext uri="{FF2B5EF4-FFF2-40B4-BE49-F238E27FC236}">
                <a16:creationId xmlns:a16="http://schemas.microsoft.com/office/drawing/2014/main" id="{F9B54A3F-3A0C-BEDF-91BB-A8E945217325}"/>
              </a:ext>
            </a:extLst>
          </p:cNvPr>
          <p:cNvSpPr/>
          <p:nvPr/>
        </p:nvSpPr>
        <p:spPr>
          <a:xfrm>
            <a:off x="11130909" y="1847592"/>
            <a:ext cx="318973" cy="425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0BF469F7-4698-0AD6-41AC-E7DBCDB8E066}"/>
              </a:ext>
            </a:extLst>
          </p:cNvPr>
          <p:cNvSpPr/>
          <p:nvPr/>
        </p:nvSpPr>
        <p:spPr>
          <a:xfrm>
            <a:off x="11134922" y="3189606"/>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D940C94-AC63-1FCA-066C-180E94D518BB}"/>
              </a:ext>
            </a:extLst>
          </p:cNvPr>
          <p:cNvSpPr/>
          <p:nvPr/>
        </p:nvSpPr>
        <p:spPr>
          <a:xfrm>
            <a:off x="11130909" y="3369493"/>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FDCB313-292F-88BE-1361-9D20297A3E03}"/>
              </a:ext>
            </a:extLst>
          </p:cNvPr>
          <p:cNvSpPr/>
          <p:nvPr/>
        </p:nvSpPr>
        <p:spPr>
          <a:xfrm>
            <a:off x="11111021" y="3549381"/>
            <a:ext cx="499787" cy="54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794867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940A655-6276-5E91-4B73-46B7D0E10CB4}"/>
              </a:ext>
            </a:extLst>
          </p:cNvPr>
          <p:cNvSpPr>
            <a:spLocks noGrp="1"/>
          </p:cNvSpPr>
          <p:nvPr>
            <p:ph type="title"/>
          </p:nvPr>
        </p:nvSpPr>
        <p:spPr>
          <a:xfrm>
            <a:off x="601255" y="702156"/>
            <a:ext cx="3409783" cy="1013800"/>
          </a:xfrm>
        </p:spPr>
        <p:txBody>
          <a:bodyPr>
            <a:normAutofit/>
          </a:bodyPr>
          <a:lstStyle/>
          <a:p>
            <a:r>
              <a:rPr lang="en-GB"/>
              <a:t>Example 3 student array</a:t>
            </a:r>
          </a:p>
        </p:txBody>
      </p:sp>
      <p:sp>
        <p:nvSpPr>
          <p:cNvPr id="8" name="Rectangle: Rounded Corners 7">
            <a:extLst>
              <a:ext uri="{FF2B5EF4-FFF2-40B4-BE49-F238E27FC236}">
                <a16:creationId xmlns:a16="http://schemas.microsoft.com/office/drawing/2014/main" id="{F9B54A3F-3A0C-BEDF-91BB-A8E945217325}"/>
              </a:ext>
            </a:extLst>
          </p:cNvPr>
          <p:cNvSpPr/>
          <p:nvPr/>
        </p:nvSpPr>
        <p:spPr>
          <a:xfrm>
            <a:off x="10925067" y="3858019"/>
            <a:ext cx="318973" cy="425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0BF469F7-4698-0AD6-41AC-E7DBCDB8E066}"/>
              </a:ext>
            </a:extLst>
          </p:cNvPr>
          <p:cNvSpPr/>
          <p:nvPr/>
        </p:nvSpPr>
        <p:spPr>
          <a:xfrm>
            <a:off x="11134922" y="3189606"/>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D940C94-AC63-1FCA-066C-180E94D518BB}"/>
              </a:ext>
            </a:extLst>
          </p:cNvPr>
          <p:cNvSpPr/>
          <p:nvPr/>
        </p:nvSpPr>
        <p:spPr>
          <a:xfrm>
            <a:off x="11130909" y="3369493"/>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FDCB313-292F-88BE-1361-9D20297A3E03}"/>
              </a:ext>
            </a:extLst>
          </p:cNvPr>
          <p:cNvSpPr/>
          <p:nvPr/>
        </p:nvSpPr>
        <p:spPr>
          <a:xfrm>
            <a:off x="11111021" y="3549381"/>
            <a:ext cx="499787" cy="54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Content Placeholder 5" descr="Graphical user interface, application, table&#10;&#10;Description automatically generated">
            <a:extLst>
              <a:ext uri="{FF2B5EF4-FFF2-40B4-BE49-F238E27FC236}">
                <a16:creationId xmlns:a16="http://schemas.microsoft.com/office/drawing/2014/main" id="{8DCD0C8B-C2C2-ECB3-9450-94CA991A208B}"/>
              </a:ext>
            </a:extLst>
          </p:cNvPr>
          <p:cNvPicPr>
            <a:picLocks noGrp="1" noChangeAspect="1"/>
          </p:cNvPicPr>
          <p:nvPr>
            <p:ph idx="1"/>
          </p:nvPr>
        </p:nvPicPr>
        <p:blipFill>
          <a:blip r:embed="rId3"/>
          <a:stretch>
            <a:fillRect/>
          </a:stretch>
        </p:blipFill>
        <p:spPr>
          <a:xfrm>
            <a:off x="4308732" y="559118"/>
            <a:ext cx="7705725" cy="5362575"/>
          </a:xfrm>
        </p:spPr>
      </p:pic>
      <p:sp>
        <p:nvSpPr>
          <p:cNvPr id="11" name="TextBox 10">
            <a:extLst>
              <a:ext uri="{FF2B5EF4-FFF2-40B4-BE49-F238E27FC236}">
                <a16:creationId xmlns:a16="http://schemas.microsoft.com/office/drawing/2014/main" id="{27E81074-22B7-7E59-DCC0-6F90A6BBA039}"/>
              </a:ext>
            </a:extLst>
          </p:cNvPr>
          <p:cNvSpPr txBox="1"/>
          <p:nvPr/>
        </p:nvSpPr>
        <p:spPr>
          <a:xfrm>
            <a:off x="1031687" y="2330034"/>
            <a:ext cx="2245359"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solidFill>
                  <a:schemeClr val="bg1"/>
                </a:solidFill>
              </a:rPr>
              <a:t>30 credits failed – consider condoning 30 credits.  As has EC, optional resit will be uncapped sit.</a:t>
            </a:r>
            <a:endParaRPr lang="en-US">
              <a:solidFill>
                <a:schemeClr val="bg1"/>
              </a:solidFill>
            </a:endParaRPr>
          </a:p>
        </p:txBody>
      </p:sp>
      <p:sp>
        <p:nvSpPr>
          <p:cNvPr id="13" name="Rectangle: Rounded Corners 12">
            <a:extLst>
              <a:ext uri="{FF2B5EF4-FFF2-40B4-BE49-F238E27FC236}">
                <a16:creationId xmlns:a16="http://schemas.microsoft.com/office/drawing/2014/main" id="{2AC50362-895E-CB61-A84E-FD9CE6BDAC80}"/>
              </a:ext>
            </a:extLst>
          </p:cNvPr>
          <p:cNvSpPr/>
          <p:nvPr/>
        </p:nvSpPr>
        <p:spPr>
          <a:xfrm>
            <a:off x="10444480" y="3902049"/>
            <a:ext cx="1166328" cy="25947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4A61070A-D49A-B5DA-1341-6FAA197ABE35}"/>
              </a:ext>
            </a:extLst>
          </p:cNvPr>
          <p:cNvSpPr/>
          <p:nvPr/>
        </p:nvSpPr>
        <p:spPr>
          <a:xfrm>
            <a:off x="6887816" y="5059680"/>
            <a:ext cx="325120" cy="1625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40233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940A655-6276-5E91-4B73-46B7D0E10CB4}"/>
              </a:ext>
            </a:extLst>
          </p:cNvPr>
          <p:cNvSpPr>
            <a:spLocks noGrp="1"/>
          </p:cNvSpPr>
          <p:nvPr>
            <p:ph type="title"/>
          </p:nvPr>
        </p:nvSpPr>
        <p:spPr>
          <a:xfrm>
            <a:off x="601255" y="702156"/>
            <a:ext cx="3409783" cy="1013800"/>
          </a:xfrm>
        </p:spPr>
        <p:txBody>
          <a:bodyPr>
            <a:normAutofit/>
          </a:bodyPr>
          <a:lstStyle/>
          <a:p>
            <a:r>
              <a:rPr lang="en-GB"/>
              <a:t>Example 3 student array</a:t>
            </a:r>
          </a:p>
        </p:txBody>
      </p:sp>
      <p:sp>
        <p:nvSpPr>
          <p:cNvPr id="8" name="Rectangle: Rounded Corners 7">
            <a:extLst>
              <a:ext uri="{FF2B5EF4-FFF2-40B4-BE49-F238E27FC236}">
                <a16:creationId xmlns:a16="http://schemas.microsoft.com/office/drawing/2014/main" id="{F9B54A3F-3A0C-BEDF-91BB-A8E945217325}"/>
              </a:ext>
            </a:extLst>
          </p:cNvPr>
          <p:cNvSpPr/>
          <p:nvPr/>
        </p:nvSpPr>
        <p:spPr>
          <a:xfrm>
            <a:off x="10925067" y="3858019"/>
            <a:ext cx="318973" cy="425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0BF469F7-4698-0AD6-41AC-E7DBCDB8E066}"/>
              </a:ext>
            </a:extLst>
          </p:cNvPr>
          <p:cNvSpPr/>
          <p:nvPr/>
        </p:nvSpPr>
        <p:spPr>
          <a:xfrm>
            <a:off x="11134922" y="3189606"/>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D940C94-AC63-1FCA-066C-180E94D518BB}"/>
              </a:ext>
            </a:extLst>
          </p:cNvPr>
          <p:cNvSpPr/>
          <p:nvPr/>
        </p:nvSpPr>
        <p:spPr>
          <a:xfrm>
            <a:off x="11130909" y="3369493"/>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FDCB313-292F-88BE-1361-9D20297A3E03}"/>
              </a:ext>
            </a:extLst>
          </p:cNvPr>
          <p:cNvSpPr/>
          <p:nvPr/>
        </p:nvSpPr>
        <p:spPr>
          <a:xfrm>
            <a:off x="11111021" y="3549381"/>
            <a:ext cx="499787" cy="54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Content Placeholder 5" descr="Graphical user interface, application, table&#10;&#10;Description automatically generated">
            <a:extLst>
              <a:ext uri="{FF2B5EF4-FFF2-40B4-BE49-F238E27FC236}">
                <a16:creationId xmlns:a16="http://schemas.microsoft.com/office/drawing/2014/main" id="{8DCD0C8B-C2C2-ECB3-9450-94CA991A208B}"/>
              </a:ext>
            </a:extLst>
          </p:cNvPr>
          <p:cNvPicPr>
            <a:picLocks noGrp="1" noChangeAspect="1"/>
          </p:cNvPicPr>
          <p:nvPr>
            <p:ph idx="1"/>
          </p:nvPr>
        </p:nvPicPr>
        <p:blipFill rotWithShape="1">
          <a:blip r:embed="rId3"/>
          <a:srcRect l="26037" t="60572"/>
          <a:stretch/>
        </p:blipFill>
        <p:spPr>
          <a:xfrm>
            <a:off x="3389456" y="1843233"/>
            <a:ext cx="8549078" cy="3171534"/>
          </a:xfrm>
        </p:spPr>
      </p:pic>
      <p:sp>
        <p:nvSpPr>
          <p:cNvPr id="11" name="TextBox 10">
            <a:extLst>
              <a:ext uri="{FF2B5EF4-FFF2-40B4-BE49-F238E27FC236}">
                <a16:creationId xmlns:a16="http://schemas.microsoft.com/office/drawing/2014/main" id="{27E81074-22B7-7E59-DCC0-6F90A6BBA039}"/>
              </a:ext>
            </a:extLst>
          </p:cNvPr>
          <p:cNvSpPr txBox="1"/>
          <p:nvPr/>
        </p:nvSpPr>
        <p:spPr>
          <a:xfrm>
            <a:off x="1031687" y="2330034"/>
            <a:ext cx="2245359"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solidFill>
                  <a:schemeClr val="bg1"/>
                </a:solidFill>
              </a:rPr>
              <a:t>30 credits failed – consider condoning 30 credits.  As has EC, optional resit will be uncapped sit.</a:t>
            </a:r>
            <a:endParaRPr lang="en-US">
              <a:solidFill>
                <a:schemeClr val="bg1"/>
              </a:solidFill>
            </a:endParaRPr>
          </a:p>
        </p:txBody>
      </p:sp>
      <p:sp>
        <p:nvSpPr>
          <p:cNvPr id="13" name="Rectangle: Rounded Corners 12">
            <a:extLst>
              <a:ext uri="{FF2B5EF4-FFF2-40B4-BE49-F238E27FC236}">
                <a16:creationId xmlns:a16="http://schemas.microsoft.com/office/drawing/2014/main" id="{2AC50362-895E-CB61-A84E-FD9CE6BDAC80}"/>
              </a:ext>
            </a:extLst>
          </p:cNvPr>
          <p:cNvSpPr/>
          <p:nvPr/>
        </p:nvSpPr>
        <p:spPr>
          <a:xfrm>
            <a:off x="9558655" y="2014787"/>
            <a:ext cx="1366412" cy="31524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4A61070A-D49A-B5DA-1341-6FAA197ABE35}"/>
              </a:ext>
            </a:extLst>
          </p:cNvPr>
          <p:cNvSpPr/>
          <p:nvPr/>
        </p:nvSpPr>
        <p:spPr>
          <a:xfrm>
            <a:off x="4334540" y="3726081"/>
            <a:ext cx="404623" cy="26013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84142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940A655-6276-5E91-4B73-46B7D0E10CB4}"/>
              </a:ext>
            </a:extLst>
          </p:cNvPr>
          <p:cNvSpPr>
            <a:spLocks noGrp="1"/>
          </p:cNvSpPr>
          <p:nvPr>
            <p:ph type="title"/>
          </p:nvPr>
        </p:nvSpPr>
        <p:spPr>
          <a:xfrm>
            <a:off x="601255" y="702156"/>
            <a:ext cx="3409783" cy="1013800"/>
          </a:xfrm>
        </p:spPr>
        <p:txBody>
          <a:bodyPr>
            <a:normAutofit/>
          </a:bodyPr>
          <a:lstStyle/>
          <a:p>
            <a:r>
              <a:rPr lang="en-GB"/>
              <a:t>Example 4 student array</a:t>
            </a:r>
          </a:p>
        </p:txBody>
      </p:sp>
      <p:sp>
        <p:nvSpPr>
          <p:cNvPr id="15" name="Rectangle 14">
            <a:extLst>
              <a:ext uri="{FF2B5EF4-FFF2-40B4-BE49-F238E27FC236}">
                <a16:creationId xmlns:a16="http://schemas.microsoft.com/office/drawing/2014/main" id="{0BF469F7-4698-0AD6-41AC-E7DBCDB8E066}"/>
              </a:ext>
            </a:extLst>
          </p:cNvPr>
          <p:cNvSpPr/>
          <p:nvPr/>
        </p:nvSpPr>
        <p:spPr>
          <a:xfrm>
            <a:off x="11134922" y="3189606"/>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D940C94-AC63-1FCA-066C-180E94D518BB}"/>
              </a:ext>
            </a:extLst>
          </p:cNvPr>
          <p:cNvSpPr/>
          <p:nvPr/>
        </p:nvSpPr>
        <p:spPr>
          <a:xfrm>
            <a:off x="11130909" y="3369493"/>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FDCB313-292F-88BE-1361-9D20297A3E03}"/>
              </a:ext>
            </a:extLst>
          </p:cNvPr>
          <p:cNvSpPr/>
          <p:nvPr/>
        </p:nvSpPr>
        <p:spPr>
          <a:xfrm>
            <a:off x="11111021" y="3549381"/>
            <a:ext cx="499787" cy="54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5" descr="Graphical user interface, application, table&#10;&#10;Description automatically generated">
            <a:extLst>
              <a:ext uri="{FF2B5EF4-FFF2-40B4-BE49-F238E27FC236}">
                <a16:creationId xmlns:a16="http://schemas.microsoft.com/office/drawing/2014/main" id="{17DB3904-309C-037B-A224-220B367A0720}"/>
              </a:ext>
            </a:extLst>
          </p:cNvPr>
          <p:cNvPicPr>
            <a:picLocks noGrp="1" noChangeAspect="1"/>
          </p:cNvPicPr>
          <p:nvPr>
            <p:ph idx="1"/>
          </p:nvPr>
        </p:nvPicPr>
        <p:blipFill>
          <a:blip r:embed="rId3"/>
          <a:stretch>
            <a:fillRect/>
          </a:stretch>
        </p:blipFill>
        <p:spPr>
          <a:xfrm>
            <a:off x="4256176" y="92075"/>
            <a:ext cx="7800975" cy="5572125"/>
          </a:xfrm>
        </p:spPr>
      </p:pic>
      <p:sp>
        <p:nvSpPr>
          <p:cNvPr id="10" name="TextBox 9">
            <a:extLst>
              <a:ext uri="{FF2B5EF4-FFF2-40B4-BE49-F238E27FC236}">
                <a16:creationId xmlns:a16="http://schemas.microsoft.com/office/drawing/2014/main" id="{F3C8EE07-F388-3FBF-6EFB-E563D56089E4}"/>
              </a:ext>
            </a:extLst>
          </p:cNvPr>
          <p:cNvSpPr txBox="1"/>
          <p:nvPr/>
        </p:nvSpPr>
        <p:spPr>
          <a:xfrm>
            <a:off x="934675" y="2443540"/>
            <a:ext cx="272288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solidFill>
                  <a:schemeClr val="bg1"/>
                </a:solidFill>
              </a:rPr>
              <a:t>60 credits failed – too many to condone. Offer resit/sit, consider offering choice of resit/sit or repeat stage. Note mark for 30 failed credits in compensation zone (i.e. only needs to pass other 30 credits).</a:t>
            </a:r>
          </a:p>
        </p:txBody>
      </p:sp>
      <p:sp>
        <p:nvSpPr>
          <p:cNvPr id="18" name="Rectangle: Rounded Corners 17">
            <a:extLst>
              <a:ext uri="{FF2B5EF4-FFF2-40B4-BE49-F238E27FC236}">
                <a16:creationId xmlns:a16="http://schemas.microsoft.com/office/drawing/2014/main" id="{CC823320-1C53-A946-88CE-91C5BDD09A72}"/>
              </a:ext>
            </a:extLst>
          </p:cNvPr>
          <p:cNvSpPr/>
          <p:nvPr/>
        </p:nvSpPr>
        <p:spPr>
          <a:xfrm>
            <a:off x="6847840" y="5222240"/>
            <a:ext cx="355600" cy="2133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E30CAA40-4BCC-9758-D0F2-9E9E9820E325}"/>
              </a:ext>
            </a:extLst>
          </p:cNvPr>
          <p:cNvSpPr/>
          <p:nvPr/>
        </p:nvSpPr>
        <p:spPr>
          <a:xfrm>
            <a:off x="10412198" y="3411587"/>
            <a:ext cx="1103427" cy="3002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29665007-49FB-7358-FF76-A3D504630747}"/>
              </a:ext>
            </a:extLst>
          </p:cNvPr>
          <p:cNvSpPr/>
          <p:nvPr/>
        </p:nvSpPr>
        <p:spPr>
          <a:xfrm>
            <a:off x="10406280" y="3917858"/>
            <a:ext cx="1103427" cy="3002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DE815718-75BE-8834-AB92-FDA222ADC276}"/>
              </a:ext>
            </a:extLst>
          </p:cNvPr>
          <p:cNvSpPr/>
          <p:nvPr/>
        </p:nvSpPr>
        <p:spPr>
          <a:xfrm>
            <a:off x="9858836" y="3917859"/>
            <a:ext cx="357212" cy="3002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74435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940A655-6276-5E91-4B73-46B7D0E10CB4}"/>
              </a:ext>
            </a:extLst>
          </p:cNvPr>
          <p:cNvSpPr>
            <a:spLocks noGrp="1"/>
          </p:cNvSpPr>
          <p:nvPr>
            <p:ph type="title"/>
          </p:nvPr>
        </p:nvSpPr>
        <p:spPr>
          <a:xfrm>
            <a:off x="601255" y="702156"/>
            <a:ext cx="3409783" cy="1013800"/>
          </a:xfrm>
        </p:spPr>
        <p:txBody>
          <a:bodyPr>
            <a:normAutofit/>
          </a:bodyPr>
          <a:lstStyle/>
          <a:p>
            <a:r>
              <a:rPr lang="en-GB"/>
              <a:t>Example 4 student array</a:t>
            </a:r>
          </a:p>
        </p:txBody>
      </p:sp>
      <p:sp>
        <p:nvSpPr>
          <p:cNvPr id="15" name="Rectangle 14">
            <a:extLst>
              <a:ext uri="{FF2B5EF4-FFF2-40B4-BE49-F238E27FC236}">
                <a16:creationId xmlns:a16="http://schemas.microsoft.com/office/drawing/2014/main" id="{0BF469F7-4698-0AD6-41AC-E7DBCDB8E066}"/>
              </a:ext>
            </a:extLst>
          </p:cNvPr>
          <p:cNvSpPr/>
          <p:nvPr/>
        </p:nvSpPr>
        <p:spPr>
          <a:xfrm>
            <a:off x="11134922" y="3189606"/>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D940C94-AC63-1FCA-066C-180E94D518BB}"/>
              </a:ext>
            </a:extLst>
          </p:cNvPr>
          <p:cNvSpPr/>
          <p:nvPr/>
        </p:nvSpPr>
        <p:spPr>
          <a:xfrm>
            <a:off x="11130909" y="3369493"/>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FDCB313-292F-88BE-1361-9D20297A3E03}"/>
              </a:ext>
            </a:extLst>
          </p:cNvPr>
          <p:cNvSpPr/>
          <p:nvPr/>
        </p:nvSpPr>
        <p:spPr>
          <a:xfrm>
            <a:off x="11111021" y="3549381"/>
            <a:ext cx="499787" cy="54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5" descr="Graphical user interface, application, table&#10;&#10;Description automatically generated">
            <a:extLst>
              <a:ext uri="{FF2B5EF4-FFF2-40B4-BE49-F238E27FC236}">
                <a16:creationId xmlns:a16="http://schemas.microsoft.com/office/drawing/2014/main" id="{17DB3904-309C-037B-A224-220B367A0720}"/>
              </a:ext>
            </a:extLst>
          </p:cNvPr>
          <p:cNvPicPr>
            <a:picLocks noGrp="1" noChangeAspect="1"/>
          </p:cNvPicPr>
          <p:nvPr>
            <p:ph idx="1"/>
          </p:nvPr>
        </p:nvPicPr>
        <p:blipFill rotWithShape="1">
          <a:blip r:embed="rId3"/>
          <a:srcRect l="30041" t="59573"/>
          <a:stretch/>
        </p:blipFill>
        <p:spPr>
          <a:xfrm>
            <a:off x="4251005" y="2240532"/>
            <a:ext cx="8185239" cy="3378965"/>
          </a:xfrm>
        </p:spPr>
      </p:pic>
      <p:sp>
        <p:nvSpPr>
          <p:cNvPr id="10" name="TextBox 9">
            <a:extLst>
              <a:ext uri="{FF2B5EF4-FFF2-40B4-BE49-F238E27FC236}">
                <a16:creationId xmlns:a16="http://schemas.microsoft.com/office/drawing/2014/main" id="{F3C8EE07-F388-3FBF-6EFB-E563D56089E4}"/>
              </a:ext>
            </a:extLst>
          </p:cNvPr>
          <p:cNvSpPr txBox="1"/>
          <p:nvPr/>
        </p:nvSpPr>
        <p:spPr>
          <a:xfrm>
            <a:off x="934675" y="2443540"/>
            <a:ext cx="272288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solidFill>
                  <a:schemeClr val="bg1"/>
                </a:solidFill>
              </a:rPr>
              <a:t>60 credits failed – too many to condone. Offer resit/sit, consider offering choice of resit/sit or repeat stage. Note mark for 30 failed credits in compensation zone (i.e. only needs to pass other 30 credits).</a:t>
            </a:r>
          </a:p>
        </p:txBody>
      </p:sp>
      <p:sp>
        <p:nvSpPr>
          <p:cNvPr id="18" name="Rectangle: Rounded Corners 17">
            <a:extLst>
              <a:ext uri="{FF2B5EF4-FFF2-40B4-BE49-F238E27FC236}">
                <a16:creationId xmlns:a16="http://schemas.microsoft.com/office/drawing/2014/main" id="{CC823320-1C53-A946-88CE-91C5BDD09A72}"/>
              </a:ext>
            </a:extLst>
          </p:cNvPr>
          <p:cNvSpPr/>
          <p:nvPr/>
        </p:nvSpPr>
        <p:spPr>
          <a:xfrm>
            <a:off x="4638342" y="5028863"/>
            <a:ext cx="355600" cy="2133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E30CAA40-4BCC-9758-D0F2-9E9E9820E325}"/>
              </a:ext>
            </a:extLst>
          </p:cNvPr>
          <p:cNvSpPr/>
          <p:nvPr/>
        </p:nvSpPr>
        <p:spPr>
          <a:xfrm>
            <a:off x="10035634" y="3059835"/>
            <a:ext cx="1575174" cy="3002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29665007-49FB-7358-FF76-A3D504630747}"/>
              </a:ext>
            </a:extLst>
          </p:cNvPr>
          <p:cNvSpPr/>
          <p:nvPr/>
        </p:nvSpPr>
        <p:spPr>
          <a:xfrm>
            <a:off x="9981126" y="2240533"/>
            <a:ext cx="1629681" cy="3394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DE815718-75BE-8834-AB92-FDA222ADC276}"/>
              </a:ext>
            </a:extLst>
          </p:cNvPr>
          <p:cNvSpPr/>
          <p:nvPr/>
        </p:nvSpPr>
        <p:spPr>
          <a:xfrm>
            <a:off x="10600781" y="5184090"/>
            <a:ext cx="510240" cy="3002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Rounded Corners 2">
            <a:extLst>
              <a:ext uri="{FF2B5EF4-FFF2-40B4-BE49-F238E27FC236}">
                <a16:creationId xmlns:a16="http://schemas.microsoft.com/office/drawing/2014/main" id="{E8F4A738-A609-F1EE-CC2C-DE97A29D66CC}"/>
              </a:ext>
            </a:extLst>
          </p:cNvPr>
          <p:cNvSpPr/>
          <p:nvPr/>
        </p:nvSpPr>
        <p:spPr>
          <a:xfrm>
            <a:off x="7082679" y="4634998"/>
            <a:ext cx="355600" cy="2133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439414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940A655-6276-5E91-4B73-46B7D0E10CB4}"/>
              </a:ext>
            </a:extLst>
          </p:cNvPr>
          <p:cNvSpPr>
            <a:spLocks noGrp="1"/>
          </p:cNvSpPr>
          <p:nvPr>
            <p:ph type="title"/>
          </p:nvPr>
        </p:nvSpPr>
        <p:spPr>
          <a:xfrm>
            <a:off x="601255" y="702156"/>
            <a:ext cx="1704891" cy="1626708"/>
          </a:xfrm>
        </p:spPr>
        <p:txBody>
          <a:bodyPr>
            <a:normAutofit/>
          </a:bodyPr>
          <a:lstStyle/>
          <a:p>
            <a:r>
              <a:rPr lang="en-GB"/>
              <a:t>EXAMPLE 5 PGT array 1</a:t>
            </a:r>
          </a:p>
        </p:txBody>
      </p:sp>
      <p:sp>
        <p:nvSpPr>
          <p:cNvPr id="4" name="Slide Number Placeholder 3">
            <a:extLst>
              <a:ext uri="{FF2B5EF4-FFF2-40B4-BE49-F238E27FC236}">
                <a16:creationId xmlns:a16="http://schemas.microsoft.com/office/drawing/2014/main" id="{C625E382-A8B5-A761-8D12-90C481ADE398}"/>
              </a:ext>
            </a:extLst>
          </p:cNvPr>
          <p:cNvSpPr>
            <a:spLocks noGrp="1"/>
          </p:cNvSpPr>
          <p:nvPr>
            <p:ph type="sldNum" sz="quarter" idx="12"/>
          </p:nvPr>
        </p:nvSpPr>
        <p:spPr>
          <a:xfrm>
            <a:off x="10558300" y="6400800"/>
            <a:ext cx="1052508" cy="365125"/>
          </a:xfrm>
        </p:spPr>
        <p:txBody>
          <a:bodyPr>
            <a:normAutofit/>
          </a:bodyPr>
          <a:lstStyle/>
          <a:p>
            <a:pPr>
              <a:spcAft>
                <a:spcPts val="600"/>
              </a:spcAft>
            </a:pPr>
            <a:fld id="{13565006-3E35-48DD-9D17-8553F3AC81B9}" type="slidenum">
              <a:rPr lang="en-GB" smtClean="0"/>
              <a:pPr>
                <a:spcAft>
                  <a:spcPts val="600"/>
                </a:spcAft>
              </a:pPr>
              <a:t>42</a:t>
            </a:fld>
            <a:endParaRPr lang="en-GB"/>
          </a:p>
        </p:txBody>
      </p:sp>
      <p:sp>
        <p:nvSpPr>
          <p:cNvPr id="15" name="Rectangle 14">
            <a:extLst>
              <a:ext uri="{FF2B5EF4-FFF2-40B4-BE49-F238E27FC236}">
                <a16:creationId xmlns:a16="http://schemas.microsoft.com/office/drawing/2014/main" id="{0BF469F7-4698-0AD6-41AC-E7DBCDB8E066}"/>
              </a:ext>
            </a:extLst>
          </p:cNvPr>
          <p:cNvSpPr/>
          <p:nvPr/>
        </p:nvSpPr>
        <p:spPr>
          <a:xfrm>
            <a:off x="11134922" y="3189606"/>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D940C94-AC63-1FCA-066C-180E94D518BB}"/>
              </a:ext>
            </a:extLst>
          </p:cNvPr>
          <p:cNvSpPr/>
          <p:nvPr/>
        </p:nvSpPr>
        <p:spPr>
          <a:xfrm>
            <a:off x="11130909" y="3369493"/>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5B65BC42-9015-1598-5C0E-EE91187B19FB}"/>
              </a:ext>
            </a:extLst>
          </p:cNvPr>
          <p:cNvPicPr>
            <a:picLocks noChangeAspect="1"/>
          </p:cNvPicPr>
          <p:nvPr/>
        </p:nvPicPr>
        <p:blipFill>
          <a:blip r:embed="rId3"/>
          <a:stretch>
            <a:fillRect/>
          </a:stretch>
        </p:blipFill>
        <p:spPr>
          <a:xfrm>
            <a:off x="2306146" y="118848"/>
            <a:ext cx="9691211" cy="6501289"/>
          </a:xfrm>
          <a:prstGeom prst="rect">
            <a:avLst/>
          </a:prstGeom>
        </p:spPr>
      </p:pic>
      <p:sp>
        <p:nvSpPr>
          <p:cNvPr id="6" name="Rectangle 5">
            <a:extLst>
              <a:ext uri="{FF2B5EF4-FFF2-40B4-BE49-F238E27FC236}">
                <a16:creationId xmlns:a16="http://schemas.microsoft.com/office/drawing/2014/main" id="{D0A4B6E7-388D-298D-530C-BE005F9E179E}"/>
              </a:ext>
            </a:extLst>
          </p:cNvPr>
          <p:cNvSpPr/>
          <p:nvPr/>
        </p:nvSpPr>
        <p:spPr>
          <a:xfrm>
            <a:off x="2403566" y="5311780"/>
            <a:ext cx="5368834" cy="10890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610579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940A655-6276-5E91-4B73-46B7D0E10CB4}"/>
              </a:ext>
            </a:extLst>
          </p:cNvPr>
          <p:cNvSpPr>
            <a:spLocks noGrp="1"/>
          </p:cNvSpPr>
          <p:nvPr>
            <p:ph type="title"/>
          </p:nvPr>
        </p:nvSpPr>
        <p:spPr>
          <a:xfrm>
            <a:off x="601255" y="702156"/>
            <a:ext cx="2612208" cy="1048267"/>
          </a:xfrm>
        </p:spPr>
        <p:txBody>
          <a:bodyPr>
            <a:normAutofit/>
          </a:bodyPr>
          <a:lstStyle/>
          <a:p>
            <a:r>
              <a:rPr lang="en-GB"/>
              <a:t>PGT array 1</a:t>
            </a:r>
          </a:p>
        </p:txBody>
      </p:sp>
      <p:sp>
        <p:nvSpPr>
          <p:cNvPr id="15" name="Rectangle 14">
            <a:extLst>
              <a:ext uri="{FF2B5EF4-FFF2-40B4-BE49-F238E27FC236}">
                <a16:creationId xmlns:a16="http://schemas.microsoft.com/office/drawing/2014/main" id="{0BF469F7-4698-0AD6-41AC-E7DBCDB8E066}"/>
              </a:ext>
            </a:extLst>
          </p:cNvPr>
          <p:cNvSpPr/>
          <p:nvPr/>
        </p:nvSpPr>
        <p:spPr>
          <a:xfrm>
            <a:off x="11134922" y="3189606"/>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D940C94-AC63-1FCA-066C-180E94D518BB}"/>
              </a:ext>
            </a:extLst>
          </p:cNvPr>
          <p:cNvSpPr/>
          <p:nvPr/>
        </p:nvSpPr>
        <p:spPr>
          <a:xfrm>
            <a:off x="11130909" y="3369493"/>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5B65BC42-9015-1598-5C0E-EE91187B19FB}"/>
              </a:ext>
            </a:extLst>
          </p:cNvPr>
          <p:cNvPicPr>
            <a:picLocks noChangeAspect="1"/>
          </p:cNvPicPr>
          <p:nvPr/>
        </p:nvPicPr>
        <p:blipFill rotWithShape="1">
          <a:blip r:embed="rId3"/>
          <a:srcRect t="67045" r="12555"/>
          <a:stretch/>
        </p:blipFill>
        <p:spPr>
          <a:xfrm>
            <a:off x="782650" y="1983169"/>
            <a:ext cx="10966973" cy="2772647"/>
          </a:xfrm>
          <a:prstGeom prst="rect">
            <a:avLst/>
          </a:prstGeom>
        </p:spPr>
      </p:pic>
      <p:sp>
        <p:nvSpPr>
          <p:cNvPr id="3" name="Rectangle 2">
            <a:extLst>
              <a:ext uri="{FF2B5EF4-FFF2-40B4-BE49-F238E27FC236}">
                <a16:creationId xmlns:a16="http://schemas.microsoft.com/office/drawing/2014/main" id="{7BFDDCD1-59F7-BF05-9C0B-2ED802CC5302}"/>
              </a:ext>
            </a:extLst>
          </p:cNvPr>
          <p:cNvSpPr/>
          <p:nvPr/>
        </p:nvSpPr>
        <p:spPr>
          <a:xfrm>
            <a:off x="897302" y="3429000"/>
            <a:ext cx="5368834" cy="2978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FC72568D-B4A2-EA4A-7898-D4BD99CD08E9}"/>
              </a:ext>
            </a:extLst>
          </p:cNvPr>
          <p:cNvSpPr/>
          <p:nvPr/>
        </p:nvSpPr>
        <p:spPr>
          <a:xfrm>
            <a:off x="6266136" y="3189606"/>
            <a:ext cx="1512202" cy="2978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739426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940A655-6276-5E91-4B73-46B7D0E10CB4}"/>
              </a:ext>
            </a:extLst>
          </p:cNvPr>
          <p:cNvSpPr>
            <a:spLocks noGrp="1"/>
          </p:cNvSpPr>
          <p:nvPr>
            <p:ph type="title"/>
          </p:nvPr>
        </p:nvSpPr>
        <p:spPr>
          <a:xfrm>
            <a:off x="601255" y="702156"/>
            <a:ext cx="1694860" cy="2198207"/>
          </a:xfrm>
        </p:spPr>
        <p:txBody>
          <a:bodyPr>
            <a:normAutofit/>
          </a:bodyPr>
          <a:lstStyle/>
          <a:p>
            <a:r>
              <a:rPr lang="en-GB"/>
              <a:t>EXAMPLE 6 PGT array 2</a:t>
            </a:r>
          </a:p>
        </p:txBody>
      </p:sp>
      <p:sp>
        <p:nvSpPr>
          <p:cNvPr id="15" name="Rectangle 14">
            <a:extLst>
              <a:ext uri="{FF2B5EF4-FFF2-40B4-BE49-F238E27FC236}">
                <a16:creationId xmlns:a16="http://schemas.microsoft.com/office/drawing/2014/main" id="{0BF469F7-4698-0AD6-41AC-E7DBCDB8E066}"/>
              </a:ext>
            </a:extLst>
          </p:cNvPr>
          <p:cNvSpPr/>
          <p:nvPr/>
        </p:nvSpPr>
        <p:spPr>
          <a:xfrm>
            <a:off x="11134922" y="3189606"/>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D940C94-AC63-1FCA-066C-180E94D518BB}"/>
              </a:ext>
            </a:extLst>
          </p:cNvPr>
          <p:cNvSpPr/>
          <p:nvPr/>
        </p:nvSpPr>
        <p:spPr>
          <a:xfrm>
            <a:off x="11130909" y="3369493"/>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45AE34E-1440-EC9E-92E1-78C2C0691C54}"/>
              </a:ext>
            </a:extLst>
          </p:cNvPr>
          <p:cNvPicPr>
            <a:picLocks noChangeAspect="1"/>
          </p:cNvPicPr>
          <p:nvPr/>
        </p:nvPicPr>
        <p:blipFill>
          <a:blip r:embed="rId3"/>
          <a:stretch>
            <a:fillRect/>
          </a:stretch>
        </p:blipFill>
        <p:spPr>
          <a:xfrm>
            <a:off x="2296115" y="301173"/>
            <a:ext cx="9067800" cy="6339840"/>
          </a:xfrm>
          <a:prstGeom prst="rect">
            <a:avLst/>
          </a:prstGeom>
        </p:spPr>
      </p:pic>
      <p:sp>
        <p:nvSpPr>
          <p:cNvPr id="7" name="Rectangle 6">
            <a:extLst>
              <a:ext uri="{FF2B5EF4-FFF2-40B4-BE49-F238E27FC236}">
                <a16:creationId xmlns:a16="http://schemas.microsoft.com/office/drawing/2014/main" id="{55B8F4D4-5D29-C126-9123-815F1EC4F77E}"/>
              </a:ext>
            </a:extLst>
          </p:cNvPr>
          <p:cNvSpPr/>
          <p:nvPr/>
        </p:nvSpPr>
        <p:spPr>
          <a:xfrm>
            <a:off x="2442754" y="5540379"/>
            <a:ext cx="5013870" cy="10890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692678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940A655-6276-5E91-4B73-46B7D0E10CB4}"/>
              </a:ext>
            </a:extLst>
          </p:cNvPr>
          <p:cNvSpPr>
            <a:spLocks noGrp="1"/>
          </p:cNvSpPr>
          <p:nvPr>
            <p:ph type="title"/>
          </p:nvPr>
        </p:nvSpPr>
        <p:spPr>
          <a:xfrm>
            <a:off x="601255" y="702156"/>
            <a:ext cx="1384299" cy="1231147"/>
          </a:xfrm>
        </p:spPr>
        <p:txBody>
          <a:bodyPr>
            <a:normAutofit fontScale="90000"/>
          </a:bodyPr>
          <a:lstStyle/>
          <a:p>
            <a:r>
              <a:rPr lang="en-GB"/>
              <a:t>PGT array 2</a:t>
            </a:r>
          </a:p>
        </p:txBody>
      </p:sp>
      <p:sp>
        <p:nvSpPr>
          <p:cNvPr id="15" name="Rectangle 14">
            <a:extLst>
              <a:ext uri="{FF2B5EF4-FFF2-40B4-BE49-F238E27FC236}">
                <a16:creationId xmlns:a16="http://schemas.microsoft.com/office/drawing/2014/main" id="{0BF469F7-4698-0AD6-41AC-E7DBCDB8E066}"/>
              </a:ext>
            </a:extLst>
          </p:cNvPr>
          <p:cNvSpPr/>
          <p:nvPr/>
        </p:nvSpPr>
        <p:spPr>
          <a:xfrm>
            <a:off x="11134922" y="3189606"/>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D940C94-AC63-1FCA-066C-180E94D518BB}"/>
              </a:ext>
            </a:extLst>
          </p:cNvPr>
          <p:cNvSpPr/>
          <p:nvPr/>
        </p:nvSpPr>
        <p:spPr>
          <a:xfrm>
            <a:off x="11130909" y="3369493"/>
            <a:ext cx="437318"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45AE34E-1440-EC9E-92E1-78C2C0691C54}"/>
              </a:ext>
            </a:extLst>
          </p:cNvPr>
          <p:cNvPicPr>
            <a:picLocks noChangeAspect="1"/>
          </p:cNvPicPr>
          <p:nvPr/>
        </p:nvPicPr>
        <p:blipFill rotWithShape="1">
          <a:blip r:embed="rId3"/>
          <a:srcRect t="60771"/>
          <a:stretch/>
        </p:blipFill>
        <p:spPr>
          <a:xfrm>
            <a:off x="442377" y="2240806"/>
            <a:ext cx="11334750" cy="3108820"/>
          </a:xfrm>
          <a:prstGeom prst="rect">
            <a:avLst/>
          </a:prstGeom>
        </p:spPr>
      </p:pic>
      <p:sp>
        <p:nvSpPr>
          <p:cNvPr id="3" name="Rectangle 2">
            <a:extLst>
              <a:ext uri="{FF2B5EF4-FFF2-40B4-BE49-F238E27FC236}">
                <a16:creationId xmlns:a16="http://schemas.microsoft.com/office/drawing/2014/main" id="{9A64B234-64C7-C272-1C95-EA61CAD72CE5}"/>
              </a:ext>
            </a:extLst>
          </p:cNvPr>
          <p:cNvSpPr/>
          <p:nvPr/>
        </p:nvSpPr>
        <p:spPr>
          <a:xfrm>
            <a:off x="4714855" y="3899991"/>
            <a:ext cx="2165757" cy="3481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43CD5CA-0C5F-C77C-9162-1DB5F5D76343}"/>
              </a:ext>
            </a:extLst>
          </p:cNvPr>
          <p:cNvSpPr/>
          <p:nvPr/>
        </p:nvSpPr>
        <p:spPr>
          <a:xfrm>
            <a:off x="601255" y="4390529"/>
            <a:ext cx="6279357" cy="9590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181172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A50EE-4413-E1BA-1878-B62440F35022}"/>
              </a:ext>
            </a:extLst>
          </p:cNvPr>
          <p:cNvSpPr>
            <a:spLocks noGrp="1"/>
          </p:cNvSpPr>
          <p:nvPr>
            <p:ph type="title"/>
          </p:nvPr>
        </p:nvSpPr>
        <p:spPr/>
        <p:txBody>
          <a:bodyPr>
            <a:normAutofit/>
          </a:bodyPr>
          <a:lstStyle/>
          <a:p>
            <a:r>
              <a:rPr lang="en-GB">
                <a:effectLst/>
                <a:latin typeface="Calibri" panose="020F0502020204030204" pitchFamily="34" charset="0"/>
                <a:ea typeface="Times New Roman" panose="02020603050405020304" pitchFamily="18" charset="0"/>
              </a:rPr>
              <a:t>External examiner annual reports</a:t>
            </a:r>
            <a:endParaRPr lang="en-GB"/>
          </a:p>
        </p:txBody>
      </p:sp>
      <p:pic>
        <p:nvPicPr>
          <p:cNvPr id="9" name="x_x_Picture 1">
            <a:extLst>
              <a:ext uri="{FF2B5EF4-FFF2-40B4-BE49-F238E27FC236}">
                <a16:creationId xmlns:a16="http://schemas.microsoft.com/office/drawing/2014/main" id="{1410C0C8-6136-539A-A06A-C8769E045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5403" y="5689880"/>
            <a:ext cx="1051878" cy="93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4">
            <a:extLst>
              <a:ext uri="{FF2B5EF4-FFF2-40B4-BE49-F238E27FC236}">
                <a16:creationId xmlns:a16="http://schemas.microsoft.com/office/drawing/2014/main" id="{717559C4-4669-7BD0-C12F-6BE6D2B24EBA}"/>
              </a:ext>
            </a:extLst>
          </p:cNvPr>
          <p:cNvSpPr>
            <a:spLocks noGrp="1"/>
          </p:cNvSpPr>
          <p:nvPr>
            <p:ph idx="1"/>
          </p:nvPr>
        </p:nvSpPr>
        <p:spPr>
          <a:xfrm>
            <a:off x="581192" y="2180496"/>
            <a:ext cx="11029615" cy="3678303"/>
          </a:xfrm>
        </p:spPr>
        <p:txBody>
          <a:bodyPr>
            <a:normAutofit fontScale="85000" lnSpcReduction="20000"/>
          </a:bodyPr>
          <a:lstStyle/>
          <a:p>
            <a:pPr algn="l"/>
            <a:endParaRPr lang="en-US" b="0" i="0">
              <a:solidFill>
                <a:srgbClr val="000000"/>
              </a:solidFill>
              <a:effectLst/>
              <a:latin typeface="Arial" panose="020B0604020202020204" pitchFamily="34" charset="0"/>
            </a:endParaRPr>
          </a:p>
          <a:p>
            <a:pPr marL="305435" indent="-305435"/>
            <a:endParaRPr lang="en-US" sz="2200" b="0" i="0">
              <a:solidFill>
                <a:srgbClr val="000000"/>
              </a:solidFill>
              <a:effectLst/>
            </a:endParaRPr>
          </a:p>
          <a:p>
            <a:r>
              <a:rPr lang="en-US" sz="2600" b="0" i="0">
                <a:solidFill>
                  <a:srgbClr val="000000"/>
                </a:solidFill>
                <a:effectLst/>
              </a:rPr>
              <a:t>Each appointed </a:t>
            </a:r>
            <a:r>
              <a:rPr lang="en-US" sz="2600">
                <a:solidFill>
                  <a:srgbClr val="000000"/>
                </a:solidFill>
              </a:rPr>
              <a:t>E</a:t>
            </a:r>
            <a:r>
              <a:rPr lang="en-US" sz="2600" b="0" i="0">
                <a:solidFill>
                  <a:srgbClr val="000000"/>
                </a:solidFill>
                <a:effectLst/>
              </a:rPr>
              <a:t>xternal Examiner </a:t>
            </a:r>
            <a:r>
              <a:rPr lang="en-US" sz="2600"/>
              <a:t>must complete </a:t>
            </a:r>
            <a:r>
              <a:rPr lang="en-US" sz="2600" b="0" i="0">
                <a:solidFill>
                  <a:srgbClr val="000000"/>
                </a:solidFill>
                <a:effectLst/>
              </a:rPr>
              <a:t>the </a:t>
            </a:r>
            <a:r>
              <a:rPr lang="en-US" sz="2600" b="0" i="0" u="sng">
                <a:solidFill>
                  <a:srgbClr val="1E428A"/>
                </a:solidFill>
                <a:effectLst/>
                <a:hlinkClick r:id="rId4"/>
              </a:rPr>
              <a:t>Report Form</a:t>
            </a:r>
            <a:r>
              <a:rPr lang="en-US" sz="2600" b="0" i="0">
                <a:solidFill>
                  <a:srgbClr val="000000"/>
                </a:solidFill>
                <a:effectLst/>
              </a:rPr>
              <a:t> for the course and modules they are </a:t>
            </a:r>
            <a:r>
              <a:rPr lang="en-US" sz="2600">
                <a:solidFill>
                  <a:srgbClr val="000000"/>
                </a:solidFill>
              </a:rPr>
              <a:t>appointed to within 6 weeks of the PAB;</a:t>
            </a:r>
          </a:p>
          <a:p>
            <a:pPr marL="305435" indent="-305435"/>
            <a:r>
              <a:rPr lang="en-US" sz="2600">
                <a:solidFill>
                  <a:srgbClr val="000000"/>
                </a:solidFill>
              </a:rPr>
              <a:t>All external examiners should complete the </a:t>
            </a:r>
            <a:r>
              <a:rPr lang="en-US" sz="2600">
                <a:solidFill>
                  <a:srgbClr val="000000"/>
                </a:solidFill>
                <a:hlinkClick r:id="rId5"/>
              </a:rPr>
              <a:t>External Examiner Statement of Compliance </a:t>
            </a:r>
            <a:r>
              <a:rPr lang="en-US" sz="2600">
                <a:solidFill>
                  <a:srgbClr val="000000"/>
                </a:solidFill>
              </a:rPr>
              <a:t>usually at the Progression and Award Board (PAB);</a:t>
            </a:r>
          </a:p>
          <a:p>
            <a:r>
              <a:rPr lang="en-US" sz="2600">
                <a:solidFill>
                  <a:srgbClr val="000000"/>
                </a:solidFill>
              </a:rPr>
              <a:t>Schools read each report and complete an action plan;</a:t>
            </a:r>
          </a:p>
          <a:p>
            <a:pPr algn="l"/>
            <a:r>
              <a:rPr lang="en-US" sz="2600" b="0" i="0">
                <a:solidFill>
                  <a:srgbClr val="000000"/>
                </a:solidFill>
                <a:effectLst/>
              </a:rPr>
              <a:t>Generic issues of concern and areas of good practice arising from external examiner reports are included in the annual external examiner overview report. These are considered as part of Annual Course Review.</a:t>
            </a:r>
          </a:p>
          <a:p>
            <a:pPr marL="305435" indent="-305435"/>
            <a:endParaRPr lang="en-GB"/>
          </a:p>
        </p:txBody>
      </p:sp>
    </p:spTree>
    <p:extLst>
      <p:ext uri="{BB962C8B-B14F-4D97-AF65-F5344CB8AC3E}">
        <p14:creationId xmlns:p14="http://schemas.microsoft.com/office/powerpoint/2010/main" val="37142798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A50EE-4413-E1BA-1878-B62440F35022}"/>
              </a:ext>
            </a:extLst>
          </p:cNvPr>
          <p:cNvSpPr>
            <a:spLocks noGrp="1"/>
          </p:cNvSpPr>
          <p:nvPr>
            <p:ph type="title"/>
          </p:nvPr>
        </p:nvSpPr>
        <p:spPr/>
        <p:txBody>
          <a:bodyPr>
            <a:normAutofit/>
          </a:bodyPr>
          <a:lstStyle/>
          <a:p>
            <a:r>
              <a:rPr lang="en-GB">
                <a:effectLst/>
                <a:latin typeface="Calibri" panose="020F0502020204030204" pitchFamily="34" charset="0"/>
                <a:ea typeface="Times New Roman" panose="02020603050405020304" pitchFamily="18" charset="0"/>
              </a:rPr>
              <a:t>External examiner fees and expenses</a:t>
            </a:r>
            <a:endParaRPr lang="en-GB"/>
          </a:p>
        </p:txBody>
      </p:sp>
      <p:pic>
        <p:nvPicPr>
          <p:cNvPr id="9" name="x_x_Picture 1">
            <a:extLst>
              <a:ext uri="{FF2B5EF4-FFF2-40B4-BE49-F238E27FC236}">
                <a16:creationId xmlns:a16="http://schemas.microsoft.com/office/drawing/2014/main" id="{1410C0C8-6136-539A-A06A-C8769E045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5403" y="5689880"/>
            <a:ext cx="1051878" cy="93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4">
            <a:extLst>
              <a:ext uri="{FF2B5EF4-FFF2-40B4-BE49-F238E27FC236}">
                <a16:creationId xmlns:a16="http://schemas.microsoft.com/office/drawing/2014/main" id="{717559C4-4669-7BD0-C12F-6BE6D2B24EBA}"/>
              </a:ext>
            </a:extLst>
          </p:cNvPr>
          <p:cNvSpPr>
            <a:spLocks noGrp="1"/>
          </p:cNvSpPr>
          <p:nvPr>
            <p:ph idx="1"/>
          </p:nvPr>
        </p:nvSpPr>
        <p:spPr>
          <a:xfrm>
            <a:off x="581192" y="2180496"/>
            <a:ext cx="11029615" cy="3208839"/>
          </a:xfrm>
        </p:spPr>
        <p:txBody>
          <a:bodyPr>
            <a:normAutofit/>
          </a:bodyPr>
          <a:lstStyle/>
          <a:p>
            <a:pPr algn="l"/>
            <a:endParaRPr lang="en-US" b="0" i="0">
              <a:solidFill>
                <a:srgbClr val="000000"/>
              </a:solidFill>
              <a:effectLst/>
              <a:latin typeface="Arial" panose="020B0604020202020204" pitchFamily="34" charset="0"/>
            </a:endParaRPr>
          </a:p>
          <a:p>
            <a:pPr marL="305435" indent="-305435"/>
            <a:r>
              <a:rPr lang="en-US" sz="2200">
                <a:solidFill>
                  <a:srgbClr val="000000"/>
                </a:solidFill>
              </a:rPr>
              <a:t>A</a:t>
            </a:r>
            <a:r>
              <a:rPr lang="en-US" sz="2200" b="0" i="0">
                <a:solidFill>
                  <a:srgbClr val="000000"/>
                </a:solidFill>
                <a:effectLst/>
              </a:rPr>
              <a:t>nnual fee which covers all the duties that have been carried out on behalf of the University, paid centrally </a:t>
            </a:r>
            <a:r>
              <a:rPr lang="en-US" sz="2200">
                <a:solidFill>
                  <a:srgbClr val="000000"/>
                </a:solidFill>
              </a:rPr>
              <a:t>on</a:t>
            </a:r>
            <a:r>
              <a:rPr lang="en-US" sz="2200" b="0" i="0">
                <a:solidFill>
                  <a:srgbClr val="000000"/>
                </a:solidFill>
                <a:effectLst/>
              </a:rPr>
              <a:t> receipt of the external examiner annual report;</a:t>
            </a:r>
          </a:p>
          <a:p>
            <a:r>
              <a:rPr lang="en-US" sz="2200" b="0" i="0">
                <a:solidFill>
                  <a:srgbClr val="000000"/>
                </a:solidFill>
                <a:effectLst/>
              </a:rPr>
              <a:t>Expenses can be paid throughout the year as appropriate. Expenses will be paid independently from the annual fee and require a </a:t>
            </a:r>
            <a:r>
              <a:rPr lang="en-US" sz="2200" b="0" i="0">
                <a:solidFill>
                  <a:srgbClr val="000000"/>
                </a:solidFill>
                <a:effectLst/>
                <a:hlinkClick r:id="rId4"/>
              </a:rPr>
              <a:t>Visitor Expense Claim form </a:t>
            </a:r>
            <a:r>
              <a:rPr lang="en-US" sz="2200" b="0" i="0">
                <a:solidFill>
                  <a:srgbClr val="000000"/>
                </a:solidFill>
                <a:effectLst/>
              </a:rPr>
              <a:t>to be completed. </a:t>
            </a:r>
            <a:r>
              <a:rPr lang="en-US" sz="2200">
                <a:solidFill>
                  <a:srgbClr val="000000"/>
                </a:solidFill>
              </a:rPr>
              <a:t>R</a:t>
            </a:r>
            <a:r>
              <a:rPr lang="en-US" sz="2200" b="0" i="0">
                <a:solidFill>
                  <a:srgbClr val="000000"/>
                </a:solidFill>
                <a:effectLst/>
              </a:rPr>
              <a:t>eceipts for all expenses should be provided with the claim form and be submitted to the designated school administrative contact.</a:t>
            </a:r>
            <a:endParaRPr lang="en-GB"/>
          </a:p>
        </p:txBody>
      </p:sp>
    </p:spTree>
    <p:extLst>
      <p:ext uri="{BB962C8B-B14F-4D97-AF65-F5344CB8AC3E}">
        <p14:creationId xmlns:p14="http://schemas.microsoft.com/office/powerpoint/2010/main" val="15974289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A50EE-4413-E1BA-1878-B62440F35022}"/>
              </a:ext>
            </a:extLst>
          </p:cNvPr>
          <p:cNvSpPr>
            <a:spLocks noGrp="1"/>
          </p:cNvSpPr>
          <p:nvPr>
            <p:ph type="title"/>
          </p:nvPr>
        </p:nvSpPr>
        <p:spPr/>
        <p:txBody>
          <a:bodyPr/>
          <a:lstStyle/>
          <a:p>
            <a:r>
              <a:rPr lang="en-GB"/>
              <a:t>SUPPORTING DOCUMENTS and information</a:t>
            </a:r>
          </a:p>
        </p:txBody>
      </p:sp>
      <p:sp>
        <p:nvSpPr>
          <p:cNvPr id="8" name="TextBox 7">
            <a:extLst>
              <a:ext uri="{FF2B5EF4-FFF2-40B4-BE49-F238E27FC236}">
                <a16:creationId xmlns:a16="http://schemas.microsoft.com/office/drawing/2014/main" id="{EBB485E8-0F88-992D-3A5A-A0F5CF238060}"/>
              </a:ext>
            </a:extLst>
          </p:cNvPr>
          <p:cNvSpPr txBox="1"/>
          <p:nvPr/>
        </p:nvSpPr>
        <p:spPr>
          <a:xfrm>
            <a:off x="792481" y="2170485"/>
            <a:ext cx="7724502" cy="3785652"/>
          </a:xfrm>
          <a:prstGeom prst="rect">
            <a:avLst/>
          </a:prstGeom>
          <a:noFill/>
        </p:spPr>
        <p:txBody>
          <a:bodyPr wrap="square" rtlCol="0">
            <a:spAutoFit/>
          </a:bodyPr>
          <a:lstStyle/>
          <a:p>
            <a:r>
              <a:rPr lang="en-US" sz="2000"/>
              <a:t>Guidance and forms for External Examiners:</a:t>
            </a:r>
          </a:p>
          <a:p>
            <a:r>
              <a:rPr lang="en-US" sz="2000">
                <a:solidFill>
                  <a:schemeClr val="accent2"/>
                </a:solidFill>
                <a:hlinkClick r:id="rId3">
                  <a:extLst>
                    <a:ext uri="{A12FA001-AC4F-418D-AE19-62706E023703}">
                      <ahyp:hlinkClr xmlns:ahyp="http://schemas.microsoft.com/office/drawing/2018/hyperlinkcolor" val="tx"/>
                    </a:ext>
                  </a:extLst>
                </a:hlinkClick>
              </a:rPr>
              <a:t>External Examiners : Academic standards : Academic Quality and Partnerships : University of Sussex</a:t>
            </a:r>
            <a:endParaRPr lang="en-US" sz="2000">
              <a:solidFill>
                <a:schemeClr val="accent2"/>
              </a:solidFill>
            </a:endParaRPr>
          </a:p>
          <a:p>
            <a:endParaRPr lang="en-US" sz="2000">
              <a:solidFill>
                <a:schemeClr val="accent2"/>
              </a:solidFill>
            </a:endParaRPr>
          </a:p>
          <a:p>
            <a:r>
              <a:rPr lang="en-GB" sz="2000"/>
              <a:t>Exam and Assessment Regulations:</a:t>
            </a:r>
          </a:p>
          <a:p>
            <a:r>
              <a:rPr lang="en-US" sz="2000">
                <a:solidFill>
                  <a:schemeClr val="accent2"/>
                </a:solidFill>
                <a:hlinkClick r:id="rId4">
                  <a:extLst>
                    <a:ext uri="{A12FA001-AC4F-418D-AE19-62706E023703}">
                      <ahyp:hlinkClr xmlns:ahyp="http://schemas.microsoft.com/office/drawing/2018/hyperlinkcolor" val="tx"/>
                    </a:ext>
                  </a:extLst>
                </a:hlinkClick>
              </a:rPr>
              <a:t>Regulations for examinations and assessment : Academic standards : Academic Quality and Partnerships : University of Sussex</a:t>
            </a:r>
            <a:endParaRPr lang="en-US" sz="2000">
              <a:solidFill>
                <a:schemeClr val="accent2"/>
              </a:solidFill>
            </a:endParaRPr>
          </a:p>
          <a:p>
            <a:endParaRPr lang="en-US" sz="2000">
              <a:solidFill>
                <a:schemeClr val="accent2"/>
              </a:solidFill>
            </a:endParaRPr>
          </a:p>
          <a:p>
            <a:r>
              <a:rPr lang="en-US" sz="2000"/>
              <a:t>Queries:</a:t>
            </a:r>
          </a:p>
          <a:p>
            <a:r>
              <a:rPr lang="en-US" sz="2000">
                <a:solidFill>
                  <a:schemeClr val="accent2"/>
                </a:solidFill>
                <a:hlinkClick r:id="rId5">
                  <a:extLst>
                    <a:ext uri="{A12FA001-AC4F-418D-AE19-62706E023703}">
                      <ahyp:hlinkClr xmlns:ahyp="http://schemas.microsoft.com/office/drawing/2018/hyperlinkcolor" val="tx"/>
                    </a:ext>
                  </a:extLst>
                </a:hlinkClick>
              </a:rPr>
              <a:t>externalexaminers@sussex.ac.uk</a:t>
            </a:r>
            <a:endParaRPr lang="en-US" sz="2000">
              <a:solidFill>
                <a:schemeClr val="accent2"/>
              </a:solidFill>
            </a:endParaRPr>
          </a:p>
          <a:p>
            <a:endParaRPr lang="en-US" sz="2000">
              <a:solidFill>
                <a:schemeClr val="accent2"/>
              </a:solidFill>
            </a:endParaRPr>
          </a:p>
          <a:p>
            <a:endParaRPr lang="en-GB" sz="2000">
              <a:solidFill>
                <a:schemeClr val="accent2"/>
              </a:solidFill>
            </a:endParaRPr>
          </a:p>
        </p:txBody>
      </p:sp>
      <p:pic>
        <p:nvPicPr>
          <p:cNvPr id="9" name="x_x_Picture 1">
            <a:extLst>
              <a:ext uri="{FF2B5EF4-FFF2-40B4-BE49-F238E27FC236}">
                <a16:creationId xmlns:a16="http://schemas.microsoft.com/office/drawing/2014/main" id="{1410C0C8-6136-539A-A06A-C8769E0450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05403" y="5689880"/>
            <a:ext cx="1051878" cy="93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724954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6215</Words>
  <Application>Microsoft Office PowerPoint</Application>
  <PresentationFormat>Widescreen</PresentationFormat>
  <Paragraphs>474</Paragraphs>
  <Slides>48</Slides>
  <Notes>48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Calibri</vt:lpstr>
      <vt:lpstr>Courier New</vt:lpstr>
      <vt:lpstr>Gill Sans MT</vt:lpstr>
      <vt:lpstr>Symbol</vt:lpstr>
      <vt:lpstr>Wingdings</vt:lpstr>
      <vt:lpstr>Wingdings 2</vt:lpstr>
      <vt:lpstr>Dividend</vt:lpstr>
      <vt:lpstr>  briefing for external examiners</vt:lpstr>
      <vt:lpstr>WELCOME AND INTRODUCTION</vt:lpstr>
      <vt:lpstr>ROLE OF THE EXERNAL EXAMINER</vt:lpstr>
      <vt:lpstr>ROLE OF THE EXERNAL EXAMINER</vt:lpstr>
      <vt:lpstr>ROLE OF THE EXERNAL EXAMINER</vt:lpstr>
      <vt:lpstr>ROLE OF THE EXERNAL EXAMINER</vt:lpstr>
      <vt:lpstr>ROLE OF THE EXERNAL EXAMINER</vt:lpstr>
      <vt:lpstr>Quality assurance of assessment: assessment setting, marking and moderation</vt:lpstr>
      <vt:lpstr>Quality assurance of assessment: assessment setting, marking and moderation</vt:lpstr>
      <vt:lpstr>Quality assurance of assessment: assessment setting, marking and moderation</vt:lpstr>
      <vt:lpstr>Quality assurance of assessment: assessment setting, marking and moderation</vt:lpstr>
      <vt:lpstr>Summary of progression and awards regulations – ALL</vt:lpstr>
      <vt:lpstr>Summary of progression and awards regulations – ALL</vt:lpstr>
      <vt:lpstr>Summary of progression and awards regulations – UNDERGRADUATE</vt:lpstr>
      <vt:lpstr>Summary of progression and awards regulations – POSTGRADUATE</vt:lpstr>
      <vt:lpstr>Quality assurance of assessment: Assessment Boards</vt:lpstr>
      <vt:lpstr>Quality assurance of assessment:  Assessment Boards</vt:lpstr>
      <vt:lpstr>Classification (UG)</vt:lpstr>
      <vt:lpstr>Borderline (UG)</vt:lpstr>
      <vt:lpstr>Classification (pGT)</vt:lpstr>
      <vt:lpstr>Borderline (PG)</vt:lpstr>
      <vt:lpstr>Example student array</vt:lpstr>
      <vt:lpstr>UG Array Example 1 – lower left</vt:lpstr>
      <vt:lpstr>Ug example array 1 – lower right</vt:lpstr>
      <vt:lpstr>ug example array 1 – top right</vt:lpstr>
      <vt:lpstr>ug example array 1 – top right</vt:lpstr>
      <vt:lpstr>ug example array 1 – top right</vt:lpstr>
      <vt:lpstr>ug example array 1 – top right</vt:lpstr>
      <vt:lpstr>ug example array 1 – top right</vt:lpstr>
      <vt:lpstr>ug example array 1 – top right</vt:lpstr>
      <vt:lpstr>ug example array 1 – top left</vt:lpstr>
      <vt:lpstr>ug example array 1 – top left</vt:lpstr>
      <vt:lpstr>ug example array 1 – top left</vt:lpstr>
      <vt:lpstr>ug example array 1 – top left</vt:lpstr>
      <vt:lpstr>ug example array 1 – top left</vt:lpstr>
      <vt:lpstr>Example 2 student array</vt:lpstr>
      <vt:lpstr>Example 2 student array</vt:lpstr>
      <vt:lpstr>Example 3 student array</vt:lpstr>
      <vt:lpstr>Example 3 student array</vt:lpstr>
      <vt:lpstr>Example 4 student array</vt:lpstr>
      <vt:lpstr>Example 4 student array</vt:lpstr>
      <vt:lpstr>EXAMPLE 5 PGT array 1</vt:lpstr>
      <vt:lpstr>PGT array 1</vt:lpstr>
      <vt:lpstr>EXAMPLE 6 PGT array 2</vt:lpstr>
      <vt:lpstr>PGT array 2</vt:lpstr>
      <vt:lpstr>External examiner annual reports</vt:lpstr>
      <vt:lpstr>External examiner fees and expenses</vt:lpstr>
      <vt:lpstr>SUPPORTING DOCUMENTS and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PGT Regulations briefing</dc:title>
  <dc:creator>Jojo Hills</dc:creator>
  <cp:lastModifiedBy>Safak Karakulak</cp:lastModifiedBy>
  <cp:revision>2</cp:revision>
  <dcterms:created xsi:type="dcterms:W3CDTF">2022-09-29T10:08:40Z</dcterms:created>
  <dcterms:modified xsi:type="dcterms:W3CDTF">2025-02-24T09:40:43Z</dcterms:modified>
</cp:coreProperties>
</file>