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0" r:id="rId1"/>
  </p:sldMasterIdLst>
  <p:notesMasterIdLst>
    <p:notesMasterId r:id="rId42"/>
  </p:notesMasterIdLst>
  <p:sldIdLst>
    <p:sldId id="259" r:id="rId2"/>
    <p:sldId id="326" r:id="rId3"/>
    <p:sldId id="316" r:id="rId4"/>
    <p:sldId id="317" r:id="rId5"/>
    <p:sldId id="327" r:id="rId6"/>
    <p:sldId id="322" r:id="rId7"/>
    <p:sldId id="321" r:id="rId8"/>
    <p:sldId id="328" r:id="rId9"/>
    <p:sldId id="329" r:id="rId10"/>
    <p:sldId id="333" r:id="rId11"/>
    <p:sldId id="334" r:id="rId12"/>
    <p:sldId id="335" r:id="rId13"/>
    <p:sldId id="336" r:id="rId14"/>
    <p:sldId id="337" r:id="rId15"/>
    <p:sldId id="338" r:id="rId16"/>
    <p:sldId id="339" r:id="rId17"/>
    <p:sldId id="340" r:id="rId18"/>
    <p:sldId id="341" r:id="rId19"/>
    <p:sldId id="342" r:id="rId20"/>
    <p:sldId id="343" r:id="rId21"/>
    <p:sldId id="324" r:id="rId22"/>
    <p:sldId id="292" r:id="rId23"/>
    <p:sldId id="295" r:id="rId24"/>
    <p:sldId id="302" r:id="rId25"/>
    <p:sldId id="298" r:id="rId26"/>
    <p:sldId id="262" r:id="rId27"/>
    <p:sldId id="269" r:id="rId28"/>
    <p:sldId id="299" r:id="rId29"/>
    <p:sldId id="285" r:id="rId30"/>
    <p:sldId id="283" r:id="rId31"/>
    <p:sldId id="288" r:id="rId32"/>
    <p:sldId id="289" r:id="rId33"/>
    <p:sldId id="290" r:id="rId34"/>
    <p:sldId id="300" r:id="rId35"/>
    <p:sldId id="346" r:id="rId36"/>
    <p:sldId id="347" r:id="rId37"/>
    <p:sldId id="330" r:id="rId38"/>
    <p:sldId id="315" r:id="rId39"/>
    <p:sldId id="284" r:id="rId40"/>
    <p:sldId id="332" r:id="rId41"/>
  </p:sldIdLst>
  <p:sldSz cx="9144000" cy="6858000" type="screen4x3"/>
  <p:notesSz cx="6858000" cy="9144000"/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CC3300"/>
    <a:srgbClr val="FD6339"/>
    <a:srgbClr val="D83002"/>
    <a:srgbClr val="FF6600"/>
    <a:srgbClr val="CC6600"/>
    <a:srgbClr val="0033CC"/>
    <a:srgbClr val="CC0066"/>
    <a:srgbClr val="0066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5" autoAdjust="0"/>
    <p:restoredTop sz="94612" autoAdjust="0"/>
  </p:normalViewPr>
  <p:slideViewPr>
    <p:cSldViewPr>
      <p:cViewPr varScale="1">
        <p:scale>
          <a:sx n="110" d="100"/>
          <a:sy n="110" d="100"/>
        </p:scale>
        <p:origin x="148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86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0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67B9F-C2EE-4C5E-8EB6-32D130F3DF36}" type="datetimeFigureOut">
              <a:rPr lang="en-GB" smtClean="0"/>
              <a:pPr/>
              <a:t>25/04/2016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F7DC53-5BA3-4E4D-8054-9A2075D780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5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33C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2D492-827A-40FE-9227-F58CFBAB57F5}" type="datetime1">
              <a:rPr lang="en-GB" smtClean="0"/>
              <a:pPr/>
              <a:t>25/04/2016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0E24-5E5F-4DFE-AAB3-634D32EFD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AD4E5-42B6-4CCF-B70D-72B5D9487A55}" type="datetime1">
              <a:rPr lang="en-GB" smtClean="0"/>
              <a:pPr/>
              <a:t>25/04/2016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0E24-5E5F-4DFE-AAB3-634D32EFD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47E08-56DF-4806-A4CF-BEB6F195880C}" type="datetime1">
              <a:rPr lang="en-GB" smtClean="0"/>
              <a:pPr/>
              <a:t>25/04/2016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0E24-5E5F-4DFE-AAB3-634D32EFD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FFDFE-DDEF-4AEC-9949-A3B315BE4585}" type="datetime1">
              <a:rPr lang="en-GB" smtClean="0"/>
              <a:pPr/>
              <a:t>25/04/2016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0E24-5E5F-4DFE-AAB3-634D32EFD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0206-6875-46A1-9212-9B6AEBF9B57D}" type="datetime1">
              <a:rPr lang="en-GB" smtClean="0"/>
              <a:pPr/>
              <a:t>25/04/2016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0E24-5E5F-4DFE-AAB3-634D32EFD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2F4C-4F9B-441C-99E8-A8B1E70A9BE8}" type="datetime1">
              <a:rPr lang="en-GB" smtClean="0"/>
              <a:pPr/>
              <a:t>25/04/2016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0E24-5E5F-4DFE-AAB3-634D32EFD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102-77D5-4F0E-BAE6-E6DC3F7CF205}" type="datetime1">
              <a:rPr lang="en-GB" smtClean="0"/>
              <a:pPr/>
              <a:t>25/04/2016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0E24-5E5F-4DFE-AAB3-634D32EFD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1758-18A4-4E88-9BB3-395100133F9C}" type="datetime1">
              <a:rPr lang="en-GB" smtClean="0"/>
              <a:pPr/>
              <a:t>25/04/2016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0E24-5E5F-4DFE-AAB3-634D32EFD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15E7-3ABA-40AE-AA7B-EABD5971C192}" type="datetime1">
              <a:rPr lang="en-GB" smtClean="0"/>
              <a:pPr/>
              <a:t>25/04/2016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0E24-5E5F-4DFE-AAB3-634D32EFD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31BC-5A15-4618-9118-E12CC874CF3B}" type="datetime1">
              <a:rPr lang="en-GB" smtClean="0"/>
              <a:pPr/>
              <a:t>25/04/2016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0E24-5E5F-4DFE-AAB3-634D32EFD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8117D-CD21-43A1-A5D9-A66113C90C4A}" type="datetime1">
              <a:rPr lang="en-GB" smtClean="0"/>
              <a:pPr/>
              <a:t>25/04/2016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0E24-5E5F-4DFE-AAB3-634D32EFD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1B14-2F16-4D17-8144-0B90468EE971}" type="datetime1">
              <a:rPr lang="en-GB" smtClean="0"/>
              <a:pPr/>
              <a:t>25/04/2016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80E24-5E5F-4DFE-AAB3-634D32EFDA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235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692AE-BACA-4C94-947B-C0F0BA2D65EF}" type="datetime1">
              <a:rPr lang="en-GB" smtClean="0"/>
              <a:pPr/>
              <a:t>25/04/2016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80E24-5E5F-4DFE-AAB3-634D32EFDA1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wmf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public+goods&amp;source=images&amp;cd=&amp;cad=rja&amp;docid=gLhxay0F7GkxvM&amp;tbnid=QJjA1sHMChNKkM:&amp;ved=0CAUQjRw&amp;url=http://www.everyday-economist.com/2012_07_01_archive.html&amp;ei=eb4TUbXNDIWW0QWkxoHABg&amp;bvm=bv.42080656,d.d2k&amp;psig=AFQjCNGTQHbVztQoaDhLKskpe491RN9A_Q&amp;ust=1360334838691890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hyperlink" Target="http://redlandslabour.org.uk/wp-content/uploads/2012/09/20107201656774071.jpg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veconlab.econ.virginia.edu/admin.htm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309" y="332656"/>
            <a:ext cx="8996691" cy="1470025"/>
          </a:xfrm>
        </p:spPr>
        <p:txBody>
          <a:bodyPr>
            <a:noAutofit/>
          </a:bodyPr>
          <a:lstStyle/>
          <a:p>
            <a:r>
              <a:rPr lang="en-GB" sz="3200" b="1" dirty="0">
                <a:ea typeface="Calibri"/>
                <a:cs typeface="Times New Roman"/>
              </a:rPr>
              <a:t>Annual Teaching and Learning Conference 2016</a:t>
            </a:r>
            <a:br>
              <a:rPr lang="en-GB" sz="3200" b="1" dirty="0">
                <a:ea typeface="Calibri"/>
                <a:cs typeface="Times New Roman"/>
              </a:rPr>
            </a:br>
            <a:r>
              <a:rPr lang="en-GB" sz="3200" dirty="0">
                <a:ea typeface="Calibri"/>
                <a:cs typeface="Times New Roman"/>
              </a:rPr>
              <a:t>Classroom games in economics teaching: reflections on student engagement and inclusion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91680" y="5805264"/>
            <a:ext cx="6400800" cy="90872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990033"/>
                </a:solidFill>
              </a:rPr>
              <a:t>Dimitra </a:t>
            </a:r>
            <a:r>
              <a:rPr lang="en-US" dirty="0" err="1">
                <a:solidFill>
                  <a:srgbClr val="990033"/>
                </a:solidFill>
              </a:rPr>
              <a:t>Petropoulou</a:t>
            </a:r>
            <a:r>
              <a:rPr lang="en-US" dirty="0">
                <a:solidFill>
                  <a:srgbClr val="990033"/>
                </a:solidFill>
              </a:rPr>
              <a:t>, </a:t>
            </a:r>
          </a:p>
          <a:p>
            <a:r>
              <a:rPr lang="en-US" dirty="0">
                <a:solidFill>
                  <a:srgbClr val="990033"/>
                </a:solidFill>
              </a:rPr>
              <a:t>Department of Economics, </a:t>
            </a:r>
            <a:r>
              <a:rPr lang="en-US" dirty="0" err="1">
                <a:solidFill>
                  <a:srgbClr val="990033"/>
                </a:solidFill>
              </a:rPr>
              <a:t>BMEc</a:t>
            </a:r>
            <a:endParaRPr lang="en-GB" dirty="0">
              <a:solidFill>
                <a:srgbClr val="990033"/>
              </a:solidFill>
            </a:endParaRPr>
          </a:p>
        </p:txBody>
      </p:sp>
      <p:pic>
        <p:nvPicPr>
          <p:cNvPr id="3074" name="Picture 2" descr="Image result for ga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873" y="2636912"/>
            <a:ext cx="4040359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100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764" y="838200"/>
            <a:ext cx="8820472" cy="5544616"/>
          </a:xfrm>
        </p:spPr>
        <p:txBody>
          <a:bodyPr>
            <a:noAutofit/>
          </a:bodyPr>
          <a:lstStyle/>
          <a:p>
            <a:r>
              <a:rPr lang="en-GB" sz="2600" dirty="0"/>
              <a:t>Growing interest in the pedagogical use of online games in Economics</a:t>
            </a:r>
          </a:p>
          <a:p>
            <a:endParaRPr lang="en-GB" sz="2600" dirty="0"/>
          </a:p>
          <a:p>
            <a:r>
              <a:rPr lang="en-GB" sz="2600" dirty="0"/>
              <a:t>Since 2013 I have embedded a number of different games into </a:t>
            </a:r>
            <a:r>
              <a:rPr lang="en-GB" sz="2600" i="1" dirty="0"/>
              <a:t>Advanced Microeconomics </a:t>
            </a:r>
            <a:r>
              <a:rPr lang="en-GB" sz="2600" dirty="0"/>
              <a:t> and facilitated the use of games in </a:t>
            </a:r>
            <a:r>
              <a:rPr lang="en-GB" sz="2600" i="1" dirty="0"/>
              <a:t>International Trade </a:t>
            </a:r>
            <a:r>
              <a:rPr lang="en-GB" sz="2600" dirty="0"/>
              <a:t>and on Applicant Visitor Days</a:t>
            </a:r>
            <a:endParaRPr lang="en-GB" sz="2600" i="1" dirty="0"/>
          </a:p>
          <a:p>
            <a:pPr marL="0" indent="0">
              <a:buNone/>
            </a:pPr>
            <a:endParaRPr lang="en-GB" sz="2600" i="1" dirty="0"/>
          </a:p>
          <a:p>
            <a:r>
              <a:rPr lang="en-GB" sz="2600" dirty="0"/>
              <a:t>In 2015 I received funding by TEL to embed multiplayer computerised games into </a:t>
            </a:r>
            <a:r>
              <a:rPr lang="en-GB" sz="2600" i="1" dirty="0"/>
              <a:t>Advanced Microeconomics</a:t>
            </a:r>
            <a:r>
              <a:rPr lang="en-GB" sz="2600" dirty="0"/>
              <a:t>, so as to facilitate large-scale collaborative learning</a:t>
            </a:r>
          </a:p>
          <a:p>
            <a:endParaRPr lang="en-GB" sz="2600" dirty="0"/>
          </a:p>
          <a:p>
            <a:r>
              <a:rPr lang="en-GB" sz="2600" dirty="0"/>
              <a:t>Opportunity to discuss how games can stimulate inclusion, among other benefits/demonstrate use of a game</a:t>
            </a:r>
          </a:p>
          <a:p>
            <a:endParaRPr lang="en-GB" sz="2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2</a:t>
            </a:fld>
            <a:endParaRPr lang="en-US" altLang="en-US" sz="1400">
              <a:solidFill>
                <a:srgbClr val="333399"/>
              </a:solidFill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 I. Why am I running this workshop today?</a:t>
            </a:r>
          </a:p>
        </p:txBody>
      </p:sp>
    </p:spTree>
    <p:extLst>
      <p:ext uri="{BB962C8B-B14F-4D97-AF65-F5344CB8AC3E}">
        <p14:creationId xmlns:p14="http://schemas.microsoft.com/office/powerpoint/2010/main" val="247251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678" y="1047595"/>
            <a:ext cx="8820472" cy="5499925"/>
          </a:xfrm>
        </p:spPr>
        <p:txBody>
          <a:bodyPr>
            <a:no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GB" sz="2600" dirty="0"/>
              <a:t>Why use classroom games in Economics teaching?</a:t>
            </a:r>
          </a:p>
          <a:p>
            <a:pPr marL="400050" indent="-400050">
              <a:buFont typeface="+mj-lt"/>
              <a:buAutoNum type="romanUcPeriod"/>
            </a:pPr>
            <a:endParaRPr lang="en-GB" sz="1400" dirty="0"/>
          </a:p>
          <a:p>
            <a:pPr marL="571500" indent="-571500">
              <a:buFont typeface="+mj-lt"/>
              <a:buAutoNum type="romanUcPeriod"/>
            </a:pPr>
            <a:r>
              <a:rPr lang="en-GB" sz="2600" dirty="0"/>
              <a:t>Types of economics games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GB" sz="2200" dirty="0"/>
              <a:t>Computerised games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GB" sz="2200" dirty="0"/>
              <a:t>Hand-run games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GB" sz="2200" dirty="0"/>
              <a:t>Homework games</a:t>
            </a:r>
          </a:p>
          <a:p>
            <a:pPr marL="400050" indent="-400050">
              <a:buFont typeface="+mj-lt"/>
              <a:buAutoNum type="romanUcPeriod"/>
            </a:pPr>
            <a:endParaRPr lang="en-GB" sz="1400" dirty="0"/>
          </a:p>
          <a:p>
            <a:pPr marL="571500" indent="-571500">
              <a:buFont typeface="+mj-lt"/>
              <a:buAutoNum type="romanUcPeriod"/>
            </a:pPr>
            <a:r>
              <a:rPr lang="en-GB" sz="2600" dirty="0"/>
              <a:t>Achieving learning outcomes through classroom games</a:t>
            </a:r>
          </a:p>
          <a:p>
            <a:pPr marL="571500" indent="-571500">
              <a:buFont typeface="+mj-lt"/>
              <a:buAutoNum type="romanUcPeriod"/>
            </a:pPr>
            <a:endParaRPr lang="en-GB" sz="1600" dirty="0"/>
          </a:p>
          <a:p>
            <a:pPr marL="571500" indent="-571500">
              <a:buFont typeface="+mj-lt"/>
              <a:buAutoNum type="romanUcPeriod"/>
            </a:pPr>
            <a:r>
              <a:rPr lang="en-GB" sz="2600" dirty="0"/>
              <a:t>Games as a means of stimulating student inclusion</a:t>
            </a:r>
          </a:p>
          <a:p>
            <a:pPr marL="571500" indent="-571500">
              <a:buFont typeface="+mj-lt"/>
              <a:buAutoNum type="romanUcPeriod"/>
            </a:pPr>
            <a:endParaRPr lang="en-GB" sz="1600" dirty="0"/>
          </a:p>
          <a:p>
            <a:pPr marL="571500" indent="-571500">
              <a:buFont typeface="+mj-lt"/>
              <a:buAutoNum type="romanUcPeriod"/>
            </a:pPr>
            <a:r>
              <a:rPr lang="en-GB" sz="2600" dirty="0"/>
              <a:t>What the students think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3</a:t>
            </a:fld>
            <a:endParaRPr lang="en-US" altLang="en-US" sz="1400">
              <a:solidFill>
                <a:srgbClr val="333399"/>
              </a:solidFill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 Session Structure</a:t>
            </a:r>
          </a:p>
        </p:txBody>
      </p:sp>
    </p:spTree>
    <p:extLst>
      <p:ext uri="{BB962C8B-B14F-4D97-AF65-F5344CB8AC3E}">
        <p14:creationId xmlns:p14="http://schemas.microsoft.com/office/powerpoint/2010/main" val="3738649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764" y="909700"/>
            <a:ext cx="8820472" cy="5544616"/>
          </a:xfrm>
        </p:spPr>
        <p:txBody>
          <a:bodyPr>
            <a:noAutofit/>
          </a:bodyPr>
          <a:lstStyle/>
          <a:p>
            <a:r>
              <a:rPr lang="en-GB" sz="2600" dirty="0"/>
              <a:t>Wide tradition in gaming, simulation and role-play in teaching</a:t>
            </a:r>
          </a:p>
          <a:p>
            <a:pPr marL="0" indent="0">
              <a:buNone/>
            </a:pPr>
            <a:endParaRPr lang="en-GB" sz="1600" dirty="0"/>
          </a:p>
          <a:p>
            <a:r>
              <a:rPr lang="en-GB" sz="2600" dirty="0"/>
              <a:t>Economics has developed into an experimental science, with many Universities (and soon </a:t>
            </a:r>
            <a:r>
              <a:rPr lang="en-GB" sz="2600" dirty="0" err="1"/>
              <a:t>BMEc</a:t>
            </a:r>
            <a:r>
              <a:rPr lang="en-GB" sz="2600" dirty="0"/>
              <a:t>) investing in dedicated economics experimental laboratories for research purposes</a:t>
            </a:r>
          </a:p>
          <a:p>
            <a:endParaRPr lang="en-GB" sz="1600" dirty="0"/>
          </a:p>
          <a:p>
            <a:r>
              <a:rPr lang="en-GB" sz="2600" dirty="0"/>
              <a:t>Economics games/teaching experiments typically derive from research experiments based on </a:t>
            </a:r>
            <a:r>
              <a:rPr lang="en-GB" sz="2600" dirty="0">
                <a:solidFill>
                  <a:srgbClr val="990033"/>
                </a:solidFill>
              </a:rPr>
              <a:t>specific economic models</a:t>
            </a:r>
            <a:r>
              <a:rPr lang="en-GB" sz="2600" dirty="0"/>
              <a:t>, designed to </a:t>
            </a:r>
            <a:r>
              <a:rPr lang="en-GB" sz="2600" dirty="0">
                <a:solidFill>
                  <a:srgbClr val="990033"/>
                </a:solidFill>
              </a:rPr>
              <a:t>test specific behavioural hypotheses</a:t>
            </a:r>
          </a:p>
          <a:p>
            <a:pPr marL="0" indent="0">
              <a:buNone/>
            </a:pPr>
            <a:endParaRPr lang="en-GB" sz="1600" dirty="0"/>
          </a:p>
          <a:p>
            <a:r>
              <a:rPr lang="en-GB" sz="2600" dirty="0"/>
              <a:t>Economic games/teaching experiments can be used to:</a:t>
            </a:r>
          </a:p>
          <a:p>
            <a:pPr lvl="1"/>
            <a:r>
              <a:rPr lang="en-GB" sz="2200" dirty="0"/>
              <a:t>illustrate economic principles</a:t>
            </a:r>
          </a:p>
          <a:p>
            <a:pPr lvl="1"/>
            <a:r>
              <a:rPr lang="en-GB" sz="2200" dirty="0"/>
              <a:t>critically discuss limitations of economic theory </a:t>
            </a:r>
          </a:p>
          <a:p>
            <a:pPr lvl="1"/>
            <a:r>
              <a:rPr lang="en-GB" sz="2200" dirty="0"/>
              <a:t>Familiarise students with research in the field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4</a:t>
            </a:fld>
            <a:endParaRPr lang="en-US" altLang="en-US" sz="1400">
              <a:solidFill>
                <a:srgbClr val="333399"/>
              </a:solidFill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 I. Why classroom games in Economics?</a:t>
            </a:r>
          </a:p>
        </p:txBody>
      </p:sp>
    </p:spTree>
    <p:extLst>
      <p:ext uri="{BB962C8B-B14F-4D97-AF65-F5344CB8AC3E}">
        <p14:creationId xmlns:p14="http://schemas.microsoft.com/office/powerpoint/2010/main" val="189787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820472" cy="5544616"/>
          </a:xfrm>
        </p:spPr>
        <p:txBody>
          <a:bodyPr>
            <a:noAutofit/>
          </a:bodyPr>
          <a:lstStyle/>
          <a:p>
            <a:r>
              <a:rPr lang="en-GB" sz="2600" dirty="0"/>
              <a:t>Games can be a fun way for students to engage with economics principles</a:t>
            </a:r>
          </a:p>
          <a:p>
            <a:endParaRPr lang="en-GB" sz="1600" dirty="0"/>
          </a:p>
          <a:p>
            <a:r>
              <a:rPr lang="en-GB" sz="2600" dirty="0"/>
              <a:t>They can also be a </a:t>
            </a:r>
            <a:r>
              <a:rPr lang="en-GB" sz="2600" dirty="0">
                <a:solidFill>
                  <a:srgbClr val="990033"/>
                </a:solidFill>
              </a:rPr>
              <a:t>great motivator </a:t>
            </a:r>
            <a:r>
              <a:rPr lang="en-GB" sz="2600" dirty="0"/>
              <a:t>for delving further into the subject, getting to grips with subsequent technical material and critiquing the theory</a:t>
            </a:r>
          </a:p>
          <a:p>
            <a:endParaRPr lang="en-GB" sz="1600" dirty="0"/>
          </a:p>
          <a:p>
            <a:r>
              <a:rPr lang="en-GB" sz="2600" dirty="0"/>
              <a:t>Can allow tutor to </a:t>
            </a:r>
            <a:r>
              <a:rPr lang="en-GB" sz="2600" dirty="0">
                <a:solidFill>
                  <a:srgbClr val="990033"/>
                </a:solidFill>
              </a:rPr>
              <a:t>draw from students’ diverse backgrounds and experience</a:t>
            </a:r>
            <a:r>
              <a:rPr lang="en-GB" sz="2600" dirty="0"/>
              <a:t>, stimulating inclusion and enriching the experience for the whole class</a:t>
            </a:r>
          </a:p>
          <a:p>
            <a:endParaRPr lang="en-GB" sz="1600" dirty="0"/>
          </a:p>
          <a:p>
            <a:r>
              <a:rPr lang="en-GB" sz="2600" dirty="0"/>
              <a:t>Can stimulate student attendance, encourage interaction even in non-interactive seminars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5</a:t>
            </a:fld>
            <a:endParaRPr lang="en-US" altLang="en-US" sz="1400">
              <a:solidFill>
                <a:srgbClr val="333399"/>
              </a:solidFill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 bwMode="auto">
          <a:xfrm>
            <a:off x="990600" y="6551172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I. Why classroom games in Economics?</a:t>
            </a:r>
          </a:p>
        </p:txBody>
      </p:sp>
    </p:spTree>
    <p:extLst>
      <p:ext uri="{BB962C8B-B14F-4D97-AF65-F5344CB8AC3E}">
        <p14:creationId xmlns:p14="http://schemas.microsoft.com/office/powerpoint/2010/main" val="15742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9700"/>
            <a:ext cx="8820472" cy="5544616"/>
          </a:xfrm>
        </p:spPr>
        <p:txBody>
          <a:bodyPr>
            <a:noAutofit/>
          </a:bodyPr>
          <a:lstStyle/>
          <a:p>
            <a:r>
              <a:rPr lang="en-GB" sz="2600" dirty="0"/>
              <a:t>A number of studies try to determine the benefits of using classroom experiments. </a:t>
            </a:r>
          </a:p>
          <a:p>
            <a:endParaRPr lang="en-GB" sz="1600" dirty="0"/>
          </a:p>
          <a:p>
            <a:r>
              <a:rPr lang="en-GB" sz="2600" dirty="0"/>
              <a:t>RCT methodology:  lecturer and module fixed, students randomly assigned to a treatment group (with experiments) and a control group (without experiments); compare performance</a:t>
            </a:r>
          </a:p>
          <a:p>
            <a:pPr lvl="1"/>
            <a:r>
              <a:rPr lang="en-GB" sz="2200" dirty="0"/>
              <a:t>Ball, </a:t>
            </a:r>
            <a:r>
              <a:rPr lang="en-GB" sz="2200" dirty="0" err="1"/>
              <a:t>Eckel</a:t>
            </a:r>
            <a:r>
              <a:rPr lang="en-GB" sz="2200" dirty="0"/>
              <a:t> and Rojas (2006): experiments improved the overall mark on the final examination, especially for female students</a:t>
            </a:r>
          </a:p>
          <a:p>
            <a:pPr lvl="1"/>
            <a:r>
              <a:rPr lang="en-GB" sz="2200" dirty="0"/>
              <a:t>Emerson and Taylor (2004): boosted microeconomics students’ scores on a standardised economics test; narrowed gender gap</a:t>
            </a:r>
          </a:p>
          <a:p>
            <a:pPr lvl="1"/>
            <a:r>
              <a:rPr lang="en-GB" sz="2200" dirty="0"/>
              <a:t>Durham, McKinnon and Schulman (2007), Emerson and Taylor (2004): experiments benefit read-write learners less than those who prefer learning by doing.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6</a:t>
            </a:fld>
            <a:endParaRPr lang="en-US" altLang="en-US" sz="1400">
              <a:solidFill>
                <a:srgbClr val="333399"/>
              </a:solidFill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 Evidence on use of economics games?</a:t>
            </a:r>
          </a:p>
        </p:txBody>
      </p:sp>
    </p:spTree>
    <p:extLst>
      <p:ext uri="{BB962C8B-B14F-4D97-AF65-F5344CB8AC3E}">
        <p14:creationId xmlns:p14="http://schemas.microsoft.com/office/powerpoint/2010/main" val="2938861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820472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600" dirty="0"/>
              <a:t>Hand-run experiments:</a:t>
            </a:r>
          </a:p>
          <a:p>
            <a:pPr marL="0" indent="0">
              <a:buNone/>
            </a:pPr>
            <a:endParaRPr lang="en-GB" sz="1200" dirty="0"/>
          </a:p>
          <a:p>
            <a:r>
              <a:rPr lang="en-GB" sz="2000" dirty="0"/>
              <a:t>Conducted in class by the tutor (potentially with assistants)</a:t>
            </a:r>
          </a:p>
          <a:p>
            <a:r>
              <a:rPr lang="en-GB" sz="2000" dirty="0"/>
              <a:t>Face to face live interaction – can involve physical activity</a:t>
            </a:r>
          </a:p>
          <a:p>
            <a:r>
              <a:rPr lang="en-GB" sz="2000" dirty="0"/>
              <a:t>Excellent for engagement</a:t>
            </a:r>
          </a:p>
          <a:p>
            <a:r>
              <a:rPr lang="en-GB" sz="2000" dirty="0"/>
              <a:t>Vary in complexity: electronic polling vs sophisticated games with more interaction</a:t>
            </a:r>
          </a:p>
          <a:p>
            <a:r>
              <a:rPr lang="en-GB" sz="2000" dirty="0"/>
              <a:t>Vary in number of players (but usually a max of around 60)</a:t>
            </a:r>
          </a:p>
          <a:p>
            <a:r>
              <a:rPr lang="en-GB" sz="2000" dirty="0"/>
              <a:t>Vary in level of undergraduate being targeted </a:t>
            </a:r>
          </a:p>
          <a:p>
            <a:r>
              <a:rPr lang="en-GB" sz="2000" dirty="0"/>
              <a:t>Vary in the level of time required</a:t>
            </a:r>
          </a:p>
          <a:p>
            <a:r>
              <a:rPr lang="en-GB" sz="2000" dirty="0"/>
              <a:t>Easy to tailor/tweak, even on the spot</a:t>
            </a:r>
          </a:p>
          <a:p>
            <a:r>
              <a:rPr lang="en-GB" sz="2000" dirty="0"/>
              <a:t>Materials for a range of games publically available</a:t>
            </a:r>
          </a:p>
          <a:p>
            <a:r>
              <a:rPr lang="en-GB" sz="2000" dirty="0"/>
              <a:t>Require preparation, coordination; inherent unpredictability may lead to variation in student experience</a:t>
            </a:r>
          </a:p>
          <a:p>
            <a:pPr marL="457200" lvl="1" indent="0">
              <a:buNone/>
            </a:pPr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7</a:t>
            </a:fld>
            <a:endParaRPr lang="en-US" altLang="en-US" sz="1400">
              <a:solidFill>
                <a:srgbClr val="333399"/>
              </a:solidFill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II. Types of Classroom games</a:t>
            </a:r>
          </a:p>
        </p:txBody>
      </p:sp>
    </p:spTree>
    <p:extLst>
      <p:ext uri="{BB962C8B-B14F-4D97-AF65-F5344CB8AC3E}">
        <p14:creationId xmlns:p14="http://schemas.microsoft.com/office/powerpoint/2010/main" val="242299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820472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600" dirty="0"/>
              <a:t>Computerised experiments:</a:t>
            </a:r>
          </a:p>
          <a:p>
            <a:pPr marL="0" indent="0">
              <a:buNone/>
            </a:pPr>
            <a:endParaRPr lang="en-GB" sz="1200" dirty="0"/>
          </a:p>
          <a:p>
            <a:r>
              <a:rPr lang="en-GB" sz="2200" dirty="0"/>
              <a:t>Work very well with large cohorts (hundreds of students)</a:t>
            </a:r>
          </a:p>
          <a:p>
            <a:r>
              <a:rPr lang="en-GB" sz="2200" dirty="0"/>
              <a:t>Ease of use, but requires an IT lab</a:t>
            </a:r>
          </a:p>
          <a:p>
            <a:r>
              <a:rPr lang="en-GB" sz="2200" dirty="0"/>
              <a:t>Particularly useful when multiple interactions are required between randomly matched participants (while keeping track of decisions/payoffs)</a:t>
            </a:r>
          </a:p>
          <a:p>
            <a:r>
              <a:rPr lang="en-GB" sz="2200" dirty="0"/>
              <a:t>Allows random matching of participants</a:t>
            </a:r>
          </a:p>
          <a:p>
            <a:r>
              <a:rPr lang="en-GB" sz="2200" dirty="0"/>
              <a:t>Preserves a degree of anonymity – safer choice for some learners</a:t>
            </a:r>
          </a:p>
          <a:p>
            <a:r>
              <a:rPr lang="en-GB" sz="2200" dirty="0"/>
              <a:t>Interaction via the software, rather than face-to-face</a:t>
            </a:r>
          </a:p>
          <a:p>
            <a:r>
              <a:rPr lang="en-GB" sz="2200" dirty="0"/>
              <a:t>Results are immediately available to stimulate discussion</a:t>
            </a:r>
          </a:p>
          <a:p>
            <a:r>
              <a:rPr lang="en-GB" sz="2200" dirty="0"/>
              <a:t>A large selection of computerised experiments are available online</a:t>
            </a:r>
          </a:p>
          <a:p>
            <a:r>
              <a:rPr lang="en-GB" sz="2200" dirty="0"/>
              <a:t>But…many experiments are standardised with limited ability to tailor</a:t>
            </a:r>
          </a:p>
          <a:p>
            <a:r>
              <a:rPr lang="en-GB" sz="2200" dirty="0"/>
              <a:t>Experiments may run as fast as the slowest student – pace issues</a:t>
            </a:r>
          </a:p>
          <a:p>
            <a:r>
              <a:rPr lang="en-GB" sz="2200" dirty="0"/>
              <a:t>Risk of technical problems</a:t>
            </a:r>
          </a:p>
          <a:p>
            <a:endParaRPr lang="en-GB" sz="2200" dirty="0"/>
          </a:p>
          <a:p>
            <a:endParaRPr lang="en-GB" sz="2200" dirty="0"/>
          </a:p>
          <a:p>
            <a:endParaRPr lang="en-GB" sz="2200" dirty="0"/>
          </a:p>
          <a:p>
            <a:endParaRPr lang="en-GB" sz="2200" dirty="0"/>
          </a:p>
          <a:p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8</a:t>
            </a:fld>
            <a:endParaRPr lang="en-US" altLang="en-US" sz="1400">
              <a:solidFill>
                <a:srgbClr val="333399"/>
              </a:solidFill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II. Types of Classroom games</a:t>
            </a:r>
          </a:p>
        </p:txBody>
      </p:sp>
    </p:spTree>
    <p:extLst>
      <p:ext uri="{BB962C8B-B14F-4D97-AF65-F5344CB8AC3E}">
        <p14:creationId xmlns:p14="http://schemas.microsoft.com/office/powerpoint/2010/main" val="399247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820472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600" dirty="0"/>
              <a:t>Homework experiments:</a:t>
            </a:r>
          </a:p>
          <a:p>
            <a:pPr marL="0" indent="0">
              <a:buNone/>
            </a:pPr>
            <a:endParaRPr lang="en-GB" sz="1200" dirty="0"/>
          </a:p>
          <a:p>
            <a:r>
              <a:rPr lang="en-GB" sz="2200" dirty="0"/>
              <a:t>Students play computerised games either with each other or with computerised counterpart (robot) in a time slot in advance of the session</a:t>
            </a:r>
          </a:p>
          <a:p>
            <a:r>
              <a:rPr lang="en-GB" sz="2200" dirty="0"/>
              <a:t>Results of the game shape discussion in the session</a:t>
            </a:r>
          </a:p>
          <a:p>
            <a:r>
              <a:rPr lang="en-GB" sz="2200" dirty="0"/>
              <a:t>Needs to be computerised</a:t>
            </a:r>
          </a:p>
          <a:p>
            <a:r>
              <a:rPr lang="en-GB" sz="2200" dirty="0"/>
              <a:t>Less control: cannot guarantee students will participate</a:t>
            </a:r>
          </a:p>
          <a:p>
            <a:r>
              <a:rPr lang="en-GB" sz="2200" dirty="0"/>
              <a:t>Perhaps incentivise participation, or embed into formal assessment</a:t>
            </a:r>
          </a:p>
          <a:p>
            <a:endParaRPr lang="en-GB" sz="2200" dirty="0"/>
          </a:p>
          <a:p>
            <a:endParaRPr lang="en-GB" sz="2200" dirty="0"/>
          </a:p>
          <a:p>
            <a:endParaRPr lang="en-GB" sz="2200" dirty="0"/>
          </a:p>
          <a:p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9</a:t>
            </a:fld>
            <a:endParaRPr lang="en-US" altLang="en-US" sz="1400">
              <a:solidFill>
                <a:srgbClr val="333399"/>
              </a:solidFill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II. Types of Classroom games</a:t>
            </a:r>
          </a:p>
        </p:txBody>
      </p:sp>
    </p:spTree>
    <p:extLst>
      <p:ext uri="{BB962C8B-B14F-4D97-AF65-F5344CB8AC3E}">
        <p14:creationId xmlns:p14="http://schemas.microsoft.com/office/powerpoint/2010/main" val="103687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988840"/>
            <a:ext cx="8996691" cy="1470025"/>
          </a:xfrm>
        </p:spPr>
        <p:txBody>
          <a:bodyPr>
            <a:noAutofit/>
          </a:bodyPr>
          <a:lstStyle/>
          <a:p>
            <a:r>
              <a:rPr lang="en-GB" sz="4000" b="1" dirty="0">
                <a:solidFill>
                  <a:srgbClr val="990033"/>
                </a:solidFill>
                <a:ea typeface="Calibri"/>
                <a:cs typeface="Times New Roman"/>
              </a:rPr>
              <a:t>Case 1: Hand-run game</a:t>
            </a:r>
            <a:endParaRPr lang="en-GB" sz="4000" dirty="0">
              <a:solidFill>
                <a:srgbClr val="9900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10</a:t>
            </a:fld>
            <a:endParaRPr lang="en-US" altLang="en-US" sz="1400">
              <a:solidFill>
                <a:srgbClr val="333399"/>
              </a:solidFill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</p:spTree>
    <p:extLst>
      <p:ext uri="{BB962C8B-B14F-4D97-AF65-F5344CB8AC3E}">
        <p14:creationId xmlns:p14="http://schemas.microsoft.com/office/powerpoint/2010/main" val="3574981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9208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I. Rules of the game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184576"/>
          </a:xfrm>
        </p:spPr>
        <p:txBody>
          <a:bodyPr>
            <a:normAutofit/>
          </a:bodyPr>
          <a:lstStyle/>
          <a:p>
            <a:pPr lvl="0"/>
            <a:r>
              <a:rPr lang="en-GB" dirty="0">
                <a:latin typeface="Calibri" pitchFamily="34" charset="0"/>
              </a:rPr>
              <a:t>Several teams of players</a:t>
            </a:r>
          </a:p>
          <a:p>
            <a:pPr lvl="0"/>
            <a:r>
              <a:rPr lang="en-GB" dirty="0">
                <a:latin typeface="Calibri" pitchFamily="34" charset="0"/>
              </a:rPr>
              <a:t>Each player receives 2 black and </a:t>
            </a:r>
            <a:r>
              <a:rPr lang="en-GB" dirty="0">
                <a:solidFill>
                  <a:srgbClr val="FF0000"/>
                </a:solidFill>
                <a:latin typeface="Calibri" pitchFamily="34" charset="0"/>
              </a:rPr>
              <a:t>2 red </a:t>
            </a:r>
            <a:r>
              <a:rPr lang="en-GB" dirty="0">
                <a:latin typeface="Calibri" pitchFamily="34" charset="0"/>
              </a:rPr>
              <a:t>cards</a:t>
            </a:r>
          </a:p>
          <a:p>
            <a:pPr lvl="0"/>
            <a:r>
              <a:rPr lang="en-GB" dirty="0">
                <a:latin typeface="Calibri" pitchFamily="34" charset="0"/>
              </a:rPr>
              <a:t>Black cards have no value; </a:t>
            </a:r>
            <a:r>
              <a:rPr lang="en-GB" dirty="0">
                <a:solidFill>
                  <a:srgbClr val="FF0000"/>
                </a:solidFill>
                <a:latin typeface="Calibri" pitchFamily="34" charset="0"/>
              </a:rPr>
              <a:t>red cards are worth £4</a:t>
            </a:r>
          </a:p>
          <a:p>
            <a:pPr lvl="0"/>
            <a:r>
              <a:rPr lang="en-GB" dirty="0">
                <a:latin typeface="Calibri" pitchFamily="34" charset="0"/>
              </a:rPr>
              <a:t>The game will comprise of a number of rounds</a:t>
            </a:r>
          </a:p>
          <a:p>
            <a:pPr lvl="0"/>
            <a:endParaRPr lang="en-GB" sz="1800" dirty="0">
              <a:latin typeface="Calibri" pitchFamily="34" charset="0"/>
            </a:endParaRPr>
          </a:p>
          <a:p>
            <a:pPr lvl="0"/>
            <a:r>
              <a:rPr lang="en-GB" dirty="0">
                <a:latin typeface="Calibri" pitchFamily="34" charset="0"/>
              </a:rPr>
              <a:t>In each round, each player will give 2 cards, face down, to the team </a:t>
            </a:r>
            <a:r>
              <a:rPr lang="en-GB" dirty="0" err="1">
                <a:latin typeface="Calibri" pitchFamily="34" charset="0"/>
              </a:rPr>
              <a:t>leater</a:t>
            </a:r>
            <a:r>
              <a:rPr lang="en-GB" dirty="0">
                <a:latin typeface="Calibri" pitchFamily="34" charset="0"/>
              </a:rPr>
              <a:t> at your table</a:t>
            </a:r>
          </a:p>
          <a:p>
            <a:pPr lvl="0"/>
            <a:r>
              <a:rPr lang="en-GB" dirty="0">
                <a:latin typeface="Calibri" pitchFamily="34" charset="0"/>
              </a:rPr>
              <a:t>Players’ decisions remain private</a:t>
            </a:r>
          </a:p>
          <a:p>
            <a:pPr lvl="0"/>
            <a:r>
              <a:rPr lang="en-GB" dirty="0">
                <a:solidFill>
                  <a:srgbClr val="FF0000"/>
                </a:solidFill>
                <a:latin typeface="Calibri" pitchFamily="34" charset="0"/>
              </a:rPr>
              <a:t>Each player should try to maximise his earnings</a:t>
            </a:r>
          </a:p>
          <a:p>
            <a:pPr lvl="0">
              <a:buNone/>
            </a:pPr>
            <a:endParaRPr lang="en-GB" dirty="0">
              <a:latin typeface="Calibri" pitchFamily="34" charset="0"/>
            </a:endParaRPr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6553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BDE0E-7324-4DC1-95DE-CCAA237FC766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Footer Placeholder 4"/>
          <p:cNvSpPr txBox="1">
            <a:spLocks/>
          </p:cNvSpPr>
          <p:nvPr/>
        </p:nvSpPr>
        <p:spPr>
          <a:xfrm>
            <a:off x="3124200" y="645644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chemeClr val="bg1"/>
                </a:solidFill>
              </a:rPr>
              <a:t>Applicants Day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395536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noProof="0" dirty="0">
                <a:solidFill>
                  <a:schemeClr val="bg1"/>
                </a:solidFill>
              </a:rPr>
              <a:t>09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/04/2016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47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Earnings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4896544"/>
          </a:xfrm>
        </p:spPr>
        <p:txBody>
          <a:bodyPr>
            <a:normAutofit/>
          </a:bodyPr>
          <a:lstStyle/>
          <a:p>
            <a:pPr lvl="0"/>
            <a:r>
              <a:rPr lang="en-GB" dirty="0">
                <a:latin typeface="Calibri" pitchFamily="34" charset="0"/>
              </a:rPr>
              <a:t>For each red card you keep you get £4 (nothing for black cards)</a:t>
            </a:r>
          </a:p>
          <a:p>
            <a:pPr lvl="0"/>
            <a:endParaRPr lang="en-GB" sz="1200" dirty="0">
              <a:latin typeface="Calibri" pitchFamily="34" charset="0"/>
            </a:endParaRPr>
          </a:p>
          <a:p>
            <a:pPr lvl="0"/>
            <a:r>
              <a:rPr lang="en-GB" dirty="0">
                <a:latin typeface="Calibri" pitchFamily="34" charset="0"/>
              </a:rPr>
              <a:t>The total number of red cards collected will be counted and everyone will earn this number of pounds (£)</a:t>
            </a:r>
          </a:p>
          <a:p>
            <a:pPr lvl="0"/>
            <a:endParaRPr lang="en-GB" sz="1200" dirty="0">
              <a:latin typeface="Calibri" pitchFamily="34" charset="0"/>
            </a:endParaRPr>
          </a:p>
          <a:p>
            <a:pPr lvl="0"/>
            <a:r>
              <a:rPr lang="en-GB" dirty="0">
                <a:latin typeface="Calibri" pitchFamily="34" charset="0"/>
              </a:rPr>
              <a:t>Hence:</a:t>
            </a:r>
          </a:p>
          <a:p>
            <a:pPr lvl="0"/>
            <a:endParaRPr lang="en-GB" dirty="0">
              <a:latin typeface="Calibri" pitchFamily="34" charset="0"/>
            </a:endParaRPr>
          </a:p>
          <a:p>
            <a:pPr lvl="0"/>
            <a:endParaRPr lang="en-GB" dirty="0">
              <a:latin typeface="Calibri" pitchFamily="34" charset="0"/>
            </a:endParaRPr>
          </a:p>
          <a:p>
            <a:pPr lvl="0">
              <a:buNone/>
            </a:pPr>
            <a:endParaRPr lang="en-GB" dirty="0">
              <a:latin typeface="Calibri" pitchFamily="34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67544" y="4941168"/>
          <a:ext cx="8220075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4" imgW="3111500" imgH="406400" progId="Equation.3">
                  <p:embed/>
                </p:oleObj>
              </mc:Choice>
              <mc:Fallback>
                <p:oleObj name="Equation" r:id="rId4" imgW="3111500" imgH="406400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4941168"/>
                        <a:ext cx="8220075" cy="1073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Footer Placeholder 4"/>
          <p:cNvSpPr txBox="1">
            <a:spLocks/>
          </p:cNvSpPr>
          <p:nvPr/>
        </p:nvSpPr>
        <p:spPr>
          <a:xfrm>
            <a:off x="313184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chemeClr val="bg1"/>
                </a:solidFill>
              </a:rPr>
              <a:t>Applicants Day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Slide Number Placeholder 5"/>
          <p:cNvSpPr txBox="1">
            <a:spLocks/>
          </p:cNvSpPr>
          <p:nvPr/>
        </p:nvSpPr>
        <p:spPr>
          <a:xfrm>
            <a:off x="6553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BDE0E-7324-4DC1-95DE-CCAA237FC766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Date Placeholder 3"/>
          <p:cNvSpPr txBox="1">
            <a:spLocks/>
          </p:cNvSpPr>
          <p:nvPr/>
        </p:nvSpPr>
        <p:spPr>
          <a:xfrm>
            <a:off x="395536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noProof="0" dirty="0">
                <a:solidFill>
                  <a:schemeClr val="bg1"/>
                </a:solidFill>
              </a:rPr>
              <a:t>09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/04/2016</a:t>
            </a:r>
          </a:p>
        </p:txBody>
      </p:sp>
      <p:sp>
        <p:nvSpPr>
          <p:cNvPr id="10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12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12</a:t>
            </a:fld>
            <a:endParaRPr lang="en-US" altLang="en-US" sz="1400">
              <a:solidFill>
                <a:srgbClr val="333399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57622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2. Let’s do some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184576"/>
          </a:xfrm>
        </p:spPr>
        <p:txBody>
          <a:bodyPr>
            <a:normAutofit/>
          </a:bodyPr>
          <a:lstStyle/>
          <a:p>
            <a:pPr lvl="0"/>
            <a:r>
              <a:rPr lang="en-GB" dirty="0">
                <a:latin typeface="Calibri" pitchFamily="34" charset="0"/>
              </a:rPr>
              <a:t>This game is known as The Public Goods game</a:t>
            </a:r>
          </a:p>
          <a:p>
            <a:pPr lvl="0"/>
            <a:endParaRPr lang="en-GB" sz="1800" dirty="0">
              <a:latin typeface="Calibri" pitchFamily="34" charset="0"/>
            </a:endParaRPr>
          </a:p>
          <a:p>
            <a:pPr lvl="0"/>
            <a:r>
              <a:rPr lang="en-GB" dirty="0">
                <a:latin typeface="Calibri" pitchFamily="34" charset="0"/>
              </a:rPr>
              <a:t>In economics, pure public goods are characterised by two features:</a:t>
            </a:r>
          </a:p>
          <a:p>
            <a:pPr lvl="0"/>
            <a:endParaRPr lang="en-GB" sz="1300" dirty="0">
              <a:latin typeface="Calibri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GB" dirty="0">
                <a:solidFill>
                  <a:srgbClr val="C00000"/>
                </a:solidFill>
                <a:latin typeface="Calibri" pitchFamily="34" charset="0"/>
              </a:rPr>
              <a:t>Non-excludability</a:t>
            </a:r>
            <a:endParaRPr lang="en-GB" sz="900" dirty="0">
              <a:latin typeface="Calibri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GB" dirty="0">
                <a:solidFill>
                  <a:srgbClr val="C00000"/>
                </a:solidFill>
                <a:latin typeface="Calibri" pitchFamily="34" charset="0"/>
              </a:rPr>
              <a:t>Non-rivalry</a:t>
            </a:r>
          </a:p>
          <a:p>
            <a:pPr marL="457200" lvl="1" indent="0">
              <a:buNone/>
            </a:pPr>
            <a:endParaRPr lang="en-GB" sz="1300" dirty="0">
              <a:latin typeface="Calibri" pitchFamily="34" charset="0"/>
            </a:endParaRPr>
          </a:p>
          <a:p>
            <a:pPr lvl="0"/>
            <a:r>
              <a:rPr lang="en-GB" dirty="0">
                <a:latin typeface="Calibri" pitchFamily="34" charset="0"/>
              </a:rPr>
              <a:t>Playing a red card amounts to contributing to a public good</a:t>
            </a:r>
          </a:p>
        </p:txBody>
      </p:sp>
      <p:sp>
        <p:nvSpPr>
          <p:cNvPr id="14" name="Footer Placeholder 4"/>
          <p:cNvSpPr txBox="1">
            <a:spLocks/>
          </p:cNvSpPr>
          <p:nvPr/>
        </p:nvSpPr>
        <p:spPr>
          <a:xfrm>
            <a:off x="313184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chemeClr val="bg1"/>
                </a:solidFill>
              </a:rPr>
              <a:t>Applicants Day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 txBox="1">
            <a:spLocks/>
          </p:cNvSpPr>
          <p:nvPr/>
        </p:nvSpPr>
        <p:spPr>
          <a:xfrm>
            <a:off x="6553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BDE0E-7324-4DC1-95DE-CCAA237FC766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3"/>
          <p:cNvSpPr txBox="1">
            <a:spLocks/>
          </p:cNvSpPr>
          <p:nvPr/>
        </p:nvSpPr>
        <p:spPr>
          <a:xfrm>
            <a:off x="395536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noProof="0" dirty="0">
                <a:solidFill>
                  <a:schemeClr val="bg1"/>
                </a:solidFill>
              </a:rPr>
              <a:t>09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/04/2016</a:t>
            </a:r>
          </a:p>
        </p:txBody>
      </p:sp>
      <p:sp>
        <p:nvSpPr>
          <p:cNvPr id="10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11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13</a:t>
            </a:fld>
            <a:endParaRPr lang="en-US" altLang="en-US" sz="1400">
              <a:solidFill>
                <a:srgbClr val="333399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451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9208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Private incentives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54461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GB" dirty="0">
                <a:solidFill>
                  <a:srgbClr val="C00000"/>
                </a:solidFill>
                <a:latin typeface="Calibri" pitchFamily="34" charset="0"/>
              </a:rPr>
              <a:t>Is it ever a good idea to play a red card?</a:t>
            </a:r>
          </a:p>
          <a:p>
            <a:pPr lvl="0"/>
            <a:endParaRPr lang="en-GB" sz="1400" dirty="0">
              <a:solidFill>
                <a:srgbClr val="C00000"/>
              </a:solidFill>
              <a:latin typeface="Calibri" pitchFamily="34" charset="0"/>
            </a:endParaRPr>
          </a:p>
          <a:p>
            <a:pPr lvl="0"/>
            <a:r>
              <a:rPr lang="en-GB" dirty="0">
                <a:latin typeface="Calibri" pitchFamily="34" charset="0"/>
              </a:rPr>
              <a:t>Let </a:t>
            </a:r>
            <a:r>
              <a:rPr lang="en-GB" i="1" dirty="0">
                <a:latin typeface="Calibri" pitchFamily="34" charset="0"/>
              </a:rPr>
              <a:t>X</a:t>
            </a:r>
            <a:r>
              <a:rPr lang="en-GB" dirty="0">
                <a:latin typeface="Calibri" pitchFamily="34" charset="0"/>
              </a:rPr>
              <a:t> be the total number of red cards played by others in the group (society)</a:t>
            </a:r>
          </a:p>
          <a:p>
            <a:pPr lvl="0"/>
            <a:endParaRPr lang="en-GB" sz="1400" dirty="0">
              <a:latin typeface="Calibri" pitchFamily="34" charset="0"/>
            </a:endParaRPr>
          </a:p>
          <a:p>
            <a:pPr lvl="0"/>
            <a:r>
              <a:rPr lang="en-GB" dirty="0">
                <a:latin typeface="Calibri" pitchFamily="34" charset="0"/>
              </a:rPr>
              <a:t>If you keep your red cards, then your earnings are:</a:t>
            </a:r>
          </a:p>
          <a:p>
            <a:pPr lvl="0"/>
            <a:endParaRPr lang="en-GB" dirty="0">
              <a:latin typeface="Calibri" pitchFamily="34" charset="0"/>
            </a:endParaRPr>
          </a:p>
          <a:p>
            <a:pPr lvl="0"/>
            <a:endParaRPr lang="en-GB" sz="1200" dirty="0">
              <a:latin typeface="Calibri" pitchFamily="34" charset="0"/>
            </a:endParaRPr>
          </a:p>
          <a:p>
            <a:pPr lvl="0"/>
            <a:endParaRPr lang="en-GB" dirty="0">
              <a:latin typeface="Calibri" pitchFamily="34" charset="0"/>
            </a:endParaRPr>
          </a:p>
          <a:p>
            <a:pPr lvl="0"/>
            <a:r>
              <a:rPr lang="en-GB" dirty="0">
                <a:latin typeface="Calibri" pitchFamily="34" charset="0"/>
              </a:rPr>
              <a:t>If you contribute your red cards, then earnings are:</a:t>
            </a:r>
          </a:p>
          <a:p>
            <a:pPr lvl="0"/>
            <a:endParaRPr lang="en-GB" dirty="0">
              <a:latin typeface="Calibri" pitchFamily="34" charset="0"/>
            </a:endParaRPr>
          </a:p>
          <a:p>
            <a:pPr lvl="0"/>
            <a:endParaRPr lang="en-GB" dirty="0">
              <a:latin typeface="Calibri" pitchFamily="34" charset="0"/>
            </a:endParaRPr>
          </a:p>
          <a:p>
            <a:pPr lvl="0"/>
            <a:endParaRPr lang="en-GB" dirty="0">
              <a:latin typeface="Calibri" pitchFamily="34" charset="0"/>
            </a:endParaRPr>
          </a:p>
          <a:p>
            <a:pPr lvl="0"/>
            <a:r>
              <a:rPr lang="en-GB" dirty="0">
                <a:solidFill>
                  <a:srgbClr val="C00000"/>
                </a:solidFill>
                <a:latin typeface="Calibri" pitchFamily="34" charset="0"/>
              </a:rPr>
              <a:t>Given the actions of all others, it is privately optimal not to contribute i.e. to free-ride!</a:t>
            </a:r>
          </a:p>
        </p:txBody>
      </p:sp>
      <p:graphicFrame>
        <p:nvGraphicFramePr>
          <p:cNvPr id="78850" name="Object 2"/>
          <p:cNvGraphicFramePr>
            <a:graphicFrameLocks noChangeAspect="1"/>
          </p:cNvGraphicFramePr>
          <p:nvPr/>
        </p:nvGraphicFramePr>
        <p:xfrm>
          <a:off x="3059833" y="2894480"/>
          <a:ext cx="3096344" cy="1031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Equation" r:id="rId4" imgW="1218671" imgH="406224" progId="Equation.3">
                  <p:embed/>
                </p:oleObj>
              </mc:Choice>
              <mc:Fallback>
                <p:oleObj name="Equation" r:id="rId4" imgW="1218671" imgH="406224" progId="Equation.3">
                  <p:embed/>
                  <p:pic>
                    <p:nvPicPr>
                      <p:cNvPr id="788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3" y="2894480"/>
                        <a:ext cx="3096344" cy="10316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1" name="Object 3"/>
          <p:cNvGraphicFramePr>
            <a:graphicFrameLocks noChangeAspect="1"/>
          </p:cNvGraphicFramePr>
          <p:nvPr/>
        </p:nvGraphicFramePr>
        <p:xfrm>
          <a:off x="3059832" y="4444082"/>
          <a:ext cx="3037489" cy="1001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Equation" r:id="rId6" imgW="1231366" imgH="406224" progId="Equation.3">
                  <p:embed/>
                </p:oleObj>
              </mc:Choice>
              <mc:Fallback>
                <p:oleObj name="Equation" r:id="rId6" imgW="1231366" imgH="406224" progId="Equation.3">
                  <p:embed/>
                  <p:pic>
                    <p:nvPicPr>
                      <p:cNvPr id="7885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4444082"/>
                        <a:ext cx="3037489" cy="10011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ooter Placeholder 4"/>
          <p:cNvSpPr txBox="1">
            <a:spLocks/>
          </p:cNvSpPr>
          <p:nvPr/>
        </p:nvSpPr>
        <p:spPr>
          <a:xfrm>
            <a:off x="313184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chemeClr val="bg1"/>
                </a:solidFill>
              </a:rPr>
              <a:t>Applicants Day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6553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BDE0E-7324-4DC1-95DE-CCAA237FC766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Date Placeholder 3"/>
          <p:cNvSpPr txBox="1">
            <a:spLocks/>
          </p:cNvSpPr>
          <p:nvPr/>
        </p:nvSpPr>
        <p:spPr>
          <a:xfrm>
            <a:off x="395536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noProof="0" dirty="0">
                <a:solidFill>
                  <a:schemeClr val="bg1"/>
                </a:solidFill>
              </a:rPr>
              <a:t>09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/04/2016</a:t>
            </a:r>
          </a:p>
        </p:txBody>
      </p:sp>
      <p:sp>
        <p:nvSpPr>
          <p:cNvPr id="12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13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14</a:t>
            </a:fld>
            <a:endParaRPr lang="en-US" altLang="en-US" sz="1400">
              <a:solidFill>
                <a:srgbClr val="333399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594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3.bp.blogspot.com/-kIE3iUnXffg/UAjrZVKW1zI/AAAAAAAAAGY/-sgKPDbkwtM/s1600/public+goods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0"/>
            <a:ext cx="6264696" cy="626469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9208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The Public Goods Game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4601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9208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But what is socially optimal?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68863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GB" dirty="0">
                <a:latin typeface="Calibri" pitchFamily="34" charset="0"/>
              </a:rPr>
              <a:t>If everyone acts on their private incentives and free-rides, then everyone gets a score of only £8</a:t>
            </a:r>
          </a:p>
          <a:p>
            <a:pPr lvl="1"/>
            <a:r>
              <a:rPr lang="en-GB" dirty="0">
                <a:latin typeface="Calibri" pitchFamily="34" charset="0"/>
              </a:rPr>
              <a:t>In a society of 10 people, total benefits would be £80</a:t>
            </a:r>
          </a:p>
          <a:p>
            <a:pPr lvl="0"/>
            <a:endParaRPr lang="en-GB" dirty="0">
              <a:latin typeface="Calibri" pitchFamily="34" charset="0"/>
            </a:endParaRPr>
          </a:p>
          <a:p>
            <a:r>
              <a:rPr lang="en-GB" dirty="0">
                <a:latin typeface="Calibri" pitchFamily="34" charset="0"/>
              </a:rPr>
              <a:t>If everyone were to contribute, then each individual would get £20. </a:t>
            </a:r>
          </a:p>
          <a:p>
            <a:pPr lvl="1"/>
            <a:r>
              <a:rPr lang="en-GB" dirty="0">
                <a:latin typeface="Calibri" pitchFamily="34" charset="0"/>
              </a:rPr>
              <a:t>In a society of 10 people, total benefits would be £200</a:t>
            </a:r>
          </a:p>
          <a:p>
            <a:pPr lvl="0"/>
            <a:endParaRPr lang="en-GB" dirty="0">
              <a:latin typeface="Calibri" pitchFamily="34" charset="0"/>
            </a:endParaRPr>
          </a:p>
          <a:p>
            <a:pPr lvl="0"/>
            <a:r>
              <a:rPr lang="en-GB" dirty="0">
                <a:latin typeface="Calibri" pitchFamily="34" charset="0"/>
              </a:rPr>
              <a:t>If the 10</a:t>
            </a:r>
            <a:r>
              <a:rPr lang="en-GB" baseline="30000" dirty="0">
                <a:latin typeface="Calibri" pitchFamily="34" charset="0"/>
              </a:rPr>
              <a:t>th</a:t>
            </a:r>
            <a:r>
              <a:rPr lang="en-GB" dirty="0">
                <a:latin typeface="Calibri" pitchFamily="34" charset="0"/>
              </a:rPr>
              <a:t> person were to free-ride, then 9 people get £18, and he gets £18+£8 = £26</a:t>
            </a:r>
          </a:p>
          <a:p>
            <a:pPr lvl="1"/>
            <a:r>
              <a:rPr lang="en-GB" dirty="0">
                <a:latin typeface="Calibri" pitchFamily="34" charset="0"/>
              </a:rPr>
              <a:t>While he gains, society at large gets only £188 </a:t>
            </a:r>
          </a:p>
          <a:p>
            <a:pPr lvl="1"/>
            <a:endParaRPr lang="en-GB" dirty="0">
              <a:latin typeface="Calibri" pitchFamily="34" charset="0"/>
            </a:endParaRPr>
          </a:p>
          <a:p>
            <a:pPr lvl="0"/>
            <a:r>
              <a:rPr lang="en-GB" dirty="0">
                <a:solidFill>
                  <a:srgbClr val="C00000"/>
                </a:solidFill>
                <a:latin typeface="Calibri" pitchFamily="34" charset="0"/>
              </a:rPr>
              <a:t>It is thus socially optimal for everyone to contribute!</a:t>
            </a:r>
          </a:p>
          <a:p>
            <a:pPr lvl="0"/>
            <a:endParaRPr lang="en-GB" sz="1200" dirty="0">
              <a:latin typeface="Calibri" pitchFamily="34" charset="0"/>
            </a:endParaRPr>
          </a:p>
          <a:p>
            <a:pPr lvl="0">
              <a:buNone/>
            </a:pPr>
            <a:endParaRPr lang="en-GB" dirty="0">
              <a:latin typeface="Calibri" pitchFamily="34" charset="0"/>
            </a:endParaRPr>
          </a:p>
        </p:txBody>
      </p:sp>
      <p:sp>
        <p:nvSpPr>
          <p:cNvPr id="14" name="Footer Placeholder 4"/>
          <p:cNvSpPr txBox="1">
            <a:spLocks/>
          </p:cNvSpPr>
          <p:nvPr/>
        </p:nvSpPr>
        <p:spPr>
          <a:xfrm>
            <a:off x="313184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chemeClr val="bg1"/>
                </a:solidFill>
              </a:rPr>
              <a:t>Applicants Day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 txBox="1">
            <a:spLocks/>
          </p:cNvSpPr>
          <p:nvPr/>
        </p:nvSpPr>
        <p:spPr>
          <a:xfrm>
            <a:off x="6553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BDE0E-7324-4DC1-95DE-CCAA237FC766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3"/>
          <p:cNvSpPr txBox="1">
            <a:spLocks/>
          </p:cNvSpPr>
          <p:nvPr/>
        </p:nvSpPr>
        <p:spPr>
          <a:xfrm>
            <a:off x="395536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noProof="0" dirty="0">
                <a:solidFill>
                  <a:schemeClr val="bg1"/>
                </a:solidFill>
              </a:rPr>
              <a:t>09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/04/2016</a:t>
            </a:r>
          </a:p>
        </p:txBody>
      </p:sp>
      <p:sp>
        <p:nvSpPr>
          <p:cNvPr id="10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11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16</a:t>
            </a:fld>
            <a:endParaRPr lang="en-US" altLang="en-US" sz="1400">
              <a:solidFill>
                <a:srgbClr val="333399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847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ttp://www.subsidyscope.com/media/images/defense_homepag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581128"/>
            <a:ext cx="324036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9208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3. Real world applications?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520" y="1196752"/>
            <a:ext cx="9144000" cy="5328592"/>
          </a:xfrm>
        </p:spPr>
        <p:txBody>
          <a:bodyPr>
            <a:normAutofit/>
          </a:bodyPr>
          <a:lstStyle/>
          <a:p>
            <a:pPr lvl="0"/>
            <a:r>
              <a:rPr lang="en-GB" dirty="0">
                <a:latin typeface="Calibri" pitchFamily="34" charset="0"/>
              </a:rPr>
              <a:t>Street lighting:</a:t>
            </a:r>
          </a:p>
          <a:p>
            <a:pPr lvl="0"/>
            <a:endParaRPr lang="en-GB" dirty="0">
              <a:latin typeface="Calibri" pitchFamily="34" charset="0"/>
            </a:endParaRPr>
          </a:p>
          <a:p>
            <a:pPr lvl="0"/>
            <a:endParaRPr lang="en-GB" dirty="0">
              <a:latin typeface="Calibri" pitchFamily="34" charset="0"/>
            </a:endParaRPr>
          </a:p>
          <a:p>
            <a:pPr lvl="0"/>
            <a:r>
              <a:rPr lang="en-GB" dirty="0">
                <a:latin typeface="Calibri" pitchFamily="34" charset="0"/>
              </a:rPr>
              <a:t>Campaigns/protests:</a:t>
            </a:r>
          </a:p>
          <a:p>
            <a:endParaRPr lang="en-GB" dirty="0">
              <a:latin typeface="Calibri" pitchFamily="34" charset="0"/>
            </a:endParaRPr>
          </a:p>
          <a:p>
            <a:pPr lvl="0"/>
            <a:endParaRPr lang="en-GB" dirty="0">
              <a:latin typeface="Calibri" pitchFamily="34" charset="0"/>
            </a:endParaRPr>
          </a:p>
          <a:p>
            <a:pPr lvl="0">
              <a:buNone/>
            </a:pPr>
            <a:endParaRPr lang="en-GB" sz="1200" dirty="0">
              <a:latin typeface="Calibri" pitchFamily="34" charset="0"/>
            </a:endParaRPr>
          </a:p>
          <a:p>
            <a:r>
              <a:rPr lang="en-GB" dirty="0">
                <a:latin typeface="Calibri" pitchFamily="34" charset="0"/>
              </a:rPr>
              <a:t>National defence:</a:t>
            </a:r>
          </a:p>
        </p:txBody>
      </p:sp>
      <p:sp>
        <p:nvSpPr>
          <p:cNvPr id="103426" name="AutoShape 2" descr="data:image/jpeg;base64,/9j/4AAQSkZJRgABAQAAAQABAAD/2wCEAAkGBhQSEBQUExQWFBUVFRcVFRUYFxUUFRQUFRQVFBUUFRQXHCYeFxkjGRQUHy8gIycpLCwsFR4xNTAqNSYrLCkBCQoKDgwOGg8PGiwkHCQpLCwsLCkpLCksLCksLCosLCwsLCwpKSwsLCksLCwsLCwsLCwsLCwpKSwsLCwsLCwpLP/AABEIALcBEwMBIgACEQEDEQH/xAAcAAABBQEBAQAAAAAAAAAAAAADAAECBAUGBwj/xABLEAACAQIDBAcDBwgJAQkAAAABAhEAAwQSIQUGMUETIlFhcYGRIzKhFEJSscHR8AckcnSSsrThFTM0Q2JzgrPCRFNjZJOio8TT8f/EABsBAAMBAQEBAQAAAAAAAAAAAAABAgMEBQYH/8QANREAAgIBAwIEBAQDCQAAAAAAAAECEQMSITEEQQUTIlFhkaGyFHGx8FJygSMyYoKiwdLh8f/aAAwDAQACEQMRAD8A8lqQqIqQr9mgeayQFSpgacV0Ej1Ko1IUiSYoi1AVNahkkxT0wp4qBCNRIqdRIoAGRUSKmagatDImmpzTVQxqRpTSNMY1RqUUxpgKpCoVNaGBKmp6jUgPTGnNNTAjSpUhTAelSFPSAQqYFRqSmkwHNNUiagaQD09NSoAqhallqQoi25pJJFNggtOBVgWaY2qaZGoDFTUU5SnC07CyQqarSVKMlus2yWIJT9HVizZmrqbOJ5VhLIlySZXR0xStO9gSOVU3tURyJ8AVGWhFasOKAa3TKQNhUZohqJrRFEaRpA0iKYxGoxUwtMaEBGKktKKkBQwFTU4FIikIYmo1KlFMZAinC0QJUgtLUFgQKUUYpUctFisiKcUqaaAJE0jUCaQeihkppU2elQBG2ta2B2fmrMtW66vdsrmE1yZ8jhC0RNjPuy+XMBpWVicAV4iK+i9gbLsPhh1Q0jWeNeeb67FsrdIJheQUj0JIr5rpfHHPK8cos2lhcYqVnlD1AVtYxLanS2h8Wu/YwqkcYg/uLf7V/wD+yvpIZ3JWoP8A0/8AIy29yuhq3ZWtTHLat4bC3BYtFr63WaTeIHR3jbXL7TsGtQwm0Vn+z4fzF4/XdrL8Q5xtQfLXbs2n390DjXcu7G2dnYCONep7E3KQqCR5muQ3W2raLj2CKZ4obqz5M7D4V7Fs51NtSvCK+P8AGOtyxdJNHRgxKXJ55t7cXLJA07a832xgMjEdlfRW0lBtMCY0rxTe7DDMYrXwbrsmSWmbDqMajujhLiVXZKu3xrVVq+0gzlK5WmZaNFNlrWx2V8lPFHy0ilPUOwVNFGFqnNqlqCwK26cpRQsU4SaNQWAy0+SjG3TqlLUFgOjqaW6Nkolu1UuYrAtYoQXWrpqAtUlMLBEVF0qx0ZFRbWhSCyoy0Nkq8qigvbrRSGmVJpwKK9uhk1d2UNSpppqYyxbNaODxGUzWQrUZb1YzipKjNo7/AGZvrcQQGI0jjWZtvbpvak61zSX6c364I9DihPXFbibb2J3XPbQONSN2mzCu5KhHQbZ0wWzv8vEfxT1lK9a+29MFs7/Kv/xT1ioa4+m3xv8Amn98ip8/L9Dc2RjsjA16NsPfgqAJ0HKvJEuxVyxjSK4us6CHUf3hwyOHB7BtXfDpEYAjQT5V5jtnHFmJmqv9LEEEGqmMxGbWufovD100tuAnkc+SneM1Xa3RmNRmveWxAA2aYIaMZ8KdR31WoLIC2akEo6CrCbNzdtZvIlyKyjlpylWbuEynUGhnxoUr4HZXK1EzVg0F7gFWmMemplaaKpFHADAU4Y9lAuYiGijBqTQEi9N0tQJpgaKAnqaTGmBqLGigEy0M0iaGxrRIYswodxaQp6vgYLLSosUqqx2VwacGgh6kHrmWRGjiHDVLPQA9Sz1akiHEMGqQNBFwVIXqdolo6nb/APYtnf5N7+JesINW1vFdjB7N/wAi9/EvWCl0VxdHvif80/vkOa3+RYDVMPVcXhUhdHf6V0tGYYvSL1BWmpqtIQbC4QuQIrpb+4V5bIu5DlImY0jxrK2PdyuD2GvTMd+UZGwht5AWy5ZJBGgiY7a8Xruo6nHOKwRv3Khpd6nR5FfwLg6Kx8FJ+oU9rZ10/wB05/0N91Gx13OxPfVrY9v2eL/Vv/lYWvQeTIoJur2+rr3QlQ+zthXmP9U/7DfdXpu6+5GdAXXLHaCD4V5hsh8jgwPhXs26e8qC3lc/yrwfGcnURj6H8v8A1m+BQb9Rzm9u6AsqTx4kRXl2NtQx0r2nfXeBLlvKsEa8fiK8h2iwZjW/g2XLLH/aE5lFS9JjOYoRu1f+TzUbmC7q+iU0ZWUM9IX6sNhaGcNWlpjtASATJEmpC5FO1mo9HVbFBOmpdLQ8tMRRSEG6Wl0lBinBooKC1Amo5qiWooKHmos1KaaKoobPSp8lKmPYrhKkFps1OK4VJFsfJUhapg1PmqtSJdk8o/BpBRUJqQNPWiTpt5UHyPZv6vc/iHrnlsjtFdBvQ35ps39Wf/feueFwVx9FJeV/mn98hzuyXR94qaoO2odNS6au3UjPcOqDtoiqKq9NSN6i0KmX0eKJ8orLF6pDEVLSFpL5atTY0dFjP1cfxWGrnRia2dh3/YY09mHX+MwtYdQ/Rt7x+5FRi7FYxEV2m5mKstci++RSNT9Q9a84XE1YTGxzrLqenWaDjdfEmNxdnZbybQtdI622LKCQp4SO2sDoka01yGkXLaRmGudLzE+7y6IetZTYyr1q7ODuGf8AqLA/9rF1ksKw40k3yl9UVu2aW79q095FdWVSdWzgx3wV+2uo392NhbQT5OwMjXWfDWuSx+27LW7Is2hbZVi42YnpG+lHKmwt5r1t4GZg9pEEEybgu6RzPsx61y5IzeWOVtxS2r83V8sa4aM8YUsdBQbtgjjXb7oYm3hcQwxlkaAjLlgqe8Ex61nbw2RfxTizbKgsQE0ka8I410Q69ea4NelK9V7C0UrORZaE1bm8O7l7CMFurlJEgd1c/cc16WLPDJFSi7QU1sxFqgWqDXKG1yttaKSCFqjmoJeol6TypFqIYtTFqDmpTUPMVpC5qfPQZpTS84NIXNT0Kaan5wUNNODQxdFWLduQDI10GvGI5eY9a+eXW43xJfM0aYwFSyGr2Ew4JAkEnhXSbQ3HvphBiMhykTJB08awzeLYcLqUiKbOMilFSuYsTGUzrPdFWMAi3XVFMsxgDQEnuq4eKYZraSG4SXY3N6v7Ls39VPxvOa5uK7ne7YF1UwVpkIe3heupgZfatqxOg1IHnXK2dnuQDlMEAyIIytMN4aH0rHpuvxxx05d5fcwknZQy0orpMTuhiETM1l1ETqp4Zc37sGuav4pRw1+FdK8Tw1epCUWx6VOl1SJkVIssxx8Na2l12OMdTkq/MWl8EKVWLlkDiR6jlQDcWYkcvqqvxkPdfMSVimtnYZ/N8d+r2/4zDViNdUGJ/HjWzsUj5NjdeNi0O3/rMPWObrISjtJcrv8A4kUosypqSvQ7RzEgTpx0NWHwpBjQ94MjUA6Hnxito9djlspL5kuLRBrlallvzC7+s2P9nF1i4h8o760MDfzYC4P/ABNn/ZxP31ll67Hrjiv1Np/UpQdWVQ9beyMa1vDXnUkMt7DFSOIIGJIIrDC1q4a0RhLwIIm7hyOUjLidfDWunPkUoU/dfqiEPf2w1xmdzmZpJY6kntNdDt/aVlLrZA4vLeuF2JGX3zlyiPrrjjYMHuGvpWlvEpGKvNEBrtzKeRhyDHnWGSENcfan/sJcHW7Qt3MTcw5cnENdtB8qsWuAAtPVjTRdBB4Gq23N27V/EFcKotIF16VwOsqknrcNcpjtiuexePZOhKMVIw6iQYPG5OorssLvQ3SvbcK6/LFspmAJto1265KHiGkDXXjXnSeTDUsb2p/r7cF88nCbV3cvWCBcRlkBhIiVPA+FZL2iK9rwuPtYiyFRlhwhNi91l6wvBMt3tCrpMDqz4528X5Lg4DYUEMwnoXInt9lc924POfs6MXiyT0Ztn+/37fENL5R5ARUYrXx+xXt3OjZcr5ssNCwSY1LQB4msu6mViJGhIMEEaGOI0PjXp/iIPhjRCKUU9EGHaJytHbBoeeC5aKBRUglHuYRlIDCCVDRpOVgGU6doINFt4YmtYZIyVpmcpUVOjp601wB7KVbWjPzTEZQvEBhHA6VLZ+Ka1dW5byh0YMsqCARwMEEHzp7NlSrMWAIBjqswbh1Z+bz1P/5HD7Pd5IQwGVTM6Fjlg+YNfljzKUqrY9FbI2cEzMxcsAxOZiSxLSdeXPL9Vd1jfyjXThBh81sKBlJ1mBwGvnXDvhhYs3BcsrcuNmVHF106E2V65yAAPJu24n/szprVRNlnNdS7et2jbtNdGcn2jAKVtJ/jbNpPYa0lom947mHPcbGOpYmEM/pHjVJsPlhhl14QDp38fxFRxllbfRxcS5ntrcOWfZlpHRvIHXEaxpqKPgcRbyuXUMV1AJ7wNJ8Z8q3jkjLaSRpTirRv7/4lrqbPZ2JY4NSxJJJJd9STWFgtmdUXC4gHhroZP3E+ldhvBsq3iLGAC3FS41i2luxlJYqzEghgDA1YR2jvrI3stLay2stpTZyW3a1nIut0efpGLcWOcA6DhWGyXG35kebb0Lk1be/GKay2C6Ysr8XaWaMsZc0zECIrnjuqdZuL5K331Qs7TVcplgyk8ADofE/iav3drXBbzzOgMacyB9taYY4FbkvkKXmJ+llPF7J6BrZzBiW0lQRIgiQxII14Gtnc/elMJdd2sW7udCkMJAkDUDt0+Jqla2zbc2+ktOxW3cD9ZAvSNm6O6oKmAspP6PEaVmbFxCJdtu6LdRHVmtsxUXFBkpIBIBAImOdYZ4qUqgtjSOrT6uQ+2MQrXmZbaoDEKM0DQA+8SdePiTVXCXFDaoGB0iTPiINdRtXe7CulzJs+0rtcJtt0jOLNvogmQLlGbrgvJ0k8KqYfeayLa/mNhLisCrqbsGFYQ9tmYMCxUmI93hFLQlKr2+IXLTx9SvvPtG3euhlw64cKiqUUFZIHvEHmeNXd2QLWHxN5kL28lrqNmVXC4zDllzDtiDBmsnGbQe9eD3j0oUZQssqhJJCJzRRmMDlW3gtpfmV9FSFRUIRnZ062LtkiDwGmscayapUmFukZWJ2wrPdKWxbV2YqinRM0aBiMxAAGhP1mb2wttpZuO1yyLpaywHSEwjMubpVAAjQCAPWspMO+YwghWglBmEEnQGYPODOsedTGEIZ+q85HAzLGmQhQdTHLQUlxV7FCwli1cvIM6uWaCpzCBEwWIA5RxrrGKYPD5ggy/KrRdQ0h1W3e6pIJgEEie+qm2t4jjcKlm5aS0LJt9GVRs7gJ0TZmJgaKDw1nuqlgdismCVstu5mvhjbZigEWrqDMZXtkAEVVPlMc5KW9V+/ixPtPDtcJa2jDpMwYMysBlKi2G4FFJBkiTlGoBqZ2zOEvlznYXcJk0VVQot8rIy9Zci5Y0Gs+OXZ3cciGdBHa0/uyOVbWG3dVrDqXLZrtk9QH5tu+o1II+dWmuTZFRQPZG+vRpc6SbrXLN62TCrlzKmRyRBd5thTrokQZkVY21tnDXMRiQ9twrmBFwnLdUw12DGaevAJgZucRVZNy4MhXPcSuvjIAitbEbjNcuuwT3nZtW01YngF7+2nLJLhsKjdoBcxWHDW1tdOlk2QV9soug5yJnRATkE6HlxgEdJsdrds3SxbIb6ZS7MdS1wwhTqgdIXyg8++ar4fccTbNwW8toKpnuYuRrpzPrWrZ2TZzkD2vtTcRFQtkY96iAdBzqHklskwA2MQOgtsly7oIfO0qxbpT72XQyYPCco8+h3Q22QPaOhSSSkBpLOxBJgBY5cfdMRUMNsFysLbFtY5uzGNdCqmPInnUrOxEsL7uaAYUNGpPGXOkEzz4c6znkk9mXCNvkbfjG4XFWnQWC12MqXWBUrIAzNzMQBB1ry/bOAttasgqtm5bJzsqK9u4BqC2oMnTQgj3u2B6X8tVZhREDNMZpygRoSvLgO81xm2rC3rpmFVUzDkuraywGvoPGrUm2glFRfNmTsa3b+UEYlhcVQSuUW7MPplAYLORY92QI4RrVvaNnpcQVwd+8E91Ey5jBAbKBbPW1DaxoBrzrOu4ZWdmAsxmEqYLqDA4MsNIJ5nj3VWwu2r+GxnS2LaWzbcuoCygAVlyk6gjI7ep4V1KUNXqV/1ZzuEquMvojrLe6lvDZnx9q4EZkEtda3N3Ic2XLbysCQSOYC8TM1nZ8NYJYWheV7ue0emY5baOQ1t1ABadBm8Yp94d9bu0jZW+9spah2tD2QL5dT1p+kQO4nnWDcw1vq6RCZVXOkauzatmmetPCNeVaRkuFL+ibIp939EbWI2vbuMzpbS2rEkIC0KOzjSomG2HayLnwrhoE+0bWPncefGOU0q0XWwW2r6sx0xe55gB41dwWLFtWhWz/NcPAWIjqZetz5/ze3hCeCk+VHTZTH5seJA+uvJWSux6jaezBY/GG6wZpkqCx06zE6mOVVI/E1uWt3HaOA4DiT9QNW03Pc8/QffFDy32JTSVI5mO4fGpMkxCgad5nv1rpxup2k/Vp8aR2Ei8SPM/fFV50uzDUiW9jsBgSkqRg7UFTBXrOdDMisHI5TWTLEmTM6DWu23hS0Pk+YjTDoBz0BaIHZVG1tXDINEZj4KvhE1m5y9yb+By1vZzHkatDZ90rlOaOyBy4cu6usXbpYRawhPeZ7O3hSXEYokHJZtiZgwT8JpJ5H7itnK2N3bhIgH0q7b3HvnWNPTs7fEV0HyS851vR3W7Y+s+FXLW6zv7xvOB9O4VEeAinUu4amcod1GX32QeLr99TsbEsk63R4LLn0Wuwtbt215Wh5dIfjNWU2evAB27vdHoKvT7itlPYVnAWLRFzDtfcni1t000iC11QOfATQbNpXGJK2EVWCZbYLsI6VTHzj8TW7a2YwPVtIO89Y1Zt4O5qp1JGgUQdCDyE1TcaojT3MLZmLxVlCtkLaUmTodTprqZ5DlQFsXpJa4mpkmAxk6kzE11KbDfQMFknQM0MfAcfhVvEbONlczLI0EKNST9nlUvJGqLUGzi22SW4uTz92PrFXrGwAbWXQ+0DaljwQjl410F7bWFtEAvbYg6xNw9/u6TVC7vUbh/NbYze7lILmDrnKLpyjU0vMfCK0oDhN1eEG2PUH76NibVuwpFx15GAbjHMMwC5RJBOp4AU2F3Wx15ZuX+ht/RBHPWISF582mtPA7oW7WkPe1BOc9UntyRHqD407k+WG3YwsNvCjaWMPeut3ZlUHsYgmB5CtLB7Oxt2fbphk+jkW5cjsMsQD3g11YMLlKZVHzRp8Bw8JoDuij+qA1iTxk8AO+o1rtv+g6Zk4Xd91Oa47XWgwz3FETpmFsDLMcyCa03xLqIMtHbcVo8iNPOh3Lw524nl8/nx5LyPOqeIZRxTvidOepnvETr4U7cgpIJf2rc/DL8BGtY2L2nddso8zIgecfGmxeIB0C69v3VVwxGVyBoIUd5Jknw6setaQiiWwGNxjAQBoPDU9tcHtLFlrzEjgY004aTpz+6u2xrrBMd9ee3Lkk95+ujM3SQohOnMHiJEHnImYPmKNaxZMBoOXkQNR9pqkLlEDT48qwhNwluFHRYLB4e8OvbUnu0by7RVPG7r3ulN20QyZpUSQwHCCsdmk0HZ20ADOUSPxNdZszbuokAd4rqlJ8kO0ZPR3eTx3FWBHjCkUq7VMTbInID3gmD6U1Z64fwmHlx9jzTCWpZYDNBB0UnnPGrYQ2xLZLfe7gH0Bmpvg1YQz3X8bjR6CB8KNhtiINVsjxIn4mlob5OsAu21B0uNcMaBEhZ7M78fJarvcxlzVVuBeInTj3mK6HD4YDQsieGv7gNGyW+ZZvKB6mk4INjmP6Bvt791R3FmY+iip2t2BOrl+5Vj4kzXTqyH3LY8ybn2QKtrJEFgO4AD4gSKFGKDUyltLYvSdEejDBLSJLcBE6EedQtbKyjRra9yjX4Ctd7CtlnkoH4J+6rWFsJGig8p0Pxp6q7CMUYJeZZj2HQH4zVkbOYRFlR4kN8DwratWo4KFHaSEH/AKZPqKv4fDJGpknmug7oJ41LyMdHP2sLc5yO5NPqotrANOqsxPCZM+WproRbsrqSDHaSx9OHwrK29vVatBMt9ZDqXEySgIzDKATJE1DyN8blKFkE2Ox1yQew6fXMelH+RMilnmAOU6eZ4+lY2L/Ksg0s2Se9yFHoJNc/jPyg4m4ffCDsUAfEgn40rkwSR3+HuqqC4WyqRxdgNJI5mOXKqWJ3hAPSJNxbc+6rKokQZYiOGvCuKwmzMXiWDEkT8+4SvmJ6zeQNddszdLIPbXSwPIno7ZPZHvP8KFCTBySujHx282Jv3FNtQGWcmQF3E6GO0/6aVvcrG4kzeuMOfXYu3lbWY84rv9n4S3bWEQAHjp0anxUdd/OPGrwYEQTI7AMq/sjj/qJp3GH/AEPdnA4XcSzbPXLXmHL5o/0qYHgzGt/B4fo4CIFA4AAH4Rl+B8a6DqgcvKI+70qLXQRoAPq/nR574iqDy/dlMY1hqePqfXl+NKc7VbkIqT4pAwXQseQ1IH0jHur3mqt1pzdJkYHQIBIABnUnVidOwco5mKT5HwQbbDH3RoROcwV7og6+XrVc7SbiOMQWPOOwcB5UZ7k8Y8OQqr8sBAZSIns0IEQVniD28400gm0iWDxGOYdxIPW0OUjTUHie7u8jmYjah1A5knzPE0XF4qeQrNxNwIJIk8AO0ngK0SJZDEYw+6OJ4nsH3nl50YYiLTQPnIPhcqrbSBrqx1Y9p7u7l4Cis3sXP/eJ+7craJJi7ax0W3/RIHn1f+R9K41nrotvXOrB0BYD9lSf+Q9K59hFRLc0itgPSa0xemuiDxkGomsZbFB1udlXMNiOYnTiJ4eHdWdNTR60xz7EtHRJjjHH40qwRcPb9tKttRnpO9yXRwhf0cq+p0+2mGFJ4mfVj9ldGuzmPC3He7BfguY+sUW3sc/OfyRR9bZvqFc+sujAs4cDlPiB8BFFBBMQCRyVcxHoDFdOuz+wfjyrHsbVzY1cKF1JuCZGnRrPuie/jFQ5opQb4K6YVjxWB2sQPgJP1VaXAr2ny0+yK2GsWlnM6iNDqCQQJMgSR5gVm3t5cMuiBrjco4Hz1pa/ZE0UMDcFy69sqPZqhlpM5p5EwRpxjt7K1XARZZgijmSEX1MD41zuI2/dtrCQoMEvEkEgdUNHKOHfWDinNxszszntJJ+uhsaR0m0d4LKlouZuplhAWOpB4mF5dprKxG+lzKFS3AAgFiSdBHBYFUcHgGuNlt22uN2AFiO8xwHea3sFuI7QbrLbH0V9o/hp1R+0fChJdkW5WqZy+M2tfujr3DH0R1V9BxoeC2HevCbdtmH0vdT9toWvTsFubYtDN0a6f3l4ho8FICj9nzrQNgN7qtc5BmlLYHdOpHgCK1S/iZF+yPPcDuIT/WOT/ht8PN2H1L51vYDY9myeooDD6Az3PN2PU9QK6Ftnswh2kfRQZE84MnzMd1OuzIEAQByEAD7KfnQhwvmTpk+SklwjgAnf77+p6q+ho1u8ZkSTzYmW82PAfCjnBgd/wH86G1on7uXpWUskp8jUUiQxUcTPnp6/d60x2iTw/l/OhfJTzoKEOzKrA5NG5hT9HTi3dIjnGlCSDcM2PjiZMgeZ0AA7aE9+6zakIgiTIZm5woGgHKTPhzqsuACkM56RxwJEKv6CcF8dT309y2W46Cq2AsXNpcQgidTAAnSATHdQxiT2+c9pgeOpAjiSQACdKrXIUSdBMDmWY/NUcz3eZIGtLEgKeqZgeQPMroDMGMxgxIAUEgukATEY1lYieGmhBk85PDTu0kTJ0jMxG0TwE0PEMari321aoQUYogEk8BOvLxqrbxPSNnOoGie6dDxYEdojSeVCxBLMEEwIYsCOTRk5nWD2UXooq0kII9+pG77B/wBO2fhcFVypo121GHP+J1H7KuT+8K1SQjl94x1Ebsdh+2ikfuGsW82gM9xrX27dlAOPtm4a+4ij/mayHBgisHyzVcCkER+Pxwqtzo1tYjhx+yKa8ms/zqZK0UCzVLpKgaQNYAFzUqFNKtfMFR9HJgjzj41WxW17NkkN1iOIUGR6gD4mlSrmwx8xXL2CT08HNbS/KULeYWrfWHbB+4DzmuRxW/V5yQFyFiSQpVZJMkkgCdR3UqVaKKXCGV/6QZjGp4HU8yAJ8Y0o1vFspDA5SNQQeB/E0qVOhG7htmYnEor3Hy2iSVZmJk88qJJn9KK2tnbp2QRo15j9Nsq/+Wp+tjSpVaiqshvejpVwiWU9owRNIRFgT2QoifKrdu2/zFW0v0m9pc/ZByj1PhSpVnObVUXGKbJrgFmTLsPnP1iPAcF8gKLkk9tKlXNOTUXI0SImOWvwH30C5c8/gKVKrjFcksgV7aFcfkBxMDvPH7DSpVohGfi8AbhGa4RbjVElSx7DcnNljkApPbUcyqoRFCqNAoEADuApUqolkcnbQbt1QVBMZiVWZ1KrnbUAwAusx4AngqVWkJFe+q582pMQsgDKOYAHuydeJPaWOpo374NKlTJAaUHGF+jbo1DMBOpAAGZUzGewuug7fGnpVS5EVrSBAQoAkkmBoWYyeJJ9SToKZrp7aVKtQB9KZou1MUVt2xp7pc/6myj4IPWlSq+wdzkdtN1bUCJNxvMsg/4msy4Tr+OVKlWBqiGHJMjj+PvpXpBPDT7aVKmlsMDM61GKVKsO4DwaalSoA//Z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428" name="AutoShape 4" descr="data:image/jpeg;base64,/9j/4AAQSkZJRgABAQAAAQABAAD/2wCEAAkGBhQSEBQUExQWFBUVFRcVFRUYFxUUFRQUFRQVFBUUFRQXHCYeFxkjGRQUHy8gIycpLCwsFR4xNTAqNSYrLCkBCQoKDgwOGg8PGiwkHCQpLCwsLCkpLCksLCksLCosLCwsLCwpKSwsLCksLCwsLCwsLCwsLCwpKSwsLCwsLCwpLP/AABEIALcBEwMBIgACEQEDEQH/xAAcAAABBQEBAQAAAAAAAAAAAAADAAECBAUGBwj/xABLEAACAQIDBAcDBwgJAQkAAAABAhEAAwQSIQUGMUETIlFhcYGRIzKhFEJSscHR8AckcnSSsrThFTM0Q2JzgrPCRFNjZJOio8TT8f/EABsBAAMBAQEBAQAAAAAAAAAAAAABAgMEBQYH/8QANREAAgIBAwIEBAQDCQAAAAAAAAECEQMSITEEQQUTIlFhkaGyFHGx8FJygSMyYoKiwdLh8f/aAAwDAQACEQMRAD8A8lqQqIqQr9mgeayQFSpgacV0Ej1Ko1IUiSYoi1AVNahkkxT0wp4qBCNRIqdRIoAGRUSKmagatDImmpzTVQxqRpTSNMY1RqUUxpgKpCoVNaGBKmp6jUgPTGnNNTAjSpUhTAelSFPSAQqYFRqSmkwHNNUiagaQD09NSoAqhallqQoi25pJJFNggtOBVgWaY2qaZGoDFTUU5SnC07CyQqarSVKMlus2yWIJT9HVizZmrqbOJ5VhLIlySZXR0xStO9gSOVU3tURyJ8AVGWhFasOKAa3TKQNhUZohqJrRFEaRpA0iKYxGoxUwtMaEBGKktKKkBQwFTU4FIikIYmo1KlFMZAinC0QJUgtLUFgQKUUYpUctFisiKcUqaaAJE0jUCaQeihkppU2elQBG2ta2B2fmrMtW66vdsrmE1yZ8jhC0RNjPuy+XMBpWVicAV4iK+i9gbLsPhh1Q0jWeNeeb67FsrdIJheQUj0JIr5rpfHHPK8cos2lhcYqVnlD1AVtYxLanS2h8Wu/YwqkcYg/uLf7V/wD+yvpIZ3JWoP8A0/8AIy29yuhq3ZWtTHLat4bC3BYtFr63WaTeIHR3jbXL7TsGtQwm0Vn+z4fzF4/XdrL8Q5xtQfLXbs2n390DjXcu7G2dnYCONep7E3KQqCR5muQ3W2raLj2CKZ4obqz5M7D4V7Fs51NtSvCK+P8AGOtyxdJNHRgxKXJ55t7cXLJA07a832xgMjEdlfRW0lBtMCY0rxTe7DDMYrXwbrsmSWmbDqMajujhLiVXZKu3xrVVq+0gzlK5WmZaNFNlrWx2V8lPFHy0ilPUOwVNFGFqnNqlqCwK26cpRQsU4SaNQWAy0+SjG3TqlLUFgOjqaW6Nkolu1UuYrAtYoQXWrpqAtUlMLBEVF0qx0ZFRbWhSCyoy0Nkq8qigvbrRSGmVJpwKK9uhk1d2UNSpppqYyxbNaODxGUzWQrUZb1YzipKjNo7/AGZvrcQQGI0jjWZtvbpvak61zSX6c364I9DihPXFbibb2J3XPbQONSN2mzCu5KhHQbZ0wWzv8vEfxT1lK9a+29MFs7/Kv/xT1ioa4+m3xv8Amn98ip8/L9Dc2RjsjA16NsPfgqAJ0HKvJEuxVyxjSK4us6CHUf3hwyOHB7BtXfDpEYAjQT5V5jtnHFmJmqv9LEEEGqmMxGbWufovD100tuAnkc+SneM1Xa3RmNRmveWxAA2aYIaMZ8KdR31WoLIC2akEo6CrCbNzdtZvIlyKyjlpylWbuEynUGhnxoUr4HZXK1EzVg0F7gFWmMemplaaKpFHADAU4Y9lAuYiGijBqTQEi9N0tQJpgaKAnqaTGmBqLGigEy0M0iaGxrRIYswodxaQp6vgYLLSosUqqx2VwacGgh6kHrmWRGjiHDVLPQA9Sz1akiHEMGqQNBFwVIXqdolo6nb/APYtnf5N7+JesINW1vFdjB7N/wAi9/EvWCl0VxdHvif80/vkOa3+RYDVMPVcXhUhdHf6V0tGYYvSL1BWmpqtIQbC4QuQIrpb+4V5bIu5DlImY0jxrK2PdyuD2GvTMd+UZGwht5AWy5ZJBGgiY7a8Xruo6nHOKwRv3Khpd6nR5FfwLg6Kx8FJ+oU9rZ10/wB05/0N91Gx13OxPfVrY9v2eL/Vv/lYWvQeTIoJur2+rr3QlQ+zthXmP9U/7DfdXpu6+5GdAXXLHaCD4V5hsh8jgwPhXs26e8qC3lc/yrwfGcnURj6H8v8A1m+BQb9Rzm9u6AsqTx4kRXl2NtQx0r2nfXeBLlvKsEa8fiK8h2iwZjW/g2XLLH/aE5lFS9JjOYoRu1f+TzUbmC7q+iU0ZWUM9IX6sNhaGcNWlpjtASATJEmpC5FO1mo9HVbFBOmpdLQ8tMRRSEG6Wl0lBinBooKC1Amo5qiWooKHmos1KaaKoobPSp8lKmPYrhKkFps1OK4VJFsfJUhapg1PmqtSJdk8o/BpBRUJqQNPWiTpt5UHyPZv6vc/iHrnlsjtFdBvQ35ps39Wf/feueFwVx9FJeV/mn98hzuyXR94qaoO2odNS6au3UjPcOqDtoiqKq9NSN6i0KmX0eKJ8orLF6pDEVLSFpL5atTY0dFjP1cfxWGrnRia2dh3/YY09mHX+MwtYdQ/Rt7x+5FRi7FYxEV2m5mKstci++RSNT9Q9a84XE1YTGxzrLqenWaDjdfEmNxdnZbybQtdI622LKCQp4SO2sDoka01yGkXLaRmGudLzE+7y6IetZTYyr1q7ODuGf8AqLA/9rF1ksKw40k3yl9UVu2aW79q095FdWVSdWzgx3wV+2uo392NhbQT5OwMjXWfDWuSx+27LW7Is2hbZVi42YnpG+lHKmwt5r1t4GZg9pEEEybgu6RzPsx61y5IzeWOVtxS2r83V8sa4aM8YUsdBQbtgjjXb7oYm3hcQwxlkaAjLlgqe8Ex61nbw2RfxTizbKgsQE0ka8I410Q69ea4NelK9V7C0UrORZaE1bm8O7l7CMFurlJEgd1c/cc16WLPDJFSi7QU1sxFqgWqDXKG1yttaKSCFqjmoJeol6TypFqIYtTFqDmpTUPMVpC5qfPQZpTS84NIXNT0Kaan5wUNNODQxdFWLduQDI10GvGI5eY9a+eXW43xJfM0aYwFSyGr2Ew4JAkEnhXSbQ3HvphBiMhykTJB08awzeLYcLqUiKbOMilFSuYsTGUzrPdFWMAi3XVFMsxgDQEnuq4eKYZraSG4SXY3N6v7Ls39VPxvOa5uK7ne7YF1UwVpkIe3heupgZfatqxOg1IHnXK2dnuQDlMEAyIIytMN4aH0rHpuvxxx05d5fcwknZQy0orpMTuhiETM1l1ETqp4Zc37sGuav4pRw1+FdK8Tw1epCUWx6VOl1SJkVIssxx8Na2l12OMdTkq/MWl8EKVWLlkDiR6jlQDcWYkcvqqvxkPdfMSVimtnYZ/N8d+r2/4zDViNdUGJ/HjWzsUj5NjdeNi0O3/rMPWObrISjtJcrv8A4kUosypqSvQ7RzEgTpx0NWHwpBjQ94MjUA6Hnxito9djlspL5kuLRBrlallvzC7+s2P9nF1i4h8o760MDfzYC4P/ABNn/ZxP31ll67Hrjiv1Np/UpQdWVQ9beyMa1vDXnUkMt7DFSOIIGJIIrDC1q4a0RhLwIIm7hyOUjLidfDWunPkUoU/dfqiEPf2w1xmdzmZpJY6kntNdDt/aVlLrZA4vLeuF2JGX3zlyiPrrjjYMHuGvpWlvEpGKvNEBrtzKeRhyDHnWGSENcfan/sJcHW7Qt3MTcw5cnENdtB8qsWuAAtPVjTRdBB4Gq23N27V/EFcKotIF16VwOsqknrcNcpjtiuexePZOhKMVIw6iQYPG5OorssLvQ3SvbcK6/LFspmAJto1265KHiGkDXXjXnSeTDUsb2p/r7cF88nCbV3cvWCBcRlkBhIiVPA+FZL2iK9rwuPtYiyFRlhwhNi91l6wvBMt3tCrpMDqz4528X5Lg4DYUEMwnoXInt9lc924POfs6MXiyT0Ztn+/37fENL5R5ARUYrXx+xXt3OjZcr5ssNCwSY1LQB4msu6mViJGhIMEEaGOI0PjXp/iIPhjRCKUU9EGHaJytHbBoeeC5aKBRUglHuYRlIDCCVDRpOVgGU6doINFt4YmtYZIyVpmcpUVOjp601wB7KVbWjPzTEZQvEBhHA6VLZ+Ka1dW5byh0YMsqCARwMEEHzp7NlSrMWAIBjqswbh1Z+bz1P/5HD7Pd5IQwGVTM6Fjlg+YNfljzKUqrY9FbI2cEzMxcsAxOZiSxLSdeXPL9Vd1jfyjXThBh81sKBlJ1mBwGvnXDvhhYs3BcsrcuNmVHF106E2V65yAAPJu24n/szprVRNlnNdS7et2jbtNdGcn2jAKVtJ/jbNpPYa0lom947mHPcbGOpYmEM/pHjVJsPlhhl14QDp38fxFRxllbfRxcS5ntrcOWfZlpHRvIHXEaxpqKPgcRbyuXUMV1AJ7wNJ8Z8q3jkjLaSRpTirRv7/4lrqbPZ2JY4NSxJJJJd9STWFgtmdUXC4gHhroZP3E+ldhvBsq3iLGAC3FS41i2luxlJYqzEghgDA1YR2jvrI3stLay2stpTZyW3a1nIut0efpGLcWOcA6DhWGyXG35kebb0Lk1be/GKay2C6Ysr8XaWaMsZc0zECIrnjuqdZuL5K331Qs7TVcplgyk8ADofE/iav3drXBbzzOgMacyB9taYY4FbkvkKXmJ+llPF7J6BrZzBiW0lQRIgiQxII14Gtnc/elMJdd2sW7udCkMJAkDUDt0+Jqla2zbc2+ktOxW3cD9ZAvSNm6O6oKmAspP6PEaVmbFxCJdtu6LdRHVmtsxUXFBkpIBIBAImOdYZ4qUqgtjSOrT6uQ+2MQrXmZbaoDEKM0DQA+8SdePiTVXCXFDaoGB0iTPiINdRtXe7CulzJs+0rtcJtt0jOLNvogmQLlGbrgvJ0k8KqYfeayLa/mNhLisCrqbsGFYQ9tmYMCxUmI93hFLQlKr2+IXLTx9SvvPtG3euhlw64cKiqUUFZIHvEHmeNXd2QLWHxN5kL28lrqNmVXC4zDllzDtiDBmsnGbQe9eD3j0oUZQssqhJJCJzRRmMDlW3gtpfmV9FSFRUIRnZ062LtkiDwGmscayapUmFukZWJ2wrPdKWxbV2YqinRM0aBiMxAAGhP1mb2wttpZuO1yyLpaywHSEwjMubpVAAjQCAPWspMO+YwghWglBmEEnQGYPODOsedTGEIZ+q85HAzLGmQhQdTHLQUlxV7FCwli1cvIM6uWaCpzCBEwWIA5RxrrGKYPD5ggy/KrRdQ0h1W3e6pIJgEEie+qm2t4jjcKlm5aS0LJt9GVRs7gJ0TZmJgaKDw1nuqlgdismCVstu5mvhjbZigEWrqDMZXtkAEVVPlMc5KW9V+/ixPtPDtcJa2jDpMwYMysBlKi2G4FFJBkiTlGoBqZ2zOEvlznYXcJk0VVQot8rIy9Zci5Y0Gs+OXZ3cciGdBHa0/uyOVbWG3dVrDqXLZrtk9QH5tu+o1II+dWmuTZFRQPZG+vRpc6SbrXLN62TCrlzKmRyRBd5thTrokQZkVY21tnDXMRiQ9twrmBFwnLdUw12DGaevAJgZucRVZNy4MhXPcSuvjIAitbEbjNcuuwT3nZtW01YngF7+2nLJLhsKjdoBcxWHDW1tdOlk2QV9soug5yJnRATkE6HlxgEdJsdrds3SxbIb6ZS7MdS1wwhTqgdIXyg8++ar4fccTbNwW8toKpnuYuRrpzPrWrZ2TZzkD2vtTcRFQtkY96iAdBzqHklskwA2MQOgtsly7oIfO0qxbpT72XQyYPCco8+h3Q22QPaOhSSSkBpLOxBJgBY5cfdMRUMNsFysLbFtY5uzGNdCqmPInnUrOxEsL7uaAYUNGpPGXOkEzz4c6znkk9mXCNvkbfjG4XFWnQWC12MqXWBUrIAzNzMQBB1ry/bOAttasgqtm5bJzsqK9u4BqC2oMnTQgj3u2B6X8tVZhREDNMZpygRoSvLgO81xm2rC3rpmFVUzDkuraywGvoPGrUm2glFRfNmTsa3b+UEYlhcVQSuUW7MPplAYLORY92QI4RrVvaNnpcQVwd+8E91Ey5jBAbKBbPW1DaxoBrzrOu4ZWdmAsxmEqYLqDA4MsNIJ5nj3VWwu2r+GxnS2LaWzbcuoCygAVlyk6gjI7ep4V1KUNXqV/1ZzuEquMvojrLe6lvDZnx9q4EZkEtda3N3Ic2XLbysCQSOYC8TM1nZ8NYJYWheV7ue0emY5baOQ1t1ABadBm8Yp94d9bu0jZW+9spah2tD2QL5dT1p+kQO4nnWDcw1vq6RCZVXOkauzatmmetPCNeVaRkuFL+ibIp939EbWI2vbuMzpbS2rEkIC0KOzjSomG2HayLnwrhoE+0bWPncefGOU0q0XWwW2r6sx0xe55gB41dwWLFtWhWz/NcPAWIjqZetz5/ze3hCeCk+VHTZTH5seJA+uvJWSux6jaezBY/GG6wZpkqCx06zE6mOVVI/E1uWt3HaOA4DiT9QNW03Pc8/QffFDy32JTSVI5mO4fGpMkxCgad5nv1rpxup2k/Vp8aR2Ei8SPM/fFV50uzDUiW9jsBgSkqRg7UFTBXrOdDMisHI5TWTLEmTM6DWu23hS0Pk+YjTDoBz0BaIHZVG1tXDINEZj4KvhE1m5y9yb+By1vZzHkatDZ90rlOaOyBy4cu6usXbpYRawhPeZ7O3hSXEYokHJZtiZgwT8JpJ5H7itnK2N3bhIgH0q7b3HvnWNPTs7fEV0HyS851vR3W7Y+s+FXLW6zv7xvOB9O4VEeAinUu4amcod1GX32QeLr99TsbEsk63R4LLn0Wuwtbt215Wh5dIfjNWU2evAB27vdHoKvT7itlPYVnAWLRFzDtfcni1t000iC11QOfATQbNpXGJK2EVWCZbYLsI6VTHzj8TW7a2YwPVtIO89Y1Zt4O5qp1JGgUQdCDyE1TcaojT3MLZmLxVlCtkLaUmTodTprqZ5DlQFsXpJa4mpkmAxk6kzE11KbDfQMFknQM0MfAcfhVvEbONlczLI0EKNST9nlUvJGqLUGzi22SW4uTz92PrFXrGwAbWXQ+0DaljwQjl410F7bWFtEAvbYg6xNw9/u6TVC7vUbh/NbYze7lILmDrnKLpyjU0vMfCK0oDhN1eEG2PUH76NibVuwpFx15GAbjHMMwC5RJBOp4AU2F3Wx15ZuX+ht/RBHPWISF582mtPA7oW7WkPe1BOc9UntyRHqD407k+WG3YwsNvCjaWMPeut3ZlUHsYgmB5CtLB7Oxt2fbphk+jkW5cjsMsQD3g11YMLlKZVHzRp8Bw8JoDuij+qA1iTxk8AO+o1rtv+g6Zk4Xd91Oa47XWgwz3FETpmFsDLMcyCa03xLqIMtHbcVo8iNPOh3Lw524nl8/nx5LyPOqeIZRxTvidOepnvETr4U7cgpIJf2rc/DL8BGtY2L2nddso8zIgecfGmxeIB0C69v3VVwxGVyBoIUd5Jknw6setaQiiWwGNxjAQBoPDU9tcHtLFlrzEjgY004aTpz+6u2xrrBMd9ee3Lkk95+ujM3SQohOnMHiJEHnImYPmKNaxZMBoOXkQNR9pqkLlEDT48qwhNwluFHRYLB4e8OvbUnu0by7RVPG7r3ulN20QyZpUSQwHCCsdmk0HZ20ADOUSPxNdZszbuokAd4rqlJ8kO0ZPR3eTx3FWBHjCkUq7VMTbInID3gmD6U1Z64fwmHlx9jzTCWpZYDNBB0UnnPGrYQ2xLZLfe7gH0Bmpvg1YQz3X8bjR6CB8KNhtiINVsjxIn4mlob5OsAu21B0uNcMaBEhZ7M78fJarvcxlzVVuBeInTj3mK6HD4YDQsieGv7gNGyW+ZZvKB6mk4INjmP6Bvt791R3FmY+iip2t2BOrl+5Vj4kzXTqyH3LY8ybn2QKtrJEFgO4AD4gSKFGKDUyltLYvSdEejDBLSJLcBE6EedQtbKyjRra9yjX4Ctd7CtlnkoH4J+6rWFsJGig8p0Pxp6q7CMUYJeZZj2HQH4zVkbOYRFlR4kN8DwratWo4KFHaSEH/AKZPqKv4fDJGpknmug7oJ41LyMdHP2sLc5yO5NPqotrANOqsxPCZM+WproRbsrqSDHaSx9OHwrK29vVatBMt9ZDqXEySgIzDKATJE1DyN8blKFkE2Ox1yQew6fXMelH+RMilnmAOU6eZ4+lY2L/Ksg0s2Se9yFHoJNc/jPyg4m4ffCDsUAfEgn40rkwSR3+HuqqC4WyqRxdgNJI5mOXKqWJ3hAPSJNxbc+6rKokQZYiOGvCuKwmzMXiWDEkT8+4SvmJ6zeQNddszdLIPbXSwPIno7ZPZHvP8KFCTBySujHx282Jv3FNtQGWcmQF3E6GO0/6aVvcrG4kzeuMOfXYu3lbWY84rv9n4S3bWEQAHjp0anxUdd/OPGrwYEQTI7AMq/sjj/qJp3GH/AEPdnA4XcSzbPXLXmHL5o/0qYHgzGt/B4fo4CIFA4AAH4Rl+B8a6DqgcvKI+70qLXQRoAPq/nR574iqDy/dlMY1hqePqfXl+NKc7VbkIqT4pAwXQseQ1IH0jHur3mqt1pzdJkYHQIBIABnUnVidOwco5mKT5HwQbbDH3RoROcwV7og6+XrVc7SbiOMQWPOOwcB5UZ7k8Y8OQqr8sBAZSIns0IEQVniD28400gm0iWDxGOYdxIPW0OUjTUHie7u8jmYjah1A5knzPE0XF4qeQrNxNwIJIk8AO0ngK0SJZDEYw+6OJ4nsH3nl50YYiLTQPnIPhcqrbSBrqx1Y9p7u7l4Cis3sXP/eJ+7craJJi7ax0W3/RIHn1f+R9K41nrotvXOrB0BYD9lSf+Q9K59hFRLc0itgPSa0xemuiDxkGomsZbFB1udlXMNiOYnTiJ4eHdWdNTR60xz7EtHRJjjHH40qwRcPb9tKttRnpO9yXRwhf0cq+p0+2mGFJ4mfVj9ldGuzmPC3He7BfguY+sUW3sc/OfyRR9bZvqFc+sujAs4cDlPiB8BFFBBMQCRyVcxHoDFdOuz+wfjyrHsbVzY1cKF1JuCZGnRrPuie/jFQ5opQb4K6YVjxWB2sQPgJP1VaXAr2ny0+yK2GsWlnM6iNDqCQQJMgSR5gVm3t5cMuiBrjco4Hz1pa/ZE0UMDcFy69sqPZqhlpM5p5EwRpxjt7K1XARZZgijmSEX1MD41zuI2/dtrCQoMEvEkEgdUNHKOHfWDinNxszszntJJ+uhsaR0m0d4LKlouZuplhAWOpB4mF5dprKxG+lzKFS3AAgFiSdBHBYFUcHgGuNlt22uN2AFiO8xwHea3sFuI7QbrLbH0V9o/hp1R+0fChJdkW5WqZy+M2tfujr3DH0R1V9BxoeC2HevCbdtmH0vdT9toWvTsFubYtDN0a6f3l4ho8FICj9nzrQNgN7qtc5BmlLYHdOpHgCK1S/iZF+yPPcDuIT/WOT/ht8PN2H1L51vYDY9myeooDD6Az3PN2PU9QK6Ftnswh2kfRQZE84MnzMd1OuzIEAQByEAD7KfnQhwvmTpk+SklwjgAnf77+p6q+ho1u8ZkSTzYmW82PAfCjnBgd/wH86G1on7uXpWUskp8jUUiQxUcTPnp6/d60x2iTw/l/OhfJTzoKEOzKrA5NG5hT9HTi3dIjnGlCSDcM2PjiZMgeZ0AA7aE9+6zakIgiTIZm5woGgHKTPhzqsuACkM56RxwJEKv6CcF8dT309y2W46Cq2AsXNpcQgidTAAnSATHdQxiT2+c9pgeOpAjiSQACdKrXIUSdBMDmWY/NUcz3eZIGtLEgKeqZgeQPMroDMGMxgxIAUEgukATEY1lYieGmhBk85PDTu0kTJ0jMxG0TwE0PEMari321aoQUYogEk8BOvLxqrbxPSNnOoGie6dDxYEdojSeVCxBLMEEwIYsCOTRk5nWD2UXooq0kII9+pG77B/wBO2fhcFVypo121GHP+J1H7KuT+8K1SQjl94x1Ebsdh+2ikfuGsW82gM9xrX27dlAOPtm4a+4ij/mayHBgisHyzVcCkER+Pxwqtzo1tYjhx+yKa8ms/zqZK0UCzVLpKgaQNYAFzUqFNKtfMFR9HJgjzj41WxW17NkkN1iOIUGR6gD4mlSrmwx8xXL2CT08HNbS/KULeYWrfWHbB+4DzmuRxW/V5yQFyFiSQpVZJMkkgCdR3UqVaKKXCGV/6QZjGp4HU8yAJ8Y0o1vFspDA5SNQQeB/E0qVOhG7htmYnEor3Hy2iSVZmJk88qJJn9KK2tnbp2QRo15j9Nsq/+Wp+tjSpVaiqshvejpVwiWU9owRNIRFgT2QoifKrdu2/zFW0v0m9pc/ZByj1PhSpVnObVUXGKbJrgFmTLsPnP1iPAcF8gKLkk9tKlXNOTUXI0SImOWvwH30C5c8/gKVKrjFcksgV7aFcfkBxMDvPH7DSpVohGfi8AbhGa4RbjVElSx7DcnNljkApPbUcyqoRFCqNAoEADuApUqolkcnbQbt1QVBMZiVWZ1KrnbUAwAusx4AngqVWkJFe+q582pMQsgDKOYAHuydeJPaWOpo374NKlTJAaUHGF+jbo1DMBOpAAGZUzGewuug7fGnpVS5EVrSBAQoAkkmBoWYyeJJ9SToKZrp7aVKtQB9KZou1MUVt2xp7pc/6myj4IPWlSq+wdzkdtN1bUCJNxvMsg/4msy4Tr+OVKlWBqiGHJMjj+PvpXpBPDT7aVKmlsMDM61GKVKsO4DwaalSoA//Z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6" name="Picture 15" descr="http://redlandslabour.org.uk/wp-content/uploads/2012/09/20107201656774071-300x204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908720"/>
            <a:ext cx="324036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Footer Placeholder 4"/>
          <p:cNvSpPr txBox="1">
            <a:spLocks/>
          </p:cNvSpPr>
          <p:nvPr/>
        </p:nvSpPr>
        <p:spPr>
          <a:xfrm>
            <a:off x="313184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chemeClr val="bg1"/>
                </a:solidFill>
              </a:rPr>
              <a:t>Applicants Day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Slide Number Placeholder 5"/>
          <p:cNvSpPr txBox="1">
            <a:spLocks/>
          </p:cNvSpPr>
          <p:nvPr/>
        </p:nvSpPr>
        <p:spPr>
          <a:xfrm>
            <a:off x="6553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BDE0E-7324-4DC1-95DE-CCAA237FC766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132" y="2780928"/>
            <a:ext cx="3241228" cy="1820490"/>
          </a:xfrm>
          <a:prstGeom prst="rect">
            <a:avLst/>
          </a:prstGeom>
        </p:spPr>
      </p:pic>
      <p:sp>
        <p:nvSpPr>
          <p:cNvPr id="21" name="Date Placeholder 3"/>
          <p:cNvSpPr txBox="1">
            <a:spLocks/>
          </p:cNvSpPr>
          <p:nvPr/>
        </p:nvSpPr>
        <p:spPr>
          <a:xfrm>
            <a:off x="395536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noProof="0" dirty="0">
                <a:solidFill>
                  <a:schemeClr val="bg1"/>
                </a:solidFill>
              </a:rPr>
              <a:t>09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/04/2016</a:t>
            </a:r>
          </a:p>
        </p:txBody>
      </p:sp>
      <p:sp>
        <p:nvSpPr>
          <p:cNvPr id="13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15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17</a:t>
            </a:fld>
            <a:endParaRPr lang="en-US" altLang="en-US" sz="1400">
              <a:solidFill>
                <a:srgbClr val="333399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9777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9208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4. Twist to the game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184576"/>
          </a:xfrm>
        </p:spPr>
        <p:txBody>
          <a:bodyPr>
            <a:normAutofit/>
          </a:bodyPr>
          <a:lstStyle/>
          <a:p>
            <a:pPr lvl="0"/>
            <a:r>
              <a:rPr lang="en-GB" dirty="0">
                <a:latin typeface="Calibri" pitchFamily="34" charset="0"/>
              </a:rPr>
              <a:t>The public good is National Defence</a:t>
            </a:r>
          </a:p>
          <a:p>
            <a:pPr lvl="0"/>
            <a:r>
              <a:rPr lang="en-GB" dirty="0">
                <a:latin typeface="Calibri" pitchFamily="34" charset="0"/>
              </a:rPr>
              <a:t>At the end of 5 more rounds, the winning team invades the others and confiscates their earnings!</a:t>
            </a:r>
          </a:p>
          <a:p>
            <a:pPr lvl="0"/>
            <a:endParaRPr lang="en-GB" sz="1800" dirty="0">
              <a:latin typeface="Calibri" pitchFamily="34" charset="0"/>
            </a:endParaRPr>
          </a:p>
          <a:p>
            <a:pPr lvl="0"/>
            <a:r>
              <a:rPr lang="en-GB" dirty="0">
                <a:latin typeface="Calibri" pitchFamily="34" charset="0"/>
              </a:rPr>
              <a:t>The losing team members get 0, except…</a:t>
            </a:r>
          </a:p>
          <a:p>
            <a:pPr lvl="0"/>
            <a:r>
              <a:rPr lang="en-GB" dirty="0">
                <a:latin typeface="Calibri" pitchFamily="34" charset="0"/>
              </a:rPr>
              <a:t>…the 2 richest individuals in the losing team keep their wealth.</a:t>
            </a:r>
          </a:p>
        </p:txBody>
      </p:sp>
      <p:sp>
        <p:nvSpPr>
          <p:cNvPr id="14" name="Footer Placeholder 4"/>
          <p:cNvSpPr txBox="1">
            <a:spLocks/>
          </p:cNvSpPr>
          <p:nvPr/>
        </p:nvSpPr>
        <p:spPr>
          <a:xfrm>
            <a:off x="313184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chemeClr val="bg1"/>
                </a:solidFill>
              </a:rPr>
              <a:t>Applicants Day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 txBox="1">
            <a:spLocks/>
          </p:cNvSpPr>
          <p:nvPr/>
        </p:nvSpPr>
        <p:spPr>
          <a:xfrm>
            <a:off x="6553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BDE0E-7324-4DC1-95DE-CCAA237FC766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3"/>
          <p:cNvSpPr txBox="1">
            <a:spLocks/>
          </p:cNvSpPr>
          <p:nvPr/>
        </p:nvSpPr>
        <p:spPr>
          <a:xfrm>
            <a:off x="395536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noProof="0" dirty="0">
                <a:solidFill>
                  <a:schemeClr val="bg1"/>
                </a:solidFill>
              </a:rPr>
              <a:t>09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/04/2016</a:t>
            </a:r>
          </a:p>
        </p:txBody>
      </p:sp>
      <p:sp>
        <p:nvSpPr>
          <p:cNvPr id="10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11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18</a:t>
            </a:fld>
            <a:endParaRPr lang="en-US" altLang="en-US" sz="1400">
              <a:solidFill>
                <a:srgbClr val="333399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5934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5. Pro-social behaviour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13384"/>
            <a:ext cx="9144000" cy="5544616"/>
          </a:xfrm>
        </p:spPr>
        <p:txBody>
          <a:bodyPr>
            <a:normAutofit/>
          </a:bodyPr>
          <a:lstStyle/>
          <a:p>
            <a:pPr lvl="0"/>
            <a:r>
              <a:rPr lang="en-GB" dirty="0">
                <a:latin typeface="Calibri" pitchFamily="34" charset="0"/>
              </a:rPr>
              <a:t>While it is privately optimal to free-ride,  in most rounds some contribute. Why might this be?</a:t>
            </a:r>
          </a:p>
          <a:p>
            <a:pPr lvl="0"/>
            <a:endParaRPr lang="en-GB" dirty="0">
              <a:latin typeface="Calibri" pitchFamily="34" charset="0"/>
            </a:endParaRPr>
          </a:p>
          <a:p>
            <a:pPr lvl="1"/>
            <a:r>
              <a:rPr lang="en-GB" dirty="0">
                <a:latin typeface="Calibri" pitchFamily="34" charset="0"/>
              </a:rPr>
              <a:t>Fairness?</a:t>
            </a:r>
          </a:p>
          <a:p>
            <a:pPr lvl="1"/>
            <a:r>
              <a:rPr lang="en-GB" dirty="0">
                <a:latin typeface="Calibri" pitchFamily="34" charset="0"/>
              </a:rPr>
              <a:t>Altruism?</a:t>
            </a:r>
          </a:p>
          <a:p>
            <a:pPr lvl="1"/>
            <a:r>
              <a:rPr lang="en-GB" dirty="0">
                <a:latin typeface="Calibri" pitchFamily="34" charset="0"/>
              </a:rPr>
              <a:t>A signal to others, to encourage contributions?</a:t>
            </a:r>
          </a:p>
          <a:p>
            <a:pPr lvl="1"/>
            <a:r>
              <a:rPr lang="en-GB" dirty="0">
                <a:latin typeface="Calibri" pitchFamily="34" charset="0"/>
              </a:rPr>
              <a:t>A sense of civic duty?</a:t>
            </a:r>
          </a:p>
        </p:txBody>
      </p:sp>
      <p:sp>
        <p:nvSpPr>
          <p:cNvPr id="14" name="Footer Placeholder 4"/>
          <p:cNvSpPr txBox="1">
            <a:spLocks/>
          </p:cNvSpPr>
          <p:nvPr/>
        </p:nvSpPr>
        <p:spPr>
          <a:xfrm>
            <a:off x="313184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chemeClr val="bg1"/>
                </a:solidFill>
              </a:rPr>
              <a:t>Applicants Day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 txBox="1">
            <a:spLocks/>
          </p:cNvSpPr>
          <p:nvPr/>
        </p:nvSpPr>
        <p:spPr>
          <a:xfrm>
            <a:off x="6553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BDE0E-7324-4DC1-95DE-CCAA237FC766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3"/>
          <p:cNvSpPr txBox="1">
            <a:spLocks/>
          </p:cNvSpPr>
          <p:nvPr/>
        </p:nvSpPr>
        <p:spPr>
          <a:xfrm>
            <a:off x="395536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noProof="0" dirty="0">
                <a:solidFill>
                  <a:schemeClr val="bg1"/>
                </a:solidFill>
              </a:rPr>
              <a:t>09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/04/2016</a:t>
            </a:r>
          </a:p>
        </p:txBody>
      </p:sp>
      <p:sp>
        <p:nvSpPr>
          <p:cNvPr id="10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11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19</a:t>
            </a:fld>
            <a:endParaRPr lang="en-US" altLang="en-US" sz="1400">
              <a:solidFill>
                <a:srgbClr val="333399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6155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How might we foster cooperation?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54461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GB" dirty="0">
                <a:latin typeface="Calibri" pitchFamily="34" charset="0"/>
              </a:rPr>
              <a:t>Incentives? Changing the value of the red card?</a:t>
            </a:r>
          </a:p>
          <a:p>
            <a:pPr lvl="1"/>
            <a:r>
              <a:rPr lang="en-GB" dirty="0">
                <a:latin typeface="Calibri" pitchFamily="34" charset="0"/>
              </a:rPr>
              <a:t>e.g. tax incentives to contribute to charities</a:t>
            </a:r>
          </a:p>
          <a:p>
            <a:pPr lvl="1"/>
            <a:endParaRPr lang="en-GB" dirty="0">
              <a:latin typeface="Calibri" pitchFamily="34" charset="0"/>
            </a:endParaRPr>
          </a:p>
          <a:p>
            <a:pPr lvl="0"/>
            <a:r>
              <a:rPr lang="en-GB" dirty="0">
                <a:latin typeface="Calibri" pitchFamily="34" charset="0"/>
              </a:rPr>
              <a:t>Penalties? Naming and shaming? Role of enforcement?</a:t>
            </a:r>
          </a:p>
          <a:p>
            <a:pPr lvl="1"/>
            <a:r>
              <a:rPr lang="en-GB" dirty="0">
                <a:latin typeface="Calibri" pitchFamily="34" charset="0"/>
              </a:rPr>
              <a:t>e.g. fines/imprisonment for tax evasion.</a:t>
            </a:r>
          </a:p>
          <a:p>
            <a:pPr marL="0" lvl="0" indent="0">
              <a:buNone/>
            </a:pPr>
            <a:endParaRPr lang="en-GB" dirty="0">
              <a:latin typeface="Calibri" pitchFamily="34" charset="0"/>
            </a:endParaRPr>
          </a:p>
          <a:p>
            <a:pPr lvl="0"/>
            <a:r>
              <a:rPr lang="en-GB" dirty="0">
                <a:latin typeface="Calibri" pitchFamily="34" charset="0"/>
              </a:rPr>
              <a:t>“Matching gifts” for fund-raising campaigns, based on contributions of employees.</a:t>
            </a:r>
          </a:p>
          <a:p>
            <a:pPr lvl="0"/>
            <a:endParaRPr lang="en-GB" dirty="0">
              <a:latin typeface="Calibri" pitchFamily="34" charset="0"/>
            </a:endParaRPr>
          </a:p>
          <a:p>
            <a:pPr lvl="0"/>
            <a:r>
              <a:rPr lang="en-GB" dirty="0">
                <a:latin typeface="Calibri" pitchFamily="34" charset="0"/>
              </a:rPr>
              <a:t>What if cooperation cannot be sustained?</a:t>
            </a:r>
          </a:p>
          <a:p>
            <a:pPr lvl="1"/>
            <a:r>
              <a:rPr lang="en-GB" dirty="0">
                <a:latin typeface="Calibri" pitchFamily="34" charset="0"/>
              </a:rPr>
              <a:t>Government provision </a:t>
            </a:r>
          </a:p>
          <a:p>
            <a:pPr lvl="1">
              <a:buNone/>
            </a:pPr>
            <a:endParaRPr lang="en-GB" dirty="0">
              <a:latin typeface="Calibri" pitchFamily="34" charset="0"/>
            </a:endParaRPr>
          </a:p>
        </p:txBody>
      </p:sp>
      <p:sp>
        <p:nvSpPr>
          <p:cNvPr id="15" name="Footer Placeholder 4"/>
          <p:cNvSpPr txBox="1">
            <a:spLocks/>
          </p:cNvSpPr>
          <p:nvPr/>
        </p:nvSpPr>
        <p:spPr>
          <a:xfrm>
            <a:off x="313184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chemeClr val="bg1"/>
                </a:solidFill>
              </a:rPr>
              <a:t>Applicants Day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Slide Number Placeholder 5"/>
          <p:cNvSpPr txBox="1">
            <a:spLocks/>
          </p:cNvSpPr>
          <p:nvPr/>
        </p:nvSpPr>
        <p:spPr>
          <a:xfrm>
            <a:off x="6553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BDE0E-7324-4DC1-95DE-CCAA237FC766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Date Placeholder 3"/>
          <p:cNvSpPr txBox="1">
            <a:spLocks/>
          </p:cNvSpPr>
          <p:nvPr/>
        </p:nvSpPr>
        <p:spPr>
          <a:xfrm>
            <a:off x="395536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noProof="0" dirty="0">
                <a:solidFill>
                  <a:schemeClr val="bg1"/>
                </a:solidFill>
              </a:rPr>
              <a:t>09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/04/2016</a:t>
            </a:r>
          </a:p>
        </p:txBody>
      </p:sp>
      <p:sp>
        <p:nvSpPr>
          <p:cNvPr id="10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12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20</a:t>
            </a:fld>
            <a:endParaRPr lang="en-US" altLang="en-US" sz="1400">
              <a:solidFill>
                <a:srgbClr val="333399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8106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988840"/>
            <a:ext cx="8996691" cy="1470025"/>
          </a:xfrm>
        </p:spPr>
        <p:txBody>
          <a:bodyPr>
            <a:noAutofit/>
          </a:bodyPr>
          <a:lstStyle/>
          <a:p>
            <a:r>
              <a:rPr lang="en-GB" sz="4000" b="1" dirty="0">
                <a:solidFill>
                  <a:srgbClr val="990033"/>
                </a:solidFill>
                <a:ea typeface="Calibri"/>
                <a:cs typeface="Times New Roman"/>
              </a:rPr>
              <a:t>Case 2: Computerised Game</a:t>
            </a:r>
            <a:endParaRPr lang="en-GB" sz="4000" dirty="0">
              <a:solidFill>
                <a:srgbClr val="9900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21</a:t>
            </a:fld>
            <a:endParaRPr lang="en-US" altLang="en-US" sz="1400">
              <a:solidFill>
                <a:srgbClr val="333399"/>
              </a:solidFill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</p:spTree>
    <p:extLst>
      <p:ext uri="{BB962C8B-B14F-4D97-AF65-F5344CB8AC3E}">
        <p14:creationId xmlns:p14="http://schemas.microsoft.com/office/powerpoint/2010/main" val="3447635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191858" y="1628800"/>
            <a:ext cx="6400800" cy="132055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Dimitra </a:t>
            </a:r>
            <a:r>
              <a:rPr lang="en-GB" dirty="0" err="1"/>
              <a:t>Petropoulou</a:t>
            </a:r>
            <a:endParaRPr lang="en-GB" dirty="0"/>
          </a:p>
          <a:p>
            <a:r>
              <a:rPr lang="en-US" dirty="0"/>
              <a:t>Ani </a:t>
            </a:r>
            <a:r>
              <a:rPr lang="en-US" dirty="0" err="1"/>
              <a:t>Silwal</a:t>
            </a:r>
            <a:endParaRPr lang="en-US" dirty="0"/>
          </a:p>
          <a:p>
            <a:r>
              <a:rPr lang="en-US" dirty="0"/>
              <a:t>Edgar Salgado-Chavez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19" y="1340768"/>
            <a:ext cx="4581211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2015 TEL funded online game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22</a:t>
            </a:fld>
            <a:endParaRPr lang="en-US" altLang="en-US" sz="1400">
              <a:solidFill>
                <a:srgbClr val="333399"/>
              </a:solidFill>
            </a:endParaRPr>
          </a:p>
        </p:txBody>
      </p:sp>
      <p:sp>
        <p:nvSpPr>
          <p:cNvPr id="13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14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</p:spTree>
    <p:extLst>
      <p:ext uri="{BB962C8B-B14F-4D97-AF65-F5344CB8AC3E}">
        <p14:creationId xmlns:p14="http://schemas.microsoft.com/office/powerpoint/2010/main" val="13506392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764" y="1008584"/>
            <a:ext cx="8820472" cy="5544616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I: Market research into multi-player online games</a:t>
            </a:r>
          </a:p>
          <a:p>
            <a:pPr lvl="1"/>
            <a:r>
              <a:rPr lang="en-US" sz="2600" dirty="0">
                <a:solidFill>
                  <a:srgbClr val="990033"/>
                </a:solidFill>
              </a:rPr>
              <a:t>Flexibility</a:t>
            </a:r>
            <a:r>
              <a:rPr lang="en-US" sz="2600" dirty="0"/>
              <a:t>: ability to modify features of the game</a:t>
            </a:r>
          </a:p>
          <a:p>
            <a:pPr lvl="1"/>
            <a:r>
              <a:rPr lang="en-US" sz="2600" dirty="0">
                <a:solidFill>
                  <a:srgbClr val="990033"/>
                </a:solidFill>
              </a:rPr>
              <a:t>Ease of use</a:t>
            </a:r>
            <a:r>
              <a:rPr lang="en-US" sz="2600" dirty="0"/>
              <a:t>: time constraints</a:t>
            </a:r>
          </a:p>
          <a:p>
            <a:pPr lvl="1"/>
            <a:r>
              <a:rPr lang="en-US" sz="2600" dirty="0">
                <a:solidFill>
                  <a:srgbClr val="990033"/>
                </a:solidFill>
              </a:rPr>
              <a:t>Real time display of results</a:t>
            </a:r>
            <a:r>
              <a:rPr lang="en-US" sz="2600" dirty="0"/>
              <a:t>: discussion; link to seminar</a:t>
            </a:r>
          </a:p>
          <a:p>
            <a:pPr marL="457200" lvl="1" indent="0">
              <a:buNone/>
            </a:pPr>
            <a:endParaRPr lang="en-US" sz="2600" dirty="0"/>
          </a:p>
          <a:p>
            <a:r>
              <a:rPr lang="en-US" sz="2800" dirty="0"/>
              <a:t>II: Devised games for the 2014-15 cohort</a:t>
            </a:r>
          </a:p>
          <a:p>
            <a:endParaRPr lang="en-US" sz="2600" dirty="0"/>
          </a:p>
          <a:p>
            <a:r>
              <a:rPr lang="en-US" sz="2800" dirty="0"/>
              <a:t>III: Tested games with the 2013-14 cohort</a:t>
            </a:r>
          </a:p>
          <a:p>
            <a:endParaRPr lang="en-US" sz="2600" dirty="0"/>
          </a:p>
          <a:p>
            <a:r>
              <a:rPr lang="en-US" sz="2800" dirty="0"/>
              <a:t>IV: Ran the real thing! Prize awarded</a:t>
            </a:r>
          </a:p>
          <a:p>
            <a:endParaRPr lang="en-US" sz="2600" dirty="0"/>
          </a:p>
          <a:p>
            <a:r>
              <a:rPr lang="en-US" sz="2800" dirty="0"/>
              <a:t>V: Linked results to subsequent seminar discussion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23</a:t>
            </a:fld>
            <a:endParaRPr lang="en-US" altLang="en-US" sz="1400">
              <a:solidFill>
                <a:srgbClr val="333399"/>
              </a:solidFill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 What we did</a:t>
            </a:r>
          </a:p>
        </p:txBody>
      </p:sp>
      <p:sp>
        <p:nvSpPr>
          <p:cNvPr id="9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11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</p:spTree>
    <p:extLst>
      <p:ext uri="{BB962C8B-B14F-4D97-AF65-F5344CB8AC3E}">
        <p14:creationId xmlns:p14="http://schemas.microsoft.com/office/powerpoint/2010/main" val="1553250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 Key issues when assessing sites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20479"/>
              </p:ext>
            </p:extLst>
          </p:nvPr>
        </p:nvGraphicFramePr>
        <p:xfrm>
          <a:off x="791580" y="1268760"/>
          <a:ext cx="7560840" cy="485394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75608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4091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dirty="0">
                          <a:effectLst/>
                        </a:rPr>
                        <a:t>Can we edit the</a:t>
                      </a:r>
                      <a:r>
                        <a:rPr lang="en-GB" sz="2400" u="none" strike="noStrike" baseline="0" dirty="0">
                          <a:effectLst/>
                        </a:rPr>
                        <a:t> game</a:t>
                      </a:r>
                      <a:r>
                        <a:rPr lang="en-GB" sz="2400" u="none" strike="noStrike" dirty="0">
                          <a:effectLst/>
                        </a:rPr>
                        <a:t>?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091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dirty="0">
                          <a:effectLst/>
                        </a:rPr>
                        <a:t>Maximum number of players?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091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dirty="0">
                          <a:effectLst/>
                        </a:rPr>
                        <a:t>Minimum number of players?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091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How long will the game take?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091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Played by individuals or in a group?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091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dirty="0">
                          <a:effectLst/>
                        </a:rPr>
                        <a:t>Game played simultaneously?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091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dirty="0">
                          <a:effectLst/>
                        </a:rPr>
                        <a:t>Are</a:t>
                      </a:r>
                      <a:r>
                        <a:rPr lang="en-GB" sz="2400" u="none" strike="noStrike" baseline="0" dirty="0">
                          <a:effectLst/>
                        </a:rPr>
                        <a:t> i</a:t>
                      </a:r>
                      <a:r>
                        <a:rPr lang="en-GB" sz="2400" u="none" strike="noStrike" dirty="0">
                          <a:effectLst/>
                        </a:rPr>
                        <a:t>nstructions for students provided?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091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dirty="0">
                          <a:effectLst/>
                        </a:rPr>
                        <a:t>Are</a:t>
                      </a:r>
                      <a:r>
                        <a:rPr lang="en-GB" sz="2400" u="none" strike="noStrike" baseline="0" dirty="0">
                          <a:effectLst/>
                        </a:rPr>
                        <a:t> i</a:t>
                      </a:r>
                      <a:r>
                        <a:rPr lang="en-GB" sz="2400" u="none" strike="noStrike" dirty="0">
                          <a:effectLst/>
                        </a:rPr>
                        <a:t>nstructions for tutors provided?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091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dirty="0">
                          <a:effectLst/>
                        </a:rPr>
                        <a:t>Ease of use?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091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dirty="0">
                          <a:effectLst/>
                        </a:rPr>
                        <a:t>Browser requirements?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091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dirty="0">
                          <a:effectLst/>
                        </a:rPr>
                        <a:t>Online registration for students?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4091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dirty="0">
                          <a:effectLst/>
                        </a:rPr>
                        <a:t>Scope? Potential</a:t>
                      </a:r>
                      <a:r>
                        <a:rPr lang="en-GB" sz="2400" u="none" strike="noStrike" baseline="0" dirty="0">
                          <a:effectLst/>
                        </a:rPr>
                        <a:t> games?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4091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dirty="0">
                          <a:effectLst/>
                        </a:rPr>
                        <a:t>Can</a:t>
                      </a:r>
                      <a:r>
                        <a:rPr lang="en-GB" sz="2400" u="none" strike="noStrike" baseline="0" dirty="0">
                          <a:effectLst/>
                        </a:rPr>
                        <a:t> results be saved online </a:t>
                      </a:r>
                      <a:r>
                        <a:rPr lang="en-GB" sz="2400" u="none" strike="noStrike" baseline="0" dirty="0" err="1">
                          <a:effectLst/>
                        </a:rPr>
                        <a:t>etc</a:t>
                      </a:r>
                      <a:r>
                        <a:rPr lang="en-GB" sz="2400" u="none" strike="noStrike" baseline="0" dirty="0">
                          <a:effectLst/>
                        </a:rPr>
                        <a:t>?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686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764" y="1008584"/>
            <a:ext cx="8820472" cy="5544616"/>
          </a:xfrm>
        </p:spPr>
        <p:txBody>
          <a:bodyPr>
            <a:normAutofit/>
          </a:bodyPr>
          <a:lstStyle/>
          <a:p>
            <a:r>
              <a:rPr lang="en-US" sz="2800" dirty="0"/>
              <a:t>Opted for games based on those by Charles Holt, University of Virginia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>
                <a:hlinkClick r:id="rId2"/>
              </a:rPr>
              <a:t>http://veconlab.econ.virginia.edu/admin.htm</a:t>
            </a:r>
            <a:r>
              <a:rPr lang="en-US" sz="2800" dirty="0"/>
              <a:t> </a:t>
            </a:r>
          </a:p>
          <a:p>
            <a:endParaRPr lang="en-US" sz="2800" dirty="0"/>
          </a:p>
          <a:p>
            <a:r>
              <a:rPr lang="en-US" sz="2800" dirty="0"/>
              <a:t>Students log-on – simple instructions</a:t>
            </a:r>
            <a:endParaRPr lang="en-US" sz="2600" dirty="0"/>
          </a:p>
          <a:p>
            <a:pPr marL="457200" lvl="1" indent="0">
              <a:buNone/>
            </a:pPr>
            <a:endParaRPr lang="en-US" sz="2600" dirty="0"/>
          </a:p>
          <a:p>
            <a:r>
              <a:rPr lang="en-US" sz="2800" dirty="0"/>
              <a:t>Random (blind) matching of 2 (or more) students</a:t>
            </a:r>
          </a:p>
          <a:p>
            <a:endParaRPr lang="en-US" sz="2600" dirty="0"/>
          </a:p>
          <a:p>
            <a:r>
              <a:rPr lang="en-US" sz="2800" dirty="0"/>
              <a:t>Students make decisions in ‘rounds’ of each game…their decisions mutually determine ‘profits’ (strategic interdependence)</a:t>
            </a:r>
          </a:p>
          <a:p>
            <a:endParaRPr lang="en-US" sz="2800" dirty="0"/>
          </a:p>
          <a:p>
            <a:endParaRPr lang="en-US" sz="2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25</a:t>
            </a:fld>
            <a:endParaRPr lang="en-US" altLang="en-US" sz="1400">
              <a:solidFill>
                <a:srgbClr val="333399"/>
              </a:solidFill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 What did the games involve?</a:t>
            </a:r>
          </a:p>
        </p:txBody>
      </p:sp>
      <p:sp>
        <p:nvSpPr>
          <p:cNvPr id="9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11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</p:spTree>
    <p:extLst>
      <p:ext uri="{BB962C8B-B14F-4D97-AF65-F5344CB8AC3E}">
        <p14:creationId xmlns:p14="http://schemas.microsoft.com/office/powerpoint/2010/main" val="3366670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obelix\Desktop\TEL EVENT SLIDES\gam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1629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0439440"/>
              </p:ext>
            </p:extLst>
          </p:nvPr>
        </p:nvGraphicFramePr>
        <p:xfrm>
          <a:off x="-2988840" y="1772816"/>
          <a:ext cx="17346230" cy="244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name="Document" r:id="rId3" imgW="6072373" imgH="862151" progId="Word.Document.12">
                  <p:embed/>
                </p:oleObj>
              </mc:Choice>
              <mc:Fallback>
                <p:oleObj name="Document" r:id="rId3" imgW="6072373" imgH="862151" progId="Word.Document.12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988840" y="1772816"/>
                        <a:ext cx="17346230" cy="2446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Example: Game 1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4509120"/>
            <a:ext cx="8229600" cy="1241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800" dirty="0"/>
              <a:t>12 rounds of iterated Prisoner’s Dilemma (same partner) </a:t>
            </a:r>
          </a:p>
          <a:p>
            <a:pPr algn="l"/>
            <a:r>
              <a:rPr lang="en-GB" sz="2800" dirty="0"/>
              <a:t>Decisions and profits revealed after each round</a:t>
            </a:r>
          </a:p>
          <a:p>
            <a:pPr algn="l"/>
            <a:r>
              <a:rPr lang="en-US" sz="2800" dirty="0"/>
              <a:t>Players know which round is the final round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06057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p253.AD_US\AppData\Local\Microsoft\Windows\Temporary Internet Files\Content.IE5\EK9U5MK5\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54006"/>
            <a:ext cx="9144000" cy="683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 Students in Action</a:t>
            </a:r>
          </a:p>
        </p:txBody>
      </p:sp>
    </p:spTree>
    <p:extLst>
      <p:ext uri="{BB962C8B-B14F-4D97-AF65-F5344CB8AC3E}">
        <p14:creationId xmlns:p14="http://schemas.microsoft.com/office/powerpoint/2010/main" val="34436094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veconlab.econ.virginia.edu/mg2/mg2_graph.php?table_name=amdp10&amp;number_vertical_increments=&amp;end=12&amp;show_description=true&amp;scale=2&amp;title=Matrix%20Game%20Average%20Proportions%20of%20Top%20and%20Left&amp;show_decision=true&amp;show_treatment_labels=true&amp;show_prediction=&amp;new_last_round=&amp;treatment1_label=&amp;treatment2_label=&amp;treatment3_label=&amp;description=GAME%2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40769"/>
            <a:ext cx="8862521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990033"/>
                </a:solidFill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2979551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424936" cy="5328592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990033"/>
                </a:solidFill>
              </a:rPr>
              <a:t>Monopoly</a:t>
            </a:r>
          </a:p>
          <a:p>
            <a:pPr lvl="1"/>
            <a:r>
              <a:rPr lang="en-US" dirty="0"/>
              <a:t>No interaction – aim to find optimal quantity of production, given market conditions</a:t>
            </a:r>
          </a:p>
          <a:p>
            <a:endParaRPr lang="en-US" dirty="0">
              <a:solidFill>
                <a:srgbClr val="0033CC"/>
              </a:solidFill>
              <a:ea typeface="Cambria Math"/>
            </a:endParaRPr>
          </a:p>
          <a:p>
            <a:r>
              <a:rPr lang="en-US" dirty="0">
                <a:solidFill>
                  <a:srgbClr val="990033"/>
                </a:solidFill>
                <a:ea typeface="Cambria Math"/>
              </a:rPr>
              <a:t>Duopoly</a:t>
            </a:r>
          </a:p>
          <a:p>
            <a:pPr lvl="1"/>
            <a:r>
              <a:rPr lang="en-US" dirty="0"/>
              <a:t>Strategic interaction</a:t>
            </a:r>
          </a:p>
          <a:p>
            <a:pPr lvl="1"/>
            <a:r>
              <a:rPr lang="en-US" dirty="0"/>
              <a:t>Could set a high quantity  to force down market share of rival…but if both do so, price and profits fall</a:t>
            </a:r>
          </a:p>
          <a:p>
            <a:pPr lvl="1"/>
            <a:r>
              <a:rPr lang="en-US" dirty="0"/>
              <a:t>Scope for tacit collusion</a:t>
            </a:r>
          </a:p>
          <a:p>
            <a:endParaRPr lang="en-US" dirty="0">
              <a:solidFill>
                <a:srgbClr val="0033CC"/>
              </a:solidFill>
              <a:ea typeface="Cambria Math"/>
            </a:endParaRPr>
          </a:p>
          <a:p>
            <a:r>
              <a:rPr lang="en-US" dirty="0">
                <a:solidFill>
                  <a:srgbClr val="990033"/>
                </a:solidFill>
                <a:ea typeface="Cambria Math"/>
              </a:rPr>
              <a:t>Oligopoly (4 firms)</a:t>
            </a:r>
          </a:p>
          <a:p>
            <a:pPr lvl="1"/>
            <a:r>
              <a:rPr lang="en-US" dirty="0"/>
              <a:t>Tacit collusion more difficult</a:t>
            </a:r>
          </a:p>
          <a:p>
            <a:endParaRPr lang="en-US" dirty="0">
              <a:ea typeface="Cambria Math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 Example: Game II</a:t>
            </a:r>
          </a:p>
        </p:txBody>
      </p:sp>
    </p:spTree>
    <p:extLst>
      <p:ext uri="{BB962C8B-B14F-4D97-AF65-F5344CB8AC3E}">
        <p14:creationId xmlns:p14="http://schemas.microsoft.com/office/powerpoint/2010/main" val="25877542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990033"/>
                </a:solidFill>
              </a:rPr>
              <a:t>Monopoly Results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1255675"/>
            <a:ext cx="8964488" cy="4661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67242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990033"/>
                </a:solidFill>
              </a:rPr>
              <a:t>Duopoly Results</a:t>
            </a:r>
          </a:p>
        </p:txBody>
      </p:sp>
      <p:pic>
        <p:nvPicPr>
          <p:cNvPr id="8194" name="Picture 2" descr="http://veconlab.econ.virginia.edu/cr/cr_graph.php?table_name=amdp14&amp;number_vertical_increments=&amp;end=10&amp;show_description=true&amp;scale=2&amp;title=Average%20Quantity%20Choice%20per%20Seller&amp;show_decision=true&amp;show_treatment_labels=true&amp;show_prediction=true&amp;new_last_round=&amp;treatment1_label=&amp;treatment2_label=&amp;treatment3_label=&amp;description=GAME%2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8808913" cy="458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9649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990033"/>
                </a:solidFill>
              </a:rPr>
              <a:t>Oligopoly Results</a:t>
            </a:r>
          </a:p>
        </p:txBody>
      </p:sp>
      <p:pic>
        <p:nvPicPr>
          <p:cNvPr id="9218" name="Picture 2" descr="http://veconlab.econ.virginia.edu/cr/cr_graph.php?table_name=amdp15&amp;number_vertical_increments=&amp;end=10&amp;show_description=true&amp;scale=2&amp;title=Average%20Quantity%20Choice%20per%20Seller&amp;show_decision=true&amp;show_treatment_labels=true&amp;show_prediction=true&amp;new_last_round=&amp;treatment1_label=&amp;treatment2_label=&amp;treatment3_label=&amp;description=March%2031%20%2020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8694139" cy="452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8283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obelix\Desktop\TEL EVENT SLIDES\game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 Debriefing</a:t>
            </a:r>
          </a:p>
        </p:txBody>
      </p:sp>
    </p:spTree>
    <p:extLst>
      <p:ext uri="{BB962C8B-B14F-4D97-AF65-F5344CB8AC3E}">
        <p14:creationId xmlns:p14="http://schemas.microsoft.com/office/powerpoint/2010/main" val="29499893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820472" cy="5544616"/>
          </a:xfrm>
        </p:spPr>
        <p:txBody>
          <a:bodyPr>
            <a:noAutofit/>
          </a:bodyPr>
          <a:lstStyle/>
          <a:p>
            <a:r>
              <a:rPr lang="en-GB" sz="2600" dirty="0"/>
              <a:t>Importance of </a:t>
            </a:r>
            <a:r>
              <a:rPr lang="en-GB" sz="2600" dirty="0">
                <a:solidFill>
                  <a:srgbClr val="990033"/>
                </a:solidFill>
              </a:rPr>
              <a:t>planning</a:t>
            </a:r>
          </a:p>
          <a:p>
            <a:endParaRPr lang="en-GB" sz="1600" dirty="0"/>
          </a:p>
          <a:p>
            <a:r>
              <a:rPr lang="en-GB" sz="2600" dirty="0"/>
              <a:t>Care in how much </a:t>
            </a:r>
            <a:r>
              <a:rPr lang="en-GB" sz="2600" dirty="0">
                <a:solidFill>
                  <a:srgbClr val="990033"/>
                </a:solidFill>
              </a:rPr>
              <a:t>information given to students</a:t>
            </a:r>
          </a:p>
          <a:p>
            <a:endParaRPr lang="en-GB" sz="1600" dirty="0"/>
          </a:p>
          <a:p>
            <a:r>
              <a:rPr lang="en-GB" sz="2600" dirty="0">
                <a:solidFill>
                  <a:srgbClr val="990033"/>
                </a:solidFill>
              </a:rPr>
              <a:t>Flexibility </a:t>
            </a:r>
            <a:r>
              <a:rPr lang="en-GB" sz="2600" dirty="0"/>
              <a:t>required to deal with unexpected game outcomes</a:t>
            </a:r>
          </a:p>
          <a:p>
            <a:endParaRPr lang="en-GB" sz="1600" dirty="0"/>
          </a:p>
          <a:p>
            <a:r>
              <a:rPr lang="en-GB" sz="2600" dirty="0">
                <a:solidFill>
                  <a:srgbClr val="990033"/>
                </a:solidFill>
              </a:rPr>
              <a:t>Avoid reinventing the wheel </a:t>
            </a:r>
            <a:r>
              <a:rPr lang="en-GB" sz="2600" dirty="0"/>
              <a:t>– many games available and come with spreadsheets, materials, advice on how to interpret different outcomes, advice on the debrief</a:t>
            </a:r>
          </a:p>
          <a:p>
            <a:endParaRPr lang="en-GB" sz="1600" dirty="0"/>
          </a:p>
          <a:p>
            <a:r>
              <a:rPr lang="en-GB" sz="2600" dirty="0"/>
              <a:t>Post-game </a:t>
            </a:r>
            <a:r>
              <a:rPr lang="en-GB" sz="2600" dirty="0">
                <a:solidFill>
                  <a:srgbClr val="990033"/>
                </a:solidFill>
              </a:rPr>
              <a:t>debrief is key</a:t>
            </a:r>
            <a:r>
              <a:rPr lang="en-GB" sz="2600" dirty="0"/>
              <a:t>: drawing inferences from the classroom game, and linking it to the syllabus/lectures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35</a:t>
            </a:fld>
            <a:endParaRPr lang="en-US" altLang="en-US" sz="1400">
              <a:solidFill>
                <a:srgbClr val="333399"/>
              </a:solidFill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 III. Achieving learning outcomes through games</a:t>
            </a:r>
          </a:p>
        </p:txBody>
      </p:sp>
    </p:spTree>
    <p:extLst>
      <p:ext uri="{BB962C8B-B14F-4D97-AF65-F5344CB8AC3E}">
        <p14:creationId xmlns:p14="http://schemas.microsoft.com/office/powerpoint/2010/main" val="24595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820472" cy="5544616"/>
          </a:xfrm>
        </p:spPr>
        <p:txBody>
          <a:bodyPr>
            <a:noAutofit/>
          </a:bodyPr>
          <a:lstStyle/>
          <a:p>
            <a:r>
              <a:rPr lang="en-GB" sz="2600" dirty="0"/>
              <a:t>Exploiting diversity of students when designing classroom games</a:t>
            </a:r>
          </a:p>
          <a:p>
            <a:endParaRPr lang="en-GB" sz="2600" dirty="0"/>
          </a:p>
          <a:p>
            <a:r>
              <a:rPr lang="en-GB" sz="2600" dirty="0"/>
              <a:t>Example: International trade game</a:t>
            </a:r>
          </a:p>
          <a:p>
            <a:pPr lvl="1"/>
            <a:r>
              <a:rPr lang="en-GB" sz="2200" dirty="0"/>
              <a:t>Internationalisation of student body can serve as an asset</a:t>
            </a:r>
          </a:p>
          <a:p>
            <a:pPr lvl="1"/>
            <a:r>
              <a:rPr lang="en-GB" sz="2200" dirty="0"/>
              <a:t>Draw on own country experience during debriefing </a:t>
            </a:r>
          </a:p>
          <a:p>
            <a:pPr lvl="1"/>
            <a:r>
              <a:rPr lang="en-GB" sz="2200" dirty="0"/>
              <a:t>Enriches learning experience of the whole group</a:t>
            </a:r>
          </a:p>
          <a:p>
            <a:endParaRPr lang="en-GB" sz="2600" dirty="0"/>
          </a:p>
          <a:p>
            <a:r>
              <a:rPr lang="en-GB" sz="2600" dirty="0"/>
              <a:t>Example: Hand-run vs Computerised game</a:t>
            </a:r>
          </a:p>
          <a:p>
            <a:pPr lvl="1"/>
            <a:r>
              <a:rPr lang="en-GB" sz="2200" dirty="0"/>
              <a:t>Cultural differences can shape how students respond to the game</a:t>
            </a:r>
          </a:p>
          <a:p>
            <a:pPr lvl="1"/>
            <a:r>
              <a:rPr lang="en-GB" sz="2200" dirty="0"/>
              <a:t>Willingness to participate</a:t>
            </a:r>
          </a:p>
          <a:p>
            <a:pPr lvl="1"/>
            <a:endParaRPr lang="en-GB" sz="1800" dirty="0"/>
          </a:p>
          <a:p>
            <a:endParaRPr lang="en-GB" sz="2600" dirty="0"/>
          </a:p>
          <a:p>
            <a:endParaRPr lang="en-GB" sz="2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36</a:t>
            </a:fld>
            <a:endParaRPr lang="en-US" altLang="en-US" sz="1400">
              <a:solidFill>
                <a:srgbClr val="333399"/>
              </a:solidFill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 IV. Games as a means of stimulating inclusion</a:t>
            </a:r>
          </a:p>
        </p:txBody>
      </p:sp>
    </p:spTree>
    <p:extLst>
      <p:ext uri="{BB962C8B-B14F-4D97-AF65-F5344CB8AC3E}">
        <p14:creationId xmlns:p14="http://schemas.microsoft.com/office/powerpoint/2010/main" val="86935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988840"/>
            <a:ext cx="8996691" cy="1470025"/>
          </a:xfrm>
        </p:spPr>
        <p:txBody>
          <a:bodyPr>
            <a:noAutofit/>
          </a:bodyPr>
          <a:lstStyle/>
          <a:p>
            <a:r>
              <a:rPr lang="en-GB" sz="4000" b="1" dirty="0">
                <a:solidFill>
                  <a:srgbClr val="990033"/>
                </a:solidFill>
                <a:ea typeface="Calibri"/>
                <a:cs typeface="Times New Roman"/>
              </a:rPr>
              <a:t>What the students had to say</a:t>
            </a:r>
            <a:endParaRPr lang="en-GB" sz="4000" dirty="0">
              <a:solidFill>
                <a:srgbClr val="9900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37</a:t>
            </a:fld>
            <a:endParaRPr lang="en-US" altLang="en-US" sz="1400">
              <a:solidFill>
                <a:srgbClr val="333399"/>
              </a:solidFill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</p:spTree>
    <p:extLst>
      <p:ext uri="{BB962C8B-B14F-4D97-AF65-F5344CB8AC3E}">
        <p14:creationId xmlns:p14="http://schemas.microsoft.com/office/powerpoint/2010/main" val="32081462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18117"/>
            <a:ext cx="8424936" cy="5930552"/>
          </a:xfrm>
        </p:spPr>
        <p:txBody>
          <a:bodyPr>
            <a:normAutofit fontScale="70000" lnSpcReduction="20000"/>
          </a:bodyPr>
          <a:lstStyle/>
          <a:p>
            <a:pPr marL="457200" lvl="1" indent="0">
              <a:buNone/>
            </a:pPr>
            <a:r>
              <a:rPr lang="en-US" i="1" dirty="0"/>
              <a:t>“</a:t>
            </a:r>
            <a:r>
              <a:rPr lang="en-GB" i="1" dirty="0"/>
              <a:t>Use of games to teach topics has been great.</a:t>
            </a:r>
            <a:r>
              <a:rPr lang="en-US" i="1" dirty="0"/>
              <a:t>” (2013</a:t>
            </a:r>
            <a:r>
              <a:rPr lang="en-GB" i="1" dirty="0"/>
              <a:t> – </a:t>
            </a:r>
            <a:r>
              <a:rPr lang="en-US" i="1" dirty="0"/>
              <a:t>14)</a:t>
            </a:r>
          </a:p>
          <a:p>
            <a:pPr marL="457200" lvl="1" indent="0">
              <a:buNone/>
            </a:pPr>
            <a:endParaRPr lang="en-US" i="1" dirty="0"/>
          </a:p>
          <a:p>
            <a:pPr marL="457200" lvl="1" indent="0">
              <a:buNone/>
            </a:pPr>
            <a:r>
              <a:rPr lang="en-GB" i="1" dirty="0"/>
              <a:t>“The seminar structure was more interactive” </a:t>
            </a:r>
            <a:r>
              <a:rPr lang="en-US" i="1" dirty="0"/>
              <a:t>(2013</a:t>
            </a:r>
            <a:r>
              <a:rPr lang="en-GB" i="1" dirty="0"/>
              <a:t> – </a:t>
            </a:r>
            <a:r>
              <a:rPr lang="en-US" i="1" dirty="0"/>
              <a:t>14)</a:t>
            </a:r>
          </a:p>
          <a:p>
            <a:pPr marL="457200" lvl="1" indent="0">
              <a:buNone/>
            </a:pPr>
            <a:endParaRPr lang="en-US" i="1" dirty="0"/>
          </a:p>
          <a:p>
            <a:pPr marL="457200" lvl="1" indent="0">
              <a:buNone/>
            </a:pPr>
            <a:r>
              <a:rPr lang="en-US" i="1" dirty="0"/>
              <a:t>“</a:t>
            </a:r>
            <a:r>
              <a:rPr lang="en-GB" i="1" dirty="0"/>
              <a:t>The games played in class were very useful, especially the car auction” (2013-14)</a:t>
            </a:r>
          </a:p>
          <a:p>
            <a:pPr marL="457200" lvl="1" indent="0">
              <a:buNone/>
            </a:pPr>
            <a:endParaRPr lang="en-GB" i="1" dirty="0"/>
          </a:p>
          <a:p>
            <a:pPr marL="457200" lvl="1" indent="0">
              <a:buNone/>
            </a:pPr>
            <a:r>
              <a:rPr lang="en-GB" i="1" dirty="0"/>
              <a:t>“The games in the seminars made the theory much more applicable to real life, which was great!” (2013 – 14)</a:t>
            </a:r>
            <a:endParaRPr lang="en-US" i="1" dirty="0"/>
          </a:p>
          <a:p>
            <a:pPr marL="457200" lvl="1" indent="0">
              <a:buNone/>
            </a:pPr>
            <a:endParaRPr lang="en-US" i="1" dirty="0"/>
          </a:p>
          <a:p>
            <a:pPr marL="457200" lvl="1" indent="0">
              <a:buNone/>
            </a:pPr>
            <a:r>
              <a:rPr lang="en-US" i="1" dirty="0"/>
              <a:t>“</a:t>
            </a:r>
            <a:r>
              <a:rPr lang="en-GB" i="1" dirty="0"/>
              <a:t>One of the best features was the online game, it was an entertaining and practical way of observing and interacting with microeconomic theory.</a:t>
            </a:r>
            <a:r>
              <a:rPr lang="en-US" i="1" dirty="0"/>
              <a:t>” (2014-15)</a:t>
            </a:r>
          </a:p>
          <a:p>
            <a:pPr marL="457200" lvl="1" indent="0">
              <a:buNone/>
            </a:pPr>
            <a:endParaRPr lang="en-US" i="1" dirty="0"/>
          </a:p>
          <a:p>
            <a:pPr marL="457200" lvl="1" indent="0">
              <a:buNone/>
            </a:pPr>
            <a:r>
              <a:rPr lang="en-US" i="1" dirty="0"/>
              <a:t>“…</a:t>
            </a:r>
            <a:r>
              <a:rPr lang="en-GB" i="1" dirty="0"/>
              <a:t>the online game Dimitra organized was very helpful</a:t>
            </a:r>
            <a:r>
              <a:rPr lang="en-US" i="1" dirty="0"/>
              <a:t>” (2014</a:t>
            </a:r>
            <a:r>
              <a:rPr lang="en-GB" i="1" dirty="0"/>
              <a:t> – </a:t>
            </a:r>
            <a:r>
              <a:rPr lang="en-US" i="1" dirty="0"/>
              <a:t>15)</a:t>
            </a:r>
          </a:p>
          <a:p>
            <a:pPr marL="457200" lvl="1" indent="0">
              <a:buNone/>
            </a:pPr>
            <a:endParaRPr lang="en-US" i="1" dirty="0"/>
          </a:p>
          <a:p>
            <a:pPr marL="457200" lvl="1" indent="0">
              <a:buNone/>
            </a:pPr>
            <a:r>
              <a:rPr lang="en-US" i="1" dirty="0"/>
              <a:t>“</a:t>
            </a:r>
            <a:r>
              <a:rPr lang="en-GB" i="1" dirty="0"/>
              <a:t>While I appreciate the inclusion of practical games and examples, I feel that including these at the expense of focus on technical material could be detrimental. I would suggest that these were still included, but as additional contact hours.</a:t>
            </a:r>
            <a:r>
              <a:rPr lang="en-US" i="1" dirty="0"/>
              <a:t>” (2014</a:t>
            </a:r>
            <a:r>
              <a:rPr lang="en-GB" i="1" dirty="0"/>
              <a:t> – </a:t>
            </a:r>
            <a:r>
              <a:rPr lang="en-US" i="1" dirty="0"/>
              <a:t>15)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  MEQ feedback</a:t>
            </a:r>
          </a:p>
        </p:txBody>
      </p:sp>
    </p:spTree>
    <p:extLst>
      <p:ext uri="{BB962C8B-B14F-4D97-AF65-F5344CB8AC3E}">
        <p14:creationId xmlns:p14="http://schemas.microsoft.com/office/powerpoint/2010/main" val="16337264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6" y="260648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990033"/>
                </a:solidFill>
              </a:rPr>
              <a:t>Thank you!</a:t>
            </a:r>
          </a:p>
        </p:txBody>
      </p:sp>
      <p:pic>
        <p:nvPicPr>
          <p:cNvPr id="14338" name="Picture 2" descr="C:\Users\obelix\Desktop\TEL EVENT SLIDES\photo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217712" y="1196752"/>
            <a:ext cx="6552728" cy="491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5483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820472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200" dirty="0"/>
              <a:t>Ball, S.B., </a:t>
            </a:r>
            <a:r>
              <a:rPr lang="en-GB" sz="2200" dirty="0" err="1"/>
              <a:t>Eckel</a:t>
            </a:r>
            <a:r>
              <a:rPr lang="en-GB" sz="2200" dirty="0"/>
              <a:t>, C. and Rojas, C. (2006) ‘Technology Improves Learning in Large Principles of Economics Classes: Using Our WITS’, </a:t>
            </a:r>
            <a:r>
              <a:rPr lang="en-GB" sz="2200" i="1" dirty="0"/>
              <a:t>American Economic Review, </a:t>
            </a:r>
            <a:r>
              <a:rPr lang="en-GB" sz="2200" dirty="0"/>
              <a:t>96(2), 442–446.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dirty="0"/>
              <a:t>Durham, Y., McKinnon T. and Schulman, C. (2007) ‘Classroom Experiments: Not Just Fun and Games’, </a:t>
            </a:r>
            <a:r>
              <a:rPr lang="en-GB" sz="2200" i="1" dirty="0"/>
              <a:t>Economic Inquiry</a:t>
            </a:r>
            <a:r>
              <a:rPr lang="en-GB" sz="2200" dirty="0"/>
              <a:t>, 45(1), 162–178.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dirty="0"/>
              <a:t>Emerson, T.L.N. and Taylor, B.A. (2004) ‘Comparing Student Achievement across Experimental and Lecture-Oriented Sections of a Principles of Microeconomics Course’, </a:t>
            </a:r>
            <a:r>
              <a:rPr lang="en-GB" sz="2200" i="1" dirty="0"/>
              <a:t>Southern Economic Journal</a:t>
            </a:r>
            <a:r>
              <a:rPr lang="en-GB" sz="2200" dirty="0"/>
              <a:t>, 70(3), 672–693.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endParaRPr lang="en-GB" sz="2200" dirty="0"/>
          </a:p>
          <a:p>
            <a:endParaRPr lang="en-GB" sz="2200" dirty="0"/>
          </a:p>
          <a:p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53200"/>
            <a:ext cx="457200" cy="304800"/>
          </a:xfrm>
          <a:solidFill>
            <a:schemeClr val="accent6">
              <a:lumMod val="20000"/>
              <a:lumOff val="80000"/>
            </a:schemeClr>
          </a:solidFill>
          <a:ln/>
          <a:extLst/>
        </p:spPr>
        <p:txBody>
          <a:bodyPr/>
          <a:lstStyle>
            <a:lvl1pPr algn="l" eaLnBrk="0" hangingPunct="0"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fld id="{F9E4D18C-4167-433F-85BA-141B1D0A31AB}" type="slidenum">
              <a:rPr lang="en-US" altLang="en-US" sz="1400" smtClean="0">
                <a:solidFill>
                  <a:srgbClr val="333399"/>
                </a:solidFill>
              </a:rPr>
              <a:pPr algn="ctr" eaLnBrk="1" hangingPunct="1">
                <a:buFontTx/>
                <a:buNone/>
              </a:pPr>
              <a:t>40</a:t>
            </a:fld>
            <a:endParaRPr lang="en-US" altLang="en-US" sz="1400">
              <a:solidFill>
                <a:srgbClr val="333399"/>
              </a:solidFill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 bwMode="auto">
          <a:xfrm>
            <a:off x="1066800" y="6553200"/>
            <a:ext cx="7696200" cy="304800"/>
          </a:xfrm>
          <a:prstGeom prst="rect">
            <a:avLst/>
          </a:prstGeom>
          <a:solidFill>
            <a:srgbClr val="FD6339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800" i="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i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sym typeface="Symbol" pitchFamily="18" charset="2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</a:rPr>
              <a:t>Classroom games in economics teaching</a:t>
            </a: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0" y="6553200"/>
            <a:ext cx="1143000" cy="304800"/>
          </a:xfrm>
          <a:prstGeom prst="rect">
            <a:avLst/>
          </a:prstGeom>
          <a:solidFill>
            <a:srgbClr val="CC33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0" latinLnBrk="0" hangingPunct="0"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buChar char="–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20/04/2016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838200"/>
          </a:xfrm>
          <a:prstGeom prst="rect">
            <a:avLst/>
          </a:prstGeom>
          <a:solidFill>
            <a:srgbClr val="FD6339"/>
          </a:solidFill>
          <a:ln>
            <a:noFill/>
          </a:ln>
        </p:spPr>
        <p:txBody>
          <a:bodyPr anchor="ctr"/>
          <a:lstStyle>
            <a:lvl1pPr marL="533400" indent="-5334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defRPr>
            </a:lvl9pPr>
          </a:lstStyle>
          <a:p>
            <a:pPr algn="l" eaLnBrk="1" hangingPunct="1">
              <a:spcBef>
                <a:spcPct val="0"/>
              </a:spcBef>
              <a:defRPr/>
            </a:pPr>
            <a:r>
              <a:rPr lang="en-GB" altLang="en-US" sz="3200" i="0" dirty="0">
                <a:solidFill>
                  <a:schemeClr val="bg1"/>
                </a:solidFill>
                <a:latin typeface="Calibri" panose="020F0502020204030204" pitchFamily="34" charset="0"/>
              </a:rPr>
              <a:t> References</a:t>
            </a:r>
          </a:p>
        </p:txBody>
      </p:sp>
    </p:spTree>
    <p:extLst>
      <p:ext uri="{BB962C8B-B14F-4D97-AF65-F5344CB8AC3E}">
        <p14:creationId xmlns:p14="http://schemas.microsoft.com/office/powerpoint/2010/main" val="9701902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ASPOLLED" val="1B1B516C9EB1421788C2AAA9D3A9FABB"/>
  <p:tag name="TPVERSION" val="5"/>
  <p:tag name="TPFULLVERSION" val="5.3.1.3337"/>
  <p:tag name="PPTVERSION" val="14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C00000"/>
        </a:solidFill>
        <a:ln>
          <a:noFill/>
        </a:ln>
      </a:spPr>
      <a:bodyPr anchor="ctr"/>
      <a:lstStyle>
        <a:defPPr algn="l" eaLnBrk="1" hangingPunct="1">
          <a:spcBef>
            <a:spcPct val="0"/>
          </a:spcBef>
          <a:defRPr sz="3200" i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</TotalTime>
  <Words>2151</Words>
  <Application>Microsoft Office PowerPoint</Application>
  <PresentationFormat>On-screen Show (4:3)</PresentationFormat>
  <Paragraphs>386</Paragraphs>
  <Slides>40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Calibri</vt:lpstr>
      <vt:lpstr>Cambria Math</vt:lpstr>
      <vt:lpstr>Symbol</vt:lpstr>
      <vt:lpstr>Times New Roman</vt:lpstr>
      <vt:lpstr>Office Theme</vt:lpstr>
      <vt:lpstr>Equation</vt:lpstr>
      <vt:lpstr>Document</vt:lpstr>
      <vt:lpstr>Annual Teaching and Learning Conference 2016 Classroom games in economics teaching: reflections on student engagement and inclusion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1: Hand-run game</vt:lpstr>
      <vt:lpstr>I. Rules of the game</vt:lpstr>
      <vt:lpstr>Earnings</vt:lpstr>
      <vt:lpstr>2. Let’s do some analysis</vt:lpstr>
      <vt:lpstr>Private incentives</vt:lpstr>
      <vt:lpstr>The Public Goods Game</vt:lpstr>
      <vt:lpstr>But what is socially optimal?</vt:lpstr>
      <vt:lpstr>3. Real world applications?</vt:lpstr>
      <vt:lpstr>4. Twist to the game</vt:lpstr>
      <vt:lpstr>5. Pro-social behaviour</vt:lpstr>
      <vt:lpstr>How might we foster cooperation?</vt:lpstr>
      <vt:lpstr>Case 2: Computerised Game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</vt:lpstr>
      <vt:lpstr>PowerPoint Presentation</vt:lpstr>
      <vt:lpstr>Monopoly Results</vt:lpstr>
      <vt:lpstr>Duopoly Results</vt:lpstr>
      <vt:lpstr>Oligopoly Results</vt:lpstr>
      <vt:lpstr>PowerPoint Presentation</vt:lpstr>
      <vt:lpstr>PowerPoint Presentation</vt:lpstr>
      <vt:lpstr>PowerPoint Presentation</vt:lpstr>
      <vt:lpstr>What the students had to say</vt:lpstr>
      <vt:lpstr>PowerPoint Presentation</vt:lpstr>
      <vt:lpstr>Thank you!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Economics 1</dc:title>
  <dc:creator>Sony</dc:creator>
  <cp:lastModifiedBy>Clare Wolstenholme</cp:lastModifiedBy>
  <cp:revision>412</cp:revision>
  <dcterms:created xsi:type="dcterms:W3CDTF">2016-01-26T01:06:25Z</dcterms:created>
  <dcterms:modified xsi:type="dcterms:W3CDTF">2016-04-25T11:01:04Z</dcterms:modified>
</cp:coreProperties>
</file>