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56" r:id="rId9"/>
    <p:sldId id="265" r:id="rId10"/>
    <p:sldId id="266" r:id="rId11"/>
    <p:sldId id="272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98676" autoAdjust="0"/>
  </p:normalViewPr>
  <p:slideViewPr>
    <p:cSldViewPr>
      <p:cViewPr>
        <p:scale>
          <a:sx n="123" d="100"/>
          <a:sy n="123" d="100"/>
        </p:scale>
        <p:origin x="-1470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AD9F3-9CCA-4D50-B8E9-06B2A77B3763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6A0F3-74A9-4E0C-8D66-6A5E925C96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6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DA01806-847D-4A5A-B749-6BD1C8B20324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87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9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479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234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19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9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427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70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19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2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76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50763-F27C-40D5-BE36-20755273D018}" type="datetimeFigureOut">
              <a:rPr lang="en-GB" smtClean="0"/>
              <a:t>26/04/2013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57D4-1070-454C-B5D2-4344E9403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85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4" descr="SchESWCE-PP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GB" sz="3600" dirty="0" smtClean="0"/>
              <a:t>Meeting the Informational Needs of Older People and their Carers in Health and Social Care Settings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Timothy B. Kelly, PhD</a:t>
            </a:r>
          </a:p>
          <a:p>
            <a:r>
              <a:rPr lang="en-GB" sz="2400" dirty="0" smtClean="0"/>
              <a:t>Professor of Social Work &amp; </a:t>
            </a:r>
          </a:p>
          <a:p>
            <a:r>
              <a:rPr lang="en-GB" sz="2400" dirty="0" smtClean="0"/>
              <a:t>Associate Dean for Research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5108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Topics for the evening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/>
              <a:t>Why is providing information to older people and carers so important?</a:t>
            </a:r>
          </a:p>
          <a:p>
            <a:pPr lvl="0"/>
            <a:r>
              <a:rPr lang="en-GB" dirty="0"/>
              <a:t>What happens in the real world?</a:t>
            </a:r>
          </a:p>
          <a:p>
            <a:pPr lvl="0"/>
            <a:r>
              <a:rPr lang="en-GB" dirty="0"/>
              <a:t>What are some of the reasons professionals </a:t>
            </a:r>
            <a:r>
              <a:rPr lang="en-GB" dirty="0" smtClean="0"/>
              <a:t>do not </a:t>
            </a:r>
            <a:r>
              <a:rPr lang="en-GB" dirty="0"/>
              <a:t>always give information?</a:t>
            </a:r>
          </a:p>
          <a:p>
            <a:pPr lvl="0"/>
            <a:r>
              <a:rPr lang="en-GB" dirty="0"/>
              <a:t>What do older people say they want and who do they want it from?</a:t>
            </a:r>
          </a:p>
          <a:p>
            <a:pPr lvl="0"/>
            <a:r>
              <a:rPr lang="en-GB" dirty="0" smtClean="0"/>
              <a:t>What can </a:t>
            </a:r>
            <a:r>
              <a:rPr lang="en-GB" dirty="0"/>
              <a:t>and should </a:t>
            </a:r>
            <a:r>
              <a:rPr lang="en-GB" dirty="0" smtClean="0"/>
              <a:t>we be </a:t>
            </a:r>
            <a:r>
              <a:rPr lang="en-GB" dirty="0"/>
              <a:t>doing as health and social care professionals?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9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8213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14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Process 12"/>
          <p:cNvSpPr/>
          <p:nvPr/>
        </p:nvSpPr>
        <p:spPr>
          <a:xfrm>
            <a:off x="5905017" y="2563491"/>
            <a:ext cx="1296144" cy="10248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Secondary </a:t>
            </a:r>
            <a:r>
              <a:rPr lang="en-GB" dirty="0" err="1" smtClean="0"/>
              <a:t>Intrapsychic</a:t>
            </a:r>
            <a:r>
              <a:rPr lang="en-GB" dirty="0" smtClean="0"/>
              <a:t> Roles Strain</a:t>
            </a:r>
            <a:endParaRPr lang="en-GB" dirty="0"/>
          </a:p>
        </p:txBody>
      </p:sp>
      <p:sp>
        <p:nvSpPr>
          <p:cNvPr id="14" name="Flowchart: Process 13"/>
          <p:cNvSpPr/>
          <p:nvPr/>
        </p:nvSpPr>
        <p:spPr>
          <a:xfrm>
            <a:off x="7691005" y="2557291"/>
            <a:ext cx="1296144" cy="10248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Outcomes</a:t>
            </a:r>
            <a:endParaRPr lang="en-GB" dirty="0"/>
          </a:p>
        </p:txBody>
      </p:sp>
      <p:sp>
        <p:nvSpPr>
          <p:cNvPr id="15" name="Flowchart: Process 14"/>
          <p:cNvSpPr/>
          <p:nvPr/>
        </p:nvSpPr>
        <p:spPr>
          <a:xfrm>
            <a:off x="3997615" y="2592075"/>
            <a:ext cx="1296144" cy="10248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Secondary Role Strains</a:t>
            </a:r>
            <a:endParaRPr lang="en-GB" dirty="0"/>
          </a:p>
        </p:txBody>
      </p:sp>
      <p:sp>
        <p:nvSpPr>
          <p:cNvPr id="16" name="Flowchart: Process 15"/>
          <p:cNvSpPr/>
          <p:nvPr/>
        </p:nvSpPr>
        <p:spPr>
          <a:xfrm>
            <a:off x="2195736" y="2592075"/>
            <a:ext cx="1296144" cy="10248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Primary Stressor</a:t>
            </a:r>
            <a:endParaRPr lang="en-GB" dirty="0"/>
          </a:p>
        </p:txBody>
      </p:sp>
      <p:sp>
        <p:nvSpPr>
          <p:cNvPr id="17" name="Flowchart: Process 16"/>
          <p:cNvSpPr/>
          <p:nvPr/>
        </p:nvSpPr>
        <p:spPr>
          <a:xfrm>
            <a:off x="323528" y="2598275"/>
            <a:ext cx="1296144" cy="10248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Background &amp; Context</a:t>
            </a:r>
            <a:endParaRPr lang="en-GB" dirty="0"/>
          </a:p>
        </p:txBody>
      </p:sp>
      <p:sp>
        <p:nvSpPr>
          <p:cNvPr id="18" name="Flowchart: Process 17"/>
          <p:cNvSpPr/>
          <p:nvPr/>
        </p:nvSpPr>
        <p:spPr>
          <a:xfrm>
            <a:off x="2987824" y="4725144"/>
            <a:ext cx="1872208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Mediators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Coping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Social Support</a:t>
            </a:r>
            <a:endParaRPr lang="en-GB" dirty="0"/>
          </a:p>
        </p:txBody>
      </p:sp>
      <p:cxnSp>
        <p:nvCxnSpPr>
          <p:cNvPr id="20" name="Straight Arrow Connector 19"/>
          <p:cNvCxnSpPr>
            <a:stCxn id="17" idx="3"/>
            <a:endCxn id="16" idx="1"/>
          </p:cNvCxnSpPr>
          <p:nvPr/>
        </p:nvCxnSpPr>
        <p:spPr>
          <a:xfrm flipV="1">
            <a:off x="1619672" y="3104515"/>
            <a:ext cx="576064" cy="6200"/>
          </a:xfrm>
          <a:prstGeom prst="straightConnector1">
            <a:avLst/>
          </a:prstGeom>
          <a:ln w="508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419872" y="3110715"/>
            <a:ext cx="576064" cy="6200"/>
          </a:xfrm>
          <a:prstGeom prst="straightConnector1">
            <a:avLst/>
          </a:prstGeom>
          <a:ln w="508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293759" y="3069731"/>
            <a:ext cx="576064" cy="6200"/>
          </a:xfrm>
          <a:prstGeom prst="straightConnector1">
            <a:avLst/>
          </a:prstGeom>
          <a:ln w="508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207637" y="3110715"/>
            <a:ext cx="576064" cy="6200"/>
          </a:xfrm>
          <a:prstGeom prst="straightConnector1">
            <a:avLst/>
          </a:prstGeom>
          <a:ln w="508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Stress and Coping Model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6156176" y="5877272"/>
            <a:ext cx="2182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Based on </a:t>
            </a:r>
            <a:r>
              <a:rPr lang="en-GB" dirty="0" err="1" smtClean="0"/>
              <a:t>Pearlin</a:t>
            </a:r>
            <a:r>
              <a:rPr lang="en-GB" dirty="0" smtClean="0"/>
              <a:t> et al (1981)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49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4664"/>
            <a:ext cx="849694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41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Selected Findings from </a:t>
            </a:r>
            <a:r>
              <a:rPr lang="en-GB" dirty="0" err="1" smtClean="0"/>
              <a:t>Barret</a:t>
            </a:r>
            <a:r>
              <a:rPr lang="en-GB" dirty="0" smtClean="0"/>
              <a:t> (2005)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148890"/>
              </p:ext>
            </p:extLst>
          </p:nvPr>
        </p:nvGraphicFramePr>
        <p:xfrm>
          <a:off x="395536" y="1772816"/>
          <a:ext cx="8291265" cy="4275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1"/>
                <a:gridCol w="2016224"/>
                <a:gridCol w="1594520"/>
              </a:tblGrid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Day care (% respondents) 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Social club (% respondents)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Did not get enough help with the day-to-day tasks they were unable to do alone </a:t>
                      </a: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Had difficulty getting the help they wanted from the services 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Needed help and did not know whom to contact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42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Did not know where to get help with looking after someone else </a:t>
                      </a: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78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63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Did not know where to get financial help to stay at home </a:t>
                      </a: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8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Did not know where to get help with changes to the home to make it easier to live in 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n-GB" sz="180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en-GB" sz="1800" dirty="0">
                        <a:effectLst/>
                        <a:latin typeface="Palatino Linotype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07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4664"/>
            <a:ext cx="849694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6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1150"/>
            <a:ext cx="8064895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4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8" y="476672"/>
            <a:ext cx="8251257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61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556792"/>
            <a:ext cx="8784977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47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899404" cy="607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8864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Thanks for listening. Now lets talk!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5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dirty="0" err="1"/>
              <a:t>Badzek</a:t>
            </a:r>
            <a:r>
              <a:rPr lang="en-GB" dirty="0"/>
              <a:t>, L., Hines, S. C., &amp; Moss, A. H. (1998). Inadequate self-care knowledge among elderly </a:t>
            </a:r>
            <a:r>
              <a:rPr lang="en-GB" dirty="0" err="1"/>
              <a:t>hemodialysis</a:t>
            </a:r>
            <a:r>
              <a:rPr lang="en-GB" dirty="0"/>
              <a:t> patients: assessing its prevalence and potential causes. </a:t>
            </a:r>
            <a:r>
              <a:rPr lang="en-GB" i="1" dirty="0"/>
              <a:t>ANNA Journal, 25</a:t>
            </a:r>
            <a:r>
              <a:rPr lang="en-GB" dirty="0"/>
              <a:t>(3), 293-300. </a:t>
            </a:r>
          </a:p>
          <a:p>
            <a:r>
              <a:rPr lang="en-GB" dirty="0"/>
              <a:t>Barrett, J. (2005). Support and information needs of older and disabled older people in the UK. </a:t>
            </a:r>
            <a:r>
              <a:rPr lang="en-GB" i="1" dirty="0"/>
              <a:t>Applied Ergonomics, 36</a:t>
            </a:r>
            <a:r>
              <a:rPr lang="en-GB" dirty="0"/>
              <a:t>(2), 177-183. </a:t>
            </a:r>
          </a:p>
          <a:p>
            <a:r>
              <a:rPr lang="en-GB" dirty="0"/>
              <a:t>Barrett, J. (2009). </a:t>
            </a:r>
            <a:r>
              <a:rPr lang="en-GB" i="1" dirty="0"/>
              <a:t>Designing websites to meet older </a:t>
            </a:r>
            <a:r>
              <a:rPr lang="en-GB" i="1" dirty="0" err="1"/>
              <a:t>peopleâ</a:t>
            </a:r>
            <a:r>
              <a:rPr lang="en-GB" i="1" dirty="0"/>
              <a:t>¿¿s information needs.</a:t>
            </a:r>
            <a:r>
              <a:rPr lang="en-GB" dirty="0"/>
              <a:t> (U513930), The University of Reading (United Kingdom), England. Retrieved from http://link-to.dundee.ac.uk/dundee/docview/899743943?accountid=10606 </a:t>
            </a:r>
            <a:r>
              <a:rPr lang="en-GB" dirty="0" err="1"/>
              <a:t>ProQuest</a:t>
            </a:r>
            <a:r>
              <a:rPr lang="en-GB" dirty="0"/>
              <a:t> Dissertations &amp; Theses: UK &amp; Ireland: Social Sciences database. </a:t>
            </a:r>
          </a:p>
          <a:p>
            <a:r>
              <a:rPr lang="en-GB" dirty="0" err="1"/>
              <a:t>Capel</a:t>
            </a:r>
            <a:r>
              <a:rPr lang="en-GB" dirty="0"/>
              <a:t>, S., Childs, S., </a:t>
            </a:r>
            <a:r>
              <a:rPr lang="en-GB" dirty="0" err="1"/>
              <a:t>Banwell</a:t>
            </a:r>
            <a:r>
              <a:rPr lang="en-GB" dirty="0"/>
              <a:t>, L., &amp; </a:t>
            </a:r>
            <a:r>
              <a:rPr lang="en-GB" dirty="0" err="1"/>
              <a:t>Heaford</a:t>
            </a:r>
            <a:r>
              <a:rPr lang="en-GB" dirty="0"/>
              <a:t>, S. (2007). Access to information and support for health: some potential issues and solutions for an ageing population. </a:t>
            </a:r>
            <a:r>
              <a:rPr lang="en-GB" i="1" dirty="0"/>
              <a:t>Health Informatics Journal, 13</a:t>
            </a:r>
            <a:r>
              <a:rPr lang="en-GB" dirty="0"/>
              <a:t>(4), 243-253. </a:t>
            </a:r>
          </a:p>
          <a:p>
            <a:r>
              <a:rPr lang="en-GB" dirty="0" err="1"/>
              <a:t>Cawthra</a:t>
            </a:r>
            <a:r>
              <a:rPr lang="en-GB" dirty="0"/>
              <a:t>, L. (1999). Older people's health information needs. </a:t>
            </a:r>
            <a:r>
              <a:rPr lang="en-GB" i="1" dirty="0"/>
              <a:t>Health Libraries Review, 16</a:t>
            </a:r>
            <a:r>
              <a:rPr lang="en-GB" dirty="0"/>
              <a:t>(2), 97-105. </a:t>
            </a:r>
          </a:p>
          <a:p>
            <a:r>
              <a:rPr lang="en-GB" dirty="0"/>
              <a:t>Cortes, T. A., Wexler, S., &amp; Fitzpatrick, J. J. (2004). The transition of elderly patients between hospitals and nursing homes: improving nurse-to-nurse communication. </a:t>
            </a:r>
            <a:r>
              <a:rPr lang="en-GB" i="1" dirty="0"/>
              <a:t>Journal Of </a:t>
            </a:r>
            <a:r>
              <a:rPr lang="en-GB" i="1" dirty="0" err="1"/>
              <a:t>Gerontological</a:t>
            </a:r>
            <a:r>
              <a:rPr lang="en-GB" i="1" dirty="0"/>
              <a:t> Nursing, 30</a:t>
            </a:r>
            <a:r>
              <a:rPr lang="en-GB" dirty="0"/>
              <a:t>(6), 10. </a:t>
            </a:r>
          </a:p>
          <a:p>
            <a:r>
              <a:rPr lang="en-GB" dirty="0"/>
              <a:t>Davidson, P. M., Macdonald, P., Moser, D. K., </a:t>
            </a:r>
            <a:r>
              <a:rPr lang="en-GB" dirty="0" err="1"/>
              <a:t>Ang</a:t>
            </a:r>
            <a:r>
              <a:rPr lang="en-GB" dirty="0"/>
              <a:t>, E., </a:t>
            </a:r>
            <a:r>
              <a:rPr lang="en-GB" dirty="0" err="1"/>
              <a:t>Paull</a:t>
            </a:r>
            <a:r>
              <a:rPr lang="en-GB" dirty="0"/>
              <a:t>, G., </a:t>
            </a:r>
            <a:r>
              <a:rPr lang="en-GB" dirty="0" err="1"/>
              <a:t>Choucair</a:t>
            </a:r>
            <a:r>
              <a:rPr lang="en-GB" dirty="0"/>
              <a:t>, S., . . . </a:t>
            </a:r>
            <a:r>
              <a:rPr lang="en-GB" dirty="0" err="1"/>
              <a:t>Dracup</a:t>
            </a:r>
            <a:r>
              <a:rPr lang="en-GB" dirty="0"/>
              <a:t>, K. (2007). Cultural diversity in heart failure management: findings from the DISCOVER Study (Part 2). </a:t>
            </a:r>
            <a:r>
              <a:rPr lang="en-GB" i="1" dirty="0"/>
              <a:t>Contemporary Nurse: A Journal for the Australian Nursing Profession, 25</a:t>
            </a:r>
            <a:r>
              <a:rPr lang="en-GB" dirty="0"/>
              <a:t>(1-2), 50-62. </a:t>
            </a:r>
            <a:r>
              <a:rPr lang="en-GB" dirty="0" err="1"/>
              <a:t>doi</a:t>
            </a:r>
            <a:r>
              <a:rPr lang="en-GB" dirty="0"/>
              <a:t>: http://dx.doi.org/10.5172/conu.2007.25.1-2.50</a:t>
            </a:r>
          </a:p>
          <a:p>
            <a:r>
              <a:rPr lang="en-GB" dirty="0" err="1"/>
              <a:t>Dieterle</a:t>
            </a:r>
            <a:r>
              <a:rPr lang="en-GB" dirty="0"/>
              <a:t>, U., &amp; Becker, C. (2011). Health Information for the Elderly and Their Caregivers: A Training Toolkit for Public Libraries. </a:t>
            </a:r>
            <a:r>
              <a:rPr lang="en-GB" i="1" dirty="0"/>
              <a:t>Journal of Consumer Health on the Internet, 15</a:t>
            </a:r>
            <a:r>
              <a:rPr lang="en-GB" dirty="0"/>
              <a:t>(2), 132-148. </a:t>
            </a:r>
            <a:r>
              <a:rPr lang="en-GB" dirty="0" err="1"/>
              <a:t>doi</a:t>
            </a:r>
            <a:r>
              <a:rPr lang="en-GB" dirty="0"/>
              <a:t>: http://dx.doi.org/10.1080/15398285.2011.573332</a:t>
            </a:r>
          </a:p>
          <a:p>
            <a:r>
              <a:rPr lang="en-GB" dirty="0"/>
              <a:t>Dodge, J. S. (1969). Factors Related to Patients' Perceptions of Their Cognitive Needs. </a:t>
            </a:r>
            <a:r>
              <a:rPr lang="en-GB" i="1" dirty="0"/>
              <a:t>Nursing Research, 18</a:t>
            </a:r>
            <a:r>
              <a:rPr lang="en-GB" dirty="0"/>
              <a:t>(6), 502&amp;hyhen;513. </a:t>
            </a:r>
          </a:p>
          <a:p>
            <a:r>
              <a:rPr lang="en-GB" dirty="0" err="1"/>
              <a:t>Ekestrom</a:t>
            </a:r>
            <a:r>
              <a:rPr lang="en-GB" dirty="0"/>
              <a:t>, M., &amp; Schubert, V. (1997). To let the family participate in the care of the dying patient [Swedish]. </a:t>
            </a:r>
            <a:r>
              <a:rPr lang="en-GB" i="1" dirty="0"/>
              <a:t>Nordic Journal of Nursing Research &amp; Clinical Studies / </a:t>
            </a:r>
            <a:r>
              <a:rPr lang="en-GB" i="1" dirty="0" err="1"/>
              <a:t>Vård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Norden</a:t>
            </a:r>
            <a:r>
              <a:rPr lang="en-GB" i="1" dirty="0"/>
              <a:t>, 17</a:t>
            </a:r>
            <a:r>
              <a:rPr lang="en-GB" dirty="0"/>
              <a:t>(3), 25-29. </a:t>
            </a:r>
          </a:p>
          <a:p>
            <a:r>
              <a:rPr lang="en-GB" dirty="0" err="1"/>
              <a:t>Ekeström</a:t>
            </a:r>
            <a:r>
              <a:rPr lang="en-GB" dirty="0"/>
              <a:t>, M. L., &amp; Schubert, V. (1997). [Letting family participate in care. A study on relatives' experience with a palliative geriatric care department]. </a:t>
            </a:r>
            <a:r>
              <a:rPr lang="en-GB" i="1" dirty="0" err="1"/>
              <a:t>Vård</a:t>
            </a:r>
            <a:r>
              <a:rPr lang="en-GB" i="1" dirty="0"/>
              <a:t> I </a:t>
            </a:r>
            <a:r>
              <a:rPr lang="en-GB" i="1" dirty="0" err="1"/>
              <a:t>Norden</a:t>
            </a:r>
            <a:r>
              <a:rPr lang="en-GB" i="1" dirty="0"/>
              <a:t>, 17</a:t>
            </a:r>
            <a:r>
              <a:rPr lang="en-GB" dirty="0"/>
              <a:t>(3), 25-29.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2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 fontScale="40000" lnSpcReduction="20000"/>
          </a:bodyPr>
          <a:lstStyle/>
          <a:p>
            <a:r>
              <a:rPr lang="en-GB" dirty="0"/>
              <a:t>Emery, D., Cowan, A. M., &amp; </a:t>
            </a:r>
            <a:r>
              <a:rPr lang="en-GB" dirty="0" err="1"/>
              <a:t>Heyes</a:t>
            </a:r>
            <a:r>
              <a:rPr lang="en-GB" dirty="0"/>
              <a:t>, B. J. (2003). </a:t>
            </a:r>
            <a:r>
              <a:rPr lang="en-GB" dirty="0" err="1"/>
              <a:t>CarePlus</a:t>
            </a:r>
            <a:r>
              <a:rPr lang="en-GB" dirty="0"/>
              <a:t>: a home and community focused source for health and social care information. </a:t>
            </a:r>
            <a:r>
              <a:rPr lang="en-GB" i="1" dirty="0"/>
              <a:t>Health Informatics Journal, 9</a:t>
            </a:r>
            <a:r>
              <a:rPr lang="en-GB" dirty="0"/>
              <a:t>(3), 131-135. </a:t>
            </a:r>
          </a:p>
          <a:p>
            <a:r>
              <a:rPr lang="en-GB" dirty="0" err="1"/>
              <a:t>Enlund</a:t>
            </a:r>
            <a:r>
              <a:rPr lang="en-GB" dirty="0"/>
              <a:t>, H., </a:t>
            </a:r>
            <a:r>
              <a:rPr lang="en-GB" dirty="0" err="1"/>
              <a:t>Vainio</a:t>
            </a:r>
            <a:r>
              <a:rPr lang="en-GB" dirty="0"/>
              <a:t>, K., </a:t>
            </a:r>
            <a:r>
              <a:rPr lang="en-GB" dirty="0" err="1"/>
              <a:t>Wallenius</a:t>
            </a:r>
            <a:r>
              <a:rPr lang="en-GB" dirty="0"/>
              <a:t>, S., &amp; Poston, J. W. (1991). Adverse drug effects and the need for drug information. </a:t>
            </a:r>
            <a:r>
              <a:rPr lang="en-GB" i="1" dirty="0"/>
              <a:t>Medical Care, 29</a:t>
            </a:r>
            <a:r>
              <a:rPr lang="en-GB" dirty="0"/>
              <a:t>(6), 558-564. </a:t>
            </a:r>
          </a:p>
          <a:p>
            <a:r>
              <a:rPr lang="en-GB" dirty="0" err="1"/>
              <a:t>Ernstmann</a:t>
            </a:r>
            <a:r>
              <a:rPr lang="en-GB" dirty="0"/>
              <a:t>, N., Jaeger, J., Kowalski, C., Pfaff, H., &amp; </a:t>
            </a:r>
            <a:r>
              <a:rPr lang="en-GB" dirty="0" err="1"/>
              <a:t>Weißbach</a:t>
            </a:r>
            <a:r>
              <a:rPr lang="en-GB" dirty="0"/>
              <a:t>, L. (2013). [Elderly prostate cancer patients : Patient information and shared decision making.]. </a:t>
            </a:r>
            <a:r>
              <a:rPr lang="en-GB" i="1" dirty="0"/>
              <a:t>Der </a:t>
            </a:r>
            <a:r>
              <a:rPr lang="en-GB" i="1" dirty="0" err="1"/>
              <a:t>Urologe</a:t>
            </a:r>
            <a:r>
              <a:rPr lang="en-GB" i="1" dirty="0"/>
              <a:t>. </a:t>
            </a:r>
            <a:r>
              <a:rPr lang="en-GB" i="1" dirty="0" err="1"/>
              <a:t>Ausg</a:t>
            </a:r>
            <a:r>
              <a:rPr lang="en-GB" i="1" dirty="0"/>
              <a:t>. A</a:t>
            </a:r>
            <a:r>
              <a:rPr lang="en-GB" dirty="0"/>
              <a:t>. </a:t>
            </a:r>
          </a:p>
          <a:p>
            <a:r>
              <a:rPr lang="en-GB" dirty="0"/>
              <a:t>Fokker, A. M., &amp; de </a:t>
            </a:r>
            <a:r>
              <a:rPr lang="en-GB" dirty="0" err="1"/>
              <a:t>Baat</a:t>
            </a:r>
            <a:r>
              <a:rPr lang="en-GB" dirty="0"/>
              <a:t>, C. (1993). [Promotion of oral health in the elderly. Use of a videotape]. </a:t>
            </a:r>
            <a:r>
              <a:rPr lang="en-GB" i="1" dirty="0" err="1"/>
              <a:t>Nederlands</a:t>
            </a:r>
            <a:r>
              <a:rPr lang="en-GB" i="1" dirty="0"/>
              <a:t> </a:t>
            </a:r>
            <a:r>
              <a:rPr lang="en-GB" i="1" dirty="0" err="1"/>
              <a:t>Tijdschrift</a:t>
            </a:r>
            <a:r>
              <a:rPr lang="en-GB" i="1" dirty="0"/>
              <a:t> </a:t>
            </a:r>
            <a:r>
              <a:rPr lang="en-GB" i="1" dirty="0" err="1"/>
              <a:t>Voor</a:t>
            </a:r>
            <a:r>
              <a:rPr lang="en-GB" i="1" dirty="0"/>
              <a:t> </a:t>
            </a:r>
            <a:r>
              <a:rPr lang="en-GB" i="1" dirty="0" err="1"/>
              <a:t>Tandheelkunde</a:t>
            </a:r>
            <a:r>
              <a:rPr lang="en-GB" i="1" dirty="0"/>
              <a:t>, 100</a:t>
            </a:r>
            <a:r>
              <a:rPr lang="en-GB" dirty="0"/>
              <a:t>(1), 33-34. </a:t>
            </a:r>
          </a:p>
          <a:p>
            <a:r>
              <a:rPr lang="en-GB" dirty="0" err="1"/>
              <a:t>Friis</a:t>
            </a:r>
            <a:r>
              <a:rPr lang="en-GB" dirty="0"/>
              <a:t>, L. S., </a:t>
            </a:r>
            <a:r>
              <a:rPr lang="en-GB" dirty="0" err="1"/>
              <a:t>Elverdam</a:t>
            </a:r>
            <a:r>
              <a:rPr lang="en-GB" dirty="0"/>
              <a:t>, B., &amp; Schmidt, K. G. (2003). The patient's perspective: a qualitative study of acute myeloid leukaemia patients' need for information and their information-seeking behaviour. </a:t>
            </a:r>
            <a:r>
              <a:rPr lang="en-GB" i="1" dirty="0"/>
              <a:t>Supportive Care In Cancer: Official Journal Of The Multinational Association Of Supportive Care In Cancer, 11</a:t>
            </a:r>
            <a:r>
              <a:rPr lang="en-GB" dirty="0"/>
              <a:t>(3), 162-170. </a:t>
            </a:r>
          </a:p>
          <a:p>
            <a:r>
              <a:rPr lang="en-GB" dirty="0" err="1"/>
              <a:t>Gane</a:t>
            </a:r>
            <a:r>
              <a:rPr lang="en-GB" dirty="0"/>
              <a:t>, L. W., </a:t>
            </a:r>
            <a:r>
              <a:rPr lang="en-GB" dirty="0" err="1"/>
              <a:t>Iosif</a:t>
            </a:r>
            <a:r>
              <a:rPr lang="en-GB" dirty="0"/>
              <a:t>, A.-M., Flynn-Wilson, L., </a:t>
            </a:r>
            <a:r>
              <a:rPr lang="en-GB" dirty="0" err="1"/>
              <a:t>Venturino</a:t>
            </a:r>
            <a:r>
              <a:rPr lang="en-GB" dirty="0"/>
              <a:t>, M., Hagerman, R. J., &amp; </a:t>
            </a:r>
            <a:r>
              <a:rPr lang="en-GB" dirty="0" err="1"/>
              <a:t>Seritan</a:t>
            </a:r>
            <a:r>
              <a:rPr lang="en-GB" dirty="0"/>
              <a:t>, A. L. (2010). Assessment of patient and caregiver needs in fragile X-associated tremor/ataxia syndrome by utilizing Q-sort methodology. </a:t>
            </a:r>
            <a:r>
              <a:rPr lang="en-GB" i="1" dirty="0"/>
              <a:t>Aging &amp; Mental Health, 14</a:t>
            </a:r>
            <a:r>
              <a:rPr lang="en-GB" dirty="0"/>
              <a:t>(8), 1000-1007. </a:t>
            </a:r>
            <a:r>
              <a:rPr lang="en-GB" dirty="0" err="1"/>
              <a:t>doi</a:t>
            </a:r>
            <a:r>
              <a:rPr lang="en-GB" dirty="0"/>
              <a:t>: http://dx.doi.org/10.1080/13607863.2010.501066</a:t>
            </a:r>
          </a:p>
          <a:p>
            <a:r>
              <a:rPr lang="en-GB" dirty="0" err="1"/>
              <a:t>Giacalone</a:t>
            </a:r>
            <a:r>
              <a:rPr lang="en-GB" dirty="0"/>
              <a:t>, A., </a:t>
            </a:r>
            <a:r>
              <a:rPr lang="en-GB" dirty="0" err="1"/>
              <a:t>Blandino</a:t>
            </a:r>
            <a:r>
              <a:rPr lang="en-GB" dirty="0"/>
              <a:t>, M., </a:t>
            </a:r>
            <a:r>
              <a:rPr lang="en-GB" dirty="0" err="1"/>
              <a:t>Talamini</a:t>
            </a:r>
            <a:r>
              <a:rPr lang="en-GB" dirty="0"/>
              <a:t>, R., </a:t>
            </a:r>
            <a:r>
              <a:rPr lang="en-GB" dirty="0" err="1"/>
              <a:t>Bortolus</a:t>
            </a:r>
            <a:r>
              <a:rPr lang="en-GB" dirty="0"/>
              <a:t>, R., </a:t>
            </a:r>
            <a:r>
              <a:rPr lang="en-GB" dirty="0" err="1"/>
              <a:t>Spazzapan</a:t>
            </a:r>
            <a:r>
              <a:rPr lang="en-GB" dirty="0"/>
              <a:t>, S., </a:t>
            </a:r>
            <a:r>
              <a:rPr lang="en-GB" dirty="0" err="1"/>
              <a:t>Valentini</a:t>
            </a:r>
            <a:r>
              <a:rPr lang="en-GB" dirty="0"/>
              <a:t>, M., &amp; </a:t>
            </a:r>
            <a:r>
              <a:rPr lang="en-GB" dirty="0" err="1"/>
              <a:t>Tirelli</a:t>
            </a:r>
            <a:r>
              <a:rPr lang="en-GB" dirty="0"/>
              <a:t>, U. (2007). What elderly cancer patients want to know? Differences among elderly and young patients. </a:t>
            </a:r>
            <a:r>
              <a:rPr lang="en-GB" i="1" dirty="0"/>
              <a:t>Psycho-Oncology, 16</a:t>
            </a:r>
            <a:r>
              <a:rPr lang="en-GB" dirty="0"/>
              <a:t>(4), 365-370. </a:t>
            </a:r>
            <a:r>
              <a:rPr lang="en-GB" dirty="0" err="1"/>
              <a:t>doi</a:t>
            </a:r>
            <a:r>
              <a:rPr lang="en-GB" dirty="0"/>
              <a:t>: http://dx.doi.org/10.1002/pon.1065</a:t>
            </a:r>
          </a:p>
          <a:p>
            <a:r>
              <a:rPr lang="en-GB" dirty="0" err="1"/>
              <a:t>Giacalone</a:t>
            </a:r>
            <a:r>
              <a:rPr lang="en-GB" dirty="0"/>
              <a:t>, A., </a:t>
            </a:r>
            <a:r>
              <a:rPr lang="en-GB" dirty="0" err="1"/>
              <a:t>Talamini</a:t>
            </a:r>
            <a:r>
              <a:rPr lang="en-GB" dirty="0"/>
              <a:t>, R., </a:t>
            </a:r>
            <a:r>
              <a:rPr lang="en-GB" dirty="0" err="1"/>
              <a:t>Fratino</a:t>
            </a:r>
            <a:r>
              <a:rPr lang="en-GB" dirty="0"/>
              <a:t>, L., </a:t>
            </a:r>
            <a:r>
              <a:rPr lang="en-GB" dirty="0" err="1"/>
              <a:t>Simonelli</a:t>
            </a:r>
            <a:r>
              <a:rPr lang="en-GB" dirty="0"/>
              <a:t>, C., </a:t>
            </a:r>
            <a:r>
              <a:rPr lang="en-GB" dirty="0" err="1"/>
              <a:t>Bearz</a:t>
            </a:r>
            <a:r>
              <a:rPr lang="en-GB" dirty="0"/>
              <a:t>, A., </a:t>
            </a:r>
            <a:r>
              <a:rPr lang="en-GB" dirty="0" err="1"/>
              <a:t>Spina</a:t>
            </a:r>
            <a:r>
              <a:rPr lang="en-GB" dirty="0"/>
              <a:t>, M., &amp; </a:t>
            </a:r>
            <a:r>
              <a:rPr lang="en-GB" dirty="0" err="1"/>
              <a:t>Tirelli</a:t>
            </a:r>
            <a:r>
              <a:rPr lang="en-GB" dirty="0"/>
              <a:t>, U. (2009). Cancer in the elderly: The caregivers' perception of senior patients' informational needs. </a:t>
            </a:r>
            <a:r>
              <a:rPr lang="en-GB" i="1" dirty="0"/>
              <a:t>Archives of Gerontology and Geriatrics, 49</a:t>
            </a:r>
            <a:r>
              <a:rPr lang="en-GB" dirty="0"/>
              <a:t>(2), e121-e125. </a:t>
            </a:r>
            <a:r>
              <a:rPr lang="en-GB" dirty="0" err="1"/>
              <a:t>doi</a:t>
            </a:r>
            <a:r>
              <a:rPr lang="en-GB" dirty="0"/>
              <a:t>: http://dx.doi.org/10.1016/j.archger.2008.10.004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12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>
            <a:normAutofit fontScale="25000" lnSpcReduction="20000"/>
          </a:bodyPr>
          <a:lstStyle/>
          <a:p>
            <a:r>
              <a:rPr lang="en-GB" sz="4400" dirty="0" err="1"/>
              <a:t>Giacalone</a:t>
            </a:r>
            <a:r>
              <a:rPr lang="en-GB" sz="4400" dirty="0"/>
              <a:t>, A., </a:t>
            </a:r>
            <a:r>
              <a:rPr lang="en-GB" sz="4400" dirty="0" err="1"/>
              <a:t>Talamini</a:t>
            </a:r>
            <a:r>
              <a:rPr lang="en-GB" sz="4400" dirty="0"/>
              <a:t>, R., </a:t>
            </a:r>
            <a:r>
              <a:rPr lang="en-GB" sz="4400" dirty="0" err="1"/>
              <a:t>Spina</a:t>
            </a:r>
            <a:r>
              <a:rPr lang="en-GB" sz="4400" dirty="0"/>
              <a:t>, M., </a:t>
            </a:r>
            <a:r>
              <a:rPr lang="en-GB" sz="4400" dirty="0" err="1"/>
              <a:t>Fratino</a:t>
            </a:r>
            <a:r>
              <a:rPr lang="en-GB" sz="4400" dirty="0"/>
              <a:t>, L., </a:t>
            </a:r>
            <a:r>
              <a:rPr lang="en-GB" sz="4400" dirty="0" err="1"/>
              <a:t>Spazzapan</a:t>
            </a:r>
            <a:r>
              <a:rPr lang="en-GB" sz="4400" dirty="0"/>
              <a:t>, S., &amp; </a:t>
            </a:r>
            <a:r>
              <a:rPr lang="en-GB" sz="4400" dirty="0" err="1"/>
              <a:t>Tirelli</a:t>
            </a:r>
            <a:r>
              <a:rPr lang="en-GB" sz="4400" dirty="0"/>
              <a:t>, U. (2008). Can the caregiver replace his/her elderly cancer patient in the physician-patient line of communication? </a:t>
            </a:r>
            <a:r>
              <a:rPr lang="en-GB" sz="4400" i="1" dirty="0"/>
              <a:t>Supportive Care In Cancer: Official Journal Of The Multinational Association Of Supportive Care In Cancer, 16</a:t>
            </a:r>
            <a:r>
              <a:rPr lang="en-GB" sz="4400" dirty="0"/>
              <a:t>(10), 1157-1162. </a:t>
            </a:r>
            <a:r>
              <a:rPr lang="en-GB" sz="4400" dirty="0" err="1"/>
              <a:t>doi</a:t>
            </a:r>
            <a:r>
              <a:rPr lang="en-GB" sz="4400" dirty="0"/>
              <a:t>: 10.1007/s00520-008-0406-4</a:t>
            </a:r>
          </a:p>
          <a:p>
            <a:r>
              <a:rPr lang="en-GB" sz="4400" dirty="0" err="1"/>
              <a:t>Gott</a:t>
            </a:r>
            <a:r>
              <a:rPr lang="en-GB" sz="4400" dirty="0"/>
              <a:t>, C. M. (2001). Sexual Activity and Risk-Taking in Later Life. </a:t>
            </a:r>
            <a:r>
              <a:rPr lang="en-GB" sz="4400" i="1" dirty="0"/>
              <a:t>Health &amp; Social Care in the Community, 9</a:t>
            </a:r>
            <a:r>
              <a:rPr lang="en-GB" sz="4400" dirty="0"/>
              <a:t>(2), 72-78. </a:t>
            </a:r>
          </a:p>
          <a:p>
            <a:r>
              <a:rPr lang="en-GB" sz="4400" dirty="0" err="1"/>
              <a:t>Greenhalgh</a:t>
            </a:r>
            <a:r>
              <a:rPr lang="en-GB" sz="4400" dirty="0"/>
              <a:t>, J., Knight, C., Hind, D., Beverley, C., &amp; Walters, S. (2005). Clinical and cost-effectiveness of electroconvulsive therapy for depressive illness, schizophrenia, catatonia and mania: systematic reviews and economic modelling studies. </a:t>
            </a:r>
            <a:r>
              <a:rPr lang="en-GB" sz="4400" i="1" dirty="0"/>
              <a:t>Health Technology Assessment, 9</a:t>
            </a:r>
            <a:r>
              <a:rPr lang="en-GB" sz="4400" dirty="0"/>
              <a:t>(9), iii. </a:t>
            </a:r>
          </a:p>
          <a:p>
            <a:r>
              <a:rPr lang="en-GB" sz="4400" dirty="0"/>
              <a:t>Griffiths, K. M., &amp; Crisp, D. A. (2013). Unmet depression information needs in the community. </a:t>
            </a:r>
            <a:r>
              <a:rPr lang="en-GB" sz="4400" i="1" dirty="0"/>
              <a:t>Journal of Affective Disorders, 146</a:t>
            </a:r>
            <a:r>
              <a:rPr lang="en-GB" sz="4400" dirty="0"/>
              <a:t>(3), 348-354. </a:t>
            </a:r>
            <a:r>
              <a:rPr lang="en-GB" sz="4400" dirty="0" err="1"/>
              <a:t>doi</a:t>
            </a:r>
            <a:r>
              <a:rPr lang="en-GB" sz="4400" dirty="0"/>
              <a:t>: 10.1016/j.jad.2012.09.018</a:t>
            </a:r>
          </a:p>
          <a:p>
            <a:r>
              <a:rPr lang="en-GB" sz="4400" dirty="0" err="1"/>
              <a:t>Grymonpre</a:t>
            </a:r>
            <a:r>
              <a:rPr lang="en-GB" sz="4400" dirty="0"/>
              <a:t>, R. E., &amp; Steele, J. W. (1998). The medication information line for the elderly: an 8-year cumulative analysis. </a:t>
            </a:r>
            <a:r>
              <a:rPr lang="en-GB" sz="4400" i="1" dirty="0"/>
              <a:t>The Annals Of Pharmacotherapy, 32</a:t>
            </a:r>
            <a:r>
              <a:rPr lang="en-GB" sz="4400" dirty="0"/>
              <a:t>(7-8), 743-748. </a:t>
            </a:r>
          </a:p>
          <a:p>
            <a:r>
              <a:rPr lang="en-GB" sz="4400" dirty="0"/>
              <a:t>Harrington, V., Lackey, N. R., &amp; Gates, M. F. (1996). Needs of caregivers of clinic and hospice cancer patients. </a:t>
            </a:r>
            <a:r>
              <a:rPr lang="en-GB" sz="4400" i="1" dirty="0"/>
              <a:t>Cancer Nursing, 19</a:t>
            </a:r>
            <a:r>
              <a:rPr lang="en-GB" sz="4400" dirty="0"/>
              <a:t>, 118-125. </a:t>
            </a:r>
          </a:p>
          <a:p>
            <a:r>
              <a:rPr lang="en-GB" sz="4400" dirty="0"/>
              <a:t>Hickey, M. (1990). What are the needs of families of critically ill patients? A review of the literature since 1976. </a:t>
            </a:r>
            <a:r>
              <a:rPr lang="en-GB" sz="4400" i="1" dirty="0"/>
              <a:t>Heart &amp; Lung: The Journal Of Critical Care, 19</a:t>
            </a:r>
            <a:r>
              <a:rPr lang="en-GB" sz="4400" dirty="0"/>
              <a:t>(4), 401-415. </a:t>
            </a:r>
          </a:p>
          <a:p>
            <a:r>
              <a:rPr lang="en-GB" sz="4400" dirty="0" err="1"/>
              <a:t>Hileman</a:t>
            </a:r>
            <a:r>
              <a:rPr lang="en-GB" sz="4400" dirty="0"/>
              <a:t>, J. W., &amp; Lackey, N. R. (1990). Self-identified needs of patients with cancer at home and their home caregivers: a descriptive study. </a:t>
            </a:r>
            <a:r>
              <a:rPr lang="en-GB" sz="4400" i="1" dirty="0" err="1"/>
              <a:t>Oncol</a:t>
            </a:r>
            <a:r>
              <a:rPr lang="en-GB" sz="4400" i="1" dirty="0"/>
              <a:t> </a:t>
            </a:r>
            <a:r>
              <a:rPr lang="en-GB" sz="4400" i="1" dirty="0" err="1"/>
              <a:t>Nurs</a:t>
            </a:r>
            <a:r>
              <a:rPr lang="en-GB" sz="4400" i="1" dirty="0"/>
              <a:t> Forum, 17</a:t>
            </a:r>
            <a:r>
              <a:rPr lang="en-GB" sz="4400" dirty="0"/>
              <a:t>, 907-913. </a:t>
            </a:r>
          </a:p>
          <a:p>
            <a:r>
              <a:rPr lang="en-GB" sz="4400" dirty="0" err="1"/>
              <a:t>Hirakawa</a:t>
            </a:r>
            <a:r>
              <a:rPr lang="en-GB" sz="4400" dirty="0"/>
              <a:t>, Y., </a:t>
            </a:r>
            <a:r>
              <a:rPr lang="en-GB" sz="4400" dirty="0" err="1"/>
              <a:t>Kuzuya</a:t>
            </a:r>
            <a:r>
              <a:rPr lang="en-GB" sz="4400" dirty="0"/>
              <a:t>, M., </a:t>
            </a:r>
            <a:r>
              <a:rPr lang="en-GB" sz="4400" dirty="0" err="1"/>
              <a:t>Enoki</a:t>
            </a:r>
            <a:r>
              <a:rPr lang="en-GB" sz="4400" dirty="0"/>
              <a:t>, H., &amp; </a:t>
            </a:r>
            <a:r>
              <a:rPr lang="en-GB" sz="4400" dirty="0" err="1"/>
              <a:t>Uemura</a:t>
            </a:r>
            <a:r>
              <a:rPr lang="en-GB" sz="4400" dirty="0"/>
              <a:t>, K. (2011). Information needs and sources of family caregivers of home elderly patients. </a:t>
            </a:r>
            <a:r>
              <a:rPr lang="en-GB" sz="4400" i="1" dirty="0"/>
              <a:t>Archives of Gerontology and Geriatrics, 52</a:t>
            </a:r>
            <a:r>
              <a:rPr lang="en-GB" sz="4400" dirty="0"/>
              <a:t>(2), 202-205. </a:t>
            </a:r>
            <a:r>
              <a:rPr lang="en-GB" sz="4400" dirty="0" err="1"/>
              <a:t>doi</a:t>
            </a:r>
            <a:r>
              <a:rPr lang="en-GB" sz="4400" dirty="0"/>
              <a:t>: http://dx.doi.org/10.1016/j.archger.2010.03.019</a:t>
            </a:r>
          </a:p>
          <a:p>
            <a:r>
              <a:rPr lang="en-GB" sz="4400" dirty="0" err="1"/>
              <a:t>Houts</a:t>
            </a:r>
            <a:r>
              <a:rPr lang="en-GB" sz="4400" dirty="0"/>
              <a:t>, P. S., </a:t>
            </a:r>
            <a:r>
              <a:rPr lang="en-GB" sz="4400" dirty="0" err="1"/>
              <a:t>Yasko</a:t>
            </a:r>
            <a:r>
              <a:rPr lang="en-GB" sz="4400" dirty="0"/>
              <a:t>, J. M., Harvey, H. A., &amp; et al. (1988). Unmet needs of persons with cancer in Pennsylvania during the period of terminal care. </a:t>
            </a:r>
            <a:r>
              <a:rPr lang="en-GB" sz="4400" i="1" dirty="0"/>
              <a:t>CANCER, 62</a:t>
            </a:r>
            <a:r>
              <a:rPr lang="en-GB" sz="4400" dirty="0"/>
              <a:t>, 627-634. </a:t>
            </a:r>
          </a:p>
          <a:p>
            <a:r>
              <a:rPr lang="en-GB" sz="4400" dirty="0"/>
              <a:t>Hughes, L. C., Hodgson, N. A., Muller, P., Robinson, L. A., &amp; McCorkle, R. (2000). Information needs of elderly postsurgical cancer patients during the transition from hospital to home. </a:t>
            </a:r>
            <a:r>
              <a:rPr lang="en-GB" sz="4400" i="1" dirty="0"/>
              <a:t>Journal of Nursing Scholarship, 32</a:t>
            </a:r>
            <a:r>
              <a:rPr lang="en-GB" sz="4400" dirty="0"/>
              <a:t>(1), 25-30. </a:t>
            </a:r>
            <a:r>
              <a:rPr lang="en-GB" sz="4400" dirty="0" err="1"/>
              <a:t>doi</a:t>
            </a:r>
            <a:r>
              <a:rPr lang="en-GB" sz="4400" dirty="0"/>
              <a:t>: http://dx.doi.org/10.1111/j.1547-5069.2000.00025.x</a:t>
            </a:r>
          </a:p>
          <a:p>
            <a:r>
              <a:rPr lang="en-GB" sz="4400" dirty="0"/>
              <a:t>Husband. (2000). Diagnostic disclosure in dementia: an opportunity for intervention? </a:t>
            </a:r>
            <a:r>
              <a:rPr lang="en-GB" sz="4400" i="1" dirty="0"/>
              <a:t>International journal of geriatric psychiatry, 15</a:t>
            </a:r>
            <a:r>
              <a:rPr lang="en-GB" sz="4400" dirty="0"/>
              <a:t>(6), </a:t>
            </a:r>
            <a:r>
              <a:rPr lang="en-GB" sz="4400" dirty="0" smtClean="0"/>
              <a:t>544</a:t>
            </a:r>
          </a:p>
          <a:p>
            <a:r>
              <a:rPr lang="en-GB" sz="4400" dirty="0"/>
              <a:t>Jewell, S. (1996). Clinical. Elderly patients' participation in discharge decision making: 2. </a:t>
            </a:r>
            <a:r>
              <a:rPr lang="en-GB" sz="4400" i="1" dirty="0"/>
              <a:t>British Journal of Nursing, 5</a:t>
            </a:r>
            <a:r>
              <a:rPr lang="en-GB" sz="4400" dirty="0"/>
              <a:t>(17), 1065-1071. </a:t>
            </a:r>
          </a:p>
          <a:p>
            <a:r>
              <a:rPr lang="en-GB" sz="4400" dirty="0"/>
              <a:t>Jewell, S. (1996). Elderly patients' participation in discharge decision making: 2. </a:t>
            </a:r>
            <a:r>
              <a:rPr lang="en-GB" sz="4400" i="1" dirty="0"/>
              <a:t>British Journal Of Nursing (Mark Allen Publishing), 5</a:t>
            </a:r>
            <a:r>
              <a:rPr lang="en-GB" sz="4400" dirty="0"/>
              <a:t>(17), 1065-1071. </a:t>
            </a:r>
          </a:p>
          <a:p>
            <a:r>
              <a:rPr lang="en-GB" sz="4400" dirty="0"/>
              <a:t>Jones, R. A., Morrow, G. D., Morris, B. R., </a:t>
            </a:r>
            <a:r>
              <a:rPr lang="en-GB" sz="4400" dirty="0" err="1"/>
              <a:t>Ries</a:t>
            </a:r>
            <a:r>
              <a:rPr lang="en-GB" sz="4400" dirty="0"/>
              <a:t>, J. B., &amp; </a:t>
            </a:r>
            <a:r>
              <a:rPr lang="en-GB" sz="4400" dirty="0" err="1"/>
              <a:t>Wekstein</a:t>
            </a:r>
            <a:r>
              <a:rPr lang="en-GB" sz="4400" dirty="0"/>
              <a:t>, D. R. (1992). Self-perceived information needs and concerns of elderly persons. </a:t>
            </a:r>
            <a:r>
              <a:rPr lang="en-GB" sz="4400" i="1" dirty="0"/>
              <a:t>Perceptual And Motor Skills, 74</a:t>
            </a:r>
            <a:r>
              <a:rPr lang="en-GB" sz="4400" dirty="0"/>
              <a:t>(1), 227-238. </a:t>
            </a:r>
          </a:p>
          <a:p>
            <a:r>
              <a:rPr lang="en-GB" sz="4400" dirty="0" err="1"/>
              <a:t>Koskenniemi</a:t>
            </a:r>
            <a:r>
              <a:rPr lang="en-GB" sz="4400" dirty="0"/>
              <a:t>, J., </a:t>
            </a:r>
            <a:r>
              <a:rPr lang="en-GB" sz="4400" dirty="0" err="1"/>
              <a:t>Leino-Kilpi</a:t>
            </a:r>
            <a:r>
              <a:rPr lang="en-GB" sz="4400" dirty="0"/>
              <a:t>, H., &amp; </a:t>
            </a:r>
            <a:r>
              <a:rPr lang="en-GB" sz="4400" dirty="0" err="1"/>
              <a:t>Suhonen</a:t>
            </a:r>
            <a:r>
              <a:rPr lang="en-GB" sz="4400" dirty="0"/>
              <a:t>, R. (2013). Respect in the care of older patients in acute hospitals. </a:t>
            </a:r>
            <a:r>
              <a:rPr lang="en-GB" sz="4400" i="1" dirty="0"/>
              <a:t>Nursing Ethics, 20</a:t>
            </a:r>
            <a:r>
              <a:rPr lang="en-GB" sz="4400" dirty="0"/>
              <a:t>(1), 5-17. </a:t>
            </a:r>
          </a:p>
          <a:p>
            <a:r>
              <a:rPr lang="en-GB" sz="4400" dirty="0" err="1"/>
              <a:t>Kupper</a:t>
            </a:r>
            <a:r>
              <a:rPr lang="en-GB" sz="4400" dirty="0"/>
              <a:t>, N. M., </a:t>
            </a:r>
            <a:r>
              <a:rPr lang="en-GB" sz="4400" dirty="0" err="1"/>
              <a:t>Schreurs</a:t>
            </a:r>
            <a:r>
              <a:rPr lang="en-GB" sz="4400" dirty="0"/>
              <a:t>, H., Ten </a:t>
            </a:r>
            <a:r>
              <a:rPr lang="en-GB" sz="4400" dirty="0" err="1"/>
              <a:t>Klooster</a:t>
            </a:r>
            <a:r>
              <a:rPr lang="en-GB" sz="4400" dirty="0"/>
              <a:t>, P. M., Bode, C., &amp; Van </a:t>
            </a:r>
            <a:r>
              <a:rPr lang="en-GB" sz="4400" dirty="0" err="1"/>
              <a:t>Ameijden</a:t>
            </a:r>
            <a:r>
              <a:rPr lang="en-GB" sz="4400" dirty="0"/>
              <a:t>, E. J. C. (2011). Prevention for elderly people: Demand-oriented or problem-oriented. </a:t>
            </a:r>
            <a:r>
              <a:rPr lang="en-GB" sz="4400" i="1" dirty="0"/>
              <a:t>Health Policy, 102</a:t>
            </a:r>
            <a:r>
              <a:rPr lang="en-GB" sz="4400" dirty="0"/>
              <a:t>(1), 96-103. </a:t>
            </a:r>
          </a:p>
          <a:p>
            <a:r>
              <a:rPr lang="en-GB" sz="4400" dirty="0"/>
              <a:t>Lane, P., McKenna, H., Ryan, A., &amp; Fleming, P. (2003). The experience of the family caregivers' role: a qualitative study. </a:t>
            </a:r>
            <a:r>
              <a:rPr lang="en-GB" sz="4400" i="1" dirty="0"/>
              <a:t>Research And Theory For Nursing Practice, 17</a:t>
            </a:r>
            <a:r>
              <a:rPr lang="en-GB" sz="4400" dirty="0"/>
              <a:t>(2), 137-151. </a:t>
            </a:r>
          </a:p>
          <a:p>
            <a:r>
              <a:rPr lang="en-GB" sz="4400" dirty="0" err="1"/>
              <a:t>Lapane</a:t>
            </a:r>
            <a:r>
              <a:rPr lang="en-GB" sz="4400" dirty="0"/>
              <a:t>, K. L., Goldman, R. E., </a:t>
            </a:r>
            <a:r>
              <a:rPr lang="en-GB" sz="4400" dirty="0" err="1"/>
              <a:t>Quilliam</a:t>
            </a:r>
            <a:r>
              <a:rPr lang="en-GB" sz="4400" dirty="0"/>
              <a:t>, B. J., Hume, A. L., &amp; Eaton, C. B. (2012). Tailored DVDs: A novel strategy for educating racially and ethnically diverse older adults about their medicines. </a:t>
            </a:r>
            <a:r>
              <a:rPr lang="en-GB" sz="4400" i="1" dirty="0"/>
              <a:t>International Journal of Medical Informatics, 81</a:t>
            </a:r>
            <a:r>
              <a:rPr lang="en-GB" sz="4400" dirty="0"/>
              <a:t>(12), 852-860. </a:t>
            </a:r>
            <a:r>
              <a:rPr lang="en-GB" sz="4400" dirty="0" err="1"/>
              <a:t>doi</a:t>
            </a:r>
            <a:r>
              <a:rPr lang="en-GB" sz="4400" dirty="0"/>
              <a:t>: 10.1016/j.ijmedinf.2012.09.007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09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832648"/>
          </a:xfrm>
        </p:spPr>
        <p:txBody>
          <a:bodyPr>
            <a:normAutofit fontScale="32500" lnSpcReduction="20000"/>
          </a:bodyPr>
          <a:lstStyle/>
          <a:p>
            <a:r>
              <a:rPr lang="en-GB" sz="4000" dirty="0"/>
              <a:t>LARSON, C. O., NELSON, E. C., GUSTAFSON, D., &amp; BATALDEN, P. B. (1996). The Relationship Between Meeting Patients' Information Needs and their Satisfaction with Hospital Care and General Health Status Outcomes. </a:t>
            </a:r>
            <a:r>
              <a:rPr lang="en-GB" sz="4000" i="1" dirty="0"/>
              <a:t>International Journal for Quality in Health Care, 8</a:t>
            </a:r>
            <a:r>
              <a:rPr lang="en-GB" sz="4000" dirty="0"/>
              <a:t>(5), 447-456. </a:t>
            </a:r>
            <a:r>
              <a:rPr lang="en-GB" sz="4000" dirty="0" err="1"/>
              <a:t>doi</a:t>
            </a:r>
            <a:r>
              <a:rPr lang="en-GB" sz="4000" dirty="0"/>
              <a:t>: 10.1093/</a:t>
            </a:r>
            <a:r>
              <a:rPr lang="en-GB" sz="4000" dirty="0" err="1"/>
              <a:t>intqhc</a:t>
            </a:r>
            <a:r>
              <a:rPr lang="en-GB" sz="4000" dirty="0"/>
              <a:t>/8.5.447</a:t>
            </a:r>
          </a:p>
          <a:p>
            <a:r>
              <a:rPr lang="en-GB" sz="4000" dirty="0" err="1"/>
              <a:t>Mallen</a:t>
            </a:r>
            <a:r>
              <a:rPr lang="en-GB" sz="4000" dirty="0"/>
              <a:t>, C. D., &amp; Peat, G. (2009). Discussing prognosis with older people with musculoskeletal pain: a cross-sectional study in general practice. </a:t>
            </a:r>
            <a:r>
              <a:rPr lang="en-GB" sz="4000" i="1" dirty="0"/>
              <a:t>BMC Family Practice, 10</a:t>
            </a:r>
            <a:r>
              <a:rPr lang="en-GB" sz="4000" dirty="0"/>
              <a:t>, 6p. </a:t>
            </a:r>
            <a:r>
              <a:rPr lang="en-GB" sz="4000" dirty="0" err="1"/>
              <a:t>doi</a:t>
            </a:r>
            <a:r>
              <a:rPr lang="en-GB" sz="4000" dirty="0"/>
              <a:t>: http://dx.doi.org/10.1186/1471-2296-10-50</a:t>
            </a:r>
          </a:p>
          <a:p>
            <a:r>
              <a:rPr lang="en-GB" sz="4000" dirty="0" err="1"/>
              <a:t>Marzanski</a:t>
            </a:r>
            <a:r>
              <a:rPr lang="en-GB" sz="4000" dirty="0"/>
              <a:t>. (2000). Would you like to know what is wrong with you? On telling the truth to patients with dementia. </a:t>
            </a:r>
            <a:r>
              <a:rPr lang="en-GB" sz="4000" i="1" dirty="0"/>
              <a:t>Journal of medical ethics, 26</a:t>
            </a:r>
            <a:r>
              <a:rPr lang="en-GB" sz="4000" dirty="0"/>
              <a:t>(2), 108. </a:t>
            </a:r>
          </a:p>
          <a:p>
            <a:r>
              <a:rPr lang="en-GB" sz="4000" dirty="0" err="1"/>
              <a:t>McCartan</a:t>
            </a:r>
            <a:r>
              <a:rPr lang="en-GB" sz="4000" dirty="0"/>
              <a:t>-Quinn, D., </a:t>
            </a:r>
            <a:r>
              <a:rPr lang="en-GB" sz="4000" dirty="0" err="1"/>
              <a:t>McAleer</a:t>
            </a:r>
            <a:r>
              <a:rPr lang="en-GB" sz="4000" dirty="0"/>
              <a:t>, E., &amp; </a:t>
            </a:r>
            <a:r>
              <a:rPr lang="en-GB" sz="4000" dirty="0" err="1"/>
              <a:t>Naqvi</a:t>
            </a:r>
            <a:r>
              <a:rPr lang="en-GB" sz="4000" dirty="0"/>
              <a:t>, I. (1996). Service quality: a satisfaction survey of the elderly. </a:t>
            </a:r>
            <a:r>
              <a:rPr lang="en-GB" sz="4000" i="1" dirty="0"/>
              <a:t>International Journal of Health Care Quality Assurance, 9</a:t>
            </a:r>
            <a:r>
              <a:rPr lang="en-GB" sz="4000" dirty="0"/>
              <a:t>(3), 4-10. </a:t>
            </a:r>
          </a:p>
          <a:p>
            <a:r>
              <a:rPr lang="en-GB" sz="4000" dirty="0"/>
              <a:t>Naylor, M. D., &amp; </a:t>
            </a:r>
            <a:r>
              <a:rPr lang="en-GB" sz="4000" dirty="0" err="1"/>
              <a:t>Shaid</a:t>
            </a:r>
            <a:r>
              <a:rPr lang="en-GB" sz="4000" dirty="0"/>
              <a:t>, E. C. (1991). Content analysis of pre- and post- discharge topics taught to hospitalized elderly by </a:t>
            </a:r>
            <a:r>
              <a:rPr lang="en-GB" sz="4000" dirty="0" err="1"/>
              <a:t>gerontological</a:t>
            </a:r>
            <a:r>
              <a:rPr lang="en-GB" sz="4000" dirty="0"/>
              <a:t> clinical nurse specialists. </a:t>
            </a:r>
            <a:r>
              <a:rPr lang="en-GB" sz="4000" i="1" dirty="0"/>
              <a:t>Clinical Nurse Specialist CNS, 5</a:t>
            </a:r>
            <a:r>
              <a:rPr lang="en-GB" sz="4000" dirty="0"/>
              <a:t>(2), 111-116. </a:t>
            </a:r>
          </a:p>
          <a:p>
            <a:r>
              <a:rPr lang="en-GB" sz="4000" dirty="0"/>
              <a:t>Neuberger, J. (2000). The educated patient: new challenges for the medical profession. </a:t>
            </a:r>
            <a:r>
              <a:rPr lang="en-GB" sz="4000" i="1" dirty="0"/>
              <a:t>Journal of Internal Medicine, 247</a:t>
            </a:r>
            <a:r>
              <a:rPr lang="en-GB" sz="4000" dirty="0"/>
              <a:t>, 6-10. </a:t>
            </a:r>
          </a:p>
          <a:p>
            <a:r>
              <a:rPr lang="en-GB" sz="4000" dirty="0"/>
              <a:t>Nguyen, G. T., &amp; Bellamy, S. L. (2006). Cancer information seeking preferences and experiences: disparities between Asian Americans and Whites in the Health Information National Trends Survey (HINTS). </a:t>
            </a:r>
            <a:r>
              <a:rPr lang="en-GB" sz="4000" i="1" dirty="0"/>
              <a:t>Journal Of Health Communication, 11 </a:t>
            </a:r>
            <a:r>
              <a:rPr lang="en-GB" sz="4000" i="1" dirty="0" err="1"/>
              <a:t>Suppl</a:t>
            </a:r>
            <a:r>
              <a:rPr lang="en-GB" sz="4000" i="1" dirty="0"/>
              <a:t> 1</a:t>
            </a:r>
            <a:r>
              <a:rPr lang="en-GB" sz="4000" dirty="0"/>
              <a:t>, 173-180. </a:t>
            </a:r>
          </a:p>
          <a:p>
            <a:r>
              <a:rPr lang="en-GB" sz="4000" dirty="0"/>
              <a:t>Percival, J., &amp; Hanson, J. (2005). 'I'm Like a Tree a Million Miles from the Water's Edge': Social Care and Inclusion of Older People with Visual Impairment. </a:t>
            </a:r>
            <a:r>
              <a:rPr lang="en-GB" sz="4000" i="1" dirty="0"/>
              <a:t>The British Journal of Social Work, 35</a:t>
            </a:r>
            <a:r>
              <a:rPr lang="en-GB" sz="4000" dirty="0"/>
              <a:t>(2), 189-205. </a:t>
            </a:r>
            <a:r>
              <a:rPr lang="en-GB" sz="4000" dirty="0" err="1"/>
              <a:t>doi</a:t>
            </a:r>
            <a:r>
              <a:rPr lang="en-GB" sz="4000" dirty="0"/>
              <a:t>: http://dx.doi.org/10.1093/bjsw/bch178</a:t>
            </a:r>
          </a:p>
          <a:p>
            <a:r>
              <a:rPr lang="en-GB" sz="4000" dirty="0" err="1"/>
              <a:t>Posma</a:t>
            </a:r>
            <a:r>
              <a:rPr lang="en-GB" sz="4000" dirty="0"/>
              <a:t>, E. R., van </a:t>
            </a:r>
            <a:r>
              <a:rPr lang="en-GB" sz="4000" dirty="0" err="1"/>
              <a:t>Weert</a:t>
            </a:r>
            <a:r>
              <a:rPr lang="en-GB" sz="4000" dirty="0"/>
              <a:t>, J. C. M., Jansen, J., &amp; </a:t>
            </a:r>
            <a:r>
              <a:rPr lang="en-GB" sz="4000" dirty="0" err="1"/>
              <a:t>Bensing</a:t>
            </a:r>
            <a:r>
              <a:rPr lang="en-GB" sz="4000" dirty="0"/>
              <a:t>, J. M. (2009). Older cancer patients' information and support needs surrounding treatment: An evaluation through the eyes of patients, relatives and professionals. </a:t>
            </a:r>
            <a:r>
              <a:rPr lang="en-GB" sz="4000" i="1" dirty="0"/>
              <a:t>BMC Nursing, 8</a:t>
            </a:r>
            <a:r>
              <a:rPr lang="en-GB" sz="4000" dirty="0"/>
              <a:t>, 1-1. </a:t>
            </a:r>
            <a:r>
              <a:rPr lang="en-GB" sz="4000" dirty="0" err="1"/>
              <a:t>doi</a:t>
            </a:r>
            <a:r>
              <a:rPr lang="en-GB" sz="4000" dirty="0"/>
              <a:t>: 10.1186/1472-6955-8-1</a:t>
            </a:r>
          </a:p>
          <a:p>
            <a:r>
              <a:rPr lang="en-GB" sz="4000" dirty="0" err="1"/>
              <a:t>Resnick</a:t>
            </a:r>
            <a:r>
              <a:rPr lang="en-GB" sz="4000" dirty="0"/>
              <a:t>, R. R. (2004). Resources for the elderly and their caregivers. </a:t>
            </a:r>
            <a:r>
              <a:rPr lang="en-GB" sz="4000" i="1" dirty="0"/>
              <a:t>Journal of Hospital Librarianship, 4</a:t>
            </a:r>
            <a:r>
              <a:rPr lang="en-GB" sz="4000" dirty="0"/>
              <a:t>(3), 1-14. </a:t>
            </a:r>
          </a:p>
          <a:p>
            <a:r>
              <a:rPr lang="en-GB" sz="4000" dirty="0" err="1"/>
              <a:t>Robben</a:t>
            </a:r>
            <a:r>
              <a:rPr lang="en-GB" sz="4000" dirty="0"/>
              <a:t>, S., van </a:t>
            </a:r>
            <a:r>
              <a:rPr lang="en-GB" sz="4000" dirty="0" err="1"/>
              <a:t>Kempen</a:t>
            </a:r>
            <a:r>
              <a:rPr lang="en-GB" sz="4000" dirty="0"/>
              <a:t>, J., </a:t>
            </a:r>
            <a:r>
              <a:rPr lang="en-GB" sz="4000" dirty="0" err="1"/>
              <a:t>Heinen</a:t>
            </a:r>
            <a:r>
              <a:rPr lang="en-GB" sz="4000" dirty="0"/>
              <a:t>, M., </a:t>
            </a:r>
            <a:r>
              <a:rPr lang="en-GB" sz="4000" dirty="0" err="1"/>
              <a:t>Zuidema</a:t>
            </a:r>
            <a:r>
              <a:rPr lang="en-GB" sz="4000" dirty="0"/>
              <a:t>, S., </a:t>
            </a:r>
            <a:r>
              <a:rPr lang="en-GB" sz="4000" dirty="0" err="1"/>
              <a:t>Olde</a:t>
            </a:r>
            <a:r>
              <a:rPr lang="en-GB" sz="4000" dirty="0"/>
              <a:t> </a:t>
            </a:r>
            <a:r>
              <a:rPr lang="en-GB" sz="4000" dirty="0" err="1"/>
              <a:t>Rikkert</a:t>
            </a:r>
            <a:r>
              <a:rPr lang="en-GB" sz="4000" dirty="0"/>
              <a:t>, M., </a:t>
            </a:r>
            <a:r>
              <a:rPr lang="en-GB" sz="4000" dirty="0" err="1"/>
              <a:t>Schers</a:t>
            </a:r>
            <a:r>
              <a:rPr lang="en-GB" sz="4000" dirty="0"/>
              <a:t>, H., &amp; </a:t>
            </a:r>
            <a:r>
              <a:rPr lang="en-GB" sz="4000" dirty="0" err="1"/>
              <a:t>Melis</a:t>
            </a:r>
            <a:r>
              <a:rPr lang="en-GB" sz="4000" dirty="0"/>
              <a:t>, R. (2012). Preferences for receiving information among frail older adults and their informal caregivers: a qualitative study. </a:t>
            </a:r>
            <a:r>
              <a:rPr lang="en-GB" sz="4000" i="1" dirty="0"/>
              <a:t>Family Practice, 29</a:t>
            </a:r>
            <a:r>
              <a:rPr lang="en-GB" sz="4000" dirty="0"/>
              <a:t>(6), 742-747. </a:t>
            </a:r>
            <a:r>
              <a:rPr lang="en-GB" sz="4000" dirty="0" err="1"/>
              <a:t>doi</a:t>
            </a:r>
            <a:r>
              <a:rPr lang="en-GB" sz="4000" dirty="0"/>
              <a:t>: 10.1093/</a:t>
            </a:r>
            <a:r>
              <a:rPr lang="en-GB" sz="4000" dirty="0" err="1"/>
              <a:t>fampra</a:t>
            </a:r>
            <a:r>
              <a:rPr lang="en-GB" sz="4000" dirty="0"/>
              <a:t>/cms033</a:t>
            </a:r>
          </a:p>
          <a:p>
            <a:r>
              <a:rPr lang="en-GB" sz="4000" dirty="0"/>
              <a:t>Scott, J. T., &amp; Thompson, D. R. (2003). Assessing the information needs of post-myocardial infarction patients: a systematic review. </a:t>
            </a:r>
            <a:r>
              <a:rPr lang="en-GB" sz="4000" i="1" dirty="0"/>
              <a:t>Patient Education and </a:t>
            </a:r>
            <a:r>
              <a:rPr lang="en-GB" sz="4000" i="1" dirty="0" err="1"/>
              <a:t>Counseling</a:t>
            </a:r>
            <a:r>
              <a:rPr lang="en-GB" sz="4000" i="1" dirty="0"/>
              <a:t>, 50</a:t>
            </a:r>
            <a:r>
              <a:rPr lang="en-GB" sz="4000" dirty="0"/>
              <a:t>(2), 167-177. </a:t>
            </a:r>
          </a:p>
          <a:p>
            <a:r>
              <a:rPr lang="en-GB" sz="4000" dirty="0"/>
              <a:t>Shih, S., </a:t>
            </a:r>
            <a:r>
              <a:rPr lang="en-GB" sz="4000" dirty="0" err="1"/>
              <a:t>Gau</a:t>
            </a:r>
            <a:r>
              <a:rPr lang="en-GB" sz="4000" dirty="0"/>
              <a:t>, M., Lo, C. K., &amp; Shih, F. (2005). Health Needs Instrument for hospitalized single-living Taiwanese elders with heart disease: triangulation research design [corrected] [published erratum appears in J CLIN NURS 2006 Jul;15(7):933]. </a:t>
            </a:r>
            <a:r>
              <a:rPr lang="en-GB" sz="4000" i="1" dirty="0"/>
              <a:t>Journal of Clinical Nursing, 14</a:t>
            </a:r>
            <a:r>
              <a:rPr lang="en-GB" sz="4000" dirty="0"/>
              <a:t>(10), 1210-1222. </a:t>
            </a:r>
            <a:r>
              <a:rPr lang="en-GB" sz="4000" dirty="0" err="1"/>
              <a:t>doi</a:t>
            </a:r>
            <a:r>
              <a:rPr lang="en-GB" sz="4000" dirty="0"/>
              <a:t>: http://dx.doi.org/10.1111/j.1365-2702.2005.01201.x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177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8999"/>
          </a:xfrm>
        </p:spPr>
        <p:txBody>
          <a:bodyPr>
            <a:normAutofit fontScale="47500" lnSpcReduction="20000"/>
          </a:bodyPr>
          <a:lstStyle/>
          <a:p>
            <a:r>
              <a:rPr lang="en-GB" sz="2700" dirty="0"/>
              <a:t>Smith, J., &amp; Liles, C. (2007). Information needs before hospital discharge of myocardial infarction patients: a comparative, descriptive study. </a:t>
            </a:r>
            <a:r>
              <a:rPr lang="en-GB" sz="2700" i="1" dirty="0"/>
              <a:t>Journal of Clinical Nursing, 16</a:t>
            </a:r>
            <a:r>
              <a:rPr lang="en-GB" sz="2700" dirty="0"/>
              <a:t>(4), 662-671. </a:t>
            </a:r>
            <a:r>
              <a:rPr lang="en-GB" sz="2700" dirty="0" err="1"/>
              <a:t>doi</a:t>
            </a:r>
            <a:r>
              <a:rPr lang="en-GB" sz="2700" dirty="0"/>
              <a:t>: http://dx.doi.org/10.1111/j.1365-2702.2006.01689.x</a:t>
            </a:r>
          </a:p>
          <a:p>
            <a:r>
              <a:rPr lang="en-GB" sz="2700" dirty="0"/>
              <a:t>Su, S. S., &amp; Conaway, C. W. (1995). Information and a Forgotten Minority: Elderly Chinese Immigrants. </a:t>
            </a:r>
            <a:r>
              <a:rPr lang="en-GB" sz="2700" i="1" dirty="0"/>
              <a:t>Library &amp; Information Science Research, 17</a:t>
            </a:r>
            <a:r>
              <a:rPr lang="en-GB" sz="2700" dirty="0"/>
              <a:t>(1), 69-86. </a:t>
            </a:r>
          </a:p>
          <a:p>
            <a:r>
              <a:rPr lang="en-GB" sz="2700" dirty="0" err="1"/>
              <a:t>Suhonen</a:t>
            </a:r>
            <a:r>
              <a:rPr lang="en-GB" sz="2700" dirty="0"/>
              <a:t>, R., </a:t>
            </a:r>
            <a:r>
              <a:rPr lang="en-GB" sz="2700" dirty="0" err="1"/>
              <a:t>Nenonen</a:t>
            </a:r>
            <a:r>
              <a:rPr lang="en-GB" sz="2700" dirty="0"/>
              <a:t>, H., </a:t>
            </a:r>
            <a:r>
              <a:rPr lang="en-GB" sz="2700" dirty="0" err="1"/>
              <a:t>Laukka</a:t>
            </a:r>
            <a:r>
              <a:rPr lang="en-GB" sz="2700" dirty="0"/>
              <a:t>, A., &amp; </a:t>
            </a:r>
            <a:r>
              <a:rPr lang="en-GB" sz="2700" dirty="0" err="1"/>
              <a:t>Välimäki</a:t>
            </a:r>
            <a:r>
              <a:rPr lang="en-GB" sz="2700" dirty="0"/>
              <a:t>, M. (2005). Patients’ informational needs and information received do not correspond in hospital. </a:t>
            </a:r>
            <a:r>
              <a:rPr lang="en-GB" sz="2700" i="1" dirty="0"/>
              <a:t>Journal of Clinical Nursing, 14</a:t>
            </a:r>
            <a:r>
              <a:rPr lang="en-GB" sz="2700" dirty="0"/>
              <a:t>(10), 1167-1176. </a:t>
            </a:r>
            <a:r>
              <a:rPr lang="en-GB" sz="2700" dirty="0" err="1"/>
              <a:t>doi</a:t>
            </a:r>
            <a:r>
              <a:rPr lang="en-GB" sz="2700" dirty="0"/>
              <a:t>: 10.1111/j.1365-2702.2005.01233.x</a:t>
            </a:r>
          </a:p>
          <a:p>
            <a:r>
              <a:rPr lang="en-GB" sz="2700" dirty="0" err="1"/>
              <a:t>Vernooij-Dassen</a:t>
            </a:r>
            <a:r>
              <a:rPr lang="en-GB" sz="2700" dirty="0"/>
              <a:t>, M., Van </a:t>
            </a:r>
            <a:r>
              <a:rPr lang="en-GB" sz="2700" dirty="0" err="1"/>
              <a:t>Hout</a:t>
            </a:r>
            <a:r>
              <a:rPr lang="en-GB" sz="2700" dirty="0"/>
              <a:t>, H., </a:t>
            </a:r>
            <a:r>
              <a:rPr lang="en-GB" sz="2700" dirty="0" err="1"/>
              <a:t>Hund</a:t>
            </a:r>
            <a:r>
              <a:rPr lang="en-GB" sz="2700" dirty="0"/>
              <a:t>, K., </a:t>
            </a:r>
            <a:r>
              <a:rPr lang="en-GB" sz="2700" dirty="0" err="1"/>
              <a:t>Hoefnagels</a:t>
            </a:r>
            <a:r>
              <a:rPr lang="en-GB" sz="2700" dirty="0"/>
              <a:t>, W., &amp; </a:t>
            </a:r>
            <a:r>
              <a:rPr lang="en-GB" sz="2700" dirty="0" err="1"/>
              <a:t>Grol</a:t>
            </a:r>
            <a:r>
              <a:rPr lang="en-GB" sz="2700" dirty="0"/>
              <a:t>, R. (2003). Information for dementia patients and their caregivers: what information does a memory clinic pass </a:t>
            </a:r>
            <a:r>
              <a:rPr lang="en-GB" sz="2700" dirty="0" err="1"/>
              <a:t>on,and</a:t>
            </a:r>
            <a:r>
              <a:rPr lang="en-GB" sz="2700" dirty="0"/>
              <a:t> to whom? </a:t>
            </a:r>
            <a:r>
              <a:rPr lang="en-GB" sz="2700" i="1" dirty="0"/>
              <a:t>Aging &amp; Mental Health, 7</a:t>
            </a:r>
            <a:r>
              <a:rPr lang="en-GB" sz="2700" dirty="0"/>
              <a:t>(1), 34-34. </a:t>
            </a:r>
          </a:p>
          <a:p>
            <a:r>
              <a:rPr lang="en-GB" sz="2700" dirty="0"/>
              <a:t>Wei, C., </a:t>
            </a:r>
            <a:r>
              <a:rPr lang="en-GB" sz="2700" dirty="0" err="1"/>
              <a:t>Xueqin</a:t>
            </a:r>
            <a:r>
              <a:rPr lang="en-GB" sz="2700" dirty="0"/>
              <a:t>, L., &amp; </a:t>
            </a:r>
            <a:r>
              <a:rPr lang="en-GB" sz="2700" dirty="0" err="1"/>
              <a:t>Xiaoyan</a:t>
            </a:r>
            <a:r>
              <a:rPr lang="en-GB" sz="2700" dirty="0"/>
              <a:t>, S. (2012). Qualitative research on nursing needs of elderly stroke patients [Chinese]. </a:t>
            </a:r>
            <a:r>
              <a:rPr lang="en-GB" sz="2700" i="1" dirty="0"/>
              <a:t>Chinese Nursing Research, 26</a:t>
            </a:r>
            <a:r>
              <a:rPr lang="en-GB" sz="2700" dirty="0"/>
              <a:t>(3C), 787-789. </a:t>
            </a:r>
          </a:p>
          <a:p>
            <a:r>
              <a:rPr lang="en-GB" sz="2700" dirty="0"/>
              <a:t>Williams, G. O., </a:t>
            </a:r>
            <a:r>
              <a:rPr lang="en-GB" sz="2700" dirty="0" err="1"/>
              <a:t>Gjerde</a:t>
            </a:r>
            <a:r>
              <a:rPr lang="en-GB" sz="2700" dirty="0"/>
              <a:t>, C. L., </a:t>
            </a:r>
            <a:r>
              <a:rPr lang="en-GB" sz="2700" dirty="0" err="1"/>
              <a:t>Haugland</a:t>
            </a:r>
            <a:r>
              <a:rPr lang="en-GB" sz="2700" dirty="0"/>
              <a:t>, S., </a:t>
            </a:r>
            <a:r>
              <a:rPr lang="en-GB" sz="2700" dirty="0" err="1"/>
              <a:t>Darnold</a:t>
            </a:r>
            <a:r>
              <a:rPr lang="en-GB" sz="2700" dirty="0"/>
              <a:t>, D., Simonton, L. J., &amp; Woodward, P. J. (1995). Patients with dementia and their caregivers 3 years after diagnosis. A longitudinal study. </a:t>
            </a:r>
            <a:r>
              <a:rPr lang="en-GB" sz="2700" i="1" dirty="0"/>
              <a:t>Archives Of Family Medicine, 4</a:t>
            </a:r>
            <a:r>
              <a:rPr lang="en-GB" sz="2700" dirty="0"/>
              <a:t>(6), 512-517. </a:t>
            </a:r>
          </a:p>
          <a:p>
            <a:r>
              <a:rPr lang="en-GB" sz="2700" dirty="0"/>
              <a:t>Wilson, K., </a:t>
            </a:r>
            <a:r>
              <a:rPr lang="en-GB" sz="2700" dirty="0" err="1"/>
              <a:t>Pateman</a:t>
            </a:r>
            <a:r>
              <a:rPr lang="en-GB" sz="2700" dirty="0"/>
              <a:t>, B., Beaver, K., &amp; </a:t>
            </a:r>
            <a:r>
              <a:rPr lang="en-GB" sz="2700" dirty="0" err="1"/>
              <a:t>Luker</a:t>
            </a:r>
            <a:r>
              <a:rPr lang="en-GB" sz="2700" dirty="0"/>
              <a:t>, K. A. (2002). Patient and carer needs following a cancer-related hospital admission: the importance of referral to the district nursing service. </a:t>
            </a:r>
            <a:r>
              <a:rPr lang="en-GB" sz="2700" i="1" dirty="0"/>
              <a:t>Journal of Advanced Nursing, 38</a:t>
            </a:r>
            <a:r>
              <a:rPr lang="en-GB" sz="2700" dirty="0"/>
              <a:t>(3), 245-253. </a:t>
            </a:r>
            <a:r>
              <a:rPr lang="en-GB" sz="2700" dirty="0" err="1"/>
              <a:t>doi</a:t>
            </a:r>
            <a:r>
              <a:rPr lang="en-GB" sz="2700" dirty="0"/>
              <a:t>: http://dx.doi.org/10.1046/j.1365-2648.2002.02173.x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9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2869</Words>
  <Application>Microsoft Office PowerPoint</Application>
  <PresentationFormat>On-screen Show (4:3)</PresentationFormat>
  <Paragraphs>107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Meeting the Informational Needs of Older People and their Carers in Health and Social Care Settings</vt:lpstr>
      <vt:lpstr>Topics for the evening</vt:lpstr>
      <vt:lpstr>PowerPoint Presentation</vt:lpstr>
      <vt:lpstr>Stress and Coping Model</vt:lpstr>
      <vt:lpstr>PowerPoint Presentation</vt:lpstr>
      <vt:lpstr>Selected Findings from Barret (2005)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PowerPoint Presentation</vt:lpstr>
      <vt:lpstr>PowerPoint Presentation</vt:lpstr>
      <vt:lpstr>PowerPoint Presentation</vt:lpstr>
      <vt:lpstr>PowerPoint Presentation</vt:lpstr>
    </vt:vector>
  </TitlesOfParts>
  <Company>University of Dundee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B Kelly</dc:creator>
  <cp:lastModifiedBy>Heather Stanley</cp:lastModifiedBy>
  <cp:revision>9</cp:revision>
  <dcterms:created xsi:type="dcterms:W3CDTF">2013-04-08T09:19:34Z</dcterms:created>
  <dcterms:modified xsi:type="dcterms:W3CDTF">2013-04-26T09:05:59Z</dcterms:modified>
</cp:coreProperties>
</file>