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notesMasterIdLst>
    <p:notesMasterId r:id="rId26"/>
  </p:notesMasterIdLst>
  <p:sldIdLst>
    <p:sldId id="256" r:id="rId2"/>
    <p:sldId id="272" r:id="rId3"/>
    <p:sldId id="280" r:id="rId4"/>
    <p:sldId id="273" r:id="rId5"/>
    <p:sldId id="274" r:id="rId6"/>
    <p:sldId id="285" r:id="rId7"/>
    <p:sldId id="284" r:id="rId8"/>
    <p:sldId id="281" r:id="rId9"/>
    <p:sldId id="277" r:id="rId10"/>
    <p:sldId id="261" r:id="rId11"/>
    <p:sldId id="258" r:id="rId12"/>
    <p:sldId id="259" r:id="rId13"/>
    <p:sldId id="260" r:id="rId14"/>
    <p:sldId id="262" r:id="rId15"/>
    <p:sldId id="263" r:id="rId16"/>
    <p:sldId id="264" r:id="rId17"/>
    <p:sldId id="266" r:id="rId18"/>
    <p:sldId id="267" r:id="rId19"/>
    <p:sldId id="268" r:id="rId20"/>
    <p:sldId id="269" r:id="rId21"/>
    <p:sldId id="270" r:id="rId22"/>
    <p:sldId id="271" r:id="rId23"/>
    <p:sldId id="278" r:id="rId24"/>
    <p:sldId id="283"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26"/>
    <p:restoredTop sz="96619" autoAdjust="0"/>
  </p:normalViewPr>
  <p:slideViewPr>
    <p:cSldViewPr snapToGrid="0" snapToObjects="1">
      <p:cViewPr varScale="1">
        <p:scale>
          <a:sx n="115" d="100"/>
          <a:sy n="115" d="100"/>
        </p:scale>
        <p:origin x="51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678492-20CD-7349-8761-73A8A5734516}" type="datetimeFigureOut">
              <a:rPr lang="en-US" smtClean="0"/>
              <a:t>6/7/2018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18C2FE-1C09-F94D-96D6-78673F15152B}" type="slidenum">
              <a:rPr lang="en-US" smtClean="0"/>
              <a:t>‹#›</a:t>
            </a:fld>
            <a:endParaRPr lang="en-US"/>
          </a:p>
        </p:txBody>
      </p:sp>
    </p:spTree>
    <p:extLst>
      <p:ext uri="{BB962C8B-B14F-4D97-AF65-F5344CB8AC3E}">
        <p14:creationId xmlns:p14="http://schemas.microsoft.com/office/powerpoint/2010/main" val="2242345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B18C2FE-1C09-F94D-96D6-78673F15152B}" type="slidenum">
              <a:rPr lang="en-US" smtClean="0"/>
              <a:t>1</a:t>
            </a:fld>
            <a:endParaRPr lang="en-US"/>
          </a:p>
        </p:txBody>
      </p:sp>
    </p:spTree>
    <p:extLst>
      <p:ext uri="{BB962C8B-B14F-4D97-AF65-F5344CB8AC3E}">
        <p14:creationId xmlns:p14="http://schemas.microsoft.com/office/powerpoint/2010/main" val="3909582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a social work student,</a:t>
            </a:r>
            <a:r>
              <a:rPr lang="en-US" sz="1200" kern="1200" baseline="0" dirty="0">
                <a:solidFill>
                  <a:schemeClr val="tx1"/>
                </a:solidFill>
                <a:effectLst/>
                <a:latin typeface="+mn-lt"/>
                <a:ea typeface="+mn-ea"/>
                <a:cs typeface="+mn-cs"/>
              </a:rPr>
              <a:t> I remember coming across </a:t>
            </a:r>
            <a:r>
              <a:rPr lang="en-US" sz="1200" kern="1200" dirty="0">
                <a:solidFill>
                  <a:schemeClr val="tx1"/>
                </a:solidFill>
                <a:effectLst/>
                <a:latin typeface="+mn-lt"/>
                <a:ea typeface="+mn-ea"/>
                <a:cs typeface="+mn-cs"/>
              </a:rPr>
              <a:t>Donald Schon’s classic work, </a:t>
            </a:r>
            <a:r>
              <a:rPr lang="en-US" sz="1200" i="1" kern="1200" dirty="0">
                <a:solidFill>
                  <a:schemeClr val="tx1"/>
                </a:solidFill>
                <a:effectLst/>
                <a:latin typeface="+mn-lt"/>
                <a:ea typeface="+mn-ea"/>
                <a:cs typeface="+mn-cs"/>
              </a:rPr>
              <a:t>Educating the Reflective Practitioner</a:t>
            </a:r>
            <a:r>
              <a:rPr lang="en-US" sz="1200" kern="1200" dirty="0">
                <a:solidFill>
                  <a:schemeClr val="tx1"/>
                </a:solidFill>
                <a:effectLst/>
                <a:latin typeface="+mn-lt"/>
                <a:ea typeface="+mn-ea"/>
                <a:cs typeface="+mn-cs"/>
              </a:rPr>
              <a:t>, where he wrote: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“In the varied topography of professional practice, there is a high, hard ground overlooking a swamp.  On the high ground, manageable problems lend themselves to solutions through the use of research­ based theory and technique.  In the swampy lowlands, problems are messy and confusing and incapable of technical solution.  The irony of this situation is that the problems of the high ground tend to be relatively unimportant to individuals or society at large, however great their technical interest may be, while in the swamp lie the problems of greatest human concern.”</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 could relate to this metaphor of the ‘messy and confusing’ ’swampy lowland’  that Schon described much more than to the ‘high, hard ground’. But when I began to work in the ‘swampy lowlands’ of hospital social work, I realised that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there was an expectation that I find a ‘technical solution’ to the problems I was dealing with,</a:t>
            </a:r>
            <a:r>
              <a:rPr lang="en-US" sz="1200" kern="1200" baseline="0" dirty="0">
                <a:solidFill>
                  <a:schemeClr val="tx1"/>
                </a:solidFill>
                <a:effectLst/>
                <a:latin typeface="+mn-lt"/>
                <a:ea typeface="+mn-ea"/>
                <a:cs typeface="+mn-cs"/>
              </a:rPr>
              <a:t> and that </a:t>
            </a:r>
            <a:r>
              <a:rPr lang="en-US" baseline="0" dirty="0"/>
              <a:t>the nuanced, contextual, empathic  language I was using did not seem to hold as much weight as the technical language of my medical colleagues. This </a:t>
            </a:r>
            <a:r>
              <a:rPr lang="en-US" sz="1200" kern="1200" dirty="0">
                <a:solidFill>
                  <a:schemeClr val="tx1"/>
                </a:solidFill>
                <a:effectLst/>
                <a:latin typeface="+mn-lt"/>
                <a:ea typeface="+mn-ea"/>
                <a:cs typeface="+mn-cs"/>
              </a:rPr>
              <a:t>often left me with a nagging sense that I was somehow inferior to them. While </a:t>
            </a:r>
            <a:r>
              <a:rPr lang="en-AU" sz="1200" kern="1200" dirty="0">
                <a:solidFill>
                  <a:schemeClr val="tx1"/>
                </a:solidFill>
                <a:effectLst/>
                <a:latin typeface="+mn-lt"/>
                <a:ea typeface="+mn-ea"/>
                <a:cs typeface="+mn-cs"/>
              </a:rPr>
              <a:t>it may not have been accurate to conclude that </a:t>
            </a:r>
            <a:r>
              <a:rPr lang="en-AU" sz="1200" i="1" kern="1200" dirty="0">
                <a:solidFill>
                  <a:schemeClr val="tx1"/>
                </a:solidFill>
                <a:effectLst/>
                <a:latin typeface="+mn-lt"/>
                <a:ea typeface="+mn-ea"/>
                <a:cs typeface="+mn-cs"/>
              </a:rPr>
              <a:t>I </a:t>
            </a:r>
            <a:r>
              <a:rPr lang="en-AU" sz="1200" kern="1200" dirty="0">
                <a:solidFill>
                  <a:schemeClr val="tx1"/>
                </a:solidFill>
                <a:effectLst/>
                <a:latin typeface="+mn-lt"/>
                <a:ea typeface="+mn-ea"/>
                <a:cs typeface="+mn-cs"/>
              </a:rPr>
              <a:t>was inferior, the power difference implied by the metaphor of the ‘high ground’ vs ‘swampy lowland’ was certainly present in the hierarchy of </a:t>
            </a:r>
            <a:r>
              <a:rPr lang="en-AU" sz="1200" i="1" kern="1200" dirty="0">
                <a:solidFill>
                  <a:schemeClr val="tx1"/>
                </a:solidFill>
                <a:effectLst/>
                <a:latin typeface="+mn-lt"/>
                <a:ea typeface="+mn-ea"/>
                <a:cs typeface="+mn-cs"/>
              </a:rPr>
              <a:t>knowledge</a:t>
            </a:r>
            <a:r>
              <a:rPr lang="en-AU" sz="1200" kern="1200" dirty="0">
                <a:solidFill>
                  <a:schemeClr val="tx1"/>
                </a:solidFill>
                <a:effectLst/>
                <a:latin typeface="+mn-lt"/>
                <a:ea typeface="+mn-ea"/>
                <a:cs typeface="+mn-cs"/>
              </a:rPr>
              <a:t> promoted by the hospital’s evidence-based practice agenda.</a:t>
            </a:r>
          </a:p>
          <a:p>
            <a:endParaRPr lang="en-US" dirty="0"/>
          </a:p>
        </p:txBody>
      </p:sp>
      <p:sp>
        <p:nvSpPr>
          <p:cNvPr id="4" name="Slide Number Placeholder 3"/>
          <p:cNvSpPr>
            <a:spLocks noGrp="1"/>
          </p:cNvSpPr>
          <p:nvPr>
            <p:ph type="sldNum" sz="quarter" idx="10"/>
          </p:nvPr>
        </p:nvSpPr>
        <p:spPr/>
        <p:txBody>
          <a:bodyPr/>
          <a:lstStyle/>
          <a:p>
            <a:fld id="{AB18C2FE-1C09-F94D-96D6-78673F15152B}" type="slidenum">
              <a:rPr lang="en-US" smtClean="0"/>
              <a:t>2</a:t>
            </a:fld>
            <a:endParaRPr lang="en-US"/>
          </a:p>
        </p:txBody>
      </p:sp>
    </p:spTree>
    <p:extLst>
      <p:ext uri="{BB962C8B-B14F-4D97-AF65-F5344CB8AC3E}">
        <p14:creationId xmlns:p14="http://schemas.microsoft.com/office/powerpoint/2010/main" val="4207461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Australia, and in many other countries including the UK, evidence-based practice has become the dominant paradigm in the delivery of health and social services. As many of you probably know,</a:t>
            </a:r>
            <a:r>
              <a:rPr lang="en-US" sz="1200" kern="1200" baseline="0" dirty="0">
                <a:solidFill>
                  <a:schemeClr val="tx1"/>
                </a:solidFill>
                <a:effectLst/>
                <a:latin typeface="+mn-lt"/>
                <a:ea typeface="+mn-ea"/>
                <a:cs typeface="+mn-cs"/>
              </a:rPr>
              <a:t> evidence-based practice ranks knowledge </a:t>
            </a:r>
            <a:r>
              <a:rPr lang="en-US" sz="1200" kern="1200" dirty="0">
                <a:solidFill>
                  <a:schemeClr val="tx1"/>
                </a:solidFill>
                <a:effectLst/>
                <a:latin typeface="+mn-lt"/>
                <a:ea typeface="+mn-ea"/>
                <a:cs typeface="+mn-cs"/>
              </a:rPr>
              <a:t>according to a hierarchy of evidence. In a strict application of this hierarchy, knowledge from systematic reviews and randomised controlled trials is considered to</a:t>
            </a:r>
            <a:r>
              <a:rPr lang="en-US" sz="1200" kern="1200" baseline="0" dirty="0">
                <a:solidFill>
                  <a:schemeClr val="tx1"/>
                </a:solidFill>
                <a:effectLst/>
                <a:latin typeface="+mn-lt"/>
                <a:ea typeface="+mn-ea"/>
                <a:cs typeface="+mn-cs"/>
              </a:rPr>
              <a:t> be the highest </a:t>
            </a:r>
            <a:r>
              <a:rPr lang="en-US" sz="1200" kern="1200" dirty="0">
                <a:solidFill>
                  <a:schemeClr val="tx1"/>
                </a:solidFill>
                <a:effectLst/>
                <a:latin typeface="+mn-lt"/>
                <a:ea typeface="+mn-ea"/>
                <a:cs typeface="+mn-cs"/>
              </a:rPr>
              <a:t>form of evidence, the “gold standard”, while qualitative and participatory research </a:t>
            </a:r>
            <a:r>
              <a:rPr lang="en-US" sz="1200" kern="1200" baseline="0" dirty="0">
                <a:solidFill>
                  <a:schemeClr val="tx1"/>
                </a:solidFill>
                <a:effectLst/>
                <a:latin typeface="+mn-lt"/>
                <a:ea typeface="+mn-ea"/>
                <a:cs typeface="+mn-cs"/>
              </a:rPr>
              <a:t>tends to </a:t>
            </a:r>
            <a:r>
              <a:rPr lang="en-US" sz="1200" kern="1200" dirty="0">
                <a:solidFill>
                  <a:schemeClr val="tx1"/>
                </a:solidFill>
                <a:effectLst/>
                <a:latin typeface="+mn-lt"/>
                <a:ea typeface="+mn-ea"/>
                <a:cs typeface="+mn-cs"/>
              </a:rPr>
              <a:t>sit at the bottom of the hierarchy</a:t>
            </a:r>
            <a:r>
              <a:rPr lang="en-US" sz="1200" kern="1200" baseline="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This hierarchy of knowledge is also reflected in the language of evidence-based practice, with the term ‘inner science’ often used to refer to knowledge at the top of the hierarchy and ‘outer science’ used to refer to knowledge at the bottom. Similar colloquial terms that </a:t>
            </a:r>
            <a:r>
              <a:rPr lang="en-AU" sz="1200" kern="1200">
                <a:solidFill>
                  <a:schemeClr val="tx1"/>
                </a:solidFill>
                <a:effectLst/>
                <a:latin typeface="+mn-lt"/>
                <a:ea typeface="+mn-ea"/>
                <a:cs typeface="+mn-cs"/>
              </a:rPr>
              <a:t>are sometimes used </a:t>
            </a:r>
            <a:r>
              <a:rPr lang="en-AU" sz="1200" kern="1200" dirty="0">
                <a:solidFill>
                  <a:schemeClr val="tx1"/>
                </a:solidFill>
                <a:effectLst/>
                <a:latin typeface="+mn-lt"/>
                <a:ea typeface="+mn-ea"/>
                <a:cs typeface="+mn-cs"/>
              </a:rPr>
              <a:t>are “hard” science and “soft” science. This language is not neutral; ‘it is infused with meaning, power and status’ . Hierarchies are the quintessential manifestation of power’. They signify ‘whose knowledge matters’, and whose does not, irrespective of how important the questions being asked are to society.</a:t>
            </a:r>
            <a:endParaRPr lang="en-US" dirty="0"/>
          </a:p>
        </p:txBody>
      </p:sp>
      <p:sp>
        <p:nvSpPr>
          <p:cNvPr id="4" name="Slide Number Placeholder 3"/>
          <p:cNvSpPr>
            <a:spLocks noGrp="1"/>
          </p:cNvSpPr>
          <p:nvPr>
            <p:ph type="sldNum" sz="quarter" idx="10"/>
          </p:nvPr>
        </p:nvSpPr>
        <p:spPr/>
        <p:txBody>
          <a:bodyPr/>
          <a:lstStyle/>
          <a:p>
            <a:fld id="{AB18C2FE-1C09-F94D-96D6-78673F15152B}" type="slidenum">
              <a:rPr lang="en-US" smtClean="0"/>
              <a:t>3</a:t>
            </a:fld>
            <a:endParaRPr lang="en-US"/>
          </a:p>
        </p:txBody>
      </p:sp>
    </p:spTree>
    <p:extLst>
      <p:ext uri="{BB962C8B-B14F-4D97-AF65-F5344CB8AC3E}">
        <p14:creationId xmlns:p14="http://schemas.microsoft.com/office/powerpoint/2010/main" val="2080643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My point is that, while knowledge is power, </a:t>
            </a:r>
            <a:r>
              <a:rPr lang="en-US" i="1" baseline="0" dirty="0"/>
              <a:t>some</a:t>
            </a:r>
            <a:r>
              <a:rPr lang="en-US" baseline="0" dirty="0"/>
              <a:t> knowledge has greater power than other knowledge. In today’s society the value and importance of knowledge is determined by what we call the ‘knowledge economy’. The knowledge economy </a:t>
            </a:r>
            <a:r>
              <a:rPr lang="en-AU" sz="1200" kern="1200" dirty="0">
                <a:solidFill>
                  <a:schemeClr val="tx1"/>
                </a:solidFill>
                <a:effectLst/>
                <a:latin typeface="+mn-lt"/>
                <a:ea typeface="+mn-ea"/>
                <a:cs typeface="+mn-cs"/>
              </a:rPr>
              <a:t>implies that there is a market for certain forms of knowledge, especially knowledge that produces tangible outcomes which can be turned into economic profit. </a:t>
            </a:r>
            <a:r>
              <a:rPr lang="en-US" sz="1200" kern="1200" baseline="0" dirty="0">
                <a:solidFill>
                  <a:schemeClr val="tx1"/>
                </a:solidFill>
                <a:effectLst/>
                <a:latin typeface="+mn-lt"/>
                <a:ea typeface="+mn-ea"/>
                <a:cs typeface="+mn-cs"/>
              </a:rPr>
              <a:t>The thing is, not all forms of knowledge </a:t>
            </a:r>
            <a:r>
              <a:rPr lang="en-US" sz="1200" i="1" kern="1200" baseline="0" dirty="0">
                <a:solidFill>
                  <a:schemeClr val="tx1"/>
                </a:solidFill>
                <a:effectLst/>
                <a:latin typeface="+mn-lt"/>
                <a:ea typeface="+mn-ea"/>
                <a:cs typeface="+mn-cs"/>
              </a:rPr>
              <a:t>can</a:t>
            </a:r>
            <a:r>
              <a:rPr lang="en-US" sz="1200" kern="1200" baseline="0" dirty="0">
                <a:solidFill>
                  <a:schemeClr val="tx1"/>
                </a:solidFill>
                <a:effectLst/>
                <a:latin typeface="+mn-lt"/>
                <a:ea typeface="+mn-ea"/>
                <a:cs typeface="+mn-cs"/>
              </a:rPr>
              <a:t> be turned into economic profit. In order to make a profit from knowledge, it needs to be </a:t>
            </a:r>
            <a:r>
              <a:rPr lang="en-US" sz="1200" kern="1200" dirty="0">
                <a:solidFill>
                  <a:schemeClr val="tx1"/>
                </a:solidFill>
                <a:effectLst/>
                <a:latin typeface="+mn-lt"/>
                <a:ea typeface="+mn-ea"/>
                <a:cs typeface="+mn-cs"/>
              </a:rPr>
              <a:t>transformed into a ‘product’, that can be marketed, packaged, bought, and sold. This often</a:t>
            </a:r>
            <a:r>
              <a:rPr lang="en-US" sz="1200" kern="1200" baseline="0" dirty="0">
                <a:solidFill>
                  <a:schemeClr val="tx1"/>
                </a:solidFill>
                <a:effectLst/>
                <a:latin typeface="+mn-lt"/>
                <a:ea typeface="+mn-ea"/>
                <a:cs typeface="+mn-cs"/>
              </a:rPr>
              <a:t> means simplifying it, so that it can be generalised and applied in a range of settings.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In order for knowledge to have commercial value, it also needs to be made scarce. Despite the vast amount of knowledge being produced nowadays, access to this knowledge often depends on some kind of payment in the form of royalties and license fees. How many times have you found an interesting article on Google only to click on it and find you have to pay $20 pounds to access it? Making knowledge artificially scarce in this way excludes </a:t>
            </a:r>
            <a:r>
              <a:rPr lang="en-AU" sz="1200" kern="1200" dirty="0">
                <a:solidFill>
                  <a:schemeClr val="tx1"/>
                </a:solidFill>
                <a:effectLst/>
                <a:latin typeface="+mn-lt"/>
                <a:ea typeface="+mn-ea"/>
                <a:cs typeface="+mn-cs"/>
              </a:rPr>
              <a:t>a significant proportion of society from benefiting from it. Davis talks about this in his recent book called </a:t>
            </a:r>
            <a:r>
              <a:rPr lang="en-AU" sz="1200" i="1" kern="1200" dirty="0">
                <a:solidFill>
                  <a:schemeClr val="tx1"/>
                </a:solidFill>
                <a:effectLst/>
                <a:latin typeface="+mn-lt"/>
                <a:ea typeface="+mn-ea"/>
                <a:cs typeface="+mn-cs"/>
              </a:rPr>
              <a:t>The Death of Public Knowledge</a:t>
            </a:r>
            <a:r>
              <a:rPr lang="en-AU" sz="1200" kern="1200" dirty="0">
                <a:solidFill>
                  <a:schemeClr val="tx1"/>
                </a:solidFill>
                <a:effectLst/>
                <a:latin typeface="+mn-lt"/>
                <a:ea typeface="+mn-ea"/>
                <a:cs typeface="+mn-cs"/>
              </a:rPr>
              <a:t>. He suggests that there has been an erosion of shared, publicly accessible knowledge, and that this has worrying implications for democracy.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B18C2FE-1C09-F94D-96D6-78673F15152B}" type="slidenum">
              <a:rPr lang="en-US" smtClean="0"/>
              <a:t>4</a:t>
            </a:fld>
            <a:endParaRPr lang="en-US"/>
          </a:p>
        </p:txBody>
      </p:sp>
    </p:spTree>
    <p:extLst>
      <p:ext uri="{BB962C8B-B14F-4D97-AF65-F5344CB8AC3E}">
        <p14:creationId xmlns:p14="http://schemas.microsoft.com/office/powerpoint/2010/main" val="976243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a:solidFill>
                  <a:schemeClr val="tx1"/>
                </a:solidFill>
                <a:effectLst/>
                <a:latin typeface="+mn-lt"/>
                <a:ea typeface="+mn-ea"/>
                <a:cs typeface="+mn-cs"/>
              </a:rPr>
              <a:t>So, where does social work knowledge fit within this rather profit-driven and utilitarian view of knowledge? </a:t>
            </a:r>
            <a:r>
              <a:rPr lang="en-US" sz="1200" kern="1200" baseline="0" dirty="0">
                <a:solidFill>
                  <a:schemeClr val="tx1"/>
                </a:solidFill>
                <a:effectLst/>
                <a:latin typeface="+mn-lt"/>
                <a:ea typeface="+mn-ea"/>
                <a:cs typeface="+mn-cs"/>
              </a:rPr>
              <a:t>Through the narrow lens of the ‘knowledge economy’, the ‘messy’, contextualised knowledge that forms the basis of much social work practice becomes devalued. Anne Weick described this beautifully in her article ‘guilty knowledge’ (1999). In this article, </a:t>
            </a:r>
            <a:r>
              <a:rPr lang="en-AU" sz="1200" kern="1200" baseline="0" dirty="0">
                <a:solidFill>
                  <a:schemeClr val="tx1"/>
                </a:solidFill>
                <a:effectLst/>
                <a:latin typeface="+mn-lt"/>
                <a:ea typeface="+mn-ea"/>
                <a:cs typeface="+mn-cs"/>
              </a:rPr>
              <a:t>s</a:t>
            </a:r>
            <a:r>
              <a:rPr lang="en-AU" sz="1200" kern="1200" dirty="0">
                <a:solidFill>
                  <a:schemeClr val="tx1"/>
                </a:solidFill>
                <a:effectLst/>
                <a:latin typeface="+mn-lt"/>
                <a:ea typeface="+mn-ea"/>
                <a:cs typeface="+mn-cs"/>
              </a:rPr>
              <a:t>he provides a heartfelt and vibrant description of social work’s deep and expansive knowledge; a knowledge that, she says, 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indent="0">
              <a:lnSpc>
                <a:spcPct val="200000"/>
              </a:lnSpc>
              <a:buNone/>
            </a:pPr>
            <a:r>
              <a:rPr lang="en-AU" sz="1200" dirty="0"/>
              <a:t>formed from the humble stuff of lived experience and values”. She says, these “are the heartlines of the profession”. They “have existed from the beginning and have remained strong within the recesses of daily practice. Like veins of ore in bedrock, they glimmer quietly for all who are willing to see” (Weick, 1999).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Sadly, Weick went on to say, that ‘this colourful, passionate, emotion-filled’ knowledge ‘is not the official coin of the realm, and so it forms the ‘guilty knowledge’ of social work’ (p. 35). Today, almost two decades later, Weick’s words could not hold more relevance. For, although knowledge has become the coin of the realm, the knowledge that is recognised within the ‘knowledge economy’ tends to be from a different mint.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B18C2FE-1C09-F94D-96D6-78673F15152B}" type="slidenum">
              <a:rPr lang="en-US" smtClean="0"/>
              <a:t>5</a:t>
            </a:fld>
            <a:endParaRPr lang="en-US"/>
          </a:p>
        </p:txBody>
      </p:sp>
    </p:spTree>
    <p:extLst>
      <p:ext uri="{BB962C8B-B14F-4D97-AF65-F5344CB8AC3E}">
        <p14:creationId xmlns:p14="http://schemas.microsoft.com/office/powerpoint/2010/main" val="3841334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an effort </a:t>
            </a:r>
            <a:r>
              <a:rPr lang="en-US" i="0" dirty="0"/>
              <a:t>to enhance the value of its knowledge ‘currency’</a:t>
            </a:r>
            <a:r>
              <a:rPr lang="en-US" dirty="0"/>
              <a:t>, in the mid twentieth century, social work attempted to distance itself from emotion and subjectivity, by </a:t>
            </a:r>
            <a:r>
              <a:rPr lang="en-AU" dirty="0"/>
              <a:t>embracing the </a:t>
            </a:r>
            <a:r>
              <a:rPr lang="en-AU" sz="1200" kern="1200" dirty="0">
                <a:solidFill>
                  <a:schemeClr val="tx1"/>
                </a:solidFill>
                <a:effectLst/>
                <a:latin typeface="+mn-lt"/>
                <a:ea typeface="+mn-ea"/>
                <a:cs typeface="+mn-cs"/>
              </a:rPr>
              <a:t>scientific approaches of the social sciences. It was hoped that these scientific approaches could correct the bias that was thought to reside in social workers’ direct knowledge of people and their lives. Since then, social work has developed an impressive research profile of its own, and it is completely understandable and important that social work should take its rightful place in the research community. However, the push to gain distance from the emotional, subjective elements of practice has led to an unfortunate division in social work between practitioners, who operate in the universe of </a:t>
            </a:r>
            <a:r>
              <a:rPr lang="en-AU" sz="1200" i="1" kern="1200" dirty="0">
                <a:solidFill>
                  <a:schemeClr val="tx1"/>
                </a:solidFill>
                <a:effectLst/>
                <a:latin typeface="+mn-lt"/>
                <a:ea typeface="+mn-ea"/>
                <a:cs typeface="+mn-cs"/>
              </a:rPr>
              <a:t>values</a:t>
            </a:r>
            <a:r>
              <a:rPr lang="en-AU" sz="1200" kern="1200" dirty="0">
                <a:solidFill>
                  <a:schemeClr val="tx1"/>
                </a:solidFill>
                <a:effectLst/>
                <a:latin typeface="+mn-lt"/>
                <a:ea typeface="+mn-ea"/>
                <a:cs typeface="+mn-cs"/>
              </a:rPr>
              <a:t> and researchers, who operate in a parallel world of </a:t>
            </a:r>
            <a:r>
              <a:rPr lang="en-AU" sz="1200" i="1" kern="1200" dirty="0">
                <a:solidFill>
                  <a:schemeClr val="tx1"/>
                </a:solidFill>
                <a:effectLst/>
                <a:latin typeface="+mn-lt"/>
                <a:ea typeface="+mn-ea"/>
                <a:cs typeface="+mn-cs"/>
              </a:rPr>
              <a:t>facts</a:t>
            </a:r>
            <a:r>
              <a:rPr lang="en-AU" sz="1200" kern="1200" dirty="0">
                <a:solidFill>
                  <a:schemeClr val="tx1"/>
                </a:solidFill>
                <a:effectLst/>
                <a:latin typeface="+mn-lt"/>
                <a:ea typeface="+mn-ea"/>
                <a:cs typeface="+mn-cs"/>
              </a:rPr>
              <a:t>. This separation has been highlighted as a key reason why social work practitioners underutilise research, out of a sense that the knowledge produced in the research world is not suitable for addressing the complex social and emotional problems they face in their day-to-day practice. </a:t>
            </a: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B18C2FE-1C09-F94D-96D6-78673F15152B}" type="slidenum">
              <a:rPr lang="en-US" smtClean="0"/>
              <a:t>6</a:t>
            </a:fld>
            <a:endParaRPr lang="en-US"/>
          </a:p>
        </p:txBody>
      </p:sp>
    </p:spTree>
    <p:extLst>
      <p:ext uri="{BB962C8B-B14F-4D97-AF65-F5344CB8AC3E}">
        <p14:creationId xmlns:p14="http://schemas.microsoft.com/office/powerpoint/2010/main" val="1856751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Rather than rejecting scientific approaches altogether, several social work authors have suggested that we need to create a ‘reformulated conception’ of evidence-based practice, or a “third way” of knowledge production that is more flexible and value-based. Morley and Ife suggested that we could achieve this by fostering genuine </a:t>
            </a:r>
            <a:r>
              <a:rPr lang="en-AU" sz="1200" i="1" kern="1200" dirty="0">
                <a:solidFill>
                  <a:schemeClr val="tx1"/>
                </a:solidFill>
                <a:effectLst/>
                <a:latin typeface="+mn-lt"/>
                <a:ea typeface="+mn-ea"/>
                <a:cs typeface="+mn-cs"/>
              </a:rPr>
              <a:t>dialogue</a:t>
            </a:r>
            <a:r>
              <a:rPr lang="en-AU" sz="1200" kern="1200" dirty="0">
                <a:solidFill>
                  <a:schemeClr val="tx1"/>
                </a:solidFill>
                <a:effectLst/>
                <a:latin typeface="+mn-lt"/>
                <a:ea typeface="+mn-ea"/>
                <a:cs typeface="+mn-cs"/>
              </a:rPr>
              <a:t> between researchers and practitioners that enables them to ‘name the world together’. They argue that this kind of dialogue requires humility and denies ownership of knowledge; it requires ‘letting go’ of the need to control and surrendering to uncertainly; it is based in a fundamental belief that ‘what is important is that we are human and that this lived experience is valued above all else’. I want to talk more about this dialogue – and what it might look like – in the second half of the seminar. </a:t>
            </a:r>
            <a:endParaRPr lang="en-US" dirty="0"/>
          </a:p>
        </p:txBody>
      </p:sp>
      <p:sp>
        <p:nvSpPr>
          <p:cNvPr id="4" name="Slide Number Placeholder 3"/>
          <p:cNvSpPr>
            <a:spLocks noGrp="1"/>
          </p:cNvSpPr>
          <p:nvPr>
            <p:ph type="sldNum" sz="quarter" idx="10"/>
          </p:nvPr>
        </p:nvSpPr>
        <p:spPr/>
        <p:txBody>
          <a:bodyPr/>
          <a:lstStyle/>
          <a:p>
            <a:fld id="{AB18C2FE-1C09-F94D-96D6-78673F15152B}" type="slidenum">
              <a:rPr lang="en-US" smtClean="0"/>
              <a:t>7</a:t>
            </a:fld>
            <a:endParaRPr lang="en-US"/>
          </a:p>
        </p:txBody>
      </p:sp>
    </p:spTree>
    <p:extLst>
      <p:ext uri="{BB962C8B-B14F-4D97-AF65-F5344CB8AC3E}">
        <p14:creationId xmlns:p14="http://schemas.microsoft.com/office/powerpoint/2010/main" val="973995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I was speaking earlier about the importance of fostering dialogue between researchers and practitioners. The notion of dialogue is very relevant to the shift that is taking place in the relationship between academic knowledge and the larger world. Today, there is an increased </a:t>
            </a:r>
            <a:r>
              <a:rPr lang="en-US" sz="1200" kern="1200" dirty="0">
                <a:solidFill>
                  <a:schemeClr val="tx1"/>
                </a:solidFill>
                <a:effectLst/>
                <a:latin typeface="+mn-lt"/>
                <a:ea typeface="+mn-ea"/>
                <a:cs typeface="+mn-cs"/>
              </a:rPr>
              <a:t>emphasis on engagement between research and society and, between research and practice. This emphasis is based on an assumption that stronger links between research and practice will lead to the production of more relevant research that is more likely to be used and will therefore make a genuine contribution to society. And as I mentioned before this contribution is often viewed in economic terms. The problem is that, while many people have enthusiastically taken up the general message that linking research with practice is good, relatively little attention has been paid to actually finding out what </a:t>
            </a:r>
            <a:r>
              <a:rPr lang="en-US" sz="1200" i="1" kern="1200" dirty="0">
                <a:solidFill>
                  <a:schemeClr val="tx1"/>
                </a:solidFill>
                <a:effectLst/>
                <a:latin typeface="+mn-lt"/>
                <a:ea typeface="+mn-ea"/>
                <a:cs typeface="+mn-cs"/>
              </a:rPr>
              <a:t>kind </a:t>
            </a:r>
            <a:r>
              <a:rPr lang="en-US" sz="1200" kern="1200" dirty="0">
                <a:solidFill>
                  <a:schemeClr val="tx1"/>
                </a:solidFill>
                <a:effectLst/>
                <a:latin typeface="+mn-lt"/>
                <a:ea typeface="+mn-ea"/>
                <a:cs typeface="+mn-cs"/>
              </a:rPr>
              <a:t>of engagement - what kind of dialogue - between research and practice actually leads to research use. The literature that </a:t>
            </a:r>
            <a:r>
              <a:rPr lang="en-US" sz="1200" i="1" kern="1200" dirty="0">
                <a:solidFill>
                  <a:schemeClr val="tx1"/>
                </a:solidFill>
                <a:effectLst/>
                <a:latin typeface="+mn-lt"/>
                <a:ea typeface="+mn-ea"/>
                <a:cs typeface="+mn-cs"/>
              </a:rPr>
              <a:t>does</a:t>
            </a:r>
            <a:r>
              <a:rPr lang="en-US" sz="1200" kern="1200" dirty="0">
                <a:solidFill>
                  <a:schemeClr val="tx1"/>
                </a:solidFill>
                <a:effectLst/>
                <a:latin typeface="+mn-lt"/>
                <a:ea typeface="+mn-ea"/>
                <a:cs typeface="+mn-cs"/>
              </a:rPr>
              <a:t> exist tends to describe engagement between researchers and practitioners as a time-consuming and resource-intensive process. </a:t>
            </a:r>
            <a:r>
              <a:rPr lang="en-AU" sz="1200" kern="1200" dirty="0">
                <a:solidFill>
                  <a:schemeClr val="tx1"/>
                </a:solidFill>
                <a:effectLst/>
                <a:latin typeface="+mn-lt"/>
                <a:ea typeface="+mn-ea"/>
                <a:cs typeface="+mn-cs"/>
              </a:rPr>
              <a:t>These factors have often been put forward as key reasons why researchers and practitioners find it difficult to engage in joint activities that foster research use. </a:t>
            </a:r>
            <a:r>
              <a:rPr lang="en-US" sz="1200" kern="1200" dirty="0">
                <a:solidFill>
                  <a:schemeClr val="tx1"/>
                </a:solidFill>
                <a:effectLst/>
                <a:latin typeface="+mn-lt"/>
                <a:ea typeface="+mn-ea"/>
                <a:cs typeface="+mn-cs"/>
              </a:rPr>
              <a:t>Today, I want to share with you some of the findings of my PhD research, which examined how researchers in social work conceive, explain and experience the research utilisation process, whether they perceive that there is a relationship between engagement with practice and research use by practitioners. And if so, how this engagement might best lead to research use in social work. </a:t>
            </a:r>
            <a:endParaRPr lang="en-AU"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B18C2FE-1C09-F94D-96D6-78673F15152B}" type="slidenum">
              <a:rPr lang="en-US" smtClean="0"/>
              <a:t>9</a:t>
            </a:fld>
            <a:endParaRPr lang="en-US"/>
          </a:p>
        </p:txBody>
      </p:sp>
    </p:spTree>
    <p:extLst>
      <p:ext uri="{BB962C8B-B14F-4D97-AF65-F5344CB8AC3E}">
        <p14:creationId xmlns:p14="http://schemas.microsoft.com/office/powerpoint/2010/main" val="2677869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Before I begin, let me clarify what I mean when I speak about research use. For me, research use is neither straight forward nor linear. As Weiss (1981) a leading authority in the area stated: “People do not utilise research the way they utilise a hammer”. The process by which research influences decision making is fluid and diffuse”</a:t>
            </a:r>
          </a:p>
          <a:p>
            <a:endParaRPr lang="en-A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Like Weiss, I conceptualise research use on a continuum that extends from instrumental use, where research findings have a decisive impact on decisions, to conceptual use where the impact of research is much more diffuse or cognitive.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relation to engagement, I defined this very broadly as any form of contact between researchers and practitioners that facilitated research ‘use’ by practitioners in some way. </a:t>
            </a:r>
            <a:endParaRPr lang="en-AU"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B18C2FE-1C09-F94D-96D6-78673F15152B}" type="slidenum">
              <a:rPr lang="en-US" smtClean="0"/>
              <a:t>10</a:t>
            </a:fld>
            <a:endParaRPr lang="en-US"/>
          </a:p>
        </p:txBody>
      </p:sp>
    </p:spTree>
    <p:extLst>
      <p:ext uri="{BB962C8B-B14F-4D97-AF65-F5344CB8AC3E}">
        <p14:creationId xmlns:p14="http://schemas.microsoft.com/office/powerpoint/2010/main" val="1777924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I used a mixed methods approach, which included a survey and interviews with Australian researchers who had published in social work journals. I identified these researchers by conducting a search of articles published in social work journals over a 10-year period (1997-2007) and identifying researchers with an Australian address. My search identified 144 researchers. These researchers were emailed an invitation to participate in an electronic survey and 60 researchers responded to this survey. Researchers were also given the option of participating in a follow-up telephone interview, and 26 researchers chose to be interviewed. Today, I will speak only about the findings of the interviews, but the results of the survey have been published and I have provided the publication details on the slide. </a:t>
            </a: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B18C2FE-1C09-F94D-96D6-78673F15152B}" type="slidenum">
              <a:rPr lang="en-US" smtClean="0"/>
              <a:t>11</a:t>
            </a:fld>
            <a:endParaRPr lang="en-US"/>
          </a:p>
        </p:txBody>
      </p:sp>
    </p:spTree>
    <p:extLst>
      <p:ext uri="{BB962C8B-B14F-4D97-AF65-F5344CB8AC3E}">
        <p14:creationId xmlns:p14="http://schemas.microsoft.com/office/powerpoint/2010/main" val="3953796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So how did researchers view research use? Participants described research use as a socially engaged process, and many showed a preference for terms like ‘translation’, which they thought inferred more bidirectional movement and more negotiation of knowledge between research and practice. Participants tended to speak about research use as resulting from their engagement with practitioners at some point during the research process. Some spoke about the importance of early consultation to ensure that their research focus and questions were practice relevant. Many also discussed the need to provide feedback and keep practitioners involved throughout the research process, although several participants emphasised the importance of not becoming ‘over involved’ with practice, as they thought this could limit researcher independence and critical thinking. </a:t>
            </a:r>
          </a:p>
        </p:txBody>
      </p:sp>
      <p:sp>
        <p:nvSpPr>
          <p:cNvPr id="4" name="Slide Number Placeholder 3"/>
          <p:cNvSpPr>
            <a:spLocks noGrp="1"/>
          </p:cNvSpPr>
          <p:nvPr>
            <p:ph type="sldNum" sz="quarter" idx="10"/>
          </p:nvPr>
        </p:nvSpPr>
        <p:spPr/>
        <p:txBody>
          <a:bodyPr/>
          <a:lstStyle/>
          <a:p>
            <a:fld id="{AB18C2FE-1C09-F94D-96D6-78673F15152B}" type="slidenum">
              <a:rPr lang="en-US" smtClean="0"/>
              <a:t>12</a:t>
            </a:fld>
            <a:endParaRPr lang="en-US"/>
          </a:p>
        </p:txBody>
      </p:sp>
    </p:spTree>
    <p:extLst>
      <p:ext uri="{BB962C8B-B14F-4D97-AF65-F5344CB8AC3E}">
        <p14:creationId xmlns:p14="http://schemas.microsoft.com/office/powerpoint/2010/main" val="725353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Although I didn’t ask participants to specify different forms of research use, their responses tended to reflect the three key forms of use identified by Weiss - conceptual, symbolic and instrumental. The most common form of use reported was conceptual use. This was generally viewed as the uptake of new ideas that led to changes in the way practitioners thought about their work. </a:t>
            </a:r>
            <a:r>
              <a:rPr lang="en-US" sz="1200" kern="1200" dirty="0">
                <a:solidFill>
                  <a:schemeClr val="tx1"/>
                </a:solidFill>
                <a:effectLst/>
                <a:latin typeface="+mn-lt"/>
                <a:ea typeface="+mn-ea"/>
                <a:cs typeface="+mn-cs"/>
              </a:rPr>
              <a:t>For many participants, their first and foremost goal was not to influence behaviour, but to encourage practitioners to think and take notice of new ideas. Many spoke about critical thinking and active engagement with research as a necessary precursor to future action. </a:t>
            </a:r>
            <a:endParaRPr lang="en-US" dirty="0"/>
          </a:p>
        </p:txBody>
      </p:sp>
      <p:sp>
        <p:nvSpPr>
          <p:cNvPr id="4" name="Slide Number Placeholder 3"/>
          <p:cNvSpPr>
            <a:spLocks noGrp="1"/>
          </p:cNvSpPr>
          <p:nvPr>
            <p:ph type="sldNum" sz="quarter" idx="10"/>
          </p:nvPr>
        </p:nvSpPr>
        <p:spPr/>
        <p:txBody>
          <a:bodyPr/>
          <a:lstStyle/>
          <a:p>
            <a:fld id="{AB18C2FE-1C09-F94D-96D6-78673F15152B}" type="slidenum">
              <a:rPr lang="en-US" smtClean="0"/>
              <a:t>13</a:t>
            </a:fld>
            <a:endParaRPr lang="en-US"/>
          </a:p>
        </p:txBody>
      </p:sp>
    </p:spTree>
    <p:extLst>
      <p:ext uri="{BB962C8B-B14F-4D97-AF65-F5344CB8AC3E}">
        <p14:creationId xmlns:p14="http://schemas.microsoft.com/office/powerpoint/2010/main" val="332013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Discussions about symbolic use often related to negative experiences, where research had been rejected when it was not in line with organisational expectations or preconceived ideas.</a:t>
            </a:r>
            <a:r>
              <a:rPr lang="en-AU"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Some participants were able to work around this by collaborating with practitioners to find a more positive way of framing their findings. This highlights the importance of engagement as a mediating factor, that allows practitioners to negotiate and jointly interpret knowledge with researchers to make it more suitable to their practice context whilst still retaining the original intentions of the research.</a:t>
            </a:r>
            <a:endParaRPr lang="en-US" dirty="0"/>
          </a:p>
        </p:txBody>
      </p:sp>
      <p:sp>
        <p:nvSpPr>
          <p:cNvPr id="4" name="Slide Number Placeholder 3"/>
          <p:cNvSpPr>
            <a:spLocks noGrp="1"/>
          </p:cNvSpPr>
          <p:nvPr>
            <p:ph type="sldNum" sz="quarter" idx="10"/>
          </p:nvPr>
        </p:nvSpPr>
        <p:spPr/>
        <p:txBody>
          <a:bodyPr/>
          <a:lstStyle/>
          <a:p>
            <a:fld id="{AB18C2FE-1C09-F94D-96D6-78673F15152B}" type="slidenum">
              <a:rPr lang="en-US" smtClean="0"/>
              <a:t>14</a:t>
            </a:fld>
            <a:endParaRPr lang="en-US"/>
          </a:p>
        </p:txBody>
      </p:sp>
    </p:spTree>
    <p:extLst>
      <p:ext uri="{BB962C8B-B14F-4D97-AF65-F5344CB8AC3E}">
        <p14:creationId xmlns:p14="http://schemas.microsoft.com/office/powerpoint/2010/main" val="460363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Instrumental research use was most difficult to identify because participants were often unsure how directly their research had been taken up in practice. Instrumental use tended to occur when research had been transformed into a useable format, such as a tool kit or model that had direct practical application. It was also more likely to occur when the outcomes of the research were </a:t>
            </a:r>
            <a:r>
              <a:rPr lang="en-US" sz="1200" b="0" kern="1200" dirty="0">
                <a:solidFill>
                  <a:schemeClr val="tx1"/>
                </a:solidFill>
                <a:effectLst/>
                <a:latin typeface="+mn-lt"/>
                <a:ea typeface="+mn-ea"/>
                <a:cs typeface="+mn-cs"/>
              </a:rPr>
              <a:t>achievable. </a:t>
            </a:r>
            <a:r>
              <a:rPr lang="en-AU" sz="1200" b="0" kern="1200" dirty="0">
                <a:solidFill>
                  <a:schemeClr val="tx1"/>
                </a:solidFill>
                <a:effectLst/>
                <a:latin typeface="+mn-lt"/>
                <a:ea typeface="+mn-ea"/>
                <a:cs typeface="+mn-cs"/>
              </a:rPr>
              <a:t>However, Instrumental use was also significantly facilitated by engagement, </a:t>
            </a:r>
            <a:r>
              <a:rPr lang="en-AU" sz="1200" b="0" i="1" kern="1200" dirty="0">
                <a:solidFill>
                  <a:schemeClr val="tx1"/>
                </a:solidFill>
                <a:effectLst/>
                <a:latin typeface="+mn-lt"/>
                <a:ea typeface="+mn-ea"/>
                <a:cs typeface="+mn-cs"/>
              </a:rPr>
              <a:t>particularly</a:t>
            </a:r>
            <a:r>
              <a:rPr lang="en-AU" sz="1200" b="0" kern="1200" dirty="0">
                <a:solidFill>
                  <a:schemeClr val="tx1"/>
                </a:solidFill>
                <a:effectLst/>
                <a:latin typeface="+mn-lt"/>
                <a:ea typeface="+mn-ea"/>
                <a:cs typeface="+mn-cs"/>
              </a:rPr>
              <a:t> by continuous feedback and involvement of practitioners throughout the research process. For one participant, providing regular verbal feedback about her research findings to practitioners led to immediate and profound changes in decision making by these practitioners. This suggests that engagement has the potential to significantly speed up the utilisation process, particularly when compared to more traditional methods of dissemination via publication for instance.</a:t>
            </a:r>
          </a:p>
        </p:txBody>
      </p:sp>
      <p:sp>
        <p:nvSpPr>
          <p:cNvPr id="4" name="Slide Number Placeholder 3"/>
          <p:cNvSpPr>
            <a:spLocks noGrp="1"/>
          </p:cNvSpPr>
          <p:nvPr>
            <p:ph type="sldNum" sz="quarter" idx="10"/>
          </p:nvPr>
        </p:nvSpPr>
        <p:spPr/>
        <p:txBody>
          <a:bodyPr/>
          <a:lstStyle/>
          <a:p>
            <a:fld id="{AB18C2FE-1C09-F94D-96D6-78673F15152B}" type="slidenum">
              <a:rPr lang="en-US" smtClean="0"/>
              <a:t>15</a:t>
            </a:fld>
            <a:endParaRPr lang="en-US"/>
          </a:p>
        </p:txBody>
      </p:sp>
    </p:spTree>
    <p:extLst>
      <p:ext uri="{BB962C8B-B14F-4D97-AF65-F5344CB8AC3E}">
        <p14:creationId xmlns:p14="http://schemas.microsoft.com/office/powerpoint/2010/main" val="636167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a:t>
            </a:r>
            <a:r>
              <a:rPr lang="en-US" i="1" dirty="0"/>
              <a:t>kind</a:t>
            </a:r>
            <a:r>
              <a:rPr lang="en-US" dirty="0"/>
              <a:t> of engagement was most likely to facilitate research use by practitioners? A key finding of my research was that strong ties were particularly effective at facilitating research use. </a:t>
            </a:r>
            <a:r>
              <a:rPr lang="en-US" sz="1200" kern="1200" dirty="0">
                <a:solidFill>
                  <a:schemeClr val="tx1"/>
                </a:solidFill>
                <a:effectLst/>
                <a:latin typeface="+mn-lt"/>
                <a:ea typeface="+mn-ea"/>
                <a:cs typeface="+mn-cs"/>
              </a:rPr>
              <a:t>Strong ties were described using words like ‘trust’, ‘commitment’, ‘friendship’, and ‘equality’. Several researchers spoke about sharing a ‘common worldview’ or a ‘pre-existing understanding’ with practitioners, which they thought accelerated the use of their research by practitioners. </a:t>
            </a:r>
            <a:endParaRPr lang="en-A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18C2FE-1C09-F94D-96D6-78673F15152B}" type="slidenum">
              <a:rPr lang="en-US" smtClean="0"/>
              <a:t>16</a:t>
            </a:fld>
            <a:endParaRPr lang="en-US"/>
          </a:p>
        </p:txBody>
      </p:sp>
    </p:spTree>
    <p:extLst>
      <p:ext uri="{BB962C8B-B14F-4D97-AF65-F5344CB8AC3E}">
        <p14:creationId xmlns:p14="http://schemas.microsoft.com/office/powerpoint/2010/main" val="42501832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dirty="0">
                <a:solidFill>
                  <a:schemeClr val="tx1"/>
                </a:solidFill>
                <a:effectLst/>
                <a:latin typeface="+mn-lt"/>
                <a:ea typeface="+mn-ea"/>
                <a:cs typeface="+mn-cs"/>
              </a:rPr>
              <a:t>All</a:t>
            </a:r>
            <a:r>
              <a:rPr lang="en-AU" sz="1200" kern="1200" dirty="0">
                <a:solidFill>
                  <a:schemeClr val="tx1"/>
                </a:solidFill>
                <a:effectLst/>
                <a:latin typeface="+mn-lt"/>
                <a:ea typeface="+mn-ea"/>
                <a:cs typeface="+mn-cs"/>
              </a:rPr>
              <a:t> participants viewed strong ties as crucial for navigating the disjunctions and the differing priorities across research and practice settings. Strong ties were thought to enable open and frank communication, making it easier to overcome barriers and identify solutions.</a:t>
            </a:r>
          </a:p>
        </p:txBody>
      </p:sp>
      <p:sp>
        <p:nvSpPr>
          <p:cNvPr id="4" name="Slide Number Placeholder 3"/>
          <p:cNvSpPr>
            <a:spLocks noGrp="1"/>
          </p:cNvSpPr>
          <p:nvPr>
            <p:ph type="sldNum" sz="quarter" idx="10"/>
          </p:nvPr>
        </p:nvSpPr>
        <p:spPr/>
        <p:txBody>
          <a:bodyPr/>
          <a:lstStyle/>
          <a:p>
            <a:fld id="{AB18C2FE-1C09-F94D-96D6-78673F15152B}" type="slidenum">
              <a:rPr lang="en-US" smtClean="0"/>
              <a:t>17</a:t>
            </a:fld>
            <a:endParaRPr lang="en-US"/>
          </a:p>
        </p:txBody>
      </p:sp>
    </p:spTree>
    <p:extLst>
      <p:ext uri="{BB962C8B-B14F-4D97-AF65-F5344CB8AC3E}">
        <p14:creationId xmlns:p14="http://schemas.microsoft.com/office/powerpoint/2010/main" val="2995708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ability to communicate candidly with practitioners was also considered essential for achieving change in practice. Several participants thought that practitioners were more open to new ideas and more willing to be challenged in the context of a strong relationship. </a:t>
            </a:r>
            <a:endParaRPr lang="en-AU"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B18C2FE-1C09-F94D-96D6-78673F15152B}" type="slidenum">
              <a:rPr lang="en-US" smtClean="0"/>
              <a:t>18</a:t>
            </a:fld>
            <a:endParaRPr lang="en-US"/>
          </a:p>
        </p:txBody>
      </p:sp>
    </p:spTree>
    <p:extLst>
      <p:ext uri="{BB962C8B-B14F-4D97-AF65-F5344CB8AC3E}">
        <p14:creationId xmlns:p14="http://schemas.microsoft.com/office/powerpoint/2010/main" val="3418286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how did researchers develop these strong connections with practitioners? Several participants reported having a background in practice, which they said had allowed them to develop strong and lasting relationships with the practitioners they had worked with. However, others also spoke about their experiences of building new practice connections. Of particular interest was the finding that some researchers described critical encounters that enabled them to develop strong ties very quickly. These encounters – which I will refer to as ‘trigger encounters’ – tended to be informal and relaxed, and involved fun social activities like sharing a coffee or a glass of wine. The informal nature of these activities deconstructed power differentials between researchers and practitioners and helped to built trust. </a:t>
            </a:r>
            <a:endParaRPr lang="en-US" dirty="0"/>
          </a:p>
        </p:txBody>
      </p:sp>
      <p:sp>
        <p:nvSpPr>
          <p:cNvPr id="4" name="Slide Number Placeholder 3"/>
          <p:cNvSpPr>
            <a:spLocks noGrp="1"/>
          </p:cNvSpPr>
          <p:nvPr>
            <p:ph type="sldNum" sz="quarter" idx="10"/>
          </p:nvPr>
        </p:nvSpPr>
        <p:spPr/>
        <p:txBody>
          <a:bodyPr/>
          <a:lstStyle/>
          <a:p>
            <a:fld id="{AB18C2FE-1C09-F94D-96D6-78673F15152B}" type="slidenum">
              <a:rPr lang="en-US" smtClean="0"/>
              <a:t>19</a:t>
            </a:fld>
            <a:endParaRPr lang="en-US"/>
          </a:p>
        </p:txBody>
      </p:sp>
    </p:spTree>
    <p:extLst>
      <p:ext uri="{BB962C8B-B14F-4D97-AF65-F5344CB8AC3E}">
        <p14:creationId xmlns:p14="http://schemas.microsoft.com/office/powerpoint/2010/main" val="14006520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‘Trigger encounters’ were also characterised by a higher state of emotional arousal. For example one researcher spoke about deliberately ‘stirring the possums’ by speaking about a controversial topic or making a provocative comment to produce an emotional reaction by practitioners, and then he would engage directly with that emotion, which he felt enhanced their critical engagement with the research material. </a:t>
            </a:r>
            <a:endParaRPr lang="en-US" dirty="0"/>
          </a:p>
        </p:txBody>
      </p:sp>
      <p:sp>
        <p:nvSpPr>
          <p:cNvPr id="4" name="Slide Number Placeholder 3"/>
          <p:cNvSpPr>
            <a:spLocks noGrp="1"/>
          </p:cNvSpPr>
          <p:nvPr>
            <p:ph type="sldNum" sz="quarter" idx="10"/>
          </p:nvPr>
        </p:nvSpPr>
        <p:spPr/>
        <p:txBody>
          <a:bodyPr/>
          <a:lstStyle/>
          <a:p>
            <a:fld id="{AB18C2FE-1C09-F94D-96D6-78673F15152B}" type="slidenum">
              <a:rPr lang="en-US" smtClean="0"/>
              <a:t>20</a:t>
            </a:fld>
            <a:endParaRPr lang="en-US"/>
          </a:p>
        </p:txBody>
      </p:sp>
    </p:spTree>
    <p:extLst>
      <p:ext uri="{BB962C8B-B14F-4D97-AF65-F5344CB8AC3E}">
        <p14:creationId xmlns:p14="http://schemas.microsoft.com/office/powerpoint/2010/main" val="3477448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Trigger encounters also tended to be intimate and personal. Researchers spoke about being unguarded, making eccentric remarks, and including practitioners in their personal lives in some way. For example, one researcher recounted an occasion when she </a:t>
            </a:r>
            <a:r>
              <a:rPr lang="en-US" sz="1200" i="1" kern="1200" dirty="0">
                <a:solidFill>
                  <a:schemeClr val="tx1"/>
                </a:solidFill>
                <a:effectLst/>
                <a:latin typeface="+mn-lt"/>
                <a:ea typeface="+mn-ea"/>
                <a:cs typeface="+mn-cs"/>
              </a:rPr>
              <a:t>had</a:t>
            </a:r>
            <a:r>
              <a:rPr lang="en-US" sz="1200" kern="1200" dirty="0">
                <a:solidFill>
                  <a:schemeClr val="tx1"/>
                </a:solidFill>
                <a:effectLst/>
                <a:latin typeface="+mn-lt"/>
                <a:ea typeface="+mn-ea"/>
                <a:cs typeface="+mn-cs"/>
              </a:rPr>
              <a:t> to take her children to an initial meeting with a practitioner. This allowed the practitioner to ’see her’ in a more personal light, and enabled her to build rapport quickly, creating a strong foundation for their ongoing collaboration.</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B18C2FE-1C09-F94D-96D6-78673F15152B}" type="slidenum">
              <a:rPr lang="en-US" smtClean="0"/>
              <a:t>21</a:t>
            </a:fld>
            <a:endParaRPr lang="en-US"/>
          </a:p>
        </p:txBody>
      </p:sp>
    </p:spTree>
    <p:extLst>
      <p:ext uri="{BB962C8B-B14F-4D97-AF65-F5344CB8AC3E}">
        <p14:creationId xmlns:p14="http://schemas.microsoft.com/office/powerpoint/2010/main" val="3184358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to sum up, the ‘trigger encounters’ described by participants had a particular </a:t>
            </a:r>
            <a:r>
              <a:rPr lang="en-US" sz="1200" i="1" kern="1200" dirty="0">
                <a:solidFill>
                  <a:schemeClr val="tx1"/>
                </a:solidFill>
                <a:effectLst/>
                <a:latin typeface="+mn-lt"/>
                <a:ea typeface="+mn-ea"/>
                <a:cs typeface="+mn-cs"/>
              </a:rPr>
              <a:t>quality</a:t>
            </a:r>
            <a:r>
              <a:rPr lang="en-US" sz="1200" kern="1200" dirty="0">
                <a:solidFill>
                  <a:schemeClr val="tx1"/>
                </a:solidFill>
                <a:effectLst/>
                <a:latin typeface="+mn-lt"/>
                <a:ea typeface="+mn-ea"/>
                <a:cs typeface="+mn-cs"/>
              </a:rPr>
              <a:t> – they were informal, emotionally arousing and intimate. Interactions that had these qualities tended to enable researchers to forge strong connections with practitioners quite quickly. This isn’t surprising really. As</a:t>
            </a:r>
            <a:r>
              <a:rPr lang="en-US" sz="1200" kern="1200" baseline="0" dirty="0">
                <a:solidFill>
                  <a:schemeClr val="tx1"/>
                </a:solidFill>
                <a:effectLst/>
                <a:latin typeface="+mn-lt"/>
                <a:ea typeface="+mn-ea"/>
                <a:cs typeface="+mn-cs"/>
              </a:rPr>
              <a:t> s</a:t>
            </a:r>
            <a:r>
              <a:rPr lang="en-US" sz="1200" kern="1200" dirty="0">
                <a:solidFill>
                  <a:schemeClr val="tx1"/>
                </a:solidFill>
                <a:effectLst/>
                <a:latin typeface="+mn-lt"/>
                <a:ea typeface="+mn-ea"/>
                <a:cs typeface="+mn-cs"/>
              </a:rPr>
              <a:t>ocial workers, we understand the power a single personal encounter can have. We understand the role of emotion, and of informal engagement, in building rapport. We are experts in making exactly the kinds of links that can facilitate change, and we are experienced at making them quickly. Krackhardt referred to these kinds of interactions as </a:t>
            </a:r>
            <a:r>
              <a:rPr lang="en-US" sz="1200" i="1" kern="1200" dirty="0">
                <a:solidFill>
                  <a:schemeClr val="tx1"/>
                </a:solidFill>
                <a:effectLst/>
                <a:latin typeface="+mn-lt"/>
                <a:ea typeface="+mn-ea"/>
                <a:cs typeface="+mn-cs"/>
              </a:rPr>
              <a:t>philos</a:t>
            </a:r>
            <a:r>
              <a:rPr lang="en-US" sz="1200" kern="1200" dirty="0">
                <a:solidFill>
                  <a:schemeClr val="tx1"/>
                </a:solidFill>
                <a:effectLst/>
                <a:latin typeface="+mn-lt"/>
                <a:ea typeface="+mn-ea"/>
                <a:cs typeface="+mn-cs"/>
              </a:rPr>
              <a:t> - Greek word for “friend”. He argued that </a:t>
            </a:r>
            <a:r>
              <a:rPr lang="en-US" sz="1200" i="1" kern="1200" dirty="0">
                <a:solidFill>
                  <a:schemeClr val="tx1"/>
                </a:solidFill>
                <a:effectLst/>
                <a:latin typeface="+mn-lt"/>
                <a:ea typeface="+mn-ea"/>
                <a:cs typeface="+mn-cs"/>
              </a:rPr>
              <a:t>philos</a:t>
            </a:r>
            <a:r>
              <a:rPr lang="en-US" sz="1200" kern="1200" dirty="0">
                <a:solidFill>
                  <a:schemeClr val="tx1"/>
                </a:solidFill>
                <a:effectLst/>
                <a:latin typeface="+mn-lt"/>
                <a:ea typeface="+mn-ea"/>
                <a:cs typeface="+mn-cs"/>
              </a:rPr>
              <a:t> ties, which are characterised by emotional intensity and intimacy, are more likely to facilitate knowledge uptake than ties characterised only by frequent interactions. It is possible that the ‘trigger encounters’ described by participants in my study help to speed up the development of </a:t>
            </a:r>
            <a:r>
              <a:rPr lang="en-US" sz="1200" i="1" kern="1200" dirty="0">
                <a:solidFill>
                  <a:schemeClr val="tx1"/>
                </a:solidFill>
                <a:effectLst/>
                <a:latin typeface="+mn-lt"/>
                <a:ea typeface="+mn-ea"/>
                <a:cs typeface="+mn-cs"/>
              </a:rPr>
              <a:t>philos</a:t>
            </a:r>
            <a:r>
              <a:rPr lang="en-US" sz="1200" kern="1200" dirty="0">
                <a:solidFill>
                  <a:schemeClr val="tx1"/>
                </a:solidFill>
                <a:effectLst/>
                <a:latin typeface="+mn-lt"/>
                <a:ea typeface="+mn-ea"/>
                <a:cs typeface="+mn-cs"/>
              </a:rPr>
              <a:t> ties, meaning that research use may require fewer resources and less investment of time than previously thought. It will be interesting to continue to explore the role of ‘trigger encounters’ in the research utilisation processes. In my opinion, social workers, with their </a:t>
            </a:r>
            <a:r>
              <a:rPr lang="en-US" sz="1200" kern="1200" baseline="0" dirty="0">
                <a:solidFill>
                  <a:schemeClr val="tx1"/>
                </a:solidFill>
                <a:effectLst/>
                <a:latin typeface="+mn-lt"/>
                <a:ea typeface="+mn-ea"/>
                <a:cs typeface="+mn-cs"/>
              </a:rPr>
              <a:t>deep and expansive knowledge about relationships </a:t>
            </a:r>
            <a:r>
              <a:rPr lang="en-US" sz="1200" kern="1200" dirty="0">
                <a:solidFill>
                  <a:schemeClr val="tx1"/>
                </a:solidFill>
                <a:effectLst/>
                <a:latin typeface="+mn-lt"/>
                <a:ea typeface="+mn-ea"/>
                <a:cs typeface="+mn-cs"/>
              </a:rPr>
              <a:t>are uniquely placed to examine the role of interaction in facilitating research use.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B18C2FE-1C09-F94D-96D6-78673F15152B}" type="slidenum">
              <a:rPr lang="en-US" smtClean="0"/>
              <a:t>22</a:t>
            </a:fld>
            <a:endParaRPr lang="en-US"/>
          </a:p>
        </p:txBody>
      </p:sp>
    </p:spTree>
    <p:extLst>
      <p:ext uri="{BB962C8B-B14F-4D97-AF65-F5344CB8AC3E}">
        <p14:creationId xmlns:p14="http://schemas.microsoft.com/office/powerpoint/2010/main" val="33004198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a:t>
            </a:r>
            <a:r>
              <a:rPr lang="en-US" sz="1200" kern="1200" baseline="0" dirty="0">
                <a:solidFill>
                  <a:schemeClr val="tx1"/>
                </a:solidFill>
                <a:effectLst/>
                <a:latin typeface="+mn-lt"/>
                <a:ea typeface="+mn-ea"/>
                <a:cs typeface="+mn-cs"/>
              </a:rPr>
              <a:t> challenge for social work will be to recognise the value of our knowledge and the contribution it can make in extending the narrow focus of the knowledge </a:t>
            </a:r>
            <a:r>
              <a:rPr lang="en-US" sz="1200" i="1" kern="1200" baseline="0" dirty="0">
                <a:solidFill>
                  <a:schemeClr val="tx1"/>
                </a:solidFill>
                <a:effectLst/>
                <a:latin typeface="+mn-lt"/>
                <a:ea typeface="+mn-ea"/>
                <a:cs typeface="+mn-cs"/>
              </a:rPr>
              <a:t>economy</a:t>
            </a:r>
            <a:r>
              <a:rPr lang="en-US" sz="1200" kern="1200" baseline="0" dirty="0">
                <a:solidFill>
                  <a:schemeClr val="tx1"/>
                </a:solidFill>
                <a:effectLst/>
                <a:latin typeface="+mn-lt"/>
                <a:ea typeface="+mn-ea"/>
                <a:cs typeface="+mn-cs"/>
              </a:rPr>
              <a:t> </a:t>
            </a:r>
            <a:r>
              <a:rPr lang="en-AU" sz="1200" kern="1200" baseline="0" dirty="0">
                <a:solidFill>
                  <a:schemeClr val="tx1"/>
                </a:solidFill>
                <a:effectLst/>
                <a:latin typeface="+mn-lt"/>
                <a:ea typeface="+mn-ea"/>
                <a:cs typeface="+mn-cs"/>
              </a:rPr>
              <a:t>towards a more </a:t>
            </a:r>
            <a:r>
              <a:rPr lang="en-AU" sz="1200" kern="1200" dirty="0">
                <a:solidFill>
                  <a:schemeClr val="tx1"/>
                </a:solidFill>
                <a:effectLst/>
                <a:latin typeface="+mn-lt"/>
                <a:ea typeface="+mn-ea"/>
                <a:cs typeface="+mn-cs"/>
              </a:rPr>
              <a:t>inclusive knowledge </a:t>
            </a:r>
            <a:r>
              <a:rPr lang="en-AU" sz="1200" i="1" kern="1200" dirty="0">
                <a:solidFill>
                  <a:schemeClr val="tx1"/>
                </a:solidFill>
                <a:effectLst/>
                <a:latin typeface="+mn-lt"/>
                <a:ea typeface="+mn-ea"/>
                <a:cs typeface="+mn-cs"/>
              </a:rPr>
              <a:t>society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“swampy lowlands” that social workers inhabit may be messy, but they are also a rich and fertile place, where relationships between organisms are complex and dynamic, and where productivity and innovation is high. The swamp is the place where all life began,</a:t>
            </a:r>
            <a:r>
              <a:rPr lang="en-US" sz="1200" kern="1200" baseline="0" dirty="0">
                <a:solidFill>
                  <a:schemeClr val="tx1"/>
                </a:solidFill>
                <a:effectLst/>
                <a:latin typeface="+mn-lt"/>
                <a:ea typeface="+mn-ea"/>
                <a:cs typeface="+mn-cs"/>
              </a:rPr>
              <a:t> and where it returns, for food, shelter and connection. It is precisely the place where social work should be. The thing to remember is that the swamp we inhabit is intimately connected to the many other ecosystems that surround it, and that feed into it. Systems theory tells us that no ecosystem – whether ‘high hard ground’ or ‘swampy lowland’, can survive alone. All ecosystems are interconnected, and it is the movement and exchange between them that makes life possible. By continuing to create movement and fostering exchange with the diverse knowledge systems that surround us, we will avoid stagnation and ensure that the waters of our swamp continue to run fresh and clear.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Thank you.</a:t>
            </a:r>
            <a:endParaRPr lang="en-US" dirty="0"/>
          </a:p>
          <a:p>
            <a:endParaRPr lang="en-US" dirty="0"/>
          </a:p>
        </p:txBody>
      </p:sp>
      <p:sp>
        <p:nvSpPr>
          <p:cNvPr id="4" name="Slide Number Placeholder 3"/>
          <p:cNvSpPr>
            <a:spLocks noGrp="1"/>
          </p:cNvSpPr>
          <p:nvPr>
            <p:ph type="sldNum" sz="quarter" idx="10"/>
          </p:nvPr>
        </p:nvSpPr>
        <p:spPr/>
        <p:txBody>
          <a:bodyPr/>
          <a:lstStyle/>
          <a:p>
            <a:fld id="{AB18C2FE-1C09-F94D-96D6-78673F15152B}" type="slidenum">
              <a:rPr lang="en-US" smtClean="0"/>
              <a:t>23</a:t>
            </a:fld>
            <a:endParaRPr lang="en-US"/>
          </a:p>
        </p:txBody>
      </p:sp>
    </p:spTree>
    <p:extLst>
      <p:ext uri="{BB962C8B-B14F-4D97-AF65-F5344CB8AC3E}">
        <p14:creationId xmlns:p14="http://schemas.microsoft.com/office/powerpoint/2010/main" val="2920936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18C2FE-1C09-F94D-96D6-78673F15152B}" type="slidenum">
              <a:rPr lang="en-US" smtClean="0"/>
              <a:t>24</a:t>
            </a:fld>
            <a:endParaRPr lang="en-US"/>
          </a:p>
        </p:txBody>
      </p:sp>
    </p:spTree>
    <p:extLst>
      <p:ext uri="{BB962C8B-B14F-4D97-AF65-F5344CB8AC3E}">
        <p14:creationId xmlns:p14="http://schemas.microsoft.com/office/powerpoint/2010/main" val="535062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6/7/2018</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62715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5877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6/7/2018</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69685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6/7/2018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3969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6/7/2018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4391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6/7/2018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68490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36128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6/7/2018</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72276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42843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6984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6/7/2018</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53421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6/7/2018</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72539273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7DC92-7373-B142-81F1-186244F71EC2}"/>
              </a:ext>
            </a:extLst>
          </p:cNvPr>
          <p:cNvSpPr>
            <a:spLocks noGrp="1"/>
          </p:cNvSpPr>
          <p:nvPr>
            <p:ph type="ctrTitle"/>
          </p:nvPr>
        </p:nvSpPr>
        <p:spPr>
          <a:xfrm>
            <a:off x="581191" y="1016001"/>
            <a:ext cx="10993549" cy="2218266"/>
          </a:xfrm>
        </p:spPr>
        <p:txBody>
          <a:bodyPr>
            <a:normAutofit/>
          </a:bodyPr>
          <a:lstStyle/>
          <a:p>
            <a:r>
              <a:rPr lang="en-US" sz="2700" dirty="0"/>
              <a:t>Quality over quantity</a:t>
            </a:r>
            <a:br>
              <a:rPr lang="en-US" sz="2700" dirty="0"/>
            </a:br>
            <a:r>
              <a:rPr lang="en-AU" dirty="0"/>
              <a:t/>
            </a:r>
            <a:br>
              <a:rPr lang="en-AU" dirty="0"/>
            </a:br>
            <a:endParaRPr lang="en-US" dirty="0"/>
          </a:p>
        </p:txBody>
      </p:sp>
      <p:sp>
        <p:nvSpPr>
          <p:cNvPr id="3" name="Subtitle 2">
            <a:extLst>
              <a:ext uri="{FF2B5EF4-FFF2-40B4-BE49-F238E27FC236}">
                <a16:creationId xmlns:a16="http://schemas.microsoft.com/office/drawing/2014/main" id="{2F3E1158-7725-6E44-BD0C-92B1A004A02F}"/>
              </a:ext>
            </a:extLst>
          </p:cNvPr>
          <p:cNvSpPr>
            <a:spLocks noGrp="1"/>
          </p:cNvSpPr>
          <p:nvPr>
            <p:ph type="subTitle" idx="1"/>
          </p:nvPr>
        </p:nvSpPr>
        <p:spPr>
          <a:xfrm>
            <a:off x="581191" y="2184400"/>
            <a:ext cx="11119742" cy="777508"/>
          </a:xfrm>
        </p:spPr>
        <p:txBody>
          <a:bodyPr lIns="90000" numCol="1">
            <a:noAutofit/>
          </a:bodyPr>
          <a:lstStyle/>
          <a:p>
            <a:r>
              <a:rPr lang="en-US" sz="2000" dirty="0"/>
              <a:t>Interaction can enhance research use in social work (and it may not have to be time and resource intensive!)</a:t>
            </a:r>
          </a:p>
        </p:txBody>
      </p:sp>
      <p:sp>
        <p:nvSpPr>
          <p:cNvPr id="4" name="TextBox 3">
            <a:extLst>
              <a:ext uri="{FF2B5EF4-FFF2-40B4-BE49-F238E27FC236}">
                <a16:creationId xmlns:a16="http://schemas.microsoft.com/office/drawing/2014/main" id="{7B18AF71-74CF-0144-9390-7D208BFE2F61}"/>
              </a:ext>
            </a:extLst>
          </p:cNvPr>
          <p:cNvSpPr txBox="1"/>
          <p:nvPr/>
        </p:nvSpPr>
        <p:spPr>
          <a:xfrm>
            <a:off x="581192" y="4250267"/>
            <a:ext cx="2847808" cy="1477328"/>
          </a:xfrm>
          <a:prstGeom prst="rect">
            <a:avLst/>
          </a:prstGeom>
          <a:noFill/>
        </p:spPr>
        <p:txBody>
          <a:bodyPr wrap="square" rtlCol="0">
            <a:spAutoFit/>
          </a:bodyPr>
          <a:lstStyle/>
          <a:p>
            <a:r>
              <a:rPr lang="en-US" dirty="0">
                <a:solidFill>
                  <a:schemeClr val="bg1"/>
                </a:solidFill>
              </a:rPr>
              <a:t>Milena Heinsch</a:t>
            </a:r>
          </a:p>
          <a:p>
            <a:r>
              <a:rPr lang="en-US" dirty="0">
                <a:solidFill>
                  <a:schemeClr val="bg1"/>
                </a:solidFill>
              </a:rPr>
              <a:t>Lecturer Social Work</a:t>
            </a:r>
          </a:p>
          <a:p>
            <a:r>
              <a:rPr lang="en-US" dirty="0">
                <a:solidFill>
                  <a:schemeClr val="bg1"/>
                </a:solidFill>
              </a:rPr>
              <a:t>The University of Newcastle </a:t>
            </a:r>
          </a:p>
          <a:p>
            <a:r>
              <a:rPr lang="en-US" dirty="0">
                <a:solidFill>
                  <a:schemeClr val="bg1"/>
                </a:solidFill>
              </a:rPr>
              <a:t>Milena.Heinsch@Newcastle.edu.au</a:t>
            </a:r>
          </a:p>
        </p:txBody>
      </p:sp>
      <p:pic>
        <p:nvPicPr>
          <p:cNvPr id="6" name="Content Placeholder 44">
            <a:extLst>
              <a:ext uri="{FF2B5EF4-FFF2-40B4-BE49-F238E27FC236}">
                <a16:creationId xmlns:a16="http://schemas.microsoft.com/office/drawing/2014/main" id="{88B02F84-643B-B345-AB6F-E12D67229E69}"/>
              </a:ext>
            </a:extLst>
          </p:cNvPr>
          <p:cNvPicPr>
            <a:picLocks noChangeAspect="1"/>
          </p:cNvPicPr>
          <p:nvPr/>
        </p:nvPicPr>
        <p:blipFill>
          <a:blip r:embed="rId3"/>
          <a:stretch>
            <a:fillRect/>
          </a:stretch>
        </p:blipFill>
        <p:spPr>
          <a:xfrm>
            <a:off x="3429000" y="3428998"/>
            <a:ext cx="7983032" cy="2658349"/>
          </a:xfrm>
          <a:prstGeom prst="rect">
            <a:avLst/>
          </a:prstGeom>
        </p:spPr>
      </p:pic>
    </p:spTree>
    <p:extLst>
      <p:ext uri="{BB962C8B-B14F-4D97-AF65-F5344CB8AC3E}">
        <p14:creationId xmlns:p14="http://schemas.microsoft.com/office/powerpoint/2010/main" val="3681611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7CAC7-E46D-094E-A01A-B47A0B2F5FBE}"/>
              </a:ext>
            </a:extLst>
          </p:cNvPr>
          <p:cNvSpPr>
            <a:spLocks noGrp="1"/>
          </p:cNvSpPr>
          <p:nvPr>
            <p:ph type="title"/>
          </p:nvPr>
        </p:nvSpPr>
        <p:spPr/>
        <p:txBody>
          <a:bodyPr/>
          <a:lstStyle/>
          <a:p>
            <a:r>
              <a:rPr lang="en-US" dirty="0"/>
              <a:t>The “swampy lowlands” of social work</a:t>
            </a:r>
          </a:p>
        </p:txBody>
      </p:sp>
      <p:sp>
        <p:nvSpPr>
          <p:cNvPr id="3" name="Content Placeholder 2">
            <a:extLst>
              <a:ext uri="{FF2B5EF4-FFF2-40B4-BE49-F238E27FC236}">
                <a16:creationId xmlns:a16="http://schemas.microsoft.com/office/drawing/2014/main" id="{FE0B0E47-066C-944A-A5D7-CE9F0F899D39}"/>
              </a:ext>
            </a:extLst>
          </p:cNvPr>
          <p:cNvSpPr>
            <a:spLocks noGrp="1"/>
          </p:cNvSpPr>
          <p:nvPr>
            <p:ph idx="1"/>
          </p:nvPr>
        </p:nvSpPr>
        <p:spPr>
          <a:xfrm>
            <a:off x="581192" y="1956816"/>
            <a:ext cx="11029615" cy="4681728"/>
          </a:xfrm>
        </p:spPr>
        <p:txBody>
          <a:bodyPr>
            <a:normAutofit fontScale="92500" lnSpcReduction="10000"/>
          </a:bodyPr>
          <a:lstStyle/>
          <a:p>
            <a:pPr marL="0" indent="0" algn="just">
              <a:lnSpc>
                <a:spcPct val="200000"/>
              </a:lnSpc>
              <a:buNone/>
            </a:pPr>
            <a:r>
              <a:rPr lang="en-US" sz="2400" dirty="0"/>
              <a:t>“In the varied topography of professional practice, there is a high, hard ground overlooking a swamp.  On the high ground, manageable problems lend themselves to solutions through the use of research­ based theory and technique.  In the swampy lowlands, problems are messy and confusing and incapable of technical solution.  The irony of this situation is that the problems of the high ground tend to be relatively unimportant to individuals or society at large, however great their technical interest may be, while in the swamp lie the problems of greatest human concern” (Schon, 1987, p. 1).   </a:t>
            </a:r>
          </a:p>
          <a:p>
            <a:pPr algn="just"/>
            <a:endParaRPr lang="en-US" dirty="0"/>
          </a:p>
        </p:txBody>
      </p:sp>
    </p:spTree>
    <p:extLst>
      <p:ext uri="{BB962C8B-B14F-4D97-AF65-F5344CB8AC3E}">
        <p14:creationId xmlns:p14="http://schemas.microsoft.com/office/powerpoint/2010/main" val="311632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C6B3C-53E2-4346-9F0A-CAC08A781CC6}"/>
              </a:ext>
            </a:extLst>
          </p:cNvPr>
          <p:cNvSpPr>
            <a:spLocks noGrp="1"/>
          </p:cNvSpPr>
          <p:nvPr>
            <p:ph type="title"/>
          </p:nvPr>
        </p:nvSpPr>
        <p:spPr/>
        <p:txBody>
          <a:bodyPr/>
          <a:lstStyle/>
          <a:p>
            <a:r>
              <a:rPr lang="en-US" dirty="0"/>
              <a:t>The evidence-based practice hierarchy</a:t>
            </a:r>
          </a:p>
        </p:txBody>
      </p:sp>
      <p:pic>
        <p:nvPicPr>
          <p:cNvPr id="4" name="Content Placeholder 17">
            <a:extLst>
              <a:ext uri="{FF2B5EF4-FFF2-40B4-BE49-F238E27FC236}">
                <a16:creationId xmlns:a16="http://schemas.microsoft.com/office/drawing/2014/main" id="{411A650A-A593-EF4F-B992-9C04921D8E2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7189" y="2194560"/>
            <a:ext cx="5503617" cy="3869940"/>
          </a:xfrm>
        </p:spPr>
      </p:pic>
      <p:pic>
        <p:nvPicPr>
          <p:cNvPr id="5" name="Picture 4">
            <a:extLst>
              <a:ext uri="{FF2B5EF4-FFF2-40B4-BE49-F238E27FC236}">
                <a16:creationId xmlns:a16="http://schemas.microsoft.com/office/drawing/2014/main" id="{D43E0DD8-672A-F348-9530-AE2765DCC4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7370" y="1984691"/>
            <a:ext cx="5781036" cy="4008169"/>
          </a:xfrm>
          <a:prstGeom prst="rect">
            <a:avLst/>
          </a:prstGeom>
        </p:spPr>
      </p:pic>
    </p:spTree>
    <p:extLst>
      <p:ext uri="{BB962C8B-B14F-4D97-AF65-F5344CB8AC3E}">
        <p14:creationId xmlns:p14="http://schemas.microsoft.com/office/powerpoint/2010/main" val="2039959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CB766-760C-0E4E-B720-CFE3363D20DF}"/>
              </a:ext>
            </a:extLst>
          </p:cNvPr>
          <p:cNvSpPr>
            <a:spLocks noGrp="1"/>
          </p:cNvSpPr>
          <p:nvPr>
            <p:ph type="title"/>
          </p:nvPr>
        </p:nvSpPr>
        <p:spPr>
          <a:xfrm>
            <a:off x="544616" y="5418411"/>
            <a:ext cx="11029616" cy="1013800"/>
          </a:xfrm>
        </p:spPr>
        <p:txBody>
          <a:bodyPr>
            <a:normAutofit/>
          </a:bodyPr>
          <a:lstStyle/>
          <a:p>
            <a:r>
              <a:rPr lang="en-US" b="1" cap="none" dirty="0">
                <a:solidFill>
                  <a:schemeClr val="tx1">
                    <a:lumMod val="85000"/>
                    <a:lumOff val="15000"/>
                  </a:schemeClr>
                </a:solidFill>
                <a:latin typeface="Apple Chancery" panose="03020702040506060504" pitchFamily="66" charset="-79"/>
                <a:cs typeface="Apple Chancery" panose="03020702040506060504" pitchFamily="66" charset="-79"/>
              </a:rPr>
              <a:t>…but some knowledge holds greater power than other knowledge</a:t>
            </a:r>
          </a:p>
        </p:txBody>
      </p:sp>
      <p:pic>
        <p:nvPicPr>
          <p:cNvPr id="4" name="Content Placeholder 5">
            <a:extLst>
              <a:ext uri="{FF2B5EF4-FFF2-40B4-BE49-F238E27FC236}">
                <a16:creationId xmlns:a16="http://schemas.microsoft.com/office/drawing/2014/main" id="{1B1055E2-C1AE-C14C-89C6-F8E121004F8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18936" y="1431416"/>
            <a:ext cx="6786202" cy="3817239"/>
          </a:xfrm>
        </p:spPr>
      </p:pic>
    </p:spTree>
    <p:extLst>
      <p:ext uri="{BB962C8B-B14F-4D97-AF65-F5344CB8AC3E}">
        <p14:creationId xmlns:p14="http://schemas.microsoft.com/office/powerpoint/2010/main" val="1787747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36198-618F-3745-BB27-58D5802E3B71}"/>
              </a:ext>
            </a:extLst>
          </p:cNvPr>
          <p:cNvSpPr>
            <a:spLocks noGrp="1"/>
          </p:cNvSpPr>
          <p:nvPr>
            <p:ph type="title"/>
          </p:nvPr>
        </p:nvSpPr>
        <p:spPr>
          <a:xfrm>
            <a:off x="581192" y="702156"/>
            <a:ext cx="11029616" cy="1013800"/>
          </a:xfrm>
        </p:spPr>
        <p:txBody>
          <a:bodyPr/>
          <a:lstStyle/>
          <a:p>
            <a:r>
              <a:rPr lang="en-US" dirty="0"/>
              <a:t>Social work’s “guilty knowledge” … “</a:t>
            </a:r>
            <a:r>
              <a:rPr lang="en-US" b="1" cap="none" dirty="0">
                <a:latin typeface="Apple Chancery" panose="03020702040506060504" pitchFamily="66" charset="-79"/>
                <a:cs typeface="Apple Chancery" panose="03020702040506060504" pitchFamily="66" charset="-79"/>
              </a:rPr>
              <a:t>not the coin of the realm”</a:t>
            </a:r>
            <a:endParaRPr lang="en-US" b="1" dirty="0">
              <a:latin typeface="Apple Chancery" panose="03020702040506060504" pitchFamily="66" charset="-79"/>
              <a:cs typeface="Apple Chancery" panose="03020702040506060504" pitchFamily="66" charset="-79"/>
            </a:endParaRPr>
          </a:p>
        </p:txBody>
      </p:sp>
      <p:sp>
        <p:nvSpPr>
          <p:cNvPr id="3" name="Content Placeholder 2">
            <a:extLst>
              <a:ext uri="{FF2B5EF4-FFF2-40B4-BE49-F238E27FC236}">
                <a16:creationId xmlns:a16="http://schemas.microsoft.com/office/drawing/2014/main" id="{57B81150-FFCC-674E-B023-9633A97D12E9}"/>
              </a:ext>
            </a:extLst>
          </p:cNvPr>
          <p:cNvSpPr>
            <a:spLocks noGrp="1"/>
          </p:cNvSpPr>
          <p:nvPr>
            <p:ph idx="1"/>
          </p:nvPr>
        </p:nvSpPr>
        <p:spPr>
          <a:xfrm>
            <a:off x="581192" y="2180496"/>
            <a:ext cx="11029615" cy="4677504"/>
          </a:xfrm>
        </p:spPr>
        <p:txBody>
          <a:bodyPr>
            <a:normAutofit fontScale="92500"/>
          </a:bodyPr>
          <a:lstStyle/>
          <a:p>
            <a:pPr marL="0" indent="0" algn="just">
              <a:lnSpc>
                <a:spcPct val="200000"/>
              </a:lnSpc>
              <a:buNone/>
            </a:pPr>
            <a:r>
              <a:rPr lang="en-AU" sz="2600" dirty="0">
                <a:solidFill>
                  <a:schemeClr val="tx1">
                    <a:lumMod val="95000"/>
                    <a:lumOff val="5000"/>
                  </a:schemeClr>
                </a:solidFill>
              </a:rPr>
              <a:t>“Social work knowledge is formed from the humble stuff of lived experience and values”. These “are the heartlines of the profession”. They “have existed from the beginning and have remained strong within the recesses of daily practice. Like veins of ore in bedrock, they glimmer quietly for all who are willing to see. Because the material lodged in these rich veins is not the official coin of the realm, it forms the guilty knowledge of social work” (Weick, 1999, p. 35).</a:t>
            </a:r>
          </a:p>
          <a:p>
            <a:pPr marL="0" indent="0" algn="just">
              <a:buNone/>
            </a:pPr>
            <a:endParaRPr lang="en-US" dirty="0"/>
          </a:p>
        </p:txBody>
      </p:sp>
    </p:spTree>
    <p:extLst>
      <p:ext uri="{BB962C8B-B14F-4D97-AF65-F5344CB8AC3E}">
        <p14:creationId xmlns:p14="http://schemas.microsoft.com/office/powerpoint/2010/main" val="250052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4ABEA-4ABF-4E4F-9DA9-47E18FB4F3FD}"/>
              </a:ext>
            </a:extLst>
          </p:cNvPr>
          <p:cNvSpPr>
            <a:spLocks noGrp="1"/>
          </p:cNvSpPr>
          <p:nvPr>
            <p:ph type="title"/>
          </p:nvPr>
        </p:nvSpPr>
        <p:spPr/>
        <p:txBody>
          <a:bodyPr/>
          <a:lstStyle/>
          <a:p>
            <a:pPr algn="ctr"/>
            <a:r>
              <a:rPr lang="en-US" dirty="0"/>
              <a:t>The ‘Scientification’ of social work</a:t>
            </a:r>
          </a:p>
        </p:txBody>
      </p:sp>
      <p:pic>
        <p:nvPicPr>
          <p:cNvPr id="9" name="Content Placeholder 8">
            <a:extLst>
              <a:ext uri="{FF2B5EF4-FFF2-40B4-BE49-F238E27FC236}">
                <a16:creationId xmlns:a16="http://schemas.microsoft.com/office/drawing/2014/main" id="{E42794E5-06A7-6147-8EE9-3C19AD8BDD2F}"/>
              </a:ext>
            </a:extLst>
          </p:cNvPr>
          <p:cNvPicPr>
            <a:picLocks noGrp="1" noChangeAspect="1"/>
          </p:cNvPicPr>
          <p:nvPr>
            <p:ph idx="1"/>
          </p:nvPr>
        </p:nvPicPr>
        <p:blipFill>
          <a:blip r:embed="rId3"/>
          <a:stretch>
            <a:fillRect/>
          </a:stretch>
        </p:blipFill>
        <p:spPr>
          <a:xfrm>
            <a:off x="2063522" y="2017208"/>
            <a:ext cx="8064956" cy="4486132"/>
          </a:xfrm>
        </p:spPr>
      </p:pic>
    </p:spTree>
    <p:extLst>
      <p:ext uri="{BB962C8B-B14F-4D97-AF65-F5344CB8AC3E}">
        <p14:creationId xmlns:p14="http://schemas.microsoft.com/office/powerpoint/2010/main" val="1048023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12494-66B0-5041-8D87-2D87D8924EB4}"/>
              </a:ext>
            </a:extLst>
          </p:cNvPr>
          <p:cNvSpPr>
            <a:spLocks noGrp="1"/>
          </p:cNvSpPr>
          <p:nvPr>
            <p:ph type="title"/>
          </p:nvPr>
        </p:nvSpPr>
        <p:spPr/>
        <p:txBody>
          <a:bodyPr/>
          <a:lstStyle/>
          <a:p>
            <a:r>
              <a:rPr lang="en-US" dirty="0"/>
              <a:t>Developing a “third way” for knowledge in social work</a:t>
            </a:r>
          </a:p>
        </p:txBody>
      </p:sp>
      <p:sp>
        <p:nvSpPr>
          <p:cNvPr id="3" name="Content Placeholder 2">
            <a:extLst>
              <a:ext uri="{FF2B5EF4-FFF2-40B4-BE49-F238E27FC236}">
                <a16:creationId xmlns:a16="http://schemas.microsoft.com/office/drawing/2014/main" id="{A95FA8CE-57FE-EC44-A4A2-E45DFDCF95FB}"/>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3CABFCAE-8FE1-EB4C-8D4A-248485DB210B}"/>
              </a:ext>
            </a:extLst>
          </p:cNvPr>
          <p:cNvPicPr>
            <a:picLocks noChangeAspect="1"/>
          </p:cNvPicPr>
          <p:nvPr/>
        </p:nvPicPr>
        <p:blipFill>
          <a:blip r:embed="rId3"/>
          <a:stretch>
            <a:fillRect/>
          </a:stretch>
        </p:blipFill>
        <p:spPr>
          <a:xfrm>
            <a:off x="2576944" y="2021553"/>
            <a:ext cx="6005945" cy="4527559"/>
          </a:xfrm>
          <a:prstGeom prst="rect">
            <a:avLst/>
          </a:prstGeom>
        </p:spPr>
      </p:pic>
    </p:spTree>
    <p:extLst>
      <p:ext uri="{BB962C8B-B14F-4D97-AF65-F5344CB8AC3E}">
        <p14:creationId xmlns:p14="http://schemas.microsoft.com/office/powerpoint/2010/main" val="3985952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59ACB-3A6F-AC4B-A70C-4466C77B9D48}"/>
              </a:ext>
            </a:extLst>
          </p:cNvPr>
          <p:cNvSpPr>
            <a:spLocks noGrp="1"/>
          </p:cNvSpPr>
          <p:nvPr>
            <p:ph type="title"/>
          </p:nvPr>
        </p:nvSpPr>
        <p:spPr/>
        <p:txBody>
          <a:bodyPr/>
          <a:lstStyle/>
          <a:p>
            <a:r>
              <a:rPr lang="en-US" dirty="0"/>
              <a:t>Buzz session</a:t>
            </a:r>
          </a:p>
        </p:txBody>
      </p:sp>
      <p:pic>
        <p:nvPicPr>
          <p:cNvPr id="9" name="Content Placeholder 8">
            <a:extLst>
              <a:ext uri="{FF2B5EF4-FFF2-40B4-BE49-F238E27FC236}">
                <a16:creationId xmlns:a16="http://schemas.microsoft.com/office/drawing/2014/main" id="{721B52C8-56CD-7747-8158-710D35786FDD}"/>
              </a:ext>
            </a:extLst>
          </p:cNvPr>
          <p:cNvPicPr>
            <a:picLocks noGrp="1" noChangeAspect="1"/>
          </p:cNvPicPr>
          <p:nvPr>
            <p:ph idx="1"/>
          </p:nvPr>
        </p:nvPicPr>
        <p:blipFill>
          <a:blip r:embed="rId2"/>
          <a:stretch>
            <a:fillRect/>
          </a:stretch>
        </p:blipFill>
        <p:spPr>
          <a:xfrm>
            <a:off x="3093357" y="2181225"/>
            <a:ext cx="6005286" cy="3678238"/>
          </a:xfrm>
        </p:spPr>
      </p:pic>
    </p:spTree>
    <p:extLst>
      <p:ext uri="{BB962C8B-B14F-4D97-AF65-F5344CB8AC3E}">
        <p14:creationId xmlns:p14="http://schemas.microsoft.com/office/powerpoint/2010/main" val="1389844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3E4CC-73EC-F241-8F10-DA47A808CDB6}"/>
              </a:ext>
            </a:extLst>
          </p:cNvPr>
          <p:cNvSpPr>
            <a:spLocks noGrp="1"/>
          </p:cNvSpPr>
          <p:nvPr>
            <p:ph type="title"/>
          </p:nvPr>
        </p:nvSpPr>
        <p:spPr/>
        <p:txBody>
          <a:bodyPr/>
          <a:lstStyle/>
          <a:p>
            <a:r>
              <a:rPr lang="en-US" dirty="0"/>
              <a:t>Interaction and research use in social work</a:t>
            </a:r>
          </a:p>
        </p:txBody>
      </p:sp>
      <p:pic>
        <p:nvPicPr>
          <p:cNvPr id="4" name="Picture 3">
            <a:extLst>
              <a:ext uri="{FF2B5EF4-FFF2-40B4-BE49-F238E27FC236}">
                <a16:creationId xmlns:a16="http://schemas.microsoft.com/office/drawing/2014/main" id="{A7A8F8E7-BE76-DD4E-9724-F459E545C558}"/>
              </a:ext>
            </a:extLst>
          </p:cNvPr>
          <p:cNvPicPr>
            <a:picLocks noChangeAspect="1"/>
          </p:cNvPicPr>
          <p:nvPr/>
        </p:nvPicPr>
        <p:blipFill>
          <a:blip r:embed="rId3"/>
          <a:stretch>
            <a:fillRect/>
          </a:stretch>
        </p:blipFill>
        <p:spPr>
          <a:xfrm>
            <a:off x="2726892" y="2180495"/>
            <a:ext cx="6738216" cy="4386560"/>
          </a:xfrm>
          <a:prstGeom prst="rect">
            <a:avLst/>
          </a:prstGeom>
        </p:spPr>
      </p:pic>
      <p:sp>
        <p:nvSpPr>
          <p:cNvPr id="5" name="Content Placeholder 4">
            <a:extLst>
              <a:ext uri="{FF2B5EF4-FFF2-40B4-BE49-F238E27FC236}">
                <a16:creationId xmlns:a16="http://schemas.microsoft.com/office/drawing/2014/main" id="{D1F32363-FD4A-E34A-8ECD-4C07CF868A77}"/>
              </a:ext>
            </a:extLst>
          </p:cNvPr>
          <p:cNvSpPr>
            <a:spLocks noGrp="1"/>
          </p:cNvSpPr>
          <p:nvPr>
            <p:ph idx="1"/>
          </p:nvPr>
        </p:nvSpPr>
        <p:spPr>
          <a:xfrm>
            <a:off x="0" y="2180495"/>
            <a:ext cx="11029615" cy="3678303"/>
          </a:xfrm>
        </p:spPr>
        <p:txBody>
          <a:bodyPr/>
          <a:lstStyle/>
          <a:p>
            <a:endParaRPr lang="en-US" dirty="0"/>
          </a:p>
        </p:txBody>
      </p:sp>
    </p:spTree>
    <p:extLst>
      <p:ext uri="{BB962C8B-B14F-4D97-AF65-F5344CB8AC3E}">
        <p14:creationId xmlns:p14="http://schemas.microsoft.com/office/powerpoint/2010/main" val="2346735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BA09E-B934-3543-83E2-BFDF9034665A}"/>
              </a:ext>
            </a:extLst>
          </p:cNvPr>
          <p:cNvSpPr>
            <a:spLocks noGrp="1"/>
          </p:cNvSpPr>
          <p:nvPr>
            <p:ph type="title"/>
          </p:nvPr>
        </p:nvSpPr>
        <p:spPr/>
        <p:txBody>
          <a:bodyPr/>
          <a:lstStyle/>
          <a:p>
            <a:r>
              <a:rPr lang="en-US" dirty="0"/>
              <a:t>definitions</a:t>
            </a:r>
          </a:p>
        </p:txBody>
      </p:sp>
      <p:graphicFrame>
        <p:nvGraphicFramePr>
          <p:cNvPr id="5" name="Content Placeholder 4">
            <a:extLst>
              <a:ext uri="{FF2B5EF4-FFF2-40B4-BE49-F238E27FC236}">
                <a16:creationId xmlns:a16="http://schemas.microsoft.com/office/drawing/2014/main" id="{F80357DC-378A-D147-9D90-75F64B77126B}"/>
              </a:ext>
            </a:extLst>
          </p:cNvPr>
          <p:cNvGraphicFramePr>
            <a:graphicFrameLocks noGrp="1"/>
          </p:cNvGraphicFramePr>
          <p:nvPr>
            <p:ph idx="1"/>
            <p:extLst>
              <p:ext uri="{D42A27DB-BD31-4B8C-83A1-F6EECF244321}">
                <p14:modId xmlns:p14="http://schemas.microsoft.com/office/powerpoint/2010/main" val="298436050"/>
              </p:ext>
            </p:extLst>
          </p:nvPr>
        </p:nvGraphicFramePr>
        <p:xfrm>
          <a:off x="581192" y="2266184"/>
          <a:ext cx="6484626" cy="3768856"/>
        </p:xfrm>
        <a:graphic>
          <a:graphicData uri="http://schemas.openxmlformats.org/drawingml/2006/table">
            <a:tbl>
              <a:tblPr firstRow="1" bandRow="1">
                <a:tableStyleId>{5C22544A-7EE6-4342-B048-85BDC9FD1C3A}</a:tableStyleId>
              </a:tblPr>
              <a:tblGrid>
                <a:gridCol w="2142164">
                  <a:extLst>
                    <a:ext uri="{9D8B030D-6E8A-4147-A177-3AD203B41FA5}">
                      <a16:colId xmlns:a16="http://schemas.microsoft.com/office/drawing/2014/main" val="3316924553"/>
                    </a:ext>
                  </a:extLst>
                </a:gridCol>
                <a:gridCol w="4342462">
                  <a:extLst>
                    <a:ext uri="{9D8B030D-6E8A-4147-A177-3AD203B41FA5}">
                      <a16:colId xmlns:a16="http://schemas.microsoft.com/office/drawing/2014/main" val="1886516051"/>
                    </a:ext>
                  </a:extLst>
                </a:gridCol>
              </a:tblGrid>
              <a:tr h="905222">
                <a:tc gridSpan="2">
                  <a:txBody>
                    <a:bodyPr/>
                    <a:lstStyle/>
                    <a:p>
                      <a:r>
                        <a:rPr lang="en-US" sz="2000" dirty="0"/>
                        <a:t>Research use</a:t>
                      </a:r>
                    </a:p>
                  </a:txBody>
                  <a:tcPr/>
                </a:tc>
                <a:tc hMerge="1">
                  <a:txBody>
                    <a:bodyPr/>
                    <a:lstStyle/>
                    <a:p>
                      <a:endParaRPr lang="en-US" dirty="0"/>
                    </a:p>
                  </a:txBody>
                  <a:tcPr/>
                </a:tc>
                <a:extLst>
                  <a:ext uri="{0D108BD9-81ED-4DB2-BD59-A6C34878D82A}">
                    <a16:rowId xmlns:a16="http://schemas.microsoft.com/office/drawing/2014/main" val="3289313371"/>
                  </a:ext>
                </a:extLst>
              </a:tr>
              <a:tr h="905222">
                <a:tc>
                  <a:txBody>
                    <a:bodyPr/>
                    <a:lstStyle/>
                    <a:p>
                      <a:r>
                        <a:rPr lang="en-US" sz="2000" dirty="0"/>
                        <a:t>Instrumental use</a:t>
                      </a:r>
                    </a:p>
                  </a:txBody>
                  <a:tcPr/>
                </a:tc>
                <a:tc>
                  <a:txBody>
                    <a:bodyPr/>
                    <a:lstStyle/>
                    <a:p>
                      <a:r>
                        <a:rPr lang="en-AU" sz="2000" b="0" i="0" u="none" strike="noStrike" kern="1200" dirty="0">
                          <a:solidFill>
                            <a:schemeClr val="dk1"/>
                          </a:solidFill>
                          <a:effectLst/>
                          <a:latin typeface="+mn-lt"/>
                          <a:ea typeface="+mn-ea"/>
                          <a:cs typeface="+mn-cs"/>
                        </a:rPr>
                        <a:t>Use of research to directly develop content or direction of policy/programs </a:t>
                      </a:r>
                      <a:endParaRPr lang="en-US" sz="2000" dirty="0"/>
                    </a:p>
                  </a:txBody>
                  <a:tcPr/>
                </a:tc>
                <a:extLst>
                  <a:ext uri="{0D108BD9-81ED-4DB2-BD59-A6C34878D82A}">
                    <a16:rowId xmlns:a16="http://schemas.microsoft.com/office/drawing/2014/main" val="264635121"/>
                  </a:ext>
                </a:extLst>
              </a:tr>
              <a:tr h="1053190">
                <a:tc>
                  <a:txBody>
                    <a:bodyPr/>
                    <a:lstStyle/>
                    <a:p>
                      <a:r>
                        <a:rPr lang="en-US" sz="2000" dirty="0"/>
                        <a:t>Conceptual use</a:t>
                      </a:r>
                    </a:p>
                  </a:txBody>
                  <a:tcPr/>
                </a:tc>
                <a:tc>
                  <a:txBody>
                    <a:bodyPr/>
                    <a:lstStyle/>
                    <a:p>
                      <a:r>
                        <a:rPr lang="en-AU" sz="2000" b="0" i="0" u="none" strike="noStrike" kern="1200" dirty="0">
                          <a:solidFill>
                            <a:schemeClr val="dk1"/>
                          </a:solidFill>
                          <a:effectLst/>
                          <a:latin typeface="+mn-lt"/>
                          <a:ea typeface="+mn-ea"/>
                          <a:cs typeface="+mn-cs"/>
                        </a:rPr>
                        <a:t>Use of research to provide new ideas, understanding or concepts that influence thinking about policy/programs</a:t>
                      </a:r>
                      <a:endParaRPr lang="en-US" sz="2000" dirty="0"/>
                    </a:p>
                  </a:txBody>
                  <a:tcPr/>
                </a:tc>
                <a:extLst>
                  <a:ext uri="{0D108BD9-81ED-4DB2-BD59-A6C34878D82A}">
                    <a16:rowId xmlns:a16="http://schemas.microsoft.com/office/drawing/2014/main" val="2044033506"/>
                  </a:ext>
                </a:extLst>
              </a:tr>
              <a:tr h="905222">
                <a:tc>
                  <a:txBody>
                    <a:bodyPr/>
                    <a:lstStyle/>
                    <a:p>
                      <a:r>
                        <a:rPr lang="en-US" sz="2000" dirty="0"/>
                        <a:t>Symbolic use</a:t>
                      </a:r>
                    </a:p>
                  </a:txBody>
                  <a:tcPr/>
                </a:tc>
                <a:tc>
                  <a:txBody>
                    <a:bodyPr/>
                    <a:lstStyle/>
                    <a:p>
                      <a:r>
                        <a:rPr lang="en-AU" sz="2000" b="0" i="0" u="none" strike="noStrike" kern="1200" dirty="0">
                          <a:solidFill>
                            <a:schemeClr val="dk1"/>
                          </a:solidFill>
                          <a:effectLst/>
                          <a:latin typeface="+mn-lt"/>
                          <a:ea typeface="+mn-ea"/>
                          <a:cs typeface="+mn-cs"/>
                        </a:rPr>
                        <a:t>Use of research to justify or lend weight to pre-existing preferences and actions</a:t>
                      </a:r>
                      <a:endParaRPr lang="en-US" sz="2000" dirty="0"/>
                    </a:p>
                  </a:txBody>
                  <a:tcPr/>
                </a:tc>
                <a:extLst>
                  <a:ext uri="{0D108BD9-81ED-4DB2-BD59-A6C34878D82A}">
                    <a16:rowId xmlns:a16="http://schemas.microsoft.com/office/drawing/2014/main" val="3735403799"/>
                  </a:ext>
                </a:extLst>
              </a:tr>
            </a:tbl>
          </a:graphicData>
        </a:graphic>
      </p:graphicFrame>
      <p:sp>
        <p:nvSpPr>
          <p:cNvPr id="4" name="TextBox 3">
            <a:extLst>
              <a:ext uri="{FF2B5EF4-FFF2-40B4-BE49-F238E27FC236}">
                <a16:creationId xmlns:a16="http://schemas.microsoft.com/office/drawing/2014/main" id="{548EB6B3-A77E-4548-A110-2CEFFA71F318}"/>
              </a:ext>
            </a:extLst>
          </p:cNvPr>
          <p:cNvSpPr txBox="1"/>
          <p:nvPr/>
        </p:nvSpPr>
        <p:spPr>
          <a:xfrm>
            <a:off x="7547956" y="2266185"/>
            <a:ext cx="3906981" cy="4001095"/>
          </a:xfrm>
          <a:prstGeom prst="rect">
            <a:avLst/>
          </a:prstGeom>
          <a:noFill/>
        </p:spPr>
        <p:txBody>
          <a:bodyPr wrap="square" rtlCol="0">
            <a:spAutoFit/>
          </a:bodyPr>
          <a:lstStyle/>
          <a:p>
            <a:pPr algn="just"/>
            <a:r>
              <a:rPr lang="en-US" sz="2400" i="1" dirty="0">
                <a:solidFill>
                  <a:schemeClr val="tx1">
                    <a:lumMod val="75000"/>
                    <a:lumOff val="25000"/>
                  </a:schemeClr>
                </a:solidFill>
              </a:rPr>
              <a:t>“People do not utilise research the way they utilise a hammer.  The whole process through which research penetrates the sphere of organisational decision making is…fluid and diffuse” (Weiss, 1981)</a:t>
            </a:r>
          </a:p>
          <a:p>
            <a:pPr algn="just"/>
            <a:endParaRPr lang="en-US" sz="2400" i="1" dirty="0">
              <a:solidFill>
                <a:schemeClr val="tx1">
                  <a:lumMod val="75000"/>
                  <a:lumOff val="25000"/>
                </a:schemeClr>
              </a:solidFill>
            </a:endParaRPr>
          </a:p>
          <a:p>
            <a:endParaRPr lang="en-US" sz="2000" i="1" dirty="0">
              <a:solidFill>
                <a:schemeClr val="tx1">
                  <a:lumMod val="75000"/>
                  <a:lumOff val="25000"/>
                </a:schemeClr>
              </a:solidFill>
            </a:endParaRPr>
          </a:p>
          <a:p>
            <a:pPr algn="just"/>
            <a:r>
              <a:rPr lang="en-US" sz="1400" i="1" dirty="0">
                <a:solidFill>
                  <a:schemeClr val="tx1">
                    <a:lumMod val="75000"/>
                    <a:lumOff val="25000"/>
                  </a:schemeClr>
                </a:solidFill>
              </a:rPr>
              <a:t>Weiss, C. (1981). Measuring the use of evaluation. In J. Ciarlo (Ed.), Utilization evaluation. Beverly Hills, CA: Sage Publications</a:t>
            </a:r>
            <a:endParaRPr lang="en-AU" sz="1400" i="1" dirty="0">
              <a:solidFill>
                <a:schemeClr val="tx1">
                  <a:lumMod val="75000"/>
                  <a:lumOff val="25000"/>
                </a:schemeClr>
              </a:solidFill>
            </a:endParaRPr>
          </a:p>
        </p:txBody>
      </p:sp>
    </p:spTree>
    <p:extLst>
      <p:ext uri="{BB962C8B-B14F-4D97-AF65-F5344CB8AC3E}">
        <p14:creationId xmlns:p14="http://schemas.microsoft.com/office/powerpoint/2010/main" val="1678072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6CA81-96BA-5B4E-949F-FC3B566D43B0}"/>
              </a:ext>
            </a:extLst>
          </p:cNvPr>
          <p:cNvSpPr>
            <a:spLocks noGrp="1"/>
          </p:cNvSpPr>
          <p:nvPr>
            <p:ph type="title"/>
          </p:nvPr>
        </p:nvSpPr>
        <p:spPr/>
        <p:txBody>
          <a:bodyPr/>
          <a:lstStyle/>
          <a:p>
            <a:r>
              <a:rPr lang="en-US" dirty="0"/>
              <a:t>methods</a:t>
            </a:r>
          </a:p>
        </p:txBody>
      </p:sp>
      <p:sp>
        <p:nvSpPr>
          <p:cNvPr id="3" name="Content Placeholder 2">
            <a:extLst>
              <a:ext uri="{FF2B5EF4-FFF2-40B4-BE49-F238E27FC236}">
                <a16:creationId xmlns:a16="http://schemas.microsoft.com/office/drawing/2014/main" id="{77578A0B-B29F-4C43-9B54-EF6ACE0E876F}"/>
              </a:ext>
            </a:extLst>
          </p:cNvPr>
          <p:cNvSpPr>
            <a:spLocks noGrp="1"/>
          </p:cNvSpPr>
          <p:nvPr>
            <p:ph idx="1"/>
          </p:nvPr>
        </p:nvSpPr>
        <p:spPr>
          <a:xfrm>
            <a:off x="4185139" y="2233247"/>
            <a:ext cx="6893170" cy="4220306"/>
          </a:xfrm>
        </p:spPr>
        <p:txBody>
          <a:bodyPr>
            <a:normAutofit fontScale="92500" lnSpcReduction="10000"/>
          </a:bodyPr>
          <a:lstStyle/>
          <a:p>
            <a:pPr marL="0" indent="0">
              <a:buNone/>
            </a:pPr>
            <a:r>
              <a:rPr lang="en-US" sz="2600" dirty="0">
                <a:solidFill>
                  <a:schemeClr val="tx1">
                    <a:lumMod val="75000"/>
                    <a:lumOff val="25000"/>
                  </a:schemeClr>
                </a:solidFill>
              </a:rPr>
              <a:t>Study population:  Australian researchers publishing in social work journals </a:t>
            </a:r>
          </a:p>
          <a:p>
            <a:pPr marL="0" indent="0">
              <a:buNone/>
            </a:pPr>
            <a:endParaRPr lang="en-US" sz="2600" dirty="0">
              <a:solidFill>
                <a:schemeClr val="tx1">
                  <a:lumMod val="75000"/>
                  <a:lumOff val="25000"/>
                </a:schemeClr>
              </a:solidFill>
            </a:endParaRPr>
          </a:p>
          <a:p>
            <a:pPr marL="0" indent="0">
              <a:buNone/>
            </a:pPr>
            <a:r>
              <a:rPr lang="en-US" sz="2600" dirty="0">
                <a:solidFill>
                  <a:schemeClr val="tx1">
                    <a:lumMod val="75000"/>
                    <a:lumOff val="25000"/>
                  </a:schemeClr>
                </a:solidFill>
              </a:rPr>
              <a:t>Mixed methods: </a:t>
            </a:r>
          </a:p>
          <a:p>
            <a:pPr marL="457200" indent="-457200">
              <a:buFont typeface="+mj-lt"/>
              <a:buAutoNum type="arabicPeriod"/>
            </a:pPr>
            <a:r>
              <a:rPr lang="en-US" sz="2600" dirty="0">
                <a:solidFill>
                  <a:schemeClr val="tx1">
                    <a:lumMod val="75000"/>
                    <a:lumOff val="25000"/>
                  </a:schemeClr>
                </a:solidFill>
              </a:rPr>
              <a:t>Survey (n=60)*</a:t>
            </a:r>
          </a:p>
          <a:p>
            <a:pPr marL="457200" indent="-457200">
              <a:buFont typeface="+mj-lt"/>
              <a:buAutoNum type="arabicPeriod"/>
            </a:pPr>
            <a:r>
              <a:rPr lang="en-US" sz="2600" dirty="0">
                <a:solidFill>
                  <a:schemeClr val="tx1">
                    <a:lumMod val="75000"/>
                    <a:lumOff val="25000"/>
                  </a:schemeClr>
                </a:solidFill>
              </a:rPr>
              <a:t>Telephone interviews (n=26)</a:t>
            </a:r>
          </a:p>
          <a:p>
            <a:pPr marL="0" indent="0">
              <a:buNone/>
            </a:pPr>
            <a:endParaRPr lang="en-US" sz="2400" dirty="0">
              <a:solidFill>
                <a:schemeClr val="tx1">
                  <a:lumMod val="75000"/>
                  <a:lumOff val="25000"/>
                </a:schemeClr>
              </a:solidFill>
            </a:endParaRPr>
          </a:p>
          <a:p>
            <a:pPr marL="0" indent="0">
              <a:buNone/>
            </a:pPr>
            <a:r>
              <a:rPr lang="en-US" sz="2400" dirty="0">
                <a:solidFill>
                  <a:schemeClr val="tx1">
                    <a:lumMod val="75000"/>
                    <a:lumOff val="25000"/>
                  </a:schemeClr>
                </a:solidFill>
              </a:rPr>
              <a:t>*Heinsch, M., &amp; Gray, M. (2016). Making research count: What Australian social work researchers think. </a:t>
            </a:r>
            <a:r>
              <a:rPr lang="en-US" sz="2400" i="1" dirty="0">
                <a:solidFill>
                  <a:schemeClr val="tx1">
                    <a:lumMod val="75000"/>
                    <a:lumOff val="25000"/>
                  </a:schemeClr>
                </a:solidFill>
              </a:rPr>
              <a:t>Australian Social Work, 69</a:t>
            </a:r>
            <a:r>
              <a:rPr lang="en-US" sz="2400" dirty="0">
                <a:solidFill>
                  <a:schemeClr val="tx1">
                    <a:lumMod val="75000"/>
                    <a:lumOff val="25000"/>
                  </a:schemeClr>
                </a:solidFill>
              </a:rPr>
              <a:t>(4), 428-442.</a:t>
            </a:r>
          </a:p>
        </p:txBody>
      </p:sp>
      <p:pic>
        <p:nvPicPr>
          <p:cNvPr id="5" name="Picture 4">
            <a:extLst>
              <a:ext uri="{FF2B5EF4-FFF2-40B4-BE49-F238E27FC236}">
                <a16:creationId xmlns:a16="http://schemas.microsoft.com/office/drawing/2014/main" id="{E0C9F024-E441-744A-A1B3-1BD8AE0CCAE0}"/>
              </a:ext>
            </a:extLst>
          </p:cNvPr>
          <p:cNvPicPr>
            <a:picLocks noChangeAspect="1"/>
          </p:cNvPicPr>
          <p:nvPr/>
        </p:nvPicPr>
        <p:blipFill rotWithShape="1">
          <a:blip r:embed="rId3"/>
          <a:srcRect l="-3" r="61797"/>
          <a:stretch/>
        </p:blipFill>
        <p:spPr>
          <a:xfrm>
            <a:off x="386861" y="1940650"/>
            <a:ext cx="2303586" cy="4512903"/>
          </a:xfrm>
          <a:prstGeom prst="rect">
            <a:avLst/>
          </a:prstGeom>
        </p:spPr>
      </p:pic>
    </p:spTree>
    <p:extLst>
      <p:ext uri="{BB962C8B-B14F-4D97-AF65-F5344CB8AC3E}">
        <p14:creationId xmlns:p14="http://schemas.microsoft.com/office/powerpoint/2010/main" val="3023578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FEED4-7F15-1740-B319-395A945E67F3}"/>
              </a:ext>
            </a:extLst>
          </p:cNvPr>
          <p:cNvSpPr>
            <a:spLocks noGrp="1"/>
          </p:cNvSpPr>
          <p:nvPr>
            <p:ph type="title"/>
          </p:nvPr>
        </p:nvSpPr>
        <p:spPr/>
        <p:txBody>
          <a:bodyPr/>
          <a:lstStyle/>
          <a:p>
            <a:r>
              <a:rPr lang="en-US" dirty="0"/>
              <a:t>Findings: how did researchers view research use?</a:t>
            </a:r>
          </a:p>
        </p:txBody>
      </p:sp>
      <p:sp>
        <p:nvSpPr>
          <p:cNvPr id="3" name="Content Placeholder 2">
            <a:extLst>
              <a:ext uri="{FF2B5EF4-FFF2-40B4-BE49-F238E27FC236}">
                <a16:creationId xmlns:a16="http://schemas.microsoft.com/office/drawing/2014/main" id="{DA7ECDD6-EA12-4747-B9E1-E6C6B98C1720}"/>
              </a:ext>
            </a:extLst>
          </p:cNvPr>
          <p:cNvSpPr>
            <a:spLocks noGrp="1"/>
          </p:cNvSpPr>
          <p:nvPr>
            <p:ph idx="1"/>
          </p:nvPr>
        </p:nvSpPr>
        <p:spPr>
          <a:xfrm>
            <a:off x="581192" y="2424223"/>
            <a:ext cx="11029616" cy="5188157"/>
          </a:xfrm>
        </p:spPr>
        <p:txBody>
          <a:bodyPr>
            <a:normAutofit/>
          </a:bodyPr>
          <a:lstStyle/>
          <a:p>
            <a:pPr marL="0" indent="0" algn="just">
              <a:lnSpc>
                <a:spcPct val="150000"/>
              </a:lnSpc>
              <a:spcAft>
                <a:spcPts val="2400"/>
              </a:spcAft>
              <a:buNone/>
            </a:pPr>
            <a:r>
              <a:rPr lang="en-US" sz="2800" i="1" dirty="0">
                <a:solidFill>
                  <a:schemeClr val="tx1">
                    <a:lumMod val="75000"/>
                    <a:lumOff val="25000"/>
                  </a:schemeClr>
                </a:solidFill>
              </a:rPr>
              <a:t>“I mean it’s a socially embedded process ... It’s not just the researcher produces the research and then people apply it” (R14).</a:t>
            </a:r>
          </a:p>
          <a:p>
            <a:pPr marL="0" indent="0" algn="just">
              <a:buNone/>
            </a:pPr>
            <a:endParaRPr lang="en-US" sz="2800" i="1" dirty="0">
              <a:solidFill>
                <a:schemeClr val="tx1">
                  <a:lumMod val="75000"/>
                  <a:lumOff val="25000"/>
                </a:schemeClr>
              </a:solidFill>
            </a:endParaRPr>
          </a:p>
          <a:p>
            <a:pPr marL="0" indent="0" algn="just">
              <a:buNone/>
            </a:pPr>
            <a:endParaRPr lang="en-US" sz="2800" i="1" dirty="0">
              <a:solidFill>
                <a:schemeClr val="tx1"/>
              </a:solidFill>
            </a:endParaRPr>
          </a:p>
          <a:p>
            <a:pPr marL="0" indent="0">
              <a:buNone/>
            </a:pPr>
            <a:endParaRPr lang="en-US" sz="2800" i="1" dirty="0">
              <a:solidFill>
                <a:schemeClr val="tx1"/>
              </a:solidFill>
            </a:endParaRPr>
          </a:p>
        </p:txBody>
      </p:sp>
    </p:spTree>
    <p:extLst>
      <p:ext uri="{BB962C8B-B14F-4D97-AF65-F5344CB8AC3E}">
        <p14:creationId xmlns:p14="http://schemas.microsoft.com/office/powerpoint/2010/main" val="1971401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735AE-0941-D14A-8F4A-DFF7AC4477E7}"/>
              </a:ext>
            </a:extLst>
          </p:cNvPr>
          <p:cNvSpPr>
            <a:spLocks noGrp="1"/>
          </p:cNvSpPr>
          <p:nvPr>
            <p:ph type="title"/>
          </p:nvPr>
        </p:nvSpPr>
        <p:spPr>
          <a:xfrm>
            <a:off x="581192" y="702156"/>
            <a:ext cx="11029616" cy="1013800"/>
          </a:xfrm>
        </p:spPr>
        <p:txBody>
          <a:bodyPr>
            <a:normAutofit fontScale="90000"/>
          </a:bodyPr>
          <a:lstStyle/>
          <a:p>
            <a:r>
              <a:rPr lang="en-US" dirty="0"/>
              <a:t/>
            </a:r>
            <a:br>
              <a:rPr lang="en-US" dirty="0"/>
            </a:br>
            <a:r>
              <a:rPr lang="en-US" dirty="0"/>
              <a:t/>
            </a:r>
            <a:br>
              <a:rPr lang="en-US" dirty="0"/>
            </a:br>
            <a:r>
              <a:rPr lang="en-US" sz="3100" dirty="0"/>
              <a:t>Forms of research use</a:t>
            </a:r>
            <a:br>
              <a:rPr lang="en-US" sz="3100" dirty="0"/>
            </a:br>
            <a:r>
              <a:rPr lang="en-US" sz="3100" dirty="0"/>
              <a:t>Conceptual use</a:t>
            </a:r>
          </a:p>
        </p:txBody>
      </p:sp>
      <p:sp>
        <p:nvSpPr>
          <p:cNvPr id="3" name="Content Placeholder 2">
            <a:extLst>
              <a:ext uri="{FF2B5EF4-FFF2-40B4-BE49-F238E27FC236}">
                <a16:creationId xmlns:a16="http://schemas.microsoft.com/office/drawing/2014/main" id="{57CF20E9-4070-A445-8504-F5DFE090EDEB}"/>
              </a:ext>
            </a:extLst>
          </p:cNvPr>
          <p:cNvSpPr>
            <a:spLocks noGrp="1"/>
          </p:cNvSpPr>
          <p:nvPr>
            <p:ph idx="1"/>
          </p:nvPr>
        </p:nvSpPr>
        <p:spPr>
          <a:xfrm>
            <a:off x="581192" y="1956391"/>
            <a:ext cx="11029615" cy="4253023"/>
          </a:xfrm>
        </p:spPr>
        <p:txBody>
          <a:bodyPr>
            <a:normAutofit/>
          </a:bodyPr>
          <a:lstStyle/>
          <a:p>
            <a:pPr marL="0" indent="0">
              <a:buNone/>
            </a:pPr>
            <a:endParaRPr lang="en-US" sz="2800" i="1" dirty="0"/>
          </a:p>
          <a:p>
            <a:pPr marL="0" indent="0">
              <a:lnSpc>
                <a:spcPct val="150000"/>
              </a:lnSpc>
              <a:buNone/>
            </a:pPr>
            <a:r>
              <a:rPr lang="en-US" sz="2800" i="1" dirty="0"/>
              <a:t>“I’m really more interested in getting people to think rather than getting people to do stuff ... getting practitioners to stop and say, ‘I wonder what that’s about, I wonder how ...’ but not telling them what to do” (R22). </a:t>
            </a:r>
            <a:endParaRPr lang="en-AU" sz="2800" i="1" dirty="0"/>
          </a:p>
          <a:p>
            <a:pPr marL="0" indent="0">
              <a:buNone/>
            </a:pPr>
            <a:endParaRPr lang="en-AU" dirty="0"/>
          </a:p>
          <a:p>
            <a:endParaRPr lang="en-US" dirty="0"/>
          </a:p>
        </p:txBody>
      </p:sp>
    </p:spTree>
    <p:extLst>
      <p:ext uri="{BB962C8B-B14F-4D97-AF65-F5344CB8AC3E}">
        <p14:creationId xmlns:p14="http://schemas.microsoft.com/office/powerpoint/2010/main" val="883337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10D06-8F7E-3942-89AE-88A7069E5E0A}"/>
              </a:ext>
            </a:extLst>
          </p:cNvPr>
          <p:cNvSpPr>
            <a:spLocks noGrp="1"/>
          </p:cNvSpPr>
          <p:nvPr>
            <p:ph type="title"/>
          </p:nvPr>
        </p:nvSpPr>
        <p:spPr/>
        <p:txBody>
          <a:bodyPr/>
          <a:lstStyle/>
          <a:p>
            <a:r>
              <a:rPr lang="en-US" dirty="0"/>
              <a:t>Symbolic use</a:t>
            </a:r>
          </a:p>
        </p:txBody>
      </p:sp>
      <p:sp>
        <p:nvSpPr>
          <p:cNvPr id="3" name="Content Placeholder 2">
            <a:extLst>
              <a:ext uri="{FF2B5EF4-FFF2-40B4-BE49-F238E27FC236}">
                <a16:creationId xmlns:a16="http://schemas.microsoft.com/office/drawing/2014/main" id="{9AB8376C-37CE-2B46-8792-0B4742AC670E}"/>
              </a:ext>
            </a:extLst>
          </p:cNvPr>
          <p:cNvSpPr>
            <a:spLocks noGrp="1"/>
          </p:cNvSpPr>
          <p:nvPr>
            <p:ph idx="1"/>
          </p:nvPr>
        </p:nvSpPr>
        <p:spPr>
          <a:xfrm>
            <a:off x="581192" y="2180496"/>
            <a:ext cx="11029615" cy="3901327"/>
          </a:xfrm>
        </p:spPr>
        <p:txBody>
          <a:bodyPr>
            <a:normAutofit/>
          </a:bodyPr>
          <a:lstStyle/>
          <a:p>
            <a:pPr marL="0" indent="0" algn="just">
              <a:lnSpc>
                <a:spcPct val="120000"/>
              </a:lnSpc>
              <a:buNone/>
            </a:pPr>
            <a:endParaRPr lang="en-US" sz="2800" i="1" dirty="0">
              <a:solidFill>
                <a:schemeClr val="tx1">
                  <a:lumMod val="75000"/>
                  <a:lumOff val="25000"/>
                </a:schemeClr>
              </a:solidFill>
            </a:endParaRPr>
          </a:p>
          <a:p>
            <a:pPr marL="0" indent="0" algn="just">
              <a:lnSpc>
                <a:spcPct val="150000"/>
              </a:lnSpc>
              <a:buNone/>
            </a:pPr>
            <a:r>
              <a:rPr lang="en-US" sz="2800" i="1" dirty="0">
                <a:solidFill>
                  <a:schemeClr val="tx1">
                    <a:lumMod val="75000"/>
                    <a:lumOff val="25000"/>
                  </a:schemeClr>
                </a:solidFill>
              </a:rPr>
              <a:t>“So there was a bit of argy-bargy and we sort-of said, well, we’re going to publish anyway. So why don’t we work together and find out how we can phrase this in a more positive way, for you to take back to your people” (R4). </a:t>
            </a:r>
            <a:endParaRPr lang="en-AU" sz="2800" i="1" dirty="0">
              <a:solidFill>
                <a:schemeClr val="tx1">
                  <a:lumMod val="75000"/>
                  <a:lumOff val="25000"/>
                </a:schemeClr>
              </a:solidFill>
            </a:endParaRPr>
          </a:p>
          <a:p>
            <a:pPr marL="0" indent="0">
              <a:buNone/>
            </a:pPr>
            <a:r>
              <a:rPr lang="en-US" dirty="0">
                <a:solidFill>
                  <a:schemeClr val="tx1"/>
                </a:solidFill>
              </a:rPr>
              <a:t> </a:t>
            </a:r>
            <a:endParaRPr lang="en-AU" dirty="0">
              <a:solidFill>
                <a:schemeClr val="tx1"/>
              </a:solidFill>
            </a:endParaRPr>
          </a:p>
          <a:p>
            <a:pPr marL="0" indent="0">
              <a:buNone/>
            </a:pPr>
            <a:endParaRPr lang="en-US" dirty="0"/>
          </a:p>
        </p:txBody>
      </p:sp>
    </p:spTree>
    <p:extLst>
      <p:ext uri="{BB962C8B-B14F-4D97-AF65-F5344CB8AC3E}">
        <p14:creationId xmlns:p14="http://schemas.microsoft.com/office/powerpoint/2010/main" val="4191923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C1013-0D9B-8F4F-83F3-6CA4BF8D796E}"/>
              </a:ext>
            </a:extLst>
          </p:cNvPr>
          <p:cNvSpPr>
            <a:spLocks noGrp="1"/>
          </p:cNvSpPr>
          <p:nvPr>
            <p:ph type="title"/>
          </p:nvPr>
        </p:nvSpPr>
        <p:spPr/>
        <p:txBody>
          <a:bodyPr/>
          <a:lstStyle/>
          <a:p>
            <a:r>
              <a:rPr lang="en-US" dirty="0"/>
              <a:t>Instrumental use</a:t>
            </a:r>
          </a:p>
        </p:txBody>
      </p:sp>
      <p:sp>
        <p:nvSpPr>
          <p:cNvPr id="3" name="Content Placeholder 2">
            <a:extLst>
              <a:ext uri="{FF2B5EF4-FFF2-40B4-BE49-F238E27FC236}">
                <a16:creationId xmlns:a16="http://schemas.microsoft.com/office/drawing/2014/main" id="{37867998-8C5A-7F48-B3CA-639B5CCBA361}"/>
              </a:ext>
            </a:extLst>
          </p:cNvPr>
          <p:cNvSpPr>
            <a:spLocks noGrp="1"/>
          </p:cNvSpPr>
          <p:nvPr>
            <p:ph idx="1"/>
          </p:nvPr>
        </p:nvSpPr>
        <p:spPr>
          <a:xfrm>
            <a:off x="581192" y="1127051"/>
            <a:ext cx="11029615" cy="6504033"/>
          </a:xfrm>
        </p:spPr>
        <p:txBody>
          <a:bodyPr>
            <a:normAutofit/>
          </a:bodyPr>
          <a:lstStyle/>
          <a:p>
            <a:pPr marL="0" indent="0" algn="just">
              <a:buNone/>
            </a:pPr>
            <a:endParaRPr lang="en-US" sz="2800" i="1" dirty="0">
              <a:solidFill>
                <a:schemeClr val="tx1">
                  <a:lumMod val="75000"/>
                  <a:lumOff val="25000"/>
                </a:schemeClr>
              </a:solidFill>
            </a:endParaRPr>
          </a:p>
          <a:p>
            <a:pPr marL="0" indent="0" algn="just">
              <a:lnSpc>
                <a:spcPct val="150000"/>
              </a:lnSpc>
              <a:buNone/>
            </a:pPr>
            <a:r>
              <a:rPr lang="en-US" sz="2800" i="1" dirty="0">
                <a:solidFill>
                  <a:schemeClr val="tx1">
                    <a:lumMod val="75000"/>
                    <a:lumOff val="25000"/>
                  </a:schemeClr>
                </a:solidFill>
              </a:rPr>
              <a:t>“</a:t>
            </a:r>
            <a:r>
              <a:rPr lang="en-US" sz="2800" i="1" dirty="0"/>
              <a:t>I would be feeding back all the time. Really early on, before anything was published from the study, the practitioners started changing what they did ... that just started happening because they knew that’s what was coming out of the study and it shifted practice in a really profound way” (R8). </a:t>
            </a:r>
            <a:endParaRPr lang="en-AU" sz="2800" i="1" dirty="0"/>
          </a:p>
          <a:p>
            <a:pPr marL="0" indent="0" algn="just">
              <a:buNone/>
            </a:pPr>
            <a:endParaRPr lang="en-AU" dirty="0">
              <a:solidFill>
                <a:schemeClr val="tx1"/>
              </a:solidFill>
            </a:endParaRPr>
          </a:p>
          <a:p>
            <a:pPr marL="0" indent="0">
              <a:buNone/>
            </a:pPr>
            <a:endParaRPr lang="en-US" dirty="0"/>
          </a:p>
          <a:p>
            <a:pPr marL="0" indent="0">
              <a:buNone/>
            </a:pPr>
            <a:endParaRPr lang="en-US" dirty="0"/>
          </a:p>
        </p:txBody>
      </p:sp>
    </p:spTree>
    <p:extLst>
      <p:ext uri="{BB962C8B-B14F-4D97-AF65-F5344CB8AC3E}">
        <p14:creationId xmlns:p14="http://schemas.microsoft.com/office/powerpoint/2010/main" val="824331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163BE-D971-7D44-8DE8-C8C1397EBA59}"/>
              </a:ext>
            </a:extLst>
          </p:cNvPr>
          <p:cNvSpPr>
            <a:spLocks noGrp="1"/>
          </p:cNvSpPr>
          <p:nvPr>
            <p:ph type="title"/>
          </p:nvPr>
        </p:nvSpPr>
        <p:spPr/>
        <p:txBody>
          <a:bodyPr>
            <a:normAutofit fontScale="90000"/>
          </a:bodyPr>
          <a:lstStyle/>
          <a:p>
            <a:r>
              <a:rPr lang="en-AU" b="1" dirty="0"/>
              <a:t/>
            </a:r>
            <a:br>
              <a:rPr lang="en-AU" b="1" dirty="0"/>
            </a:br>
            <a:r>
              <a:rPr lang="en-AU" sz="3100" dirty="0"/>
              <a:t>what forms of engagement were most effective at facilitating research use?</a:t>
            </a:r>
            <a:endParaRPr lang="en-US" sz="3100" dirty="0"/>
          </a:p>
        </p:txBody>
      </p:sp>
      <p:sp>
        <p:nvSpPr>
          <p:cNvPr id="3" name="Content Placeholder 2">
            <a:extLst>
              <a:ext uri="{FF2B5EF4-FFF2-40B4-BE49-F238E27FC236}">
                <a16:creationId xmlns:a16="http://schemas.microsoft.com/office/drawing/2014/main" id="{B3F2FC13-D48C-A54D-BE90-74159A524DF9}"/>
              </a:ext>
            </a:extLst>
          </p:cNvPr>
          <p:cNvSpPr>
            <a:spLocks noGrp="1"/>
          </p:cNvSpPr>
          <p:nvPr>
            <p:ph idx="1"/>
          </p:nvPr>
        </p:nvSpPr>
        <p:spPr>
          <a:xfrm>
            <a:off x="581192" y="1878677"/>
            <a:ext cx="2843652" cy="4588626"/>
          </a:xfrm>
        </p:spPr>
        <p:txBody>
          <a:bodyPr>
            <a:normAutofit/>
          </a:bodyPr>
          <a:lstStyle/>
          <a:p>
            <a:pPr marL="0" indent="0">
              <a:buNone/>
            </a:pPr>
            <a:r>
              <a:rPr lang="en-US" sz="2800" b="1" dirty="0"/>
              <a:t>The power of strong ties: “trust” “commitment” “friendship” “equality”</a:t>
            </a:r>
          </a:p>
          <a:p>
            <a:pPr marL="0" indent="0">
              <a:buNone/>
            </a:pPr>
            <a:endParaRPr lang="en-US" dirty="0"/>
          </a:p>
        </p:txBody>
      </p:sp>
      <p:sp>
        <p:nvSpPr>
          <p:cNvPr id="5" name="TextBox 4">
            <a:extLst>
              <a:ext uri="{FF2B5EF4-FFF2-40B4-BE49-F238E27FC236}">
                <a16:creationId xmlns:a16="http://schemas.microsoft.com/office/drawing/2014/main" id="{042DC0C2-DB6A-9745-958E-1771E5155F26}"/>
              </a:ext>
            </a:extLst>
          </p:cNvPr>
          <p:cNvSpPr txBox="1"/>
          <p:nvPr/>
        </p:nvSpPr>
        <p:spPr>
          <a:xfrm>
            <a:off x="3940233" y="2225790"/>
            <a:ext cx="7015942" cy="3894399"/>
          </a:xfrm>
          <a:prstGeom prst="rect">
            <a:avLst/>
          </a:prstGeom>
          <a:noFill/>
        </p:spPr>
        <p:txBody>
          <a:bodyPr wrap="square" rtlCol="0">
            <a:spAutoFit/>
          </a:bodyPr>
          <a:lstStyle/>
          <a:p>
            <a:pPr algn="just">
              <a:lnSpc>
                <a:spcPct val="150000"/>
              </a:lnSpc>
            </a:pPr>
            <a:r>
              <a:rPr lang="en-US" sz="2800" i="1" dirty="0">
                <a:solidFill>
                  <a:schemeClr val="tx1">
                    <a:lumMod val="75000"/>
                    <a:lumOff val="25000"/>
                  </a:schemeClr>
                </a:solidFill>
              </a:rPr>
              <a:t>“I think a strong connection just speeds it [research utilisation] (sic) up and strengthens it—gives it a stronger, more resilient, more robust starting foundation…so you can go further faster because you’re building on pre-existing understandings” (R2).</a:t>
            </a:r>
          </a:p>
        </p:txBody>
      </p:sp>
    </p:spTree>
    <p:extLst>
      <p:ext uri="{BB962C8B-B14F-4D97-AF65-F5344CB8AC3E}">
        <p14:creationId xmlns:p14="http://schemas.microsoft.com/office/powerpoint/2010/main" val="3957270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DC53D-2B93-D243-9035-5D880CCE818B}"/>
              </a:ext>
            </a:extLst>
          </p:cNvPr>
          <p:cNvSpPr>
            <a:spLocks noGrp="1"/>
          </p:cNvSpPr>
          <p:nvPr>
            <p:ph type="title"/>
          </p:nvPr>
        </p:nvSpPr>
        <p:spPr/>
        <p:txBody>
          <a:bodyPr>
            <a:normAutofit/>
          </a:bodyPr>
          <a:lstStyle/>
          <a:p>
            <a:r>
              <a:rPr lang="en-US" dirty="0"/>
              <a:t>Strong ties </a:t>
            </a:r>
            <a:br>
              <a:rPr lang="en-US" dirty="0"/>
            </a:br>
            <a:r>
              <a:rPr lang="en-US" dirty="0"/>
              <a:t>overcoming competing priorities</a:t>
            </a:r>
          </a:p>
        </p:txBody>
      </p:sp>
      <p:sp>
        <p:nvSpPr>
          <p:cNvPr id="3" name="Content Placeholder 2">
            <a:extLst>
              <a:ext uri="{FF2B5EF4-FFF2-40B4-BE49-F238E27FC236}">
                <a16:creationId xmlns:a16="http://schemas.microsoft.com/office/drawing/2014/main" id="{0A56842A-3843-9A4F-94B2-D203E22DC1A4}"/>
              </a:ext>
            </a:extLst>
          </p:cNvPr>
          <p:cNvSpPr>
            <a:spLocks noGrp="1"/>
          </p:cNvSpPr>
          <p:nvPr>
            <p:ph idx="1"/>
          </p:nvPr>
        </p:nvSpPr>
        <p:spPr>
          <a:xfrm>
            <a:off x="581192" y="2180496"/>
            <a:ext cx="11029615" cy="4187053"/>
          </a:xfrm>
        </p:spPr>
        <p:txBody>
          <a:bodyPr>
            <a:normAutofit/>
          </a:bodyPr>
          <a:lstStyle/>
          <a:p>
            <a:pPr marL="0" indent="0" algn="just">
              <a:lnSpc>
                <a:spcPct val="150000"/>
              </a:lnSpc>
              <a:buNone/>
            </a:pPr>
            <a:r>
              <a:rPr lang="en-AU" sz="2800" i="1" dirty="0"/>
              <a:t>“…having strong, personal relationships makes it easier ... to navigate those disjunctions between what they have to do for their pay and what you have to do for your pay” (R17). </a:t>
            </a:r>
          </a:p>
          <a:p>
            <a:pPr marL="0" indent="0">
              <a:buNone/>
            </a:pPr>
            <a:endParaRPr lang="en-US" dirty="0"/>
          </a:p>
        </p:txBody>
      </p:sp>
    </p:spTree>
    <p:extLst>
      <p:ext uri="{BB962C8B-B14F-4D97-AF65-F5344CB8AC3E}">
        <p14:creationId xmlns:p14="http://schemas.microsoft.com/office/powerpoint/2010/main" val="8836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A623A-2F36-D548-BA83-A39793E381D7}"/>
              </a:ext>
            </a:extLst>
          </p:cNvPr>
          <p:cNvSpPr>
            <a:spLocks noGrp="1"/>
          </p:cNvSpPr>
          <p:nvPr>
            <p:ph type="title"/>
          </p:nvPr>
        </p:nvSpPr>
        <p:spPr/>
        <p:txBody>
          <a:bodyPr/>
          <a:lstStyle/>
          <a:p>
            <a:r>
              <a:rPr lang="en-US" dirty="0"/>
              <a:t>Strong ties </a:t>
            </a:r>
            <a:br>
              <a:rPr lang="en-US" dirty="0"/>
            </a:br>
            <a:r>
              <a:rPr lang="en-US" dirty="0"/>
              <a:t>challenging and changing practice</a:t>
            </a:r>
          </a:p>
        </p:txBody>
      </p:sp>
      <p:sp>
        <p:nvSpPr>
          <p:cNvPr id="3" name="Content Placeholder 2">
            <a:extLst>
              <a:ext uri="{FF2B5EF4-FFF2-40B4-BE49-F238E27FC236}">
                <a16:creationId xmlns:a16="http://schemas.microsoft.com/office/drawing/2014/main" id="{68BC1BEE-78FC-CB40-90F3-C9142BD048F5}"/>
              </a:ext>
            </a:extLst>
          </p:cNvPr>
          <p:cNvSpPr>
            <a:spLocks noGrp="1"/>
          </p:cNvSpPr>
          <p:nvPr>
            <p:ph idx="1"/>
          </p:nvPr>
        </p:nvSpPr>
        <p:spPr/>
        <p:txBody>
          <a:bodyPr/>
          <a:lstStyle/>
          <a:p>
            <a:pPr marL="0" indent="0" algn="just">
              <a:lnSpc>
                <a:spcPct val="150000"/>
              </a:lnSpc>
              <a:buNone/>
            </a:pPr>
            <a:r>
              <a:rPr lang="en-US" sz="2800" i="1" dirty="0">
                <a:solidFill>
                  <a:schemeClr val="tx1">
                    <a:lumMod val="75000"/>
                    <a:lumOff val="25000"/>
                  </a:schemeClr>
                </a:solidFill>
              </a:rPr>
              <a:t>“If scientists are agents of change, then that change can only happen in the context of relationships. Our aim is challenge, to get people thinking and influence their practice, but to do that you have to have strong relationships” (R22). </a:t>
            </a:r>
            <a:endParaRPr lang="en-AU" sz="2800" i="1" dirty="0">
              <a:solidFill>
                <a:schemeClr val="tx1">
                  <a:lumMod val="75000"/>
                  <a:lumOff val="25000"/>
                </a:schemeClr>
              </a:solidFill>
            </a:endParaRPr>
          </a:p>
          <a:p>
            <a:pPr marL="0" indent="0">
              <a:buNone/>
            </a:pPr>
            <a:endParaRPr lang="en-US" dirty="0"/>
          </a:p>
        </p:txBody>
      </p:sp>
    </p:spTree>
    <p:extLst>
      <p:ext uri="{BB962C8B-B14F-4D97-AF65-F5344CB8AC3E}">
        <p14:creationId xmlns:p14="http://schemas.microsoft.com/office/powerpoint/2010/main" val="423424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9F499-7C61-E642-A74F-AF587285FDA8}"/>
              </a:ext>
            </a:extLst>
          </p:cNvPr>
          <p:cNvSpPr>
            <a:spLocks noGrp="1"/>
          </p:cNvSpPr>
          <p:nvPr>
            <p:ph type="title"/>
          </p:nvPr>
        </p:nvSpPr>
        <p:spPr/>
        <p:txBody>
          <a:bodyPr/>
          <a:lstStyle/>
          <a:p>
            <a:r>
              <a:rPr lang="en-US" dirty="0"/>
              <a:t>Strong ties</a:t>
            </a:r>
            <a:br>
              <a:rPr lang="en-US" dirty="0"/>
            </a:br>
            <a:r>
              <a:rPr lang="en-US" dirty="0"/>
              <a:t>developed through ‘trigger encounters’</a:t>
            </a:r>
          </a:p>
        </p:txBody>
      </p:sp>
      <p:sp>
        <p:nvSpPr>
          <p:cNvPr id="3" name="Content Placeholder 2">
            <a:extLst>
              <a:ext uri="{FF2B5EF4-FFF2-40B4-BE49-F238E27FC236}">
                <a16:creationId xmlns:a16="http://schemas.microsoft.com/office/drawing/2014/main" id="{5990F2D0-82B5-3743-8A08-4D15D365A3C0}"/>
              </a:ext>
            </a:extLst>
          </p:cNvPr>
          <p:cNvSpPr>
            <a:spLocks noGrp="1"/>
          </p:cNvSpPr>
          <p:nvPr>
            <p:ph idx="1"/>
          </p:nvPr>
        </p:nvSpPr>
        <p:spPr>
          <a:xfrm>
            <a:off x="4305993" y="2180496"/>
            <a:ext cx="7304814" cy="4677504"/>
          </a:xfrm>
        </p:spPr>
        <p:txBody>
          <a:bodyPr>
            <a:normAutofit/>
          </a:bodyPr>
          <a:lstStyle/>
          <a:p>
            <a:pPr marL="0" indent="0">
              <a:lnSpc>
                <a:spcPct val="150000"/>
              </a:lnSpc>
              <a:buNone/>
            </a:pPr>
            <a:r>
              <a:rPr lang="en-US" sz="2800" i="1" dirty="0"/>
              <a:t>“We go in and smash it and have fun. We don’t turn up in our suits and all that, we just turn up in our jeans and our Converse [sneakers or joggers] (sic) and we’re relaxed and we swear and carry on, we go out and get pissed with them and all that, we’re human” (R22).</a:t>
            </a:r>
            <a:endParaRPr lang="en-AU" sz="2800" i="1" dirty="0"/>
          </a:p>
          <a:p>
            <a:pPr marL="0" indent="0">
              <a:buNone/>
            </a:pPr>
            <a:endParaRPr lang="en-US" dirty="0"/>
          </a:p>
        </p:txBody>
      </p:sp>
      <p:sp>
        <p:nvSpPr>
          <p:cNvPr id="4" name="TextBox 3">
            <a:extLst>
              <a:ext uri="{FF2B5EF4-FFF2-40B4-BE49-F238E27FC236}">
                <a16:creationId xmlns:a16="http://schemas.microsoft.com/office/drawing/2014/main" id="{9E18FA5A-AF91-2C46-988F-4D3285BAB940}"/>
              </a:ext>
            </a:extLst>
          </p:cNvPr>
          <p:cNvSpPr txBox="1"/>
          <p:nvPr/>
        </p:nvSpPr>
        <p:spPr>
          <a:xfrm>
            <a:off x="581192" y="2660073"/>
            <a:ext cx="2710648" cy="1384995"/>
          </a:xfrm>
          <a:prstGeom prst="rect">
            <a:avLst/>
          </a:prstGeom>
          <a:noFill/>
        </p:spPr>
        <p:txBody>
          <a:bodyPr wrap="square" rtlCol="0">
            <a:spAutoFit/>
          </a:bodyPr>
          <a:lstStyle/>
          <a:p>
            <a:r>
              <a:rPr lang="en-US" sz="2800" dirty="0">
                <a:solidFill>
                  <a:schemeClr val="tx1">
                    <a:lumMod val="75000"/>
                    <a:lumOff val="25000"/>
                  </a:schemeClr>
                </a:solidFill>
              </a:rPr>
              <a:t>INFORMAL</a:t>
            </a:r>
          </a:p>
          <a:p>
            <a:r>
              <a:rPr lang="en-US" sz="2800" dirty="0">
                <a:solidFill>
                  <a:schemeClr val="tx1">
                    <a:lumMod val="75000"/>
                    <a:lumOff val="25000"/>
                  </a:schemeClr>
                </a:solidFill>
              </a:rPr>
              <a:t>FUN</a:t>
            </a:r>
          </a:p>
          <a:p>
            <a:r>
              <a:rPr lang="en-US" sz="2800" dirty="0">
                <a:solidFill>
                  <a:schemeClr val="tx1">
                    <a:lumMod val="75000"/>
                    <a:lumOff val="25000"/>
                  </a:schemeClr>
                </a:solidFill>
              </a:rPr>
              <a:t>RELAXED</a:t>
            </a:r>
          </a:p>
        </p:txBody>
      </p:sp>
    </p:spTree>
    <p:extLst>
      <p:ext uri="{BB962C8B-B14F-4D97-AF65-F5344CB8AC3E}">
        <p14:creationId xmlns:p14="http://schemas.microsoft.com/office/powerpoint/2010/main" val="2065256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C26B8-159D-4949-B412-CA6A30615605}"/>
              </a:ext>
            </a:extLst>
          </p:cNvPr>
          <p:cNvSpPr>
            <a:spLocks noGrp="1"/>
          </p:cNvSpPr>
          <p:nvPr>
            <p:ph type="title"/>
          </p:nvPr>
        </p:nvSpPr>
        <p:spPr/>
        <p:txBody>
          <a:bodyPr/>
          <a:lstStyle/>
          <a:p>
            <a:r>
              <a:rPr lang="en-US" dirty="0"/>
              <a:t>Emotionally arousing</a:t>
            </a:r>
          </a:p>
        </p:txBody>
      </p:sp>
      <p:sp>
        <p:nvSpPr>
          <p:cNvPr id="3" name="Content Placeholder 2">
            <a:extLst>
              <a:ext uri="{FF2B5EF4-FFF2-40B4-BE49-F238E27FC236}">
                <a16:creationId xmlns:a16="http://schemas.microsoft.com/office/drawing/2014/main" id="{04EBB109-9F04-2E42-B4C7-9E102961A9D8}"/>
              </a:ext>
            </a:extLst>
          </p:cNvPr>
          <p:cNvSpPr>
            <a:spLocks noGrp="1"/>
          </p:cNvSpPr>
          <p:nvPr>
            <p:ph idx="1"/>
          </p:nvPr>
        </p:nvSpPr>
        <p:spPr>
          <a:xfrm>
            <a:off x="581193" y="1715956"/>
            <a:ext cx="11156378" cy="4900975"/>
          </a:xfrm>
        </p:spPr>
        <p:txBody>
          <a:bodyPr>
            <a:normAutofit/>
          </a:bodyPr>
          <a:lstStyle/>
          <a:p>
            <a:pPr marL="0" indent="0" algn="just">
              <a:lnSpc>
                <a:spcPct val="150000"/>
              </a:lnSpc>
              <a:buNone/>
            </a:pPr>
            <a:r>
              <a:rPr lang="en-US" sz="2800" i="1" dirty="0"/>
              <a:t>“So I’ve been interested in how we can ‘stir the possums’ a bit to create an emotional connection to an issue because I think that when people feel a set of emotions in response to something that’s going on then you’ve got a greater capacity to communicate to them about the significance of the issue” (R6).</a:t>
            </a:r>
            <a:endParaRPr lang="en-AU" sz="2800" i="1" dirty="0"/>
          </a:p>
          <a:p>
            <a:pPr marL="0" indent="0">
              <a:buNone/>
            </a:pPr>
            <a:endParaRPr lang="en-US" dirty="0"/>
          </a:p>
        </p:txBody>
      </p:sp>
    </p:spTree>
    <p:extLst>
      <p:ext uri="{BB962C8B-B14F-4D97-AF65-F5344CB8AC3E}">
        <p14:creationId xmlns:p14="http://schemas.microsoft.com/office/powerpoint/2010/main" val="3268706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64E4C-9453-1246-B877-E4DF898DD05B}"/>
              </a:ext>
            </a:extLst>
          </p:cNvPr>
          <p:cNvSpPr>
            <a:spLocks noGrp="1"/>
          </p:cNvSpPr>
          <p:nvPr>
            <p:ph type="title"/>
          </p:nvPr>
        </p:nvSpPr>
        <p:spPr/>
        <p:txBody>
          <a:bodyPr/>
          <a:lstStyle/>
          <a:p>
            <a:r>
              <a:rPr lang="en-US" dirty="0"/>
              <a:t>Intimate, Personal, unguarded</a:t>
            </a:r>
          </a:p>
        </p:txBody>
      </p:sp>
      <p:sp>
        <p:nvSpPr>
          <p:cNvPr id="3" name="Content Placeholder 2">
            <a:extLst>
              <a:ext uri="{FF2B5EF4-FFF2-40B4-BE49-F238E27FC236}">
                <a16:creationId xmlns:a16="http://schemas.microsoft.com/office/drawing/2014/main" id="{CC00B2A8-CC5A-C84A-8E91-22EDE8255DE2}"/>
              </a:ext>
            </a:extLst>
          </p:cNvPr>
          <p:cNvSpPr>
            <a:spLocks noGrp="1"/>
          </p:cNvSpPr>
          <p:nvPr>
            <p:ph idx="1"/>
          </p:nvPr>
        </p:nvSpPr>
        <p:spPr>
          <a:xfrm>
            <a:off x="581192" y="2180496"/>
            <a:ext cx="11029615" cy="3901327"/>
          </a:xfrm>
        </p:spPr>
        <p:txBody>
          <a:bodyPr>
            <a:normAutofit/>
          </a:bodyPr>
          <a:lstStyle/>
          <a:p>
            <a:pPr marL="0" indent="0" algn="just">
              <a:lnSpc>
                <a:spcPct val="150000"/>
              </a:lnSpc>
              <a:buNone/>
            </a:pPr>
            <a:r>
              <a:rPr lang="en-US" sz="2800" i="1" dirty="0"/>
              <a:t>“So I bought the kids in and we had a cup of coffee. So they sort of got to see me, which is not very professional I know ... Anyway she still raves about how good my kids were. Oh my God, it must have been a good day!” (R4). </a:t>
            </a:r>
            <a:endParaRPr lang="en-AU" sz="2800" i="1" dirty="0"/>
          </a:p>
          <a:p>
            <a:endParaRPr lang="en-US" dirty="0"/>
          </a:p>
        </p:txBody>
      </p:sp>
    </p:spTree>
    <p:extLst>
      <p:ext uri="{BB962C8B-B14F-4D97-AF65-F5344CB8AC3E}">
        <p14:creationId xmlns:p14="http://schemas.microsoft.com/office/powerpoint/2010/main" val="1499617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5C9B4-3D87-5B4F-9BFF-0813237DF8EE}"/>
              </a:ext>
            </a:extLst>
          </p:cNvPr>
          <p:cNvSpPr>
            <a:spLocks noGrp="1"/>
          </p:cNvSpPr>
          <p:nvPr>
            <p:ph type="title"/>
          </p:nvPr>
        </p:nvSpPr>
        <p:spPr/>
        <p:txBody>
          <a:bodyPr/>
          <a:lstStyle/>
          <a:p>
            <a:r>
              <a:rPr lang="en-US" dirty="0"/>
              <a:t>philos ( “friend”) </a:t>
            </a:r>
          </a:p>
        </p:txBody>
      </p:sp>
      <p:pic>
        <p:nvPicPr>
          <p:cNvPr id="33" name="Content Placeholder 32">
            <a:extLst>
              <a:ext uri="{FF2B5EF4-FFF2-40B4-BE49-F238E27FC236}">
                <a16:creationId xmlns:a16="http://schemas.microsoft.com/office/drawing/2014/main" id="{0602F95F-BB48-B044-8478-E7061BE6CF98}"/>
              </a:ext>
            </a:extLst>
          </p:cNvPr>
          <p:cNvPicPr>
            <a:picLocks noGrp="1" noChangeAspect="1"/>
          </p:cNvPicPr>
          <p:nvPr>
            <p:ph idx="1"/>
          </p:nvPr>
        </p:nvPicPr>
        <p:blipFill>
          <a:blip r:embed="rId3"/>
          <a:stretch>
            <a:fillRect/>
          </a:stretch>
        </p:blipFill>
        <p:spPr>
          <a:xfrm>
            <a:off x="581025" y="2182019"/>
            <a:ext cx="11029950" cy="3676650"/>
          </a:xfrm>
        </p:spPr>
      </p:pic>
    </p:spTree>
    <p:extLst>
      <p:ext uri="{BB962C8B-B14F-4D97-AF65-F5344CB8AC3E}">
        <p14:creationId xmlns:p14="http://schemas.microsoft.com/office/powerpoint/2010/main" val="2056830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FF413-0E3B-124B-9593-0789C6EDEF90}"/>
              </a:ext>
            </a:extLst>
          </p:cNvPr>
          <p:cNvSpPr>
            <a:spLocks noGrp="1"/>
          </p:cNvSpPr>
          <p:nvPr>
            <p:ph type="title"/>
          </p:nvPr>
        </p:nvSpPr>
        <p:spPr/>
        <p:txBody>
          <a:bodyPr/>
          <a:lstStyle/>
          <a:p>
            <a:endParaRPr lang="en-US"/>
          </a:p>
        </p:txBody>
      </p:sp>
      <p:pic>
        <p:nvPicPr>
          <p:cNvPr id="4" name="Content Placeholder 2">
            <a:extLst>
              <a:ext uri="{FF2B5EF4-FFF2-40B4-BE49-F238E27FC236}">
                <a16:creationId xmlns:a16="http://schemas.microsoft.com/office/drawing/2014/main" id="{2A320EE6-E4C2-5B41-858E-187DE528EE4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12572" y="2050597"/>
            <a:ext cx="6428701" cy="4448320"/>
          </a:xfrm>
        </p:spPr>
      </p:pic>
    </p:spTree>
    <p:extLst>
      <p:ext uri="{BB962C8B-B14F-4D97-AF65-F5344CB8AC3E}">
        <p14:creationId xmlns:p14="http://schemas.microsoft.com/office/powerpoint/2010/main" val="476341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59ACB-3A6F-AC4B-A70C-4466C77B9D48}"/>
              </a:ext>
            </a:extLst>
          </p:cNvPr>
          <p:cNvSpPr>
            <a:spLocks noGrp="1"/>
          </p:cNvSpPr>
          <p:nvPr>
            <p:ph type="title"/>
          </p:nvPr>
        </p:nvSpPr>
        <p:spPr/>
        <p:txBody>
          <a:bodyPr/>
          <a:lstStyle/>
          <a:p>
            <a:r>
              <a:rPr lang="en-US" dirty="0"/>
              <a:t>Buzz session</a:t>
            </a:r>
          </a:p>
        </p:txBody>
      </p:sp>
      <p:pic>
        <p:nvPicPr>
          <p:cNvPr id="9" name="Content Placeholder 8">
            <a:extLst>
              <a:ext uri="{FF2B5EF4-FFF2-40B4-BE49-F238E27FC236}">
                <a16:creationId xmlns:a16="http://schemas.microsoft.com/office/drawing/2014/main" id="{721B52C8-56CD-7747-8158-710D35786FDD}"/>
              </a:ext>
            </a:extLst>
          </p:cNvPr>
          <p:cNvPicPr>
            <a:picLocks noGrp="1" noChangeAspect="1"/>
          </p:cNvPicPr>
          <p:nvPr>
            <p:ph idx="1"/>
          </p:nvPr>
        </p:nvPicPr>
        <p:blipFill>
          <a:blip r:embed="rId3"/>
          <a:stretch>
            <a:fillRect/>
          </a:stretch>
        </p:blipFill>
        <p:spPr>
          <a:xfrm>
            <a:off x="3093357" y="2181225"/>
            <a:ext cx="6005286" cy="3678238"/>
          </a:xfrm>
        </p:spPr>
      </p:pic>
    </p:spTree>
    <p:extLst>
      <p:ext uri="{BB962C8B-B14F-4D97-AF65-F5344CB8AC3E}">
        <p14:creationId xmlns:p14="http://schemas.microsoft.com/office/powerpoint/2010/main" val="1985435110"/>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{D86FBEAE-CDBB-B14B-B464-741C78014E5E}tf10001123</Template>
  <TotalTime>2345</TotalTime>
  <Words>4035</Words>
  <Application>Microsoft Office PowerPoint</Application>
  <PresentationFormat>Widescreen</PresentationFormat>
  <Paragraphs>138</Paragraphs>
  <Slides>24</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Apple Chancery</vt:lpstr>
      <vt:lpstr>Calibri</vt:lpstr>
      <vt:lpstr>Gill Sans MT</vt:lpstr>
      <vt:lpstr>Wingdings 2</vt:lpstr>
      <vt:lpstr>Dividend</vt:lpstr>
      <vt:lpstr>Quality over quantity  </vt:lpstr>
      <vt:lpstr>The “swampy lowlands” of social work</vt:lpstr>
      <vt:lpstr>The evidence-based practice hierarchy</vt:lpstr>
      <vt:lpstr>…but some knowledge holds greater power than other knowledge</vt:lpstr>
      <vt:lpstr>Social work’s “guilty knowledge” … “not the coin of the realm”</vt:lpstr>
      <vt:lpstr>The ‘Scientification’ of social work</vt:lpstr>
      <vt:lpstr>Developing a “third way” for knowledge in social work</vt:lpstr>
      <vt:lpstr>Buzz session</vt:lpstr>
      <vt:lpstr>Interaction and research use in social work</vt:lpstr>
      <vt:lpstr>definitions</vt:lpstr>
      <vt:lpstr>methods</vt:lpstr>
      <vt:lpstr>Findings: how did researchers view research use?</vt:lpstr>
      <vt:lpstr>  Forms of research use Conceptual use</vt:lpstr>
      <vt:lpstr>Symbolic use</vt:lpstr>
      <vt:lpstr>Instrumental use</vt:lpstr>
      <vt:lpstr> what forms of engagement were most effective at facilitating research use?</vt:lpstr>
      <vt:lpstr>Strong ties  overcoming competing priorities</vt:lpstr>
      <vt:lpstr>Strong ties  challenging and changing practice</vt:lpstr>
      <vt:lpstr>Strong ties developed through ‘trigger encounters’</vt:lpstr>
      <vt:lpstr>Emotionally arousing</vt:lpstr>
      <vt:lpstr>Intimate, Personal, unguarded</vt:lpstr>
      <vt:lpstr>philos ( “friend”) </vt:lpstr>
      <vt:lpstr>PowerPoint Presentation</vt:lpstr>
      <vt:lpstr>Buzz session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over quantity</dc:title>
  <dc:creator>Milena Heinsch</dc:creator>
  <cp:lastModifiedBy>Heather Stanley</cp:lastModifiedBy>
  <cp:revision>452</cp:revision>
  <dcterms:created xsi:type="dcterms:W3CDTF">2018-03-26T03:54:28Z</dcterms:created>
  <dcterms:modified xsi:type="dcterms:W3CDTF">2018-06-07T08:09:48Z</dcterms:modified>
</cp:coreProperties>
</file>