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comments/comment1.xml" ContentType="application/vnd.openxmlformats-officedocument.presentationml.comments+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1" r:id="rId1"/>
  </p:sldMasterIdLst>
  <p:notesMasterIdLst>
    <p:notesMasterId r:id="rId38"/>
  </p:notesMasterIdLst>
  <p:handoutMasterIdLst>
    <p:handoutMasterId r:id="rId39"/>
  </p:handoutMasterIdLst>
  <p:sldIdLst>
    <p:sldId id="256" r:id="rId2"/>
    <p:sldId id="257" r:id="rId3"/>
    <p:sldId id="258" r:id="rId4"/>
    <p:sldId id="259" r:id="rId5"/>
    <p:sldId id="260" r:id="rId6"/>
    <p:sldId id="261" r:id="rId7"/>
    <p:sldId id="262" r:id="rId8"/>
    <p:sldId id="263" r:id="rId9"/>
    <p:sldId id="271" r:id="rId10"/>
    <p:sldId id="285" r:id="rId11"/>
    <p:sldId id="272" r:id="rId12"/>
    <p:sldId id="286" r:id="rId13"/>
    <p:sldId id="273" r:id="rId14"/>
    <p:sldId id="264" r:id="rId15"/>
    <p:sldId id="274" r:id="rId16"/>
    <p:sldId id="287" r:id="rId17"/>
    <p:sldId id="275" r:id="rId18"/>
    <p:sldId id="288" r:id="rId19"/>
    <p:sldId id="276" r:id="rId20"/>
    <p:sldId id="289" r:id="rId21"/>
    <p:sldId id="277" r:id="rId22"/>
    <p:sldId id="265" r:id="rId23"/>
    <p:sldId id="278" r:id="rId24"/>
    <p:sldId id="290" r:id="rId25"/>
    <p:sldId id="279" r:id="rId26"/>
    <p:sldId id="291" r:id="rId27"/>
    <p:sldId id="280" r:id="rId28"/>
    <p:sldId id="292" r:id="rId29"/>
    <p:sldId id="282" r:id="rId30"/>
    <p:sldId id="266" r:id="rId31"/>
    <p:sldId id="283" r:id="rId32"/>
    <p:sldId id="284" r:id="rId33"/>
    <p:sldId id="293" r:id="rId34"/>
    <p:sldId id="267" r:id="rId35"/>
    <p:sldId id="268" r:id="rId36"/>
    <p:sldId id="269" r:id="rId37"/>
  </p:sldIdLst>
  <p:sldSz cx="12192000" cy="6858000"/>
  <p:notesSz cx="6811963" cy="9942513"/>
  <p:custDataLst>
    <p:tags r:id="rId4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方超" initials="方超" lastIdx="1" clrIdx="0">
    <p:extLst>
      <p:ext uri="{19B8F6BF-5375-455C-9EA6-DF929625EA0E}">
        <p15:presenceInfo xmlns:p15="http://schemas.microsoft.com/office/powerpoint/2012/main" userId="b24798ccc251bc20" providerId="Windows Live"/>
      </p:ext>
    </p:extLst>
  </p:cmAuthor>
  <p:cmAuthor id="2" name="Christine Valentine" initials="CV" lastIdx="2" clrIdx="1">
    <p:extLst>
      <p:ext uri="{19B8F6BF-5375-455C-9EA6-DF929625EA0E}">
        <p15:presenceInfo xmlns:p15="http://schemas.microsoft.com/office/powerpoint/2012/main" userId="S-1-5-21-1078081533-789336058-839522115-1276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981" autoAdjust="0"/>
    <p:restoredTop sz="94660"/>
  </p:normalViewPr>
  <p:slideViewPr>
    <p:cSldViewPr snapToGrid="0">
      <p:cViewPr varScale="1">
        <p:scale>
          <a:sx n="119" d="100"/>
          <a:sy n="119" d="100"/>
        </p:scale>
        <p:origin x="84" y="30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tags" Target="tags/tag1.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comments/comment1.xml><?xml version="1.0" encoding="utf-8"?>
<p:cmLst xmlns:a="http://schemas.openxmlformats.org/drawingml/2006/main" xmlns:r="http://schemas.openxmlformats.org/officeDocument/2006/relationships" xmlns:p="http://schemas.openxmlformats.org/presentationml/2006/main">
  <p:cm authorId="2" dt="2016-08-30T08:17:16.628" idx="1">
    <p:pos x="1702" y="3705"/>
    <p:text>I don't understand what you mean by 'efficient' here. Do you mean the 'actual' support that they receive?</p:text>
    <p:extLst>
      <p:ext uri="{C676402C-5697-4E1C-873F-D02D1690AC5C}">
        <p15:threadingInfo xmlns:p15="http://schemas.microsoft.com/office/powerpoint/2012/main" timeZoneBias="-60"/>
      </p:ext>
    </p:extLst>
  </p:cm>
</p: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1851" cy="498852"/>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8536" y="0"/>
            <a:ext cx="2951851" cy="498852"/>
          </a:xfrm>
          <a:prstGeom prst="rect">
            <a:avLst/>
          </a:prstGeom>
        </p:spPr>
        <p:txBody>
          <a:bodyPr vert="horz" lIns="91440" tIns="45720" rIns="91440" bIns="45720" rtlCol="0"/>
          <a:lstStyle>
            <a:lvl1pPr algn="r">
              <a:defRPr sz="1200"/>
            </a:lvl1pPr>
          </a:lstStyle>
          <a:p>
            <a:fld id="{3CD30394-F017-4059-B771-84633E114F97}" type="datetimeFigureOut">
              <a:rPr lang="en-GB" smtClean="0"/>
              <a:t>29/09/2016</a:t>
            </a:fld>
            <a:endParaRPr lang="en-GB"/>
          </a:p>
        </p:txBody>
      </p:sp>
      <p:sp>
        <p:nvSpPr>
          <p:cNvPr id="4" name="Footer Placeholder 3"/>
          <p:cNvSpPr>
            <a:spLocks noGrp="1"/>
          </p:cNvSpPr>
          <p:nvPr>
            <p:ph type="ftr" sz="quarter" idx="2"/>
          </p:nvPr>
        </p:nvSpPr>
        <p:spPr>
          <a:xfrm>
            <a:off x="0" y="9443662"/>
            <a:ext cx="2951851" cy="498851"/>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8536" y="9443662"/>
            <a:ext cx="2951851" cy="498851"/>
          </a:xfrm>
          <a:prstGeom prst="rect">
            <a:avLst/>
          </a:prstGeom>
        </p:spPr>
        <p:txBody>
          <a:bodyPr vert="horz" lIns="91440" tIns="45720" rIns="91440" bIns="45720" rtlCol="0" anchor="b"/>
          <a:lstStyle>
            <a:lvl1pPr algn="r">
              <a:defRPr sz="1200"/>
            </a:lvl1pPr>
          </a:lstStyle>
          <a:p>
            <a:fld id="{92AF4145-5D43-4CC0-8A2F-E1B28E923FB3}" type="slidenum">
              <a:rPr lang="en-GB" smtClean="0"/>
              <a:t>‹#›</a:t>
            </a:fld>
            <a:endParaRPr lang="en-GB"/>
          </a:p>
        </p:txBody>
      </p:sp>
    </p:spTree>
    <p:extLst>
      <p:ext uri="{BB962C8B-B14F-4D97-AF65-F5344CB8AC3E}">
        <p14:creationId xmlns:p14="http://schemas.microsoft.com/office/powerpoint/2010/main" val="249932310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1851" cy="498852"/>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8536" y="0"/>
            <a:ext cx="2951851" cy="498852"/>
          </a:xfrm>
          <a:prstGeom prst="rect">
            <a:avLst/>
          </a:prstGeom>
        </p:spPr>
        <p:txBody>
          <a:bodyPr vert="horz" lIns="91440" tIns="45720" rIns="91440" bIns="45720" rtlCol="0"/>
          <a:lstStyle>
            <a:lvl1pPr algn="r">
              <a:defRPr sz="1200"/>
            </a:lvl1pPr>
          </a:lstStyle>
          <a:p>
            <a:fld id="{8C9A14B3-7E99-43F2-A704-F777BEB1221A}" type="datetimeFigureOut">
              <a:rPr lang="en-GB" smtClean="0"/>
              <a:t>29/09/2016</a:t>
            </a:fld>
            <a:endParaRPr lang="en-GB"/>
          </a:p>
        </p:txBody>
      </p:sp>
      <p:sp>
        <p:nvSpPr>
          <p:cNvPr id="4" name="Slide Image Placeholder 3"/>
          <p:cNvSpPr>
            <a:spLocks noGrp="1" noRot="1" noChangeAspect="1"/>
          </p:cNvSpPr>
          <p:nvPr>
            <p:ph type="sldImg" idx="2"/>
          </p:nvPr>
        </p:nvSpPr>
        <p:spPr>
          <a:xfrm>
            <a:off x="423863" y="1243013"/>
            <a:ext cx="5964237" cy="335597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1197" y="4784835"/>
            <a:ext cx="5449570" cy="3914864"/>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443662"/>
            <a:ext cx="2951851" cy="498851"/>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8536" y="9443662"/>
            <a:ext cx="2951851" cy="498851"/>
          </a:xfrm>
          <a:prstGeom prst="rect">
            <a:avLst/>
          </a:prstGeom>
        </p:spPr>
        <p:txBody>
          <a:bodyPr vert="horz" lIns="91440" tIns="45720" rIns="91440" bIns="45720" rtlCol="0" anchor="b"/>
          <a:lstStyle>
            <a:lvl1pPr algn="r">
              <a:defRPr sz="1200"/>
            </a:lvl1pPr>
          </a:lstStyle>
          <a:p>
            <a:fld id="{7EA89449-B594-46E9-8765-E9B2336EEFA5}" type="slidenum">
              <a:rPr lang="en-GB" smtClean="0"/>
              <a:t>‹#›</a:t>
            </a:fld>
            <a:endParaRPr lang="en-GB"/>
          </a:p>
        </p:txBody>
      </p:sp>
    </p:spTree>
    <p:extLst>
      <p:ext uri="{BB962C8B-B14F-4D97-AF65-F5344CB8AC3E}">
        <p14:creationId xmlns:p14="http://schemas.microsoft.com/office/powerpoint/2010/main" val="24438006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7EA89449-B594-46E9-8765-E9B2336EEFA5}" type="slidenum">
              <a:rPr lang="en-GB" smtClean="0"/>
              <a:t>1</a:t>
            </a:fld>
            <a:endParaRPr lang="en-GB"/>
          </a:p>
        </p:txBody>
      </p:sp>
    </p:spTree>
    <p:extLst>
      <p:ext uri="{BB962C8B-B14F-4D97-AF65-F5344CB8AC3E}">
        <p14:creationId xmlns:p14="http://schemas.microsoft.com/office/powerpoint/2010/main" val="25022786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7EA89449-B594-46E9-8765-E9B2336EEFA5}" type="slidenum">
              <a:rPr lang="en-GB" smtClean="0"/>
              <a:t>2</a:t>
            </a:fld>
            <a:endParaRPr lang="en-GB"/>
          </a:p>
        </p:txBody>
      </p:sp>
    </p:spTree>
    <p:extLst>
      <p:ext uri="{BB962C8B-B14F-4D97-AF65-F5344CB8AC3E}">
        <p14:creationId xmlns:p14="http://schemas.microsoft.com/office/powerpoint/2010/main" val="23703983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7EA89449-B594-46E9-8765-E9B2336EEFA5}" type="slidenum">
              <a:rPr lang="en-GB" smtClean="0"/>
              <a:t>3</a:t>
            </a:fld>
            <a:endParaRPr lang="en-GB"/>
          </a:p>
        </p:txBody>
      </p:sp>
    </p:spTree>
    <p:extLst>
      <p:ext uri="{BB962C8B-B14F-4D97-AF65-F5344CB8AC3E}">
        <p14:creationId xmlns:p14="http://schemas.microsoft.com/office/powerpoint/2010/main" val="33517426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7EA89449-B594-46E9-8765-E9B2336EEFA5}" type="slidenum">
              <a:rPr lang="en-GB" smtClean="0"/>
              <a:t>4</a:t>
            </a:fld>
            <a:endParaRPr lang="en-GB"/>
          </a:p>
        </p:txBody>
      </p:sp>
    </p:spTree>
    <p:extLst>
      <p:ext uri="{BB962C8B-B14F-4D97-AF65-F5344CB8AC3E}">
        <p14:creationId xmlns:p14="http://schemas.microsoft.com/office/powerpoint/2010/main" val="36882769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7EA89449-B594-46E9-8765-E9B2336EEFA5}" type="slidenum">
              <a:rPr lang="en-GB" smtClean="0"/>
              <a:t>5</a:t>
            </a:fld>
            <a:endParaRPr lang="en-GB"/>
          </a:p>
        </p:txBody>
      </p:sp>
    </p:spTree>
    <p:extLst>
      <p:ext uri="{BB962C8B-B14F-4D97-AF65-F5344CB8AC3E}">
        <p14:creationId xmlns:p14="http://schemas.microsoft.com/office/powerpoint/2010/main" val="1859335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7EA89449-B594-46E9-8765-E9B2336EEFA5}" type="slidenum">
              <a:rPr lang="en-GB" smtClean="0"/>
              <a:t>6</a:t>
            </a:fld>
            <a:endParaRPr lang="en-GB"/>
          </a:p>
        </p:txBody>
      </p:sp>
    </p:spTree>
    <p:extLst>
      <p:ext uri="{BB962C8B-B14F-4D97-AF65-F5344CB8AC3E}">
        <p14:creationId xmlns:p14="http://schemas.microsoft.com/office/powerpoint/2010/main" val="18763398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7EA89449-B594-46E9-8765-E9B2336EEFA5}" type="slidenum">
              <a:rPr lang="en-GB" smtClean="0"/>
              <a:t>7</a:t>
            </a:fld>
            <a:endParaRPr lang="en-GB"/>
          </a:p>
        </p:txBody>
      </p:sp>
    </p:spTree>
    <p:extLst>
      <p:ext uri="{BB962C8B-B14F-4D97-AF65-F5344CB8AC3E}">
        <p14:creationId xmlns:p14="http://schemas.microsoft.com/office/powerpoint/2010/main" val="40355295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7EA89449-B594-46E9-8765-E9B2336EEFA5}" type="slidenum">
              <a:rPr lang="en-GB" smtClean="0"/>
              <a:t>8</a:t>
            </a:fld>
            <a:endParaRPr lang="en-GB"/>
          </a:p>
        </p:txBody>
      </p:sp>
    </p:spTree>
    <p:extLst>
      <p:ext uri="{BB962C8B-B14F-4D97-AF65-F5344CB8AC3E}">
        <p14:creationId xmlns:p14="http://schemas.microsoft.com/office/powerpoint/2010/main" val="29124618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7EA89449-B594-46E9-8765-E9B2336EEFA5}" type="slidenum">
              <a:rPr lang="en-GB" smtClean="0"/>
              <a:t>9</a:t>
            </a:fld>
            <a:endParaRPr lang="en-GB"/>
          </a:p>
        </p:txBody>
      </p:sp>
    </p:spTree>
    <p:extLst>
      <p:ext uri="{BB962C8B-B14F-4D97-AF65-F5344CB8AC3E}">
        <p14:creationId xmlns:p14="http://schemas.microsoft.com/office/powerpoint/2010/main" val="36007872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7EA89449-B594-46E9-8765-E9B2336EEFA5}" type="slidenum">
              <a:rPr lang="en-GB" smtClean="0"/>
              <a:t>10</a:t>
            </a:fld>
            <a:endParaRPr lang="en-GB"/>
          </a:p>
        </p:txBody>
      </p:sp>
    </p:spTree>
    <p:extLst>
      <p:ext uri="{BB962C8B-B14F-4D97-AF65-F5344CB8AC3E}">
        <p14:creationId xmlns:p14="http://schemas.microsoft.com/office/powerpoint/2010/main" val="17745707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7EA89449-B594-46E9-8765-E9B2336EEFA5}" type="slidenum">
              <a:rPr lang="en-GB" smtClean="0"/>
              <a:t>11</a:t>
            </a:fld>
            <a:endParaRPr lang="en-GB"/>
          </a:p>
        </p:txBody>
      </p:sp>
    </p:spTree>
    <p:extLst>
      <p:ext uri="{BB962C8B-B14F-4D97-AF65-F5344CB8AC3E}">
        <p14:creationId xmlns:p14="http://schemas.microsoft.com/office/powerpoint/2010/main" val="29075900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7EA89449-B594-46E9-8765-E9B2336EEFA5}" type="slidenum">
              <a:rPr lang="en-GB" smtClean="0"/>
              <a:t>12</a:t>
            </a:fld>
            <a:endParaRPr lang="en-GB"/>
          </a:p>
        </p:txBody>
      </p:sp>
    </p:spTree>
    <p:extLst>
      <p:ext uri="{BB962C8B-B14F-4D97-AF65-F5344CB8AC3E}">
        <p14:creationId xmlns:p14="http://schemas.microsoft.com/office/powerpoint/2010/main" val="154960173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7EA89449-B594-46E9-8765-E9B2336EEFA5}" type="slidenum">
              <a:rPr lang="en-GB" smtClean="0"/>
              <a:t>13</a:t>
            </a:fld>
            <a:endParaRPr lang="en-GB"/>
          </a:p>
        </p:txBody>
      </p:sp>
    </p:spTree>
    <p:extLst>
      <p:ext uri="{BB962C8B-B14F-4D97-AF65-F5344CB8AC3E}">
        <p14:creationId xmlns:p14="http://schemas.microsoft.com/office/powerpoint/2010/main" val="4645701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7EA89449-B594-46E9-8765-E9B2336EEFA5}" type="slidenum">
              <a:rPr lang="en-GB" smtClean="0"/>
              <a:t>14</a:t>
            </a:fld>
            <a:endParaRPr lang="en-GB"/>
          </a:p>
        </p:txBody>
      </p:sp>
    </p:spTree>
    <p:extLst>
      <p:ext uri="{BB962C8B-B14F-4D97-AF65-F5344CB8AC3E}">
        <p14:creationId xmlns:p14="http://schemas.microsoft.com/office/powerpoint/2010/main" val="2861676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7EA89449-B594-46E9-8765-E9B2336EEFA5}" type="slidenum">
              <a:rPr lang="en-GB" smtClean="0"/>
              <a:t>15</a:t>
            </a:fld>
            <a:endParaRPr lang="en-GB"/>
          </a:p>
        </p:txBody>
      </p:sp>
    </p:spTree>
    <p:extLst>
      <p:ext uri="{BB962C8B-B14F-4D97-AF65-F5344CB8AC3E}">
        <p14:creationId xmlns:p14="http://schemas.microsoft.com/office/powerpoint/2010/main" val="288706683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7EA89449-B594-46E9-8765-E9B2336EEFA5}" type="slidenum">
              <a:rPr lang="en-GB" smtClean="0"/>
              <a:t>16</a:t>
            </a:fld>
            <a:endParaRPr lang="en-GB"/>
          </a:p>
        </p:txBody>
      </p:sp>
    </p:spTree>
    <p:extLst>
      <p:ext uri="{BB962C8B-B14F-4D97-AF65-F5344CB8AC3E}">
        <p14:creationId xmlns:p14="http://schemas.microsoft.com/office/powerpoint/2010/main" val="136228163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7EA89449-B594-46E9-8765-E9B2336EEFA5}" type="slidenum">
              <a:rPr lang="en-GB" smtClean="0"/>
              <a:t>17</a:t>
            </a:fld>
            <a:endParaRPr lang="en-GB"/>
          </a:p>
        </p:txBody>
      </p:sp>
    </p:spTree>
    <p:extLst>
      <p:ext uri="{BB962C8B-B14F-4D97-AF65-F5344CB8AC3E}">
        <p14:creationId xmlns:p14="http://schemas.microsoft.com/office/powerpoint/2010/main" val="284841373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7EA89449-B594-46E9-8765-E9B2336EEFA5}" type="slidenum">
              <a:rPr lang="en-GB" smtClean="0"/>
              <a:t>18</a:t>
            </a:fld>
            <a:endParaRPr lang="en-GB"/>
          </a:p>
        </p:txBody>
      </p:sp>
    </p:spTree>
    <p:extLst>
      <p:ext uri="{BB962C8B-B14F-4D97-AF65-F5344CB8AC3E}">
        <p14:creationId xmlns:p14="http://schemas.microsoft.com/office/powerpoint/2010/main" val="183301259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7EA89449-B594-46E9-8765-E9B2336EEFA5}" type="slidenum">
              <a:rPr lang="en-GB" smtClean="0"/>
              <a:t>19</a:t>
            </a:fld>
            <a:endParaRPr lang="en-GB"/>
          </a:p>
        </p:txBody>
      </p:sp>
    </p:spTree>
    <p:extLst>
      <p:ext uri="{BB962C8B-B14F-4D97-AF65-F5344CB8AC3E}">
        <p14:creationId xmlns:p14="http://schemas.microsoft.com/office/powerpoint/2010/main" val="412682457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7EA89449-B594-46E9-8765-E9B2336EEFA5}" type="slidenum">
              <a:rPr lang="en-GB" smtClean="0"/>
              <a:t>20</a:t>
            </a:fld>
            <a:endParaRPr lang="en-GB"/>
          </a:p>
        </p:txBody>
      </p:sp>
    </p:spTree>
    <p:extLst>
      <p:ext uri="{BB962C8B-B14F-4D97-AF65-F5344CB8AC3E}">
        <p14:creationId xmlns:p14="http://schemas.microsoft.com/office/powerpoint/2010/main" val="178447120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7EA89449-B594-46E9-8765-E9B2336EEFA5}" type="slidenum">
              <a:rPr lang="en-GB" smtClean="0"/>
              <a:t>21</a:t>
            </a:fld>
            <a:endParaRPr lang="en-GB"/>
          </a:p>
        </p:txBody>
      </p:sp>
    </p:spTree>
    <p:extLst>
      <p:ext uri="{BB962C8B-B14F-4D97-AF65-F5344CB8AC3E}">
        <p14:creationId xmlns:p14="http://schemas.microsoft.com/office/powerpoint/2010/main" val="34703463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7EA89449-B594-46E9-8765-E9B2336EEFA5}" type="slidenum">
              <a:rPr lang="en-GB" smtClean="0"/>
              <a:t>22</a:t>
            </a:fld>
            <a:endParaRPr lang="en-GB"/>
          </a:p>
        </p:txBody>
      </p:sp>
    </p:spTree>
    <p:extLst>
      <p:ext uri="{BB962C8B-B14F-4D97-AF65-F5344CB8AC3E}">
        <p14:creationId xmlns:p14="http://schemas.microsoft.com/office/powerpoint/2010/main" val="62023330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7EA89449-B594-46E9-8765-E9B2336EEFA5}" type="slidenum">
              <a:rPr lang="en-GB" smtClean="0"/>
              <a:t>23</a:t>
            </a:fld>
            <a:endParaRPr lang="en-GB"/>
          </a:p>
        </p:txBody>
      </p:sp>
    </p:spTree>
    <p:extLst>
      <p:ext uri="{BB962C8B-B14F-4D97-AF65-F5344CB8AC3E}">
        <p14:creationId xmlns:p14="http://schemas.microsoft.com/office/powerpoint/2010/main" val="244018989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7EA89449-B594-46E9-8765-E9B2336EEFA5}" type="slidenum">
              <a:rPr lang="en-GB" smtClean="0"/>
              <a:t>24</a:t>
            </a:fld>
            <a:endParaRPr lang="en-GB"/>
          </a:p>
        </p:txBody>
      </p:sp>
    </p:spTree>
    <p:extLst>
      <p:ext uri="{BB962C8B-B14F-4D97-AF65-F5344CB8AC3E}">
        <p14:creationId xmlns:p14="http://schemas.microsoft.com/office/powerpoint/2010/main" val="145747929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7EA89449-B594-46E9-8765-E9B2336EEFA5}" type="slidenum">
              <a:rPr lang="en-GB" smtClean="0"/>
              <a:t>25</a:t>
            </a:fld>
            <a:endParaRPr lang="en-GB"/>
          </a:p>
        </p:txBody>
      </p:sp>
    </p:spTree>
    <p:extLst>
      <p:ext uri="{BB962C8B-B14F-4D97-AF65-F5344CB8AC3E}">
        <p14:creationId xmlns:p14="http://schemas.microsoft.com/office/powerpoint/2010/main" val="330349929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7EA89449-B594-46E9-8765-E9B2336EEFA5}" type="slidenum">
              <a:rPr lang="en-GB" smtClean="0"/>
              <a:t>26</a:t>
            </a:fld>
            <a:endParaRPr lang="en-GB"/>
          </a:p>
        </p:txBody>
      </p:sp>
    </p:spTree>
    <p:extLst>
      <p:ext uri="{BB962C8B-B14F-4D97-AF65-F5344CB8AC3E}">
        <p14:creationId xmlns:p14="http://schemas.microsoft.com/office/powerpoint/2010/main" val="425958832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7EA89449-B594-46E9-8765-E9B2336EEFA5}" type="slidenum">
              <a:rPr lang="en-GB" smtClean="0"/>
              <a:t>27</a:t>
            </a:fld>
            <a:endParaRPr lang="en-GB"/>
          </a:p>
        </p:txBody>
      </p:sp>
    </p:spTree>
    <p:extLst>
      <p:ext uri="{BB962C8B-B14F-4D97-AF65-F5344CB8AC3E}">
        <p14:creationId xmlns:p14="http://schemas.microsoft.com/office/powerpoint/2010/main" val="187629241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7EA89449-B594-46E9-8765-E9B2336EEFA5}" type="slidenum">
              <a:rPr lang="en-GB" smtClean="0"/>
              <a:t>28</a:t>
            </a:fld>
            <a:endParaRPr lang="en-GB"/>
          </a:p>
        </p:txBody>
      </p:sp>
    </p:spTree>
    <p:extLst>
      <p:ext uri="{BB962C8B-B14F-4D97-AF65-F5344CB8AC3E}">
        <p14:creationId xmlns:p14="http://schemas.microsoft.com/office/powerpoint/2010/main" val="83136894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7EA89449-B594-46E9-8765-E9B2336EEFA5}" type="slidenum">
              <a:rPr lang="en-GB" smtClean="0"/>
              <a:t>29</a:t>
            </a:fld>
            <a:endParaRPr lang="en-GB"/>
          </a:p>
        </p:txBody>
      </p:sp>
    </p:spTree>
    <p:extLst>
      <p:ext uri="{BB962C8B-B14F-4D97-AF65-F5344CB8AC3E}">
        <p14:creationId xmlns:p14="http://schemas.microsoft.com/office/powerpoint/2010/main" val="370332823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7EA89449-B594-46E9-8765-E9B2336EEFA5}" type="slidenum">
              <a:rPr lang="en-GB" smtClean="0"/>
              <a:t>30</a:t>
            </a:fld>
            <a:endParaRPr lang="en-GB"/>
          </a:p>
        </p:txBody>
      </p:sp>
    </p:spTree>
    <p:extLst>
      <p:ext uri="{BB962C8B-B14F-4D97-AF65-F5344CB8AC3E}">
        <p14:creationId xmlns:p14="http://schemas.microsoft.com/office/powerpoint/2010/main" val="265446286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7EA89449-B594-46E9-8765-E9B2336EEFA5}" type="slidenum">
              <a:rPr lang="en-GB" smtClean="0"/>
              <a:t>31</a:t>
            </a:fld>
            <a:endParaRPr lang="en-GB"/>
          </a:p>
        </p:txBody>
      </p:sp>
    </p:spTree>
    <p:extLst>
      <p:ext uri="{BB962C8B-B14F-4D97-AF65-F5344CB8AC3E}">
        <p14:creationId xmlns:p14="http://schemas.microsoft.com/office/powerpoint/2010/main" val="352108133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7EA89449-B594-46E9-8765-E9B2336EEFA5}" type="slidenum">
              <a:rPr lang="en-GB" smtClean="0"/>
              <a:t>32</a:t>
            </a:fld>
            <a:endParaRPr lang="en-GB"/>
          </a:p>
        </p:txBody>
      </p:sp>
    </p:spTree>
    <p:extLst>
      <p:ext uri="{BB962C8B-B14F-4D97-AF65-F5344CB8AC3E}">
        <p14:creationId xmlns:p14="http://schemas.microsoft.com/office/powerpoint/2010/main" val="341418040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7EA89449-B594-46E9-8765-E9B2336EEFA5}" type="slidenum">
              <a:rPr lang="en-GB" smtClean="0"/>
              <a:t>34</a:t>
            </a:fld>
            <a:endParaRPr lang="en-GB"/>
          </a:p>
        </p:txBody>
      </p:sp>
    </p:spTree>
    <p:extLst>
      <p:ext uri="{BB962C8B-B14F-4D97-AF65-F5344CB8AC3E}">
        <p14:creationId xmlns:p14="http://schemas.microsoft.com/office/powerpoint/2010/main" val="160381484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7EA89449-B594-46E9-8765-E9B2336EEFA5}" type="slidenum">
              <a:rPr lang="en-GB" smtClean="0"/>
              <a:t>35</a:t>
            </a:fld>
            <a:endParaRPr lang="en-GB"/>
          </a:p>
        </p:txBody>
      </p:sp>
    </p:spTree>
    <p:extLst>
      <p:ext uri="{BB962C8B-B14F-4D97-AF65-F5344CB8AC3E}">
        <p14:creationId xmlns:p14="http://schemas.microsoft.com/office/powerpoint/2010/main" val="209142552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7EA89449-B594-46E9-8765-E9B2336EEFA5}" type="slidenum">
              <a:rPr lang="en-GB" smtClean="0"/>
              <a:t>36</a:t>
            </a:fld>
            <a:endParaRPr lang="en-GB"/>
          </a:p>
        </p:txBody>
      </p:sp>
    </p:spTree>
    <p:extLst>
      <p:ext uri="{BB962C8B-B14F-4D97-AF65-F5344CB8AC3E}">
        <p14:creationId xmlns:p14="http://schemas.microsoft.com/office/powerpoint/2010/main" val="21480409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1946902E-BE99-4A1A-9147-71DD17A1B1B0}" type="datetimeFigureOut">
              <a:rPr lang="en-GB" smtClean="0"/>
              <a:t>29/09/2016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AE2E1405-848D-4B03-8A39-E87326246A55}" type="slidenum">
              <a:rPr lang="en-GB" smtClean="0"/>
              <a:t>‹#›</a:t>
            </a:fld>
            <a:endParaRPr lang="en-GB" dirty="0"/>
          </a:p>
        </p:txBody>
      </p:sp>
    </p:spTree>
    <p:extLst>
      <p:ext uri="{BB962C8B-B14F-4D97-AF65-F5344CB8AC3E}">
        <p14:creationId xmlns:p14="http://schemas.microsoft.com/office/powerpoint/2010/main" val="712638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1946902E-BE99-4A1A-9147-71DD17A1B1B0}" type="datetimeFigureOut">
              <a:rPr lang="en-GB" smtClean="0"/>
              <a:t>29/09/2016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AE2E1405-848D-4B03-8A39-E87326246A55}" type="slidenum">
              <a:rPr lang="en-GB" smtClean="0"/>
              <a:t>‹#›</a:t>
            </a:fld>
            <a:endParaRPr lang="en-GB" dirty="0"/>
          </a:p>
        </p:txBody>
      </p:sp>
    </p:spTree>
    <p:extLst>
      <p:ext uri="{BB962C8B-B14F-4D97-AF65-F5344CB8AC3E}">
        <p14:creationId xmlns:p14="http://schemas.microsoft.com/office/powerpoint/2010/main" val="40908292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946902E-BE99-4A1A-9147-71DD17A1B1B0}" type="datetimeFigureOut">
              <a:rPr lang="en-GB" smtClean="0"/>
              <a:t>29/09/2016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AE2E1405-848D-4B03-8A39-E87326246A55}" type="slidenum">
              <a:rPr lang="en-GB" smtClean="0"/>
              <a:t>‹#›</a:t>
            </a:fld>
            <a:endParaRPr lang="en-GB" dirty="0"/>
          </a:p>
        </p:txBody>
      </p:sp>
    </p:spTree>
    <p:extLst>
      <p:ext uri="{BB962C8B-B14F-4D97-AF65-F5344CB8AC3E}">
        <p14:creationId xmlns:p14="http://schemas.microsoft.com/office/powerpoint/2010/main" val="33830644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1946902E-BE99-4A1A-9147-71DD17A1B1B0}" type="datetimeFigureOut">
              <a:rPr lang="en-GB" smtClean="0"/>
              <a:t>29/09/2016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AE2E1405-848D-4B03-8A39-E87326246A55}" type="slidenum">
              <a:rPr lang="en-GB" smtClean="0"/>
              <a:t>‹#›</a:t>
            </a:fld>
            <a:endParaRPr lang="en-GB" dirty="0"/>
          </a:p>
        </p:txBody>
      </p:sp>
    </p:spTree>
    <p:extLst>
      <p:ext uri="{BB962C8B-B14F-4D97-AF65-F5344CB8AC3E}">
        <p14:creationId xmlns:p14="http://schemas.microsoft.com/office/powerpoint/2010/main" val="31548296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1946902E-BE99-4A1A-9147-71DD17A1B1B0}" type="datetimeFigureOut">
              <a:rPr lang="en-GB" smtClean="0"/>
              <a:t>29/09/2016</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AE2E1405-848D-4B03-8A39-E87326246A55}" type="slidenum">
              <a:rPr lang="en-GB" smtClean="0"/>
              <a:t>‹#›</a:t>
            </a:fld>
            <a:endParaRPr lang="en-GB" dirty="0"/>
          </a:p>
        </p:txBody>
      </p:sp>
    </p:spTree>
    <p:extLst>
      <p:ext uri="{BB962C8B-B14F-4D97-AF65-F5344CB8AC3E}">
        <p14:creationId xmlns:p14="http://schemas.microsoft.com/office/powerpoint/2010/main" val="20243117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1946902E-BE99-4A1A-9147-71DD17A1B1B0}" type="datetimeFigureOut">
              <a:rPr lang="en-GB" smtClean="0"/>
              <a:t>29/09/2016</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AE2E1405-848D-4B03-8A39-E87326246A55}" type="slidenum">
              <a:rPr lang="en-GB" smtClean="0"/>
              <a:t>‹#›</a:t>
            </a:fld>
            <a:endParaRPr lang="en-GB" dirty="0"/>
          </a:p>
        </p:txBody>
      </p:sp>
    </p:spTree>
    <p:extLst>
      <p:ext uri="{BB962C8B-B14F-4D97-AF65-F5344CB8AC3E}">
        <p14:creationId xmlns:p14="http://schemas.microsoft.com/office/powerpoint/2010/main" val="38144879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946902E-BE99-4A1A-9147-71DD17A1B1B0}" type="datetimeFigureOut">
              <a:rPr lang="en-GB" smtClean="0"/>
              <a:t>29/09/2016</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AE2E1405-848D-4B03-8A39-E87326246A55}" type="slidenum">
              <a:rPr lang="en-GB" smtClean="0"/>
              <a:t>‹#›</a:t>
            </a:fld>
            <a:endParaRPr lang="en-GB" dirty="0"/>
          </a:p>
        </p:txBody>
      </p:sp>
    </p:spTree>
    <p:extLst>
      <p:ext uri="{BB962C8B-B14F-4D97-AF65-F5344CB8AC3E}">
        <p14:creationId xmlns:p14="http://schemas.microsoft.com/office/powerpoint/2010/main" val="1040935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946902E-BE99-4A1A-9147-71DD17A1B1B0}" type="datetimeFigureOut">
              <a:rPr lang="en-GB" smtClean="0"/>
              <a:t>29/09/2016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AE2E1405-848D-4B03-8A39-E87326246A55}" type="slidenum">
              <a:rPr lang="en-GB" smtClean="0"/>
              <a:t>‹#›</a:t>
            </a:fld>
            <a:endParaRPr lang="en-GB" dirty="0"/>
          </a:p>
        </p:txBody>
      </p:sp>
    </p:spTree>
    <p:extLst>
      <p:ext uri="{BB962C8B-B14F-4D97-AF65-F5344CB8AC3E}">
        <p14:creationId xmlns:p14="http://schemas.microsoft.com/office/powerpoint/2010/main" val="6778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946902E-BE99-4A1A-9147-71DD17A1B1B0}" type="datetimeFigureOut">
              <a:rPr lang="en-GB" smtClean="0"/>
              <a:t>29/09/2016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AE2E1405-848D-4B03-8A39-E87326246A55}" type="slidenum">
              <a:rPr lang="en-GB" smtClean="0"/>
              <a:t>‹#›</a:t>
            </a:fld>
            <a:endParaRPr lang="en-GB" dirty="0"/>
          </a:p>
        </p:txBody>
      </p:sp>
    </p:spTree>
    <p:extLst>
      <p:ext uri="{BB962C8B-B14F-4D97-AF65-F5344CB8AC3E}">
        <p14:creationId xmlns:p14="http://schemas.microsoft.com/office/powerpoint/2010/main" val="18816984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1946902E-BE99-4A1A-9147-71DD17A1B1B0}" type="datetimeFigureOut">
              <a:rPr lang="en-GB" smtClean="0"/>
              <a:t>29/09/2016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AE2E1405-848D-4B03-8A39-E87326246A55}" type="slidenum">
              <a:rPr lang="en-GB" smtClean="0"/>
              <a:t>‹#›</a:t>
            </a:fld>
            <a:endParaRPr lang="en-GB" dirty="0"/>
          </a:p>
        </p:txBody>
      </p:sp>
    </p:spTree>
    <p:extLst>
      <p:ext uri="{BB962C8B-B14F-4D97-AF65-F5344CB8AC3E}">
        <p14:creationId xmlns:p14="http://schemas.microsoft.com/office/powerpoint/2010/main" val="39529077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1946902E-BE99-4A1A-9147-71DD17A1B1B0}" type="datetimeFigureOut">
              <a:rPr lang="en-GB" smtClean="0"/>
              <a:t>29/09/2016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AE2E1405-848D-4B03-8A39-E87326246A55}" type="slidenum">
              <a:rPr lang="en-GB" smtClean="0"/>
              <a:t>‹#›</a:t>
            </a:fld>
            <a:endParaRPr lang="en-GB" dirty="0"/>
          </a:p>
        </p:txBody>
      </p:sp>
    </p:spTree>
    <p:extLst>
      <p:ext uri="{BB962C8B-B14F-4D97-AF65-F5344CB8AC3E}">
        <p14:creationId xmlns:p14="http://schemas.microsoft.com/office/powerpoint/2010/main" val="5079950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946902E-BE99-4A1A-9147-71DD17A1B1B0}" type="datetimeFigureOut">
              <a:rPr lang="en-GB" smtClean="0"/>
              <a:t>29/09/2016</a:t>
            </a:fld>
            <a:endParaRPr lang="en-GB"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E2E1405-848D-4B03-8A39-E87326246A55}" type="slidenum">
              <a:rPr lang="en-GB" smtClean="0"/>
              <a:t>‹#›</a:t>
            </a:fld>
            <a:endParaRPr lang="en-GB" dirty="0"/>
          </a:p>
        </p:txBody>
      </p:sp>
    </p:spTree>
    <p:extLst>
      <p:ext uri="{BB962C8B-B14F-4D97-AF65-F5344CB8AC3E}">
        <p14:creationId xmlns:p14="http://schemas.microsoft.com/office/powerpoint/2010/main" val="899497614"/>
      </p:ext>
    </p:extLst>
  </p:cSld>
  <p:clrMap bg1="lt1" tx1="dk1" bg2="lt2" tx2="dk2" accent1="accent1" accent2="accent2" accent3="accent3" accent4="accent4" accent5="accent5" accent6="accent6" hlink="hlink" folHlink="folHlink"/>
  <p:sldLayoutIdLst>
    <p:sldLayoutId id="2147483762" r:id="rId1"/>
    <p:sldLayoutId id="2147483763" r:id="rId2"/>
    <p:sldLayoutId id="2147483764" r:id="rId3"/>
    <p:sldLayoutId id="2147483765" r:id="rId4"/>
    <p:sldLayoutId id="2147483766" r:id="rId5"/>
    <p:sldLayoutId id="2147483767" r:id="rId6"/>
    <p:sldLayoutId id="2147483768" r:id="rId7"/>
    <p:sldLayoutId id="2147483769" r:id="rId8"/>
    <p:sldLayoutId id="2147483770" r:id="rId9"/>
    <p:sldLayoutId id="2147483771" r:id="rId10"/>
    <p:sldLayoutId id="214748377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cf493@bath.ac.uk"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slide" Target="slide9.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4.jpeg"/><Relationship Id="rId5" Type="http://schemas.openxmlformats.org/officeDocument/2006/relationships/slide" Target="slide13.xml"/><Relationship Id="rId4" Type="http://schemas.openxmlformats.org/officeDocument/2006/relationships/slide" Target="slide11.xml"/></Relationships>
</file>

<file path=ppt/slides/_rels/slide9.xml.rels><?xml version="1.0" encoding="UTF-8" standalone="yes"?>
<Relationships xmlns="http://schemas.openxmlformats.org/package/2006/relationships"><Relationship Id="rId3" Type="http://schemas.openxmlformats.org/officeDocument/2006/relationships/slide" Target="slide8.xm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slide" Target="slide9.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4.jpeg"/><Relationship Id="rId5" Type="http://schemas.openxmlformats.org/officeDocument/2006/relationships/slide" Target="slide13.xml"/><Relationship Id="rId4" Type="http://schemas.openxmlformats.org/officeDocument/2006/relationships/slide" Target="slide11.xml"/></Relationships>
</file>

<file path=ppt/slides/_rels/slide11.xml.rels><?xml version="1.0" encoding="UTF-8" standalone="yes"?>
<Relationships xmlns="http://schemas.openxmlformats.org/package/2006/relationships"><Relationship Id="rId3" Type="http://schemas.openxmlformats.org/officeDocument/2006/relationships/slide" Target="slide8.xm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slide" Target="slide9.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4.jpeg"/><Relationship Id="rId5" Type="http://schemas.openxmlformats.org/officeDocument/2006/relationships/slide" Target="slide13.xml"/><Relationship Id="rId4" Type="http://schemas.openxmlformats.org/officeDocument/2006/relationships/slide" Target="slide11.xml"/></Relationships>
</file>

<file path=ppt/slides/_rels/slide13.xml.rels><?xml version="1.0" encoding="UTF-8" standalone="yes"?>
<Relationships xmlns="http://schemas.openxmlformats.org/package/2006/relationships"><Relationship Id="rId3" Type="http://schemas.openxmlformats.org/officeDocument/2006/relationships/slide" Target="slide8.xml"/><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slide" Target="slide15.xml"/><Relationship Id="rId7" Type="http://schemas.openxmlformats.org/officeDocument/2006/relationships/image" Target="../media/image5.jpe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slide" Target="slide21.xml"/><Relationship Id="rId5" Type="http://schemas.openxmlformats.org/officeDocument/2006/relationships/slide" Target="slide19.xml"/><Relationship Id="rId4" Type="http://schemas.openxmlformats.org/officeDocument/2006/relationships/slide" Target="slide17.xml"/></Relationships>
</file>

<file path=ppt/slides/_rels/slide15.xml.rels><?xml version="1.0" encoding="UTF-8" standalone="yes"?>
<Relationships xmlns="http://schemas.openxmlformats.org/package/2006/relationships"><Relationship Id="rId3" Type="http://schemas.openxmlformats.org/officeDocument/2006/relationships/slide" Target="slide14.xml"/><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slide" Target="slide15.xml"/><Relationship Id="rId7" Type="http://schemas.openxmlformats.org/officeDocument/2006/relationships/image" Target="../media/image5.jpe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slide" Target="slide21.xml"/><Relationship Id="rId5" Type="http://schemas.openxmlformats.org/officeDocument/2006/relationships/slide" Target="slide19.xml"/><Relationship Id="rId4" Type="http://schemas.openxmlformats.org/officeDocument/2006/relationships/slide" Target="slide17.xml"/></Relationships>
</file>

<file path=ppt/slides/_rels/slide17.xml.rels><?xml version="1.0" encoding="UTF-8" standalone="yes"?>
<Relationships xmlns="http://schemas.openxmlformats.org/package/2006/relationships"><Relationship Id="rId3" Type="http://schemas.openxmlformats.org/officeDocument/2006/relationships/slide" Target="slide14.xml"/><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slide" Target="slide15.xml"/><Relationship Id="rId7" Type="http://schemas.openxmlformats.org/officeDocument/2006/relationships/image" Target="../media/image5.jpe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slide" Target="slide21.xml"/><Relationship Id="rId5" Type="http://schemas.openxmlformats.org/officeDocument/2006/relationships/slide" Target="slide19.xml"/><Relationship Id="rId4" Type="http://schemas.openxmlformats.org/officeDocument/2006/relationships/slide" Target="slide17.xml"/></Relationships>
</file>

<file path=ppt/slides/_rels/slide19.xml.rels><?xml version="1.0" encoding="UTF-8" standalone="yes"?>
<Relationships xmlns="http://schemas.openxmlformats.org/package/2006/relationships"><Relationship Id="rId3" Type="http://schemas.openxmlformats.org/officeDocument/2006/relationships/slide" Target="slide14.xml"/><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slide" Target="slide15.xml"/><Relationship Id="rId7" Type="http://schemas.openxmlformats.org/officeDocument/2006/relationships/image" Target="../media/image5.jpe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slide" Target="slide21.xml"/><Relationship Id="rId5" Type="http://schemas.openxmlformats.org/officeDocument/2006/relationships/slide" Target="slide19.xml"/><Relationship Id="rId4" Type="http://schemas.openxmlformats.org/officeDocument/2006/relationships/slide" Target="slide17.xml"/></Relationships>
</file>

<file path=ppt/slides/_rels/slide21.xml.rels><?xml version="1.0" encoding="UTF-8" standalone="yes"?>
<Relationships xmlns="http://schemas.openxmlformats.org/package/2006/relationships"><Relationship Id="rId3" Type="http://schemas.openxmlformats.org/officeDocument/2006/relationships/slide" Target="slide14.xml"/><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slide" Target="slide23.xml"/><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slide" Target="slide27.xml"/><Relationship Id="rId4" Type="http://schemas.openxmlformats.org/officeDocument/2006/relationships/slide" Target="slide25.xml"/></Relationships>
</file>

<file path=ppt/slides/_rels/slide23.xml.rels><?xml version="1.0" encoding="UTF-8" standalone="yes"?>
<Relationships xmlns="http://schemas.openxmlformats.org/package/2006/relationships"><Relationship Id="rId3" Type="http://schemas.openxmlformats.org/officeDocument/2006/relationships/slide" Target="slide22.xml"/><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slide" Target="slide23.xml"/><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slide" Target="slide27.xml"/><Relationship Id="rId4" Type="http://schemas.openxmlformats.org/officeDocument/2006/relationships/slide" Target="slide25.xml"/></Relationships>
</file>

<file path=ppt/slides/_rels/slide25.xml.rels><?xml version="1.0" encoding="UTF-8" standalone="yes"?>
<Relationships xmlns="http://schemas.openxmlformats.org/package/2006/relationships"><Relationship Id="rId3" Type="http://schemas.openxmlformats.org/officeDocument/2006/relationships/slide" Target="slide22.xml"/><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slide" Target="slide23.xml"/><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slide" Target="slide27.xml"/><Relationship Id="rId4" Type="http://schemas.openxmlformats.org/officeDocument/2006/relationships/slide" Target="slide25.xml"/></Relationships>
</file>

<file path=ppt/slides/_rels/slide27.xml.rels><?xml version="1.0" encoding="UTF-8" standalone="yes"?>
<Relationships xmlns="http://schemas.openxmlformats.org/package/2006/relationships"><Relationship Id="rId3" Type="http://schemas.openxmlformats.org/officeDocument/2006/relationships/slide" Target="slide22.xml"/><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slide" Target="slide23.xml"/><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slide" Target="slide27.xml"/><Relationship Id="rId4" Type="http://schemas.openxmlformats.org/officeDocument/2006/relationships/slide" Target="slide25.xml"/></Relationships>
</file>

<file path=ppt/slides/_rels/slide29.xml.rels><?xml version="1.0" encoding="UTF-8" standalone="yes"?>
<Relationships xmlns="http://schemas.openxmlformats.org/package/2006/relationships"><Relationship Id="rId3" Type="http://schemas.openxmlformats.org/officeDocument/2006/relationships/slide" Target="slide22.xml"/><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ctrTitle"/>
          </p:nvPr>
        </p:nvSpPr>
        <p:spPr>
          <a:xfrm>
            <a:off x="0" y="3159753"/>
            <a:ext cx="12234929" cy="571500"/>
          </a:xfrm>
        </p:spPr>
        <p:txBody>
          <a:bodyPr>
            <a:noAutofit/>
          </a:bodyPr>
          <a:lstStyle/>
          <a:p>
            <a:r>
              <a:rPr lang="en-GB" sz="4000" b="1" dirty="0" smtClean="0"/>
              <a:t>Bereavement in China </a:t>
            </a:r>
            <a:br>
              <a:rPr lang="en-GB" sz="4000" b="1" dirty="0" smtClean="0"/>
            </a:br>
            <a:r>
              <a:rPr lang="en-GB" sz="4000" b="1" dirty="0" smtClean="0"/>
              <a:t/>
            </a:r>
            <a:br>
              <a:rPr lang="en-GB" sz="4000" b="1" dirty="0" smtClean="0"/>
            </a:br>
            <a:r>
              <a:rPr lang="en-GB" sz="2800" b="1" dirty="0"/>
              <a:t>F</a:t>
            </a:r>
            <a:r>
              <a:rPr lang="en-GB" sz="2800" b="1" dirty="0" smtClean="0"/>
              <a:t>rom the perspective of the Lost-Only-Child (</a:t>
            </a:r>
            <a:r>
              <a:rPr lang="en-GB" sz="2800" b="1" dirty="0" err="1" smtClean="0"/>
              <a:t>Shidu</a:t>
            </a:r>
            <a:r>
              <a:rPr lang="en-GB" sz="2800" b="1" dirty="0" smtClean="0"/>
              <a:t>) families</a:t>
            </a:r>
            <a:endParaRPr lang="en-US" altLang="en-US" sz="2800" b="1" dirty="0" smtClean="0"/>
          </a:p>
        </p:txBody>
      </p:sp>
      <p:sp>
        <p:nvSpPr>
          <p:cNvPr id="5" name="Round Single Corner Rectangle 4"/>
          <p:cNvSpPr/>
          <p:nvPr/>
        </p:nvSpPr>
        <p:spPr>
          <a:xfrm>
            <a:off x="8339782" y="4722949"/>
            <a:ext cx="3852218" cy="1800200"/>
          </a:xfrm>
          <a:prstGeom prst="round1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nSpc>
                <a:spcPct val="150000"/>
              </a:lnSpc>
              <a:spcBef>
                <a:spcPts val="400"/>
              </a:spcBef>
            </a:pPr>
            <a:r>
              <a:rPr lang="en-GB" sz="2000" b="1" dirty="0">
                <a:solidFill>
                  <a:schemeClr val="tx1"/>
                </a:solidFill>
              </a:rPr>
              <a:t>Chao </a:t>
            </a:r>
            <a:r>
              <a:rPr lang="en-GB" sz="2000" b="1" dirty="0" smtClean="0">
                <a:solidFill>
                  <a:schemeClr val="tx1"/>
                </a:solidFill>
              </a:rPr>
              <a:t>Fang (</a:t>
            </a:r>
            <a:r>
              <a:rPr lang="en-GB" sz="2000" b="1" dirty="0" smtClean="0">
                <a:solidFill>
                  <a:schemeClr val="tx1"/>
                </a:solidFill>
                <a:hlinkClick r:id="rId3"/>
              </a:rPr>
              <a:t>cf493@bath.ac.uk</a:t>
            </a:r>
            <a:r>
              <a:rPr lang="en-GB" sz="2000" b="1" dirty="0" smtClean="0">
                <a:solidFill>
                  <a:schemeClr val="tx1"/>
                </a:solidFill>
              </a:rPr>
              <a:t> )</a:t>
            </a:r>
          </a:p>
          <a:p>
            <a:pPr>
              <a:lnSpc>
                <a:spcPct val="150000"/>
              </a:lnSpc>
              <a:spcBef>
                <a:spcPts val="400"/>
              </a:spcBef>
            </a:pPr>
            <a:r>
              <a:rPr lang="en-GB" sz="2000" b="1" dirty="0" smtClean="0">
                <a:solidFill>
                  <a:schemeClr val="tx1"/>
                </a:solidFill>
              </a:rPr>
              <a:t>2</a:t>
            </a:r>
            <a:r>
              <a:rPr lang="en-GB" sz="2000" b="1" baseline="30000" dirty="0" smtClean="0">
                <a:solidFill>
                  <a:schemeClr val="tx1"/>
                </a:solidFill>
              </a:rPr>
              <a:t>nd</a:t>
            </a:r>
            <a:r>
              <a:rPr lang="en-GB" sz="2000" b="1" dirty="0" smtClean="0">
                <a:solidFill>
                  <a:schemeClr val="tx1"/>
                </a:solidFill>
              </a:rPr>
              <a:t> Year PhD </a:t>
            </a:r>
            <a:endParaRPr lang="en-GB" sz="2000" b="1" dirty="0">
              <a:solidFill>
                <a:schemeClr val="tx1"/>
              </a:solidFill>
            </a:endParaRPr>
          </a:p>
          <a:p>
            <a:pPr>
              <a:lnSpc>
                <a:spcPct val="150000"/>
              </a:lnSpc>
              <a:spcBef>
                <a:spcPts val="400"/>
              </a:spcBef>
            </a:pPr>
            <a:r>
              <a:rPr lang="en-GB" sz="2000" b="1" dirty="0">
                <a:solidFill>
                  <a:schemeClr val="tx1"/>
                </a:solidFill>
              </a:rPr>
              <a:t>Centre for Death and Society</a:t>
            </a:r>
          </a:p>
          <a:p>
            <a:pPr>
              <a:lnSpc>
                <a:spcPct val="150000"/>
              </a:lnSpc>
              <a:spcBef>
                <a:spcPts val="400"/>
              </a:spcBef>
            </a:pPr>
            <a:r>
              <a:rPr lang="en-GB" sz="2000" b="1" dirty="0">
                <a:solidFill>
                  <a:schemeClr val="tx1"/>
                </a:solidFill>
              </a:rPr>
              <a:t>University of </a:t>
            </a:r>
            <a:r>
              <a:rPr lang="en-GB" sz="2000" b="1" dirty="0" smtClean="0">
                <a:solidFill>
                  <a:schemeClr val="tx1"/>
                </a:solidFill>
              </a:rPr>
              <a:t>Bath</a:t>
            </a:r>
            <a:endParaRPr lang="en-GB" sz="2000" b="1" dirty="0">
              <a:solidFill>
                <a:schemeClr val="tx1"/>
              </a:solidFill>
            </a:endParaRPr>
          </a:p>
          <a:p>
            <a:pPr algn="ctr">
              <a:defRPr/>
            </a:pPr>
            <a:endParaRPr lang="en-GB" dirty="0"/>
          </a:p>
        </p:txBody>
      </p:sp>
    </p:spTree>
    <p:extLst>
      <p:ext uri="{BB962C8B-B14F-4D97-AF65-F5344CB8AC3E}">
        <p14:creationId xmlns:p14="http://schemas.microsoft.com/office/powerpoint/2010/main" val="344577924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Shidu parents in China</a:t>
            </a:r>
          </a:p>
        </p:txBody>
      </p:sp>
      <p:sp>
        <p:nvSpPr>
          <p:cNvPr id="3" name="Content Placeholder 2"/>
          <p:cNvSpPr>
            <a:spLocks noGrp="1"/>
          </p:cNvSpPr>
          <p:nvPr>
            <p:ph idx="1"/>
          </p:nvPr>
        </p:nvSpPr>
        <p:spPr>
          <a:xfrm>
            <a:off x="1181100" y="1778000"/>
            <a:ext cx="7886700" cy="4351338"/>
          </a:xfrm>
        </p:spPr>
        <p:txBody>
          <a:bodyPr>
            <a:normAutofit/>
          </a:bodyPr>
          <a:lstStyle/>
          <a:p>
            <a:pPr marL="0" indent="0">
              <a:buNone/>
            </a:pPr>
            <a:endParaRPr lang="en-GB" dirty="0"/>
          </a:p>
          <a:p>
            <a:pPr marL="0" indent="0">
              <a:buNone/>
            </a:pPr>
            <a:r>
              <a:rPr lang="en-GB" dirty="0"/>
              <a:t>What is “Shidu”</a:t>
            </a:r>
            <a:r>
              <a:rPr lang="en-US" altLang="en-US" dirty="0"/>
              <a:t> (</a:t>
            </a:r>
            <a:r>
              <a:rPr lang="zh-CN" altLang="en-US" dirty="0"/>
              <a:t>失独</a:t>
            </a:r>
            <a:r>
              <a:rPr lang="en-GB" altLang="zh-CN" dirty="0"/>
              <a:t>)</a:t>
            </a:r>
            <a:r>
              <a:rPr lang="en-GB" dirty="0"/>
              <a:t>?</a:t>
            </a:r>
          </a:p>
          <a:p>
            <a:pPr lvl="1"/>
            <a:r>
              <a:rPr lang="en-GB" altLang="en-US" dirty="0"/>
              <a:t>Loss of the only child in mainland China.</a:t>
            </a:r>
          </a:p>
          <a:p>
            <a:pPr marL="342900" lvl="1" indent="0">
              <a:buNone/>
            </a:pPr>
            <a:endParaRPr lang="en-GB" altLang="en-US" dirty="0"/>
          </a:p>
          <a:p>
            <a:pPr marL="342900" lvl="1" indent="0">
              <a:buNone/>
            </a:pPr>
            <a:endParaRPr lang="en-GB" altLang="en-US" dirty="0"/>
          </a:p>
          <a:p>
            <a:pPr marL="0" indent="0">
              <a:buNone/>
            </a:pPr>
            <a:r>
              <a:rPr lang="en-US" altLang="en-US" dirty="0"/>
              <a:t>Who are “</a:t>
            </a:r>
            <a:r>
              <a:rPr lang="en-US" altLang="en-US" i="1" dirty="0"/>
              <a:t>Shidu</a:t>
            </a:r>
            <a:r>
              <a:rPr lang="en-US" altLang="en-US" dirty="0"/>
              <a:t>” parents?</a:t>
            </a:r>
          </a:p>
          <a:p>
            <a:pPr marL="557213" lvl="1" indent="-257175"/>
            <a:r>
              <a:rPr lang="en-US" altLang="en-US" dirty="0" smtClean="0"/>
              <a:t>Couples who </a:t>
            </a:r>
            <a:r>
              <a:rPr lang="en-US" altLang="en-US" dirty="0"/>
              <a:t>are subject to the One Child </a:t>
            </a:r>
            <a:r>
              <a:rPr lang="en-US" altLang="en-US" dirty="0" smtClean="0"/>
              <a:t>Policy </a:t>
            </a:r>
          </a:p>
          <a:p>
            <a:pPr marL="300038" lvl="1" indent="0">
              <a:buNone/>
            </a:pPr>
            <a:r>
              <a:rPr lang="en-US" altLang="en-US" dirty="0"/>
              <a:t> </a:t>
            </a:r>
            <a:r>
              <a:rPr lang="en-US" altLang="en-US" dirty="0" smtClean="0"/>
              <a:t>    and have lost their only child.</a:t>
            </a:r>
            <a:endParaRPr lang="en-US" altLang="en-US" dirty="0"/>
          </a:p>
          <a:p>
            <a:pPr marL="300038" lvl="1" indent="0"/>
            <a:endParaRPr lang="en-US" altLang="en-US" dirty="0"/>
          </a:p>
          <a:p>
            <a:pPr marL="342900" lvl="1" indent="0">
              <a:buNone/>
            </a:pPr>
            <a:endParaRPr lang="en-GB" dirty="0"/>
          </a:p>
        </p:txBody>
      </p:sp>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l="17657"/>
          <a:stretch/>
        </p:blipFill>
        <p:spPr>
          <a:xfrm>
            <a:off x="8058800" y="2000190"/>
            <a:ext cx="3587069" cy="3143309"/>
          </a:xfrm>
          <a:prstGeom prst="rect">
            <a:avLst/>
          </a:prstGeom>
        </p:spPr>
      </p:pic>
    </p:spTree>
    <p:extLst>
      <p:ext uri="{BB962C8B-B14F-4D97-AF65-F5344CB8AC3E}">
        <p14:creationId xmlns:p14="http://schemas.microsoft.com/office/powerpoint/2010/main" val="7290239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17500"/>
            <a:ext cx="10515600" cy="1325563"/>
          </a:xfrm>
        </p:spPr>
        <p:txBody>
          <a:bodyPr/>
          <a:lstStyle/>
          <a:p>
            <a:r>
              <a:rPr lang="en-US" altLang="en-US" dirty="0"/>
              <a:t>The One Child Policy (Family Planning Policy)</a:t>
            </a:r>
            <a:endParaRPr lang="en-GB" dirty="0"/>
          </a:p>
        </p:txBody>
      </p:sp>
      <p:sp>
        <p:nvSpPr>
          <p:cNvPr id="3" name="Content Placeholder 2"/>
          <p:cNvSpPr>
            <a:spLocks noGrp="1"/>
          </p:cNvSpPr>
          <p:nvPr>
            <p:ph idx="1"/>
          </p:nvPr>
        </p:nvSpPr>
        <p:spPr>
          <a:xfrm>
            <a:off x="133350" y="1749425"/>
            <a:ext cx="7334250" cy="4351338"/>
          </a:xfrm>
        </p:spPr>
        <p:txBody>
          <a:bodyPr>
            <a:normAutofit fontScale="92500"/>
          </a:bodyPr>
          <a:lstStyle/>
          <a:p>
            <a:pPr lvl="1">
              <a:lnSpc>
                <a:spcPct val="200000"/>
              </a:lnSpc>
            </a:pPr>
            <a:r>
              <a:rPr lang="en-US" altLang="en-US" dirty="0"/>
              <a:t>A population </a:t>
            </a:r>
            <a:r>
              <a:rPr lang="en-US" altLang="en-US" dirty="0" smtClean="0"/>
              <a:t>control policy </a:t>
            </a:r>
            <a:r>
              <a:rPr lang="en-US" altLang="en-US" dirty="0"/>
              <a:t>implemented in the early 1980s until 2015.</a:t>
            </a:r>
          </a:p>
          <a:p>
            <a:pPr lvl="1">
              <a:lnSpc>
                <a:spcPct val="200000"/>
              </a:lnSpc>
            </a:pPr>
            <a:r>
              <a:rPr lang="en-US" altLang="en-US" dirty="0" smtClean="0"/>
              <a:t>Introduced to </a:t>
            </a:r>
            <a:r>
              <a:rPr lang="en-US" altLang="en-US" dirty="0"/>
              <a:t>tackle </a:t>
            </a:r>
            <a:r>
              <a:rPr lang="en-GB" dirty="0"/>
              <a:t>the sharply increasing population and limited social/natural resources.</a:t>
            </a:r>
          </a:p>
          <a:p>
            <a:pPr lvl="1">
              <a:lnSpc>
                <a:spcPct val="200000"/>
              </a:lnSpc>
            </a:pPr>
            <a:r>
              <a:rPr lang="en-GB" dirty="0"/>
              <a:t>Estimated number of the “One Child” in 2010 is approximately 145 </a:t>
            </a:r>
            <a:r>
              <a:rPr lang="en-GB" dirty="0" smtClean="0"/>
              <a:t>million. </a:t>
            </a:r>
            <a:endParaRPr lang="en-US" altLang="en-US" dirty="0"/>
          </a:p>
          <a:p>
            <a:endParaRPr lang="en-GB" dirty="0"/>
          </a:p>
        </p:txBody>
      </p:sp>
      <p:pic>
        <p:nvPicPr>
          <p:cNvPr id="1026" name="Picture 2" descr="http://img2.ali213.net/picfile/News/2015/03/20/584_2015032071808710.jpg"/>
          <p:cNvPicPr>
            <a:picLocks noChangeAspect="1" noChangeArrowheads="1"/>
          </p:cNvPicPr>
          <p:nvPr/>
        </p:nvPicPr>
        <p:blipFill rotWithShape="1">
          <a:blip r:embed="rId3">
            <a:extLst>
              <a:ext uri="{28A0092B-C50C-407E-A947-70E740481C1C}">
                <a14:useLocalDpi xmlns:a14="http://schemas.microsoft.com/office/drawing/2010/main" val="0"/>
              </a:ext>
            </a:extLst>
          </a:blip>
          <a:srcRect l="3482" r="4074"/>
          <a:stretch/>
        </p:blipFill>
        <p:spPr bwMode="auto">
          <a:xfrm>
            <a:off x="7743825" y="1433513"/>
            <a:ext cx="3343276" cy="244316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http://www.sinaimg.cn/dy/slidenews/1_album_attribute/2015_44/44e6a1be7d99daea59fd67f48705728c.jpg"/>
          <p:cNvPicPr>
            <a:picLocks noChangeAspect="1" noChangeArrowheads="1"/>
          </p:cNvPicPr>
          <p:nvPr/>
        </p:nvPicPr>
        <p:blipFill rotWithShape="1">
          <a:blip r:embed="rId4">
            <a:extLst>
              <a:ext uri="{28A0092B-C50C-407E-A947-70E740481C1C}">
                <a14:useLocalDpi xmlns:a14="http://schemas.microsoft.com/office/drawing/2010/main" val="0"/>
              </a:ext>
            </a:extLst>
          </a:blip>
          <a:srcRect l="43294" t="10264" r="32525" b="37506"/>
          <a:stretch/>
        </p:blipFill>
        <p:spPr bwMode="auto">
          <a:xfrm>
            <a:off x="8467725" y="4076699"/>
            <a:ext cx="2061869" cy="25050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3281084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Loss of the “One Child”</a:t>
            </a:r>
          </a:p>
        </p:txBody>
      </p:sp>
      <p:sp>
        <p:nvSpPr>
          <p:cNvPr id="3" name="Content Placeholder 2"/>
          <p:cNvSpPr>
            <a:spLocks noGrp="1"/>
          </p:cNvSpPr>
          <p:nvPr>
            <p:ph idx="1"/>
          </p:nvPr>
        </p:nvSpPr>
        <p:spPr>
          <a:xfrm>
            <a:off x="828675" y="1825625"/>
            <a:ext cx="10201275" cy="4565650"/>
          </a:xfrm>
        </p:spPr>
        <p:txBody>
          <a:bodyPr/>
          <a:lstStyle/>
          <a:p>
            <a:pPr>
              <a:spcAft>
                <a:spcPts val="2400"/>
              </a:spcAft>
            </a:pPr>
            <a:r>
              <a:rPr lang="en-GB" dirty="0"/>
              <a:t>Estimated number of </a:t>
            </a:r>
            <a:r>
              <a:rPr lang="en-GB" dirty="0" smtClean="0">
                <a:solidFill>
                  <a:srgbClr val="FF0000"/>
                </a:solidFill>
              </a:rPr>
              <a:t>deaths </a:t>
            </a:r>
            <a:r>
              <a:rPr lang="en-GB" dirty="0">
                <a:solidFill>
                  <a:srgbClr val="FF0000"/>
                </a:solidFill>
              </a:rPr>
              <a:t>of the “One Child” </a:t>
            </a:r>
            <a:r>
              <a:rPr lang="en-GB" dirty="0"/>
              <a:t>is </a:t>
            </a:r>
            <a:r>
              <a:rPr lang="en-GB" b="1" dirty="0">
                <a:solidFill>
                  <a:srgbClr val="FF0000"/>
                </a:solidFill>
              </a:rPr>
              <a:t>1 million </a:t>
            </a:r>
            <a:r>
              <a:rPr lang="en-GB" dirty="0"/>
              <a:t>by </a:t>
            </a:r>
            <a:r>
              <a:rPr lang="en-GB" dirty="0" smtClean="0"/>
              <a:t>2010 (Wang </a:t>
            </a:r>
            <a:r>
              <a:rPr lang="en-GB" dirty="0"/>
              <a:t>2013</a:t>
            </a:r>
            <a:r>
              <a:rPr lang="en-GB" dirty="0" smtClean="0"/>
              <a:t>).</a:t>
            </a:r>
            <a:endParaRPr lang="en-GB" dirty="0"/>
          </a:p>
          <a:p>
            <a:pPr>
              <a:spcAft>
                <a:spcPts val="2400"/>
              </a:spcAft>
            </a:pPr>
            <a:r>
              <a:rPr lang="en-GB" dirty="0"/>
              <a:t>Accordingly, </a:t>
            </a:r>
            <a:r>
              <a:rPr lang="en-GB" dirty="0" smtClean="0"/>
              <a:t>there are at </a:t>
            </a:r>
            <a:r>
              <a:rPr lang="en-GB" dirty="0"/>
              <a:t>least </a:t>
            </a:r>
            <a:r>
              <a:rPr lang="en-GB" b="1" dirty="0">
                <a:solidFill>
                  <a:srgbClr val="FF0000"/>
                </a:solidFill>
              </a:rPr>
              <a:t>1 million </a:t>
            </a:r>
            <a:r>
              <a:rPr lang="en-GB" dirty="0" smtClean="0"/>
              <a:t>households, </a:t>
            </a:r>
            <a:r>
              <a:rPr lang="en-GB" dirty="0"/>
              <a:t>which </a:t>
            </a:r>
            <a:r>
              <a:rPr lang="en-GB" dirty="0" smtClean="0"/>
              <a:t>are known as </a:t>
            </a:r>
            <a:r>
              <a:rPr lang="en-GB" dirty="0">
                <a:solidFill>
                  <a:srgbClr val="FF0000"/>
                </a:solidFill>
              </a:rPr>
              <a:t>“Shidu </a:t>
            </a:r>
            <a:r>
              <a:rPr lang="en-GB" dirty="0" smtClean="0">
                <a:solidFill>
                  <a:srgbClr val="FF0000"/>
                </a:solidFill>
              </a:rPr>
              <a:t>Families”</a:t>
            </a:r>
            <a:r>
              <a:rPr lang="en-GB" dirty="0" smtClean="0"/>
              <a:t>;</a:t>
            </a:r>
            <a:endParaRPr lang="en-GB" dirty="0"/>
          </a:p>
          <a:p>
            <a:pPr>
              <a:spcAft>
                <a:spcPts val="2400"/>
              </a:spcAft>
            </a:pPr>
            <a:r>
              <a:rPr lang="en-GB" dirty="0"/>
              <a:t>The number of “Shidu </a:t>
            </a:r>
            <a:r>
              <a:rPr lang="en-GB" dirty="0" smtClean="0"/>
              <a:t>Families” </a:t>
            </a:r>
            <a:r>
              <a:rPr lang="en-GB" dirty="0">
                <a:solidFill>
                  <a:srgbClr val="FF0000"/>
                </a:solidFill>
              </a:rPr>
              <a:t>increases</a:t>
            </a:r>
            <a:r>
              <a:rPr lang="en-GB" dirty="0"/>
              <a:t> by </a:t>
            </a:r>
            <a:r>
              <a:rPr lang="en-GB" b="1" dirty="0">
                <a:solidFill>
                  <a:srgbClr val="FF0000"/>
                </a:solidFill>
              </a:rPr>
              <a:t>76,000</a:t>
            </a:r>
            <a:r>
              <a:rPr lang="en-GB" dirty="0"/>
              <a:t> households </a:t>
            </a:r>
            <a:r>
              <a:rPr lang="en-GB" dirty="0" smtClean="0"/>
              <a:t>annually </a:t>
            </a:r>
            <a:r>
              <a:rPr lang="en-GB" dirty="0"/>
              <a:t>(China National Committee on </a:t>
            </a:r>
            <a:r>
              <a:rPr lang="en-GB" dirty="0" smtClean="0"/>
              <a:t>Aging</a:t>
            </a:r>
            <a:r>
              <a:rPr lang="en-GB" dirty="0"/>
              <a:t>, 2013</a:t>
            </a:r>
            <a:r>
              <a:rPr lang="en-GB" dirty="0" smtClean="0"/>
              <a:t>). </a:t>
            </a:r>
            <a:r>
              <a:rPr lang="en-GB" dirty="0">
                <a:solidFill>
                  <a:schemeClr val="bg1"/>
                </a:solidFill>
              </a:rPr>
              <a:t>Aging (2013)</a:t>
            </a:r>
          </a:p>
        </p:txBody>
      </p:sp>
    </p:spTree>
    <p:extLst>
      <p:ext uri="{BB962C8B-B14F-4D97-AF65-F5344CB8AC3E}">
        <p14:creationId xmlns:p14="http://schemas.microsoft.com/office/powerpoint/2010/main" val="368714452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Being “Shidu parents” in China</a:t>
            </a:r>
          </a:p>
        </p:txBody>
      </p:sp>
      <p:sp>
        <p:nvSpPr>
          <p:cNvPr id="3" name="Content Placeholder 2"/>
          <p:cNvSpPr>
            <a:spLocks noGrp="1"/>
          </p:cNvSpPr>
          <p:nvPr>
            <p:ph idx="1"/>
          </p:nvPr>
        </p:nvSpPr>
        <p:spPr>
          <a:xfrm>
            <a:off x="838200" y="1690688"/>
            <a:ext cx="10515600" cy="4486275"/>
          </a:xfrm>
        </p:spPr>
        <p:txBody>
          <a:bodyPr>
            <a:normAutofit/>
          </a:bodyPr>
          <a:lstStyle/>
          <a:p>
            <a:pPr marL="0" indent="0">
              <a:buNone/>
            </a:pPr>
            <a:endParaRPr lang="en-GB" sz="3600" b="1" dirty="0" smtClean="0"/>
          </a:p>
          <a:p>
            <a:pPr marL="0" indent="0">
              <a:buNone/>
            </a:pPr>
            <a:endParaRPr lang="en-GB" sz="3600" b="1" dirty="0"/>
          </a:p>
          <a:p>
            <a:pPr marL="0" indent="0">
              <a:buNone/>
            </a:pPr>
            <a:r>
              <a:rPr lang="en-GB" sz="3600" b="1" dirty="0" smtClean="0"/>
              <a:t>Provide a preliminary look at how </a:t>
            </a:r>
            <a:r>
              <a:rPr lang="en-GB" sz="3600" b="1" dirty="0" err="1" smtClean="0"/>
              <a:t>Shidu</a:t>
            </a:r>
            <a:r>
              <a:rPr lang="en-GB" sz="3600" b="1" dirty="0" smtClean="0"/>
              <a:t> </a:t>
            </a:r>
            <a:r>
              <a:rPr lang="en-GB" sz="3600" b="1" dirty="0"/>
              <a:t>parents </a:t>
            </a:r>
            <a:r>
              <a:rPr lang="en-GB" sz="3600" b="1" dirty="0" smtClean="0"/>
              <a:t>deal with their bereavement and how they try to access to support in </a:t>
            </a:r>
            <a:r>
              <a:rPr lang="en-GB" sz="3600" b="1" dirty="0"/>
              <a:t>contemporary China.</a:t>
            </a:r>
          </a:p>
          <a:p>
            <a:endParaRPr lang="en-GB" dirty="0"/>
          </a:p>
          <a:p>
            <a:pPr marL="914400" lvl="1" indent="-457200">
              <a:buFont typeface="+mj-lt"/>
              <a:buAutoNum type="arabicPeriod"/>
            </a:pPr>
            <a:endParaRPr lang="en-GB" dirty="0"/>
          </a:p>
        </p:txBody>
      </p:sp>
    </p:spTree>
    <p:extLst>
      <p:ext uri="{BB962C8B-B14F-4D97-AF65-F5344CB8AC3E}">
        <p14:creationId xmlns:p14="http://schemas.microsoft.com/office/powerpoint/2010/main" val="305473539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Data sources </a:t>
            </a:r>
          </a:p>
        </p:txBody>
      </p:sp>
      <p:sp>
        <p:nvSpPr>
          <p:cNvPr id="3" name="Content Placeholder 2"/>
          <p:cNvSpPr>
            <a:spLocks noGrp="1"/>
          </p:cNvSpPr>
          <p:nvPr>
            <p:ph idx="1"/>
          </p:nvPr>
        </p:nvSpPr>
        <p:spPr/>
        <p:txBody>
          <a:bodyPr>
            <a:normAutofit lnSpcReduction="10000"/>
          </a:bodyPr>
          <a:lstStyle/>
          <a:p>
            <a:r>
              <a:rPr lang="en-GB" dirty="0"/>
              <a:t>Shidu parents:</a:t>
            </a:r>
          </a:p>
          <a:p>
            <a:pPr marL="914400" lvl="1" indent="-457200">
              <a:buFont typeface="+mj-lt"/>
              <a:buAutoNum type="arabicPeriod"/>
            </a:pPr>
            <a:r>
              <a:rPr lang="en-GB" dirty="0" smtClean="0"/>
              <a:t>One primary </a:t>
            </a:r>
            <a:r>
              <a:rPr lang="en-GB" dirty="0"/>
              <a:t>interview </a:t>
            </a:r>
          </a:p>
          <a:p>
            <a:pPr marL="914400" lvl="1" indent="-457200">
              <a:buFont typeface="+mj-lt"/>
              <a:buAutoNum type="arabicPeriod"/>
            </a:pPr>
            <a:r>
              <a:rPr lang="en-GB" dirty="0"/>
              <a:t>A survey including conversational interviews conducted by a Family Planning official (Han 2015)</a:t>
            </a:r>
          </a:p>
          <a:p>
            <a:r>
              <a:rPr lang="en-GB" dirty="0"/>
              <a:t>British parents:</a:t>
            </a:r>
          </a:p>
          <a:p>
            <a:pPr marL="457200" lvl="1" indent="0">
              <a:buNone/>
            </a:pPr>
            <a:r>
              <a:rPr lang="en-GB" dirty="0" smtClean="0"/>
              <a:t>An </a:t>
            </a:r>
            <a:r>
              <a:rPr lang="en-GB" dirty="0"/>
              <a:t>interview with a bereaved couple from a large </a:t>
            </a:r>
            <a:r>
              <a:rPr lang="en-GB" dirty="0" smtClean="0"/>
              <a:t>dataset </a:t>
            </a:r>
            <a:r>
              <a:rPr lang="en-GB" dirty="0"/>
              <a:t>of interviews with people bereaved from drug and/or alcohol related deaths (Valentine, 2013).</a:t>
            </a:r>
          </a:p>
          <a:p>
            <a:pPr marL="457200" lvl="1" indent="0">
              <a:buNone/>
            </a:pPr>
            <a:endParaRPr lang="en-GB" dirty="0"/>
          </a:p>
          <a:p>
            <a:r>
              <a:rPr lang="en-GB" dirty="0"/>
              <a:t>Japanese parents:</a:t>
            </a:r>
          </a:p>
          <a:p>
            <a:pPr marL="457200" lvl="1" indent="0">
              <a:buNone/>
            </a:pPr>
            <a:r>
              <a:rPr lang="en-GB" dirty="0" smtClean="0"/>
              <a:t>An </a:t>
            </a:r>
            <a:r>
              <a:rPr lang="en-GB" dirty="0"/>
              <a:t>interview with a bereaved father from interviews with people bereaved from a range of deaths </a:t>
            </a:r>
            <a:r>
              <a:rPr lang="en-GB" dirty="0" smtClean="0"/>
              <a:t>(Valentine 2007-2008).</a:t>
            </a:r>
            <a:endParaRPr lang="en-GB" dirty="0"/>
          </a:p>
        </p:txBody>
      </p:sp>
    </p:spTree>
    <p:extLst>
      <p:ext uri="{BB962C8B-B14F-4D97-AF65-F5344CB8AC3E}">
        <p14:creationId xmlns:p14="http://schemas.microsoft.com/office/powerpoint/2010/main" val="199097842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71292" y="309369"/>
            <a:ext cx="10515600" cy="1325563"/>
          </a:xfrm>
        </p:spPr>
        <p:txBody>
          <a:bodyPr/>
          <a:lstStyle/>
          <a:p>
            <a:r>
              <a:rPr lang="en-GB" dirty="0" smtClean="0"/>
              <a:t>Data Analysis Themes</a:t>
            </a:r>
            <a:endParaRPr lang="en-GB" dirty="0"/>
          </a:p>
        </p:txBody>
      </p:sp>
      <p:sp>
        <p:nvSpPr>
          <p:cNvPr id="3" name="Content Placeholder 2"/>
          <p:cNvSpPr>
            <a:spLocks noGrp="1"/>
          </p:cNvSpPr>
          <p:nvPr>
            <p:ph idx="1"/>
          </p:nvPr>
        </p:nvSpPr>
        <p:spPr>
          <a:xfrm>
            <a:off x="949712" y="1513391"/>
            <a:ext cx="10515600" cy="4351338"/>
          </a:xfrm>
        </p:spPr>
        <p:txBody>
          <a:bodyPr>
            <a:normAutofit/>
          </a:bodyPr>
          <a:lstStyle/>
          <a:p>
            <a:pPr>
              <a:spcAft>
                <a:spcPts val="1200"/>
              </a:spcAft>
            </a:pPr>
            <a:r>
              <a:rPr lang="en-GB" sz="3200" dirty="0" smtClean="0"/>
              <a:t>Four broad themes appeared during the analysis, which capture the dynamics and complexity of bereavement:</a:t>
            </a:r>
          </a:p>
          <a:p>
            <a:pPr>
              <a:spcAft>
                <a:spcPts val="1200"/>
              </a:spcAft>
            </a:pPr>
            <a:endParaRPr lang="en-GB" sz="3200" dirty="0"/>
          </a:p>
          <a:p>
            <a:pPr marL="1828800" lvl="3" indent="-457200">
              <a:spcAft>
                <a:spcPts val="1200"/>
              </a:spcAft>
              <a:buFont typeface="+mj-lt"/>
              <a:buAutoNum type="arabicPeriod"/>
            </a:pPr>
            <a:r>
              <a:rPr lang="en-GB" sz="2800" dirty="0"/>
              <a:t>Making sense of </a:t>
            </a:r>
            <a:r>
              <a:rPr lang="en-GB" sz="2800" dirty="0" smtClean="0"/>
              <a:t>child death</a:t>
            </a:r>
            <a:endParaRPr lang="en-GB" sz="2800" dirty="0"/>
          </a:p>
          <a:p>
            <a:pPr marL="1828800" lvl="3" indent="-457200">
              <a:spcAft>
                <a:spcPts val="1200"/>
              </a:spcAft>
              <a:buFont typeface="+mj-lt"/>
              <a:buAutoNum type="arabicPeriod"/>
            </a:pPr>
            <a:r>
              <a:rPr lang="en-GB" sz="2800" dirty="0"/>
              <a:t>Making sense of self</a:t>
            </a:r>
          </a:p>
          <a:p>
            <a:pPr marL="1828800" lvl="3" indent="-457200">
              <a:spcAft>
                <a:spcPts val="1200"/>
              </a:spcAft>
              <a:buFont typeface="+mj-lt"/>
              <a:buAutoNum type="arabicPeriod"/>
            </a:pPr>
            <a:r>
              <a:rPr lang="en-GB" sz="2800" dirty="0"/>
              <a:t>Making sense of life</a:t>
            </a:r>
          </a:p>
          <a:p>
            <a:pPr marL="1828800" lvl="3" indent="-457200">
              <a:spcAft>
                <a:spcPts val="1200"/>
              </a:spcAft>
              <a:buFont typeface="+mj-lt"/>
              <a:buAutoNum type="arabicPeriod"/>
            </a:pPr>
            <a:r>
              <a:rPr lang="en-GB" sz="2800" dirty="0" smtClean="0"/>
              <a:t>Finding support</a:t>
            </a:r>
            <a:endParaRPr lang="en-GB" sz="2800" dirty="0"/>
          </a:p>
          <a:p>
            <a:pPr>
              <a:spcAft>
                <a:spcPts val="1200"/>
              </a:spcAft>
            </a:pPr>
            <a:endParaRPr lang="en-GB" dirty="0"/>
          </a:p>
        </p:txBody>
      </p:sp>
    </p:spTree>
    <p:extLst>
      <p:ext uri="{BB962C8B-B14F-4D97-AF65-F5344CB8AC3E}">
        <p14:creationId xmlns:p14="http://schemas.microsoft.com/office/powerpoint/2010/main" val="282647747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Being Shidu in China 1</a:t>
            </a:r>
          </a:p>
        </p:txBody>
      </p:sp>
      <p:sp>
        <p:nvSpPr>
          <p:cNvPr id="3" name="Content Placeholder 2"/>
          <p:cNvSpPr>
            <a:spLocks noGrp="1"/>
          </p:cNvSpPr>
          <p:nvPr>
            <p:ph idx="1"/>
          </p:nvPr>
        </p:nvSpPr>
        <p:spPr/>
        <p:txBody>
          <a:bodyPr>
            <a:normAutofit/>
          </a:bodyPr>
          <a:lstStyle/>
          <a:p>
            <a:r>
              <a:rPr lang="en-GB" dirty="0"/>
              <a:t>Making sense of child </a:t>
            </a:r>
            <a:r>
              <a:rPr lang="en-GB" dirty="0" smtClean="0"/>
              <a:t>death</a:t>
            </a:r>
          </a:p>
          <a:p>
            <a:endParaRPr lang="en-GB" dirty="0"/>
          </a:p>
          <a:p>
            <a:pPr lvl="1">
              <a:buFont typeface="Courier New" panose="02070309020205020404" pitchFamily="49" charset="0"/>
              <a:buChar char="o"/>
            </a:pPr>
            <a:r>
              <a:rPr lang="en-GB" dirty="0">
                <a:hlinkClick r:id="rId3" action="ppaction://hlinksldjump"/>
              </a:rPr>
              <a:t>The nature of child </a:t>
            </a:r>
            <a:r>
              <a:rPr lang="en-GB" dirty="0" smtClean="0">
                <a:hlinkClick r:id="rId3" action="ppaction://hlinksldjump"/>
              </a:rPr>
              <a:t>death </a:t>
            </a:r>
            <a:endParaRPr lang="en-GB" dirty="0"/>
          </a:p>
          <a:p>
            <a:pPr marL="914400" lvl="2" indent="0">
              <a:buNone/>
            </a:pPr>
            <a:endParaRPr lang="en-GB" dirty="0"/>
          </a:p>
          <a:p>
            <a:pPr lvl="1">
              <a:buFont typeface="Courier New" panose="02070309020205020404" pitchFamily="49" charset="0"/>
              <a:buChar char="o"/>
            </a:pPr>
            <a:r>
              <a:rPr lang="en-GB" dirty="0">
                <a:hlinkClick r:id="rId4" action="ppaction://hlinksldjump"/>
              </a:rPr>
              <a:t>Impact of child </a:t>
            </a:r>
            <a:r>
              <a:rPr lang="en-GB" dirty="0" smtClean="0">
                <a:hlinkClick r:id="rId4" action="ppaction://hlinksldjump"/>
              </a:rPr>
              <a:t>death</a:t>
            </a:r>
            <a:endParaRPr lang="en-GB" dirty="0" smtClean="0"/>
          </a:p>
          <a:p>
            <a:pPr marL="457200" lvl="1" indent="0">
              <a:buNone/>
            </a:pPr>
            <a:endParaRPr lang="en-GB" dirty="0"/>
          </a:p>
          <a:p>
            <a:pPr lvl="1">
              <a:buFont typeface="Courier New" panose="02070309020205020404" pitchFamily="49" charset="0"/>
              <a:buChar char="o"/>
            </a:pPr>
            <a:r>
              <a:rPr lang="en-GB" dirty="0" smtClean="0">
                <a:hlinkClick r:id="rId5" action="ppaction://hlinksldjump"/>
              </a:rPr>
              <a:t>Meaning-making for child death</a:t>
            </a:r>
            <a:endParaRPr lang="en-GB" dirty="0"/>
          </a:p>
        </p:txBody>
      </p:sp>
      <p:pic>
        <p:nvPicPr>
          <p:cNvPr id="1026" name="Picture 2" descr="http://pic.dbw.cn/0/04/89/16/4891654_857511.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701882" y="2129737"/>
            <a:ext cx="5048753" cy="34012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7426187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93541" y="999428"/>
            <a:ext cx="9210908" cy="5448300"/>
          </a:xfrm>
        </p:spPr>
        <p:txBody>
          <a:bodyPr>
            <a:normAutofit lnSpcReduction="10000"/>
          </a:bodyPr>
          <a:lstStyle/>
          <a:p>
            <a:pPr marL="342900" indent="-342900">
              <a:buFont typeface="+mj-lt"/>
              <a:buAutoNum type="arabicPeriod"/>
            </a:pPr>
            <a:r>
              <a:rPr lang="en-GB" sz="1800" b="1" dirty="0">
                <a:solidFill>
                  <a:schemeClr val="accent6">
                    <a:lumMod val="75000"/>
                  </a:schemeClr>
                </a:solidFill>
              </a:rPr>
              <a:t>“Un-natural”, “untimely” and therefore a “bad” </a:t>
            </a:r>
            <a:r>
              <a:rPr lang="en-GB" sz="1800" b="1" dirty="0" smtClean="0">
                <a:solidFill>
                  <a:schemeClr val="accent6">
                    <a:lumMod val="75000"/>
                  </a:schemeClr>
                </a:solidFill>
              </a:rPr>
              <a:t>death</a:t>
            </a:r>
          </a:p>
          <a:p>
            <a:pPr marL="342900" indent="-342900">
              <a:buFont typeface="+mj-lt"/>
              <a:buAutoNum type="arabicPeriod"/>
            </a:pPr>
            <a:r>
              <a:rPr lang="en-GB" sz="1800" b="1" dirty="0" smtClean="0">
                <a:solidFill>
                  <a:schemeClr val="accent6">
                    <a:lumMod val="75000"/>
                  </a:schemeClr>
                </a:solidFill>
              </a:rPr>
              <a:t>“Bad death” for the child</a:t>
            </a:r>
          </a:p>
          <a:p>
            <a:pPr marL="342900" indent="-342900">
              <a:buFont typeface="+mj-lt"/>
              <a:buAutoNum type="arabicPeriod"/>
            </a:pPr>
            <a:endParaRPr lang="en-GB" sz="1100" b="1" dirty="0" smtClean="0"/>
          </a:p>
          <a:p>
            <a:pPr marL="914400" lvl="2" indent="0" algn="just">
              <a:buNone/>
            </a:pPr>
            <a:r>
              <a:rPr lang="en-GB" sz="1800" i="1" dirty="0" smtClean="0"/>
              <a:t>He </a:t>
            </a:r>
            <a:r>
              <a:rPr lang="en-GB" sz="1800" i="1" dirty="0"/>
              <a:t>was in his 30s. He had only been  married for two years … no one expected what just happened… </a:t>
            </a:r>
            <a:endParaRPr lang="en-GB" sz="1800" i="1" dirty="0" smtClean="0"/>
          </a:p>
          <a:p>
            <a:pPr marL="1371600" lvl="3" indent="0" algn="r">
              <a:buNone/>
            </a:pPr>
            <a:r>
              <a:rPr lang="en-GB" i="1" dirty="0" smtClean="0"/>
              <a:t>(</a:t>
            </a:r>
            <a:r>
              <a:rPr lang="en-GB" i="1" dirty="0" err="1" smtClean="0"/>
              <a:t>Guoping</a:t>
            </a:r>
            <a:r>
              <a:rPr lang="en-GB" i="1" dirty="0" smtClean="0"/>
              <a:t>, a Shidu father</a:t>
            </a:r>
            <a:r>
              <a:rPr lang="en-GB" sz="1600" i="1" dirty="0" smtClean="0"/>
              <a:t>)</a:t>
            </a:r>
          </a:p>
          <a:p>
            <a:pPr marL="1371600" lvl="3" indent="0" algn="r">
              <a:buNone/>
            </a:pPr>
            <a:endParaRPr lang="en-GB" sz="1600" i="1" dirty="0"/>
          </a:p>
          <a:p>
            <a:pPr marL="914400" lvl="2" indent="0" algn="just">
              <a:buNone/>
            </a:pPr>
            <a:r>
              <a:rPr lang="en-GB" sz="1600" i="1" dirty="0" smtClean="0"/>
              <a:t>…</a:t>
            </a:r>
            <a:r>
              <a:rPr lang="en-GB" sz="1800" i="1" dirty="0"/>
              <a:t>the thought of losing a child, it’s so different from losing a parent, completely the other way round, that the sense of wrongness, the natural order of things. </a:t>
            </a:r>
            <a:endParaRPr lang="en-GB" sz="1800" i="1" dirty="0" smtClean="0"/>
          </a:p>
          <a:p>
            <a:pPr marL="914400" lvl="2" indent="0" algn="r">
              <a:buNone/>
            </a:pPr>
            <a:r>
              <a:rPr lang="en-GB" sz="1800" i="1" dirty="0" smtClean="0"/>
              <a:t>(The British couple)</a:t>
            </a:r>
            <a:endParaRPr lang="en-GB" sz="1600" i="1" dirty="0"/>
          </a:p>
          <a:p>
            <a:pPr marL="914400" lvl="2" indent="0" algn="just">
              <a:buNone/>
            </a:pPr>
            <a:r>
              <a:rPr lang="en-GB" sz="1800" i="1" dirty="0" smtClean="0"/>
              <a:t>… </a:t>
            </a:r>
            <a:r>
              <a:rPr lang="en-GB" sz="1800" i="1" dirty="0"/>
              <a:t>in old age people die but you never imagine that that will happen to a child</a:t>
            </a:r>
            <a:r>
              <a:rPr lang="en-GB" sz="1800" i="1" dirty="0" smtClean="0"/>
              <a:t>.</a:t>
            </a:r>
          </a:p>
          <a:p>
            <a:pPr marL="914400" lvl="2" indent="0" algn="r">
              <a:buNone/>
            </a:pPr>
            <a:r>
              <a:rPr lang="en-GB" sz="1800" i="1" dirty="0" smtClean="0"/>
              <a:t>(UI, the Japanese father)</a:t>
            </a:r>
            <a:endParaRPr lang="en-GB" sz="1800" i="1" dirty="0"/>
          </a:p>
          <a:p>
            <a:pPr lvl="1">
              <a:buFont typeface="Wingdings" panose="05000000000000000000" pitchFamily="2" charset="2"/>
              <a:buChar char="§"/>
            </a:pPr>
            <a:endParaRPr lang="en-GB" sz="1400" dirty="0"/>
          </a:p>
          <a:p>
            <a:pPr marL="342900" indent="-342900">
              <a:buFont typeface="+mj-lt"/>
              <a:buAutoNum type="arabicPeriod"/>
            </a:pPr>
            <a:r>
              <a:rPr lang="en-GB" sz="1800" b="1" dirty="0">
                <a:solidFill>
                  <a:schemeClr val="accent6">
                    <a:lumMod val="75000"/>
                  </a:schemeClr>
                </a:solidFill>
              </a:rPr>
              <a:t>“Badness” for Shidu </a:t>
            </a:r>
            <a:r>
              <a:rPr lang="en-GB" sz="1800" b="1" dirty="0" smtClean="0">
                <a:solidFill>
                  <a:schemeClr val="accent6">
                    <a:lumMod val="75000"/>
                  </a:schemeClr>
                </a:solidFill>
              </a:rPr>
              <a:t>parents and family: </a:t>
            </a:r>
            <a:r>
              <a:rPr lang="en-GB" sz="1800" b="1" dirty="0">
                <a:solidFill>
                  <a:schemeClr val="accent6">
                    <a:lumMod val="75000"/>
                  </a:schemeClr>
                </a:solidFill>
              </a:rPr>
              <a:t>Childlessness as un-filial action to </a:t>
            </a:r>
            <a:r>
              <a:rPr lang="en-GB" sz="1800" b="1" dirty="0" smtClean="0">
                <a:solidFill>
                  <a:schemeClr val="accent6">
                    <a:lumMod val="75000"/>
                  </a:schemeClr>
                </a:solidFill>
              </a:rPr>
              <a:t>ancestors</a:t>
            </a:r>
          </a:p>
          <a:p>
            <a:pPr marL="914400" lvl="2" indent="0" algn="just">
              <a:buNone/>
            </a:pPr>
            <a:r>
              <a:rPr lang="en-GB" sz="1800" i="1" dirty="0" smtClean="0"/>
              <a:t>… there are no more distressing things ever you can experience. Especially, we have thousands of years traditions emphasizing the continuity of family line. Losing the only child makes us feel too shamed to face our ancestors, and to meet other families and friends. </a:t>
            </a:r>
          </a:p>
          <a:p>
            <a:pPr marL="0" indent="0" algn="r">
              <a:buNone/>
            </a:pPr>
            <a:r>
              <a:rPr lang="en-GB" sz="1800" i="1" dirty="0" smtClean="0"/>
              <a:t>(</a:t>
            </a:r>
            <a:r>
              <a:rPr lang="en-GB" sz="1800" i="1" dirty="0" err="1" smtClean="0"/>
              <a:t>Gudu</a:t>
            </a:r>
            <a:r>
              <a:rPr lang="en-GB" sz="1800" i="1" dirty="0" smtClean="0"/>
              <a:t>, a Shidu father)</a:t>
            </a:r>
          </a:p>
          <a:p>
            <a:pPr marL="0" indent="0">
              <a:buNone/>
            </a:pPr>
            <a:endParaRPr lang="en-GB" sz="1800" dirty="0"/>
          </a:p>
          <a:p>
            <a:pPr marL="3657600" lvl="8" indent="0" algn="r">
              <a:buNone/>
            </a:pPr>
            <a:endParaRPr lang="en-GB" dirty="0"/>
          </a:p>
        </p:txBody>
      </p:sp>
      <p:sp>
        <p:nvSpPr>
          <p:cNvPr id="5" name="Left Arrow 4">
            <a:hlinkClick r:id="rId3" action="ppaction://hlinksldjump"/>
          </p:cNvPr>
          <p:cNvSpPr/>
          <p:nvPr/>
        </p:nvSpPr>
        <p:spPr>
          <a:xfrm>
            <a:off x="10974193" y="6135493"/>
            <a:ext cx="495300" cy="400050"/>
          </a:xfrm>
          <a:prstGeom prst="leftArrow">
            <a:avLst/>
          </a:prstGeom>
          <a:solidFill>
            <a:schemeClr val="bg2">
              <a:lumMod val="90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4" name="Title 1"/>
          <p:cNvSpPr>
            <a:spLocks noGrp="1"/>
          </p:cNvSpPr>
          <p:nvPr>
            <p:ph type="title"/>
          </p:nvPr>
        </p:nvSpPr>
        <p:spPr>
          <a:xfrm>
            <a:off x="302942" y="164403"/>
            <a:ext cx="5317273" cy="605031"/>
          </a:xfrm>
        </p:spPr>
        <p:txBody>
          <a:bodyPr>
            <a:normAutofit/>
          </a:bodyPr>
          <a:lstStyle/>
          <a:p>
            <a:r>
              <a:rPr lang="en-GB" sz="2800" b="1" dirty="0" smtClean="0">
                <a:latin typeface="+mn-lt"/>
              </a:rPr>
              <a:t>The nature of child death</a:t>
            </a:r>
            <a:endParaRPr lang="en-GB" sz="2800" b="1" dirty="0">
              <a:latin typeface="+mn-lt"/>
            </a:endParaRPr>
          </a:p>
        </p:txBody>
      </p:sp>
    </p:spTree>
    <p:extLst>
      <p:ext uri="{BB962C8B-B14F-4D97-AF65-F5344CB8AC3E}">
        <p14:creationId xmlns:p14="http://schemas.microsoft.com/office/powerpoint/2010/main" val="383027930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Being Shidu in China 1</a:t>
            </a:r>
          </a:p>
        </p:txBody>
      </p:sp>
      <p:sp>
        <p:nvSpPr>
          <p:cNvPr id="3" name="Content Placeholder 2"/>
          <p:cNvSpPr>
            <a:spLocks noGrp="1"/>
          </p:cNvSpPr>
          <p:nvPr>
            <p:ph idx="1"/>
          </p:nvPr>
        </p:nvSpPr>
        <p:spPr/>
        <p:txBody>
          <a:bodyPr>
            <a:normAutofit/>
          </a:bodyPr>
          <a:lstStyle/>
          <a:p>
            <a:r>
              <a:rPr lang="en-GB" dirty="0"/>
              <a:t>Making sense of child </a:t>
            </a:r>
            <a:r>
              <a:rPr lang="en-GB" dirty="0" smtClean="0"/>
              <a:t>death</a:t>
            </a:r>
          </a:p>
          <a:p>
            <a:endParaRPr lang="en-GB" dirty="0"/>
          </a:p>
          <a:p>
            <a:pPr lvl="1">
              <a:buFont typeface="Wingdings" panose="05000000000000000000" pitchFamily="2" charset="2"/>
              <a:buChar char="ü"/>
            </a:pPr>
            <a:r>
              <a:rPr lang="en-GB" dirty="0">
                <a:hlinkClick r:id="rId3" action="ppaction://hlinksldjump"/>
              </a:rPr>
              <a:t>The nature of child </a:t>
            </a:r>
            <a:r>
              <a:rPr lang="en-GB" dirty="0" smtClean="0">
                <a:hlinkClick r:id="rId3" action="ppaction://hlinksldjump"/>
              </a:rPr>
              <a:t>death </a:t>
            </a:r>
            <a:endParaRPr lang="en-GB" dirty="0"/>
          </a:p>
          <a:p>
            <a:pPr marL="914400" lvl="2" indent="0">
              <a:buNone/>
            </a:pPr>
            <a:endParaRPr lang="en-GB" dirty="0"/>
          </a:p>
          <a:p>
            <a:pPr lvl="1">
              <a:buFont typeface="Courier New" panose="02070309020205020404" pitchFamily="49" charset="0"/>
              <a:buChar char="o"/>
            </a:pPr>
            <a:r>
              <a:rPr lang="en-GB" dirty="0">
                <a:hlinkClick r:id="rId4" action="ppaction://hlinksldjump"/>
              </a:rPr>
              <a:t>Impact of child </a:t>
            </a:r>
            <a:r>
              <a:rPr lang="en-GB" dirty="0" smtClean="0">
                <a:hlinkClick r:id="rId4" action="ppaction://hlinksldjump"/>
              </a:rPr>
              <a:t>death</a:t>
            </a:r>
            <a:endParaRPr lang="en-GB" dirty="0" smtClean="0"/>
          </a:p>
          <a:p>
            <a:pPr marL="457200" lvl="1" indent="0">
              <a:buNone/>
            </a:pPr>
            <a:endParaRPr lang="en-GB" dirty="0"/>
          </a:p>
          <a:p>
            <a:pPr lvl="1">
              <a:buFont typeface="Courier New" panose="02070309020205020404" pitchFamily="49" charset="0"/>
              <a:buChar char="o"/>
            </a:pPr>
            <a:r>
              <a:rPr lang="en-GB" dirty="0" smtClean="0">
                <a:hlinkClick r:id="rId5" action="ppaction://hlinksldjump"/>
              </a:rPr>
              <a:t>Meaning-making for child death</a:t>
            </a:r>
            <a:endParaRPr lang="en-GB" dirty="0"/>
          </a:p>
        </p:txBody>
      </p:sp>
      <p:pic>
        <p:nvPicPr>
          <p:cNvPr id="1026" name="Picture 2" descr="http://pic.dbw.cn/0/04/89/16/4891654_857511.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701882" y="2129737"/>
            <a:ext cx="5048753" cy="34012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6523044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03970" y="791737"/>
            <a:ext cx="9924586" cy="5832087"/>
          </a:xfrm>
        </p:spPr>
        <p:txBody>
          <a:bodyPr>
            <a:normAutofit fontScale="85000" lnSpcReduction="20000"/>
          </a:bodyPr>
          <a:lstStyle/>
          <a:p>
            <a:pPr marL="342900" indent="-342900">
              <a:buFont typeface="+mj-lt"/>
              <a:buAutoNum type="arabicPeriod"/>
            </a:pPr>
            <a:r>
              <a:rPr lang="en-GB" sz="2100" b="1" dirty="0" smtClean="0">
                <a:solidFill>
                  <a:schemeClr val="accent6">
                    <a:lumMod val="75000"/>
                  </a:schemeClr>
                </a:solidFill>
              </a:rPr>
              <a:t>Mainly emotional, mental and physical impacts</a:t>
            </a:r>
          </a:p>
          <a:p>
            <a:pPr marL="914400" lvl="2" indent="0">
              <a:buNone/>
            </a:pPr>
            <a:r>
              <a:rPr lang="en-GB" sz="2100" i="1" dirty="0"/>
              <a:t>Yes. Several days later, I collapsed. I rested at home for one month before returning to my work.</a:t>
            </a:r>
            <a:r>
              <a:rPr lang="en-GB" sz="2100" dirty="0"/>
              <a:t>	</a:t>
            </a:r>
            <a:r>
              <a:rPr lang="en-GB" sz="2100" i="1" dirty="0" smtClean="0"/>
              <a:t>. </a:t>
            </a:r>
          </a:p>
          <a:p>
            <a:pPr marL="914400" lvl="2" indent="0" algn="r">
              <a:buNone/>
            </a:pPr>
            <a:r>
              <a:rPr lang="en-GB" sz="2100" i="1" dirty="0" smtClean="0"/>
              <a:t>(</a:t>
            </a:r>
            <a:r>
              <a:rPr lang="en-GB" sz="2100" i="1" dirty="0" err="1" smtClean="0"/>
              <a:t>Guoping</a:t>
            </a:r>
            <a:r>
              <a:rPr lang="en-GB" sz="2100" i="1" dirty="0"/>
              <a:t>, a Shidu father</a:t>
            </a:r>
            <a:r>
              <a:rPr lang="en-GB" sz="2100" i="1" dirty="0" smtClean="0"/>
              <a:t>)</a:t>
            </a:r>
          </a:p>
          <a:p>
            <a:pPr marL="914400" lvl="2" indent="0" algn="r">
              <a:buNone/>
            </a:pPr>
            <a:endParaRPr lang="en-GB" sz="2100" i="1" dirty="0" smtClean="0"/>
          </a:p>
          <a:p>
            <a:pPr marL="914400" lvl="2" indent="0">
              <a:buNone/>
            </a:pPr>
            <a:r>
              <a:rPr lang="en-GB" sz="2100" i="1" dirty="0" smtClean="0"/>
              <a:t>There’s </a:t>
            </a:r>
            <a:r>
              <a:rPr lang="en-GB" sz="2100" i="1" dirty="0"/>
              <a:t>a whole lot of business about trying to make sense out of it because there is no… there’s no sense</a:t>
            </a:r>
            <a:r>
              <a:rPr lang="en-GB" sz="2100" i="1" dirty="0" smtClean="0"/>
              <a:t>.</a:t>
            </a:r>
          </a:p>
          <a:p>
            <a:pPr marL="1371600" lvl="3" indent="0" algn="r">
              <a:buNone/>
            </a:pPr>
            <a:r>
              <a:rPr lang="en-GB" sz="2100" i="1" dirty="0" smtClean="0"/>
              <a:t>(The British couple)</a:t>
            </a:r>
          </a:p>
          <a:p>
            <a:pPr marL="1371600" lvl="3" indent="0" algn="r">
              <a:buNone/>
            </a:pPr>
            <a:endParaRPr lang="en-GB" sz="2100" i="1" dirty="0" smtClean="0"/>
          </a:p>
          <a:p>
            <a:pPr marL="914400" lvl="2" indent="0">
              <a:buNone/>
            </a:pPr>
            <a:r>
              <a:rPr lang="en-GB" sz="2100" i="1" dirty="0"/>
              <a:t>I kind of felt numb when my son passed </a:t>
            </a:r>
            <a:r>
              <a:rPr lang="en-GB" sz="2100" i="1" dirty="0" smtClean="0"/>
              <a:t>away…</a:t>
            </a:r>
          </a:p>
          <a:p>
            <a:pPr marL="914400" lvl="2" indent="0" algn="r">
              <a:buNone/>
            </a:pPr>
            <a:r>
              <a:rPr lang="en-GB" sz="2100" i="1" dirty="0"/>
              <a:t>(UI, the Japanese father</a:t>
            </a:r>
            <a:r>
              <a:rPr lang="en-GB" sz="2100" i="1" dirty="0" smtClean="0"/>
              <a:t>)</a:t>
            </a:r>
            <a:endParaRPr lang="en-GB" sz="2100" b="1" i="1" dirty="0" smtClean="0">
              <a:solidFill>
                <a:schemeClr val="accent6">
                  <a:lumMod val="75000"/>
                </a:schemeClr>
              </a:solidFill>
            </a:endParaRPr>
          </a:p>
          <a:p>
            <a:pPr marL="342900" indent="-342900">
              <a:buFont typeface="+mj-lt"/>
              <a:buAutoNum type="arabicPeriod"/>
            </a:pPr>
            <a:r>
              <a:rPr lang="en-GB" sz="2100" b="1" dirty="0" smtClean="0">
                <a:solidFill>
                  <a:schemeClr val="accent6">
                    <a:lumMod val="75000"/>
                  </a:schemeClr>
                </a:solidFill>
              </a:rPr>
              <a:t>Financial impacts</a:t>
            </a:r>
            <a:endParaRPr lang="en-GB" sz="2100" b="1" dirty="0" smtClean="0"/>
          </a:p>
          <a:p>
            <a:pPr marL="914400" lvl="2" indent="0">
              <a:buNone/>
            </a:pPr>
            <a:r>
              <a:rPr lang="en-GB" sz="2100" i="1" dirty="0" smtClean="0"/>
              <a:t>My </a:t>
            </a:r>
            <a:r>
              <a:rPr lang="en-GB" sz="2100" i="1" dirty="0"/>
              <a:t>son is still not buried yet</a:t>
            </a:r>
            <a:r>
              <a:rPr lang="en-GB" sz="2100" i="1" dirty="0" smtClean="0"/>
              <a:t>! … … As </a:t>
            </a:r>
            <a:r>
              <a:rPr lang="en-GB" sz="2100" i="1" dirty="0"/>
              <a:t>I said, because of the financial difficulty. </a:t>
            </a:r>
            <a:r>
              <a:rPr lang="en-GB" sz="2100" dirty="0"/>
              <a:t>	</a:t>
            </a:r>
          </a:p>
          <a:p>
            <a:pPr marL="1371600" lvl="3" indent="0" algn="r">
              <a:buNone/>
            </a:pPr>
            <a:r>
              <a:rPr lang="en-GB" sz="2100" i="1" dirty="0" smtClean="0"/>
              <a:t>(</a:t>
            </a:r>
            <a:r>
              <a:rPr lang="en-GB" sz="2100" i="1" dirty="0" err="1" smtClean="0"/>
              <a:t>Guoping</a:t>
            </a:r>
            <a:r>
              <a:rPr lang="en-GB" sz="2100" i="1" dirty="0" smtClean="0"/>
              <a:t>, a Shidu father)</a:t>
            </a:r>
          </a:p>
          <a:p>
            <a:pPr marL="1371600" lvl="3" indent="0" algn="r">
              <a:buNone/>
            </a:pPr>
            <a:endParaRPr lang="en-GB" sz="2100" i="1" dirty="0"/>
          </a:p>
          <a:p>
            <a:pPr marL="914400" lvl="2" indent="0" algn="just">
              <a:buNone/>
            </a:pPr>
            <a:r>
              <a:rPr lang="en-GB" sz="2100" i="1" dirty="0" smtClean="0"/>
              <a:t>We have been working hard for 8 years to pay the debt (for his son’s treatment). We are too old to work now, but the debt is not finished yet…</a:t>
            </a:r>
          </a:p>
          <a:p>
            <a:pPr marL="914400" lvl="2" indent="0" algn="r">
              <a:buNone/>
            </a:pPr>
            <a:r>
              <a:rPr lang="en-GB" sz="2100" i="1" dirty="0" smtClean="0"/>
              <a:t>(Qing, a Shidu mother)</a:t>
            </a:r>
            <a:endParaRPr lang="en-GB" sz="2100" i="1" dirty="0"/>
          </a:p>
          <a:p>
            <a:pPr marL="457200" lvl="1" indent="0">
              <a:buNone/>
            </a:pPr>
            <a:endParaRPr lang="en-GB" sz="1400" dirty="0"/>
          </a:p>
          <a:p>
            <a:pPr marL="342900" indent="-342900">
              <a:buFont typeface="+mj-lt"/>
              <a:buAutoNum type="arabicPeriod"/>
            </a:pPr>
            <a:r>
              <a:rPr lang="en-GB" sz="2100" b="1" dirty="0">
                <a:solidFill>
                  <a:schemeClr val="accent6">
                    <a:lumMod val="75000"/>
                  </a:schemeClr>
                </a:solidFill>
              </a:rPr>
              <a:t>T</a:t>
            </a:r>
            <a:r>
              <a:rPr lang="en-GB" sz="2100" b="1" dirty="0" smtClean="0">
                <a:solidFill>
                  <a:schemeClr val="accent6">
                    <a:lumMod val="75000"/>
                  </a:schemeClr>
                </a:solidFill>
              </a:rPr>
              <a:t>hese impacts could devastate Shidu parents</a:t>
            </a:r>
          </a:p>
          <a:p>
            <a:pPr marL="914400" lvl="2" indent="0" algn="just">
              <a:buNone/>
            </a:pPr>
            <a:r>
              <a:rPr lang="en-GB" sz="2100" i="1" dirty="0" smtClean="0"/>
              <a:t>… After I lost my only daughter, I lost all of my happiness. Since then, I have been living like a living dead.</a:t>
            </a:r>
          </a:p>
          <a:p>
            <a:pPr marL="914400" lvl="2" indent="0" algn="r">
              <a:buNone/>
            </a:pPr>
            <a:r>
              <a:rPr lang="en-GB" sz="2100" i="1" dirty="0" smtClean="0"/>
              <a:t>(</a:t>
            </a:r>
            <a:r>
              <a:rPr lang="en-GB" sz="2100" i="1" dirty="0" err="1" smtClean="0"/>
              <a:t>Gudu</a:t>
            </a:r>
            <a:r>
              <a:rPr lang="en-GB" sz="2100" i="1" dirty="0" smtClean="0"/>
              <a:t>, a Shidu father)</a:t>
            </a:r>
          </a:p>
          <a:p>
            <a:pPr marL="0" indent="0">
              <a:buNone/>
            </a:pPr>
            <a:endParaRPr lang="en-GB" sz="1800" dirty="0" smtClean="0"/>
          </a:p>
          <a:p>
            <a:pPr marL="0" indent="0">
              <a:buNone/>
            </a:pPr>
            <a:endParaRPr lang="en-GB" sz="1800" dirty="0"/>
          </a:p>
          <a:p>
            <a:pPr marL="3657600" lvl="8" indent="0" algn="r">
              <a:buNone/>
            </a:pPr>
            <a:endParaRPr lang="en-GB" dirty="0"/>
          </a:p>
        </p:txBody>
      </p:sp>
      <p:sp>
        <p:nvSpPr>
          <p:cNvPr id="5" name="Left Arrow 4">
            <a:hlinkClick r:id="rId3" action="ppaction://hlinksldjump"/>
          </p:cNvPr>
          <p:cNvSpPr/>
          <p:nvPr/>
        </p:nvSpPr>
        <p:spPr>
          <a:xfrm>
            <a:off x="11152612" y="6146645"/>
            <a:ext cx="495300" cy="400050"/>
          </a:xfrm>
          <a:prstGeom prst="leftArrow">
            <a:avLst/>
          </a:prstGeom>
          <a:solidFill>
            <a:schemeClr val="bg2">
              <a:lumMod val="90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4" name="Title 1"/>
          <p:cNvSpPr>
            <a:spLocks noGrp="1"/>
          </p:cNvSpPr>
          <p:nvPr>
            <p:ph type="title"/>
          </p:nvPr>
        </p:nvSpPr>
        <p:spPr>
          <a:xfrm>
            <a:off x="302942" y="164403"/>
            <a:ext cx="5317273" cy="605031"/>
          </a:xfrm>
        </p:spPr>
        <p:txBody>
          <a:bodyPr>
            <a:normAutofit/>
          </a:bodyPr>
          <a:lstStyle/>
          <a:p>
            <a:r>
              <a:rPr lang="en-GB" sz="2800" b="1" dirty="0" smtClean="0">
                <a:latin typeface="+mn-lt"/>
              </a:rPr>
              <a:t>Impacts of death</a:t>
            </a:r>
            <a:endParaRPr lang="en-GB" sz="2800" b="1" dirty="0">
              <a:latin typeface="+mn-lt"/>
            </a:endParaRPr>
          </a:p>
        </p:txBody>
      </p:sp>
    </p:spTree>
    <p:extLst>
      <p:ext uri="{BB962C8B-B14F-4D97-AF65-F5344CB8AC3E}">
        <p14:creationId xmlns:p14="http://schemas.microsoft.com/office/powerpoint/2010/main" val="365103776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Being Shidu in China 1</a:t>
            </a:r>
          </a:p>
        </p:txBody>
      </p:sp>
      <p:sp>
        <p:nvSpPr>
          <p:cNvPr id="3" name="Content Placeholder 2"/>
          <p:cNvSpPr>
            <a:spLocks noGrp="1"/>
          </p:cNvSpPr>
          <p:nvPr>
            <p:ph idx="1"/>
          </p:nvPr>
        </p:nvSpPr>
        <p:spPr/>
        <p:txBody>
          <a:bodyPr>
            <a:normAutofit/>
          </a:bodyPr>
          <a:lstStyle/>
          <a:p>
            <a:r>
              <a:rPr lang="en-GB" dirty="0"/>
              <a:t>Making sense of child </a:t>
            </a:r>
            <a:r>
              <a:rPr lang="en-GB" dirty="0" smtClean="0"/>
              <a:t>death</a:t>
            </a:r>
          </a:p>
          <a:p>
            <a:endParaRPr lang="en-GB" dirty="0"/>
          </a:p>
          <a:p>
            <a:pPr lvl="1">
              <a:buFont typeface="Wingdings" panose="05000000000000000000" pitchFamily="2" charset="2"/>
              <a:buChar char="ü"/>
            </a:pPr>
            <a:r>
              <a:rPr lang="en-GB" dirty="0">
                <a:hlinkClick r:id="rId3" action="ppaction://hlinksldjump"/>
              </a:rPr>
              <a:t>The nature of child </a:t>
            </a:r>
            <a:r>
              <a:rPr lang="en-GB" dirty="0" smtClean="0">
                <a:hlinkClick r:id="rId3" action="ppaction://hlinksldjump"/>
              </a:rPr>
              <a:t>death </a:t>
            </a:r>
            <a:endParaRPr lang="en-GB" dirty="0"/>
          </a:p>
          <a:p>
            <a:pPr lvl="2">
              <a:buFont typeface="Wingdings" panose="05000000000000000000" pitchFamily="2" charset="2"/>
              <a:buChar char="ü"/>
            </a:pPr>
            <a:endParaRPr lang="en-GB" dirty="0"/>
          </a:p>
          <a:p>
            <a:pPr lvl="1">
              <a:buFont typeface="Wingdings" panose="05000000000000000000" pitchFamily="2" charset="2"/>
              <a:buChar char="ü"/>
            </a:pPr>
            <a:r>
              <a:rPr lang="en-GB" dirty="0">
                <a:hlinkClick r:id="rId4" action="ppaction://hlinksldjump"/>
              </a:rPr>
              <a:t>Impact of child </a:t>
            </a:r>
            <a:r>
              <a:rPr lang="en-GB" dirty="0" smtClean="0">
                <a:hlinkClick r:id="rId4" action="ppaction://hlinksldjump"/>
              </a:rPr>
              <a:t>death</a:t>
            </a:r>
            <a:endParaRPr lang="en-GB" dirty="0" smtClean="0"/>
          </a:p>
          <a:p>
            <a:pPr marL="457200" lvl="1" indent="0">
              <a:buNone/>
            </a:pPr>
            <a:endParaRPr lang="en-GB" dirty="0"/>
          </a:p>
          <a:p>
            <a:pPr lvl="1">
              <a:buFont typeface="Courier New" panose="02070309020205020404" pitchFamily="49" charset="0"/>
              <a:buChar char="o"/>
            </a:pPr>
            <a:r>
              <a:rPr lang="en-GB" dirty="0" smtClean="0">
                <a:hlinkClick r:id="rId5" action="ppaction://hlinksldjump"/>
              </a:rPr>
              <a:t>Meaning-making for child death</a:t>
            </a:r>
            <a:endParaRPr lang="en-GB" dirty="0"/>
          </a:p>
        </p:txBody>
      </p:sp>
      <p:pic>
        <p:nvPicPr>
          <p:cNvPr id="1026" name="Picture 2" descr="http://pic.dbw.cn/0/04/89/16/4891654_857511.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701882" y="2129737"/>
            <a:ext cx="5048753" cy="34012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381505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93541" y="999428"/>
            <a:ext cx="9210908" cy="5448300"/>
          </a:xfrm>
        </p:spPr>
        <p:txBody>
          <a:bodyPr>
            <a:normAutofit/>
          </a:bodyPr>
          <a:lstStyle/>
          <a:p>
            <a:pPr marL="342900" indent="-342900">
              <a:buFont typeface="+mj-lt"/>
              <a:buAutoNum type="arabicPeriod"/>
            </a:pPr>
            <a:r>
              <a:rPr lang="en-GB" sz="1800" b="1" dirty="0" smtClean="0">
                <a:solidFill>
                  <a:schemeClr val="accent6">
                    <a:lumMod val="75000"/>
                  </a:schemeClr>
                </a:solidFill>
              </a:rPr>
              <a:t>Reconstructing the dying process</a:t>
            </a:r>
          </a:p>
          <a:p>
            <a:pPr marL="342900" indent="-342900">
              <a:buFont typeface="+mj-lt"/>
              <a:buAutoNum type="arabicPeriod"/>
            </a:pPr>
            <a:r>
              <a:rPr lang="en-GB" sz="1800" b="1" dirty="0" smtClean="0">
                <a:solidFill>
                  <a:schemeClr val="accent6">
                    <a:lumMod val="75000"/>
                  </a:schemeClr>
                </a:solidFill>
              </a:rPr>
              <a:t>Find “goodness” from death</a:t>
            </a:r>
            <a:endParaRPr lang="en-GB" sz="1100" b="1" dirty="0" smtClean="0"/>
          </a:p>
          <a:p>
            <a:pPr marL="914400" lvl="2" indent="0">
              <a:buNone/>
            </a:pPr>
            <a:r>
              <a:rPr lang="en-GB" sz="1800" i="1" dirty="0"/>
              <a:t>It was like he is sleeping as usual. He was who he was. At least he didn't suffer a lot. </a:t>
            </a:r>
          </a:p>
          <a:p>
            <a:pPr marL="1371600" lvl="3" indent="0" algn="r">
              <a:buNone/>
            </a:pPr>
            <a:r>
              <a:rPr lang="en-GB" i="1" dirty="0" smtClean="0"/>
              <a:t>(</a:t>
            </a:r>
            <a:r>
              <a:rPr lang="en-GB" i="1" dirty="0" err="1" smtClean="0"/>
              <a:t>Guoping</a:t>
            </a:r>
            <a:r>
              <a:rPr lang="en-GB" i="1" dirty="0" smtClean="0"/>
              <a:t>, a Shidu father</a:t>
            </a:r>
            <a:r>
              <a:rPr lang="en-GB" sz="1600" i="1" dirty="0" smtClean="0"/>
              <a:t>)</a:t>
            </a:r>
          </a:p>
          <a:p>
            <a:pPr marL="1371600" lvl="3" indent="0" algn="r">
              <a:buNone/>
            </a:pPr>
            <a:endParaRPr lang="en-GB" sz="1600" i="1" dirty="0"/>
          </a:p>
          <a:p>
            <a:pPr marL="914400" lvl="2" indent="0">
              <a:buNone/>
            </a:pPr>
            <a:r>
              <a:rPr lang="en-GB" sz="1800" i="1" dirty="0"/>
              <a:t>I appreciate that we were not estranged from our child, he hadn’t been a long-term, you know a long-term drug user, his life hadn’t fallen to pieces </a:t>
            </a:r>
            <a:r>
              <a:rPr lang="en-GB" sz="1800" i="1" dirty="0" smtClean="0"/>
              <a:t>…</a:t>
            </a:r>
            <a:endParaRPr lang="en-GB" sz="1800" i="1" dirty="0"/>
          </a:p>
          <a:p>
            <a:pPr marL="914400" lvl="2" indent="0" algn="r">
              <a:buNone/>
            </a:pPr>
            <a:r>
              <a:rPr lang="en-GB" sz="1800" i="1" dirty="0" smtClean="0"/>
              <a:t>(The British couple)</a:t>
            </a:r>
          </a:p>
          <a:p>
            <a:pPr marL="914400" lvl="2" indent="0" algn="r">
              <a:buNone/>
            </a:pPr>
            <a:endParaRPr lang="en-GB" sz="1600" i="1" dirty="0"/>
          </a:p>
          <a:p>
            <a:pPr marL="914400" lvl="2" indent="0">
              <a:buNone/>
            </a:pPr>
            <a:r>
              <a:rPr lang="en-GB" sz="1800" i="1" dirty="0" smtClean="0"/>
              <a:t>…this </a:t>
            </a:r>
            <a:r>
              <a:rPr lang="en-GB" sz="1800" i="1" dirty="0"/>
              <a:t>was kind of strange, a sort of coincidence that was a very meaningful one</a:t>
            </a:r>
            <a:r>
              <a:rPr lang="en-GB" sz="1800" i="1" dirty="0" smtClean="0"/>
              <a:t>.</a:t>
            </a:r>
            <a:endParaRPr lang="en-GB" sz="1800" i="1" dirty="0"/>
          </a:p>
          <a:p>
            <a:pPr marL="914400" lvl="2" indent="0" algn="r">
              <a:buNone/>
            </a:pPr>
            <a:r>
              <a:rPr lang="en-GB" sz="1800" i="1" dirty="0" smtClean="0"/>
              <a:t>(UI, the Japanese father)</a:t>
            </a:r>
            <a:endParaRPr lang="en-GB" sz="1800" i="1" dirty="0"/>
          </a:p>
          <a:p>
            <a:pPr lvl="1">
              <a:buFont typeface="Wingdings" panose="05000000000000000000" pitchFamily="2" charset="2"/>
              <a:buChar char="§"/>
            </a:pPr>
            <a:endParaRPr lang="en-GB" sz="1400" i="1" dirty="0"/>
          </a:p>
          <a:p>
            <a:pPr marL="342900" indent="-342900">
              <a:buFont typeface="+mj-lt"/>
              <a:buAutoNum type="arabicPeriod"/>
            </a:pPr>
            <a:r>
              <a:rPr lang="en-GB" sz="1800" b="1" dirty="0" smtClean="0">
                <a:solidFill>
                  <a:schemeClr val="accent6">
                    <a:lumMod val="75000"/>
                  </a:schemeClr>
                </a:solidFill>
              </a:rPr>
              <a:t>Hard to find “goodness”</a:t>
            </a:r>
          </a:p>
          <a:p>
            <a:pPr marL="914400" lvl="2" indent="0" algn="just">
              <a:buNone/>
            </a:pPr>
            <a:r>
              <a:rPr lang="en-GB" sz="1800" i="1" dirty="0" smtClean="0"/>
              <a:t>Death of the only child brings unrecoverable damages to us. First, we lost the only child, so the family line is cut off forever, it is hard to be accepted in the culture; second, the only child, who is supposed to take care of us, is gone; third, the child loss collapses our health, it really worsens the situations.</a:t>
            </a:r>
          </a:p>
          <a:p>
            <a:pPr marL="0" indent="0" algn="r">
              <a:buNone/>
            </a:pPr>
            <a:r>
              <a:rPr lang="en-GB" sz="1800" i="1" dirty="0" smtClean="0"/>
              <a:t>(</a:t>
            </a:r>
            <a:r>
              <a:rPr lang="en-GB" sz="1800" i="1" dirty="0" err="1" smtClean="0"/>
              <a:t>Chengqing</a:t>
            </a:r>
            <a:r>
              <a:rPr lang="en-GB" sz="1800" i="1" dirty="0" smtClean="0"/>
              <a:t>, a Shidu father)</a:t>
            </a:r>
          </a:p>
          <a:p>
            <a:pPr marL="0" indent="0">
              <a:buNone/>
            </a:pPr>
            <a:endParaRPr lang="en-GB" sz="1800" dirty="0"/>
          </a:p>
          <a:p>
            <a:pPr marL="3657600" lvl="8" indent="0" algn="r">
              <a:buNone/>
            </a:pPr>
            <a:endParaRPr lang="en-GB" dirty="0"/>
          </a:p>
        </p:txBody>
      </p:sp>
      <p:sp>
        <p:nvSpPr>
          <p:cNvPr id="5" name="Left Arrow 4">
            <a:hlinkClick r:id="rId3" action="ppaction://hlinksldjump"/>
          </p:cNvPr>
          <p:cNvSpPr/>
          <p:nvPr/>
        </p:nvSpPr>
        <p:spPr>
          <a:xfrm>
            <a:off x="10974193" y="6135493"/>
            <a:ext cx="495300" cy="400050"/>
          </a:xfrm>
          <a:prstGeom prst="leftArrow">
            <a:avLst/>
          </a:prstGeom>
          <a:solidFill>
            <a:schemeClr val="bg2">
              <a:lumMod val="90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4" name="Title 1"/>
          <p:cNvSpPr>
            <a:spLocks noGrp="1"/>
          </p:cNvSpPr>
          <p:nvPr>
            <p:ph type="title"/>
          </p:nvPr>
        </p:nvSpPr>
        <p:spPr>
          <a:xfrm>
            <a:off x="302942" y="164403"/>
            <a:ext cx="5317273" cy="605031"/>
          </a:xfrm>
        </p:spPr>
        <p:txBody>
          <a:bodyPr>
            <a:normAutofit/>
          </a:bodyPr>
          <a:lstStyle/>
          <a:p>
            <a:r>
              <a:rPr lang="en-GB" sz="2800" b="1" dirty="0" smtClean="0">
                <a:latin typeface="+mn-lt"/>
              </a:rPr>
              <a:t>Meaning-making for child death</a:t>
            </a:r>
            <a:endParaRPr lang="en-GB" sz="2800" b="1" dirty="0">
              <a:latin typeface="+mn-lt"/>
            </a:endParaRPr>
          </a:p>
        </p:txBody>
      </p:sp>
    </p:spTree>
    <p:extLst>
      <p:ext uri="{BB962C8B-B14F-4D97-AF65-F5344CB8AC3E}">
        <p14:creationId xmlns:p14="http://schemas.microsoft.com/office/powerpoint/2010/main" val="205506917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6600" y="174625"/>
            <a:ext cx="10515600" cy="1325563"/>
          </a:xfrm>
        </p:spPr>
        <p:txBody>
          <a:bodyPr/>
          <a:lstStyle/>
          <a:p>
            <a:r>
              <a:rPr lang="en-GB" dirty="0"/>
              <a:t>Being Shidu in China 2</a:t>
            </a:r>
          </a:p>
        </p:txBody>
      </p:sp>
      <p:sp>
        <p:nvSpPr>
          <p:cNvPr id="3" name="Content Placeholder 2"/>
          <p:cNvSpPr>
            <a:spLocks noGrp="1"/>
          </p:cNvSpPr>
          <p:nvPr>
            <p:ph idx="1"/>
          </p:nvPr>
        </p:nvSpPr>
        <p:spPr>
          <a:xfrm>
            <a:off x="390524" y="1499286"/>
            <a:ext cx="9058276" cy="4909751"/>
          </a:xfrm>
        </p:spPr>
        <p:txBody>
          <a:bodyPr>
            <a:normAutofit/>
          </a:bodyPr>
          <a:lstStyle/>
          <a:p>
            <a:r>
              <a:rPr lang="en-GB" dirty="0"/>
              <a:t>Making sense of self</a:t>
            </a:r>
          </a:p>
          <a:p>
            <a:endParaRPr lang="en-GB" dirty="0" smtClean="0"/>
          </a:p>
          <a:p>
            <a:pPr lvl="1">
              <a:buFont typeface="Courier New" panose="02070309020205020404" pitchFamily="49" charset="0"/>
              <a:buChar char="o"/>
            </a:pPr>
            <a:r>
              <a:rPr lang="en-GB" dirty="0" smtClean="0">
                <a:hlinkClick r:id="rId3" action="ppaction://hlinksldjump"/>
              </a:rPr>
              <a:t>Challenges for “self”</a:t>
            </a:r>
            <a:endParaRPr lang="en-GB" dirty="0" smtClean="0"/>
          </a:p>
          <a:p>
            <a:pPr lvl="1">
              <a:buFont typeface="Courier New" panose="02070309020205020404" pitchFamily="49" charset="0"/>
              <a:buChar char="o"/>
            </a:pPr>
            <a:endParaRPr lang="en-GB" dirty="0"/>
          </a:p>
          <a:p>
            <a:pPr lvl="1">
              <a:buFont typeface="Courier New" panose="02070309020205020404" pitchFamily="49" charset="0"/>
              <a:buChar char="o"/>
            </a:pPr>
            <a:r>
              <a:rPr lang="en-GB" dirty="0" smtClean="0">
                <a:hlinkClick r:id="rId4" action="ppaction://hlinksldjump"/>
              </a:rPr>
              <a:t>Re-finding relationships with the deceased child</a:t>
            </a:r>
            <a:endParaRPr lang="en-GB" dirty="0" smtClean="0"/>
          </a:p>
          <a:p>
            <a:pPr lvl="1">
              <a:buFont typeface="Courier New" panose="02070309020205020404" pitchFamily="49" charset="0"/>
              <a:buChar char="o"/>
            </a:pPr>
            <a:endParaRPr lang="en-GB" dirty="0"/>
          </a:p>
          <a:p>
            <a:pPr lvl="1">
              <a:buFont typeface="Courier New" panose="02070309020205020404" pitchFamily="49" charset="0"/>
              <a:buChar char="o"/>
            </a:pPr>
            <a:r>
              <a:rPr lang="en-GB" dirty="0" smtClean="0">
                <a:hlinkClick r:id="rId5" action="ppaction://hlinksldjump"/>
              </a:rPr>
              <a:t>Reconstructing continuing bonds</a:t>
            </a:r>
            <a:endParaRPr lang="en-GB" dirty="0" smtClean="0"/>
          </a:p>
          <a:p>
            <a:pPr lvl="1">
              <a:buFont typeface="Courier New" panose="02070309020205020404" pitchFamily="49" charset="0"/>
              <a:buChar char="o"/>
            </a:pPr>
            <a:endParaRPr lang="en-GB" dirty="0"/>
          </a:p>
          <a:p>
            <a:pPr lvl="1">
              <a:buFont typeface="Courier New" panose="02070309020205020404" pitchFamily="49" charset="0"/>
              <a:buChar char="o"/>
            </a:pPr>
            <a:r>
              <a:rPr lang="en-GB" dirty="0" smtClean="0">
                <a:hlinkClick r:id="rId6" action="ppaction://hlinksldjump"/>
              </a:rPr>
              <a:t>Redefining self</a:t>
            </a:r>
            <a:endParaRPr lang="en-GB" dirty="0"/>
          </a:p>
        </p:txBody>
      </p:sp>
      <p:pic>
        <p:nvPicPr>
          <p:cNvPr id="1028" name="Picture 4" descr="Image result for 失独"/>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642225" y="1325562"/>
            <a:ext cx="3670778" cy="40122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029570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21772" y="783528"/>
            <a:ext cx="9892145" cy="5795072"/>
          </a:xfrm>
        </p:spPr>
        <p:txBody>
          <a:bodyPr>
            <a:normAutofit lnSpcReduction="10000"/>
          </a:bodyPr>
          <a:lstStyle/>
          <a:p>
            <a:pPr marL="342900" indent="-342900">
              <a:buFont typeface="+mj-lt"/>
              <a:buAutoNum type="arabicPeriod"/>
            </a:pPr>
            <a:r>
              <a:rPr lang="en-GB" sz="1800" b="1" dirty="0" smtClean="0">
                <a:solidFill>
                  <a:schemeClr val="accent6">
                    <a:lumMod val="75000"/>
                  </a:schemeClr>
                </a:solidFill>
              </a:rPr>
              <a:t>Overturning parenthood</a:t>
            </a:r>
          </a:p>
          <a:p>
            <a:pPr marL="914400" lvl="2" indent="0">
              <a:buNone/>
            </a:pPr>
            <a:r>
              <a:rPr lang="en-GB" sz="1800" i="1" dirty="0" smtClean="0"/>
              <a:t>When we buried our son, we also buried ourselves. As the mother of my son, I died.</a:t>
            </a:r>
          </a:p>
          <a:p>
            <a:pPr marL="914400" lvl="2" indent="0" algn="r">
              <a:buNone/>
            </a:pPr>
            <a:r>
              <a:rPr lang="en-GB" sz="1800" i="1" dirty="0" smtClean="0"/>
              <a:t>(</a:t>
            </a:r>
            <a:r>
              <a:rPr lang="en-GB" sz="1800" i="1" dirty="0" err="1" smtClean="0"/>
              <a:t>Diermama</a:t>
            </a:r>
            <a:r>
              <a:rPr lang="en-GB" sz="1800" i="1" dirty="0" smtClean="0"/>
              <a:t>, a Shidu mother)</a:t>
            </a:r>
          </a:p>
          <a:p>
            <a:pPr marL="342900" indent="-342900">
              <a:buFont typeface="+mj-lt"/>
              <a:buAutoNum type="arabicPeriod"/>
            </a:pPr>
            <a:r>
              <a:rPr lang="en-GB" sz="1800" b="1" dirty="0" smtClean="0">
                <a:solidFill>
                  <a:schemeClr val="accent6">
                    <a:lumMod val="75000"/>
                  </a:schemeClr>
                </a:solidFill>
              </a:rPr>
              <a:t>Denying the role of carrying on ancestral line</a:t>
            </a:r>
            <a:endParaRPr lang="en-GB" sz="1100" b="1" dirty="0" smtClean="0"/>
          </a:p>
          <a:p>
            <a:pPr marL="914400" lvl="2" indent="0" algn="just">
              <a:buNone/>
            </a:pPr>
            <a:r>
              <a:rPr lang="en-GB" sz="1800" i="1" dirty="0" smtClean="0"/>
              <a:t>My dear daughter! Others are commemorating their ancestors, we are commemorating our </a:t>
            </a:r>
            <a:r>
              <a:rPr lang="en-GB" sz="1800" i="1" dirty="0"/>
              <a:t> </a:t>
            </a:r>
            <a:r>
              <a:rPr lang="en-GB" sz="1800" i="1" dirty="0" smtClean="0"/>
              <a:t>descendant.</a:t>
            </a:r>
          </a:p>
          <a:p>
            <a:pPr marL="1371600" lvl="3" indent="0" algn="r">
              <a:buNone/>
            </a:pPr>
            <a:r>
              <a:rPr lang="en-GB" i="1" dirty="0" smtClean="0"/>
              <a:t>(</a:t>
            </a:r>
            <a:r>
              <a:rPr lang="en-GB" i="1" dirty="0" err="1" smtClean="0"/>
              <a:t>Jingyi</a:t>
            </a:r>
            <a:r>
              <a:rPr lang="en-GB" i="1" dirty="0" smtClean="0"/>
              <a:t>, a Shidu couple</a:t>
            </a:r>
            <a:r>
              <a:rPr lang="en-GB" sz="1600" i="1" dirty="0" smtClean="0"/>
              <a:t>)</a:t>
            </a:r>
          </a:p>
          <a:p>
            <a:pPr marL="1371600" lvl="3" indent="0" algn="r">
              <a:buNone/>
            </a:pPr>
            <a:endParaRPr lang="en-GB" sz="1600" i="1" dirty="0"/>
          </a:p>
          <a:p>
            <a:pPr marL="914400" lvl="2" indent="0" algn="just">
              <a:buNone/>
            </a:pPr>
            <a:r>
              <a:rPr lang="en-GB" sz="1800" i="1" dirty="0" smtClean="0"/>
              <a:t>We don’t only lost our only child, but also inheritance of life, family line, gens and culture. </a:t>
            </a:r>
          </a:p>
          <a:p>
            <a:pPr marL="914400" lvl="2" indent="0" algn="r">
              <a:buNone/>
            </a:pPr>
            <a:r>
              <a:rPr lang="en-GB" sz="1800" i="1" dirty="0" smtClean="0"/>
              <a:t>(</a:t>
            </a:r>
            <a:r>
              <a:rPr lang="en-GB" sz="1800" i="1" dirty="0" err="1" smtClean="0"/>
              <a:t>Gudu</a:t>
            </a:r>
            <a:r>
              <a:rPr lang="en-GB" sz="1800" i="1" dirty="0" smtClean="0"/>
              <a:t>, a Shidu father)</a:t>
            </a:r>
            <a:endParaRPr lang="en-GB" sz="1600" i="1" dirty="0"/>
          </a:p>
          <a:p>
            <a:pPr marL="342900" indent="-342900">
              <a:buFont typeface="+mj-lt"/>
              <a:buAutoNum type="arabicPeriod"/>
            </a:pPr>
            <a:r>
              <a:rPr lang="en-GB" sz="1800" b="1" dirty="0" smtClean="0">
                <a:solidFill>
                  <a:schemeClr val="accent6">
                    <a:lumMod val="75000"/>
                  </a:schemeClr>
                </a:solidFill>
              </a:rPr>
              <a:t>Collapsing structures of the core family</a:t>
            </a:r>
          </a:p>
          <a:p>
            <a:pPr marL="914400" lvl="2" indent="0">
              <a:buNone/>
            </a:pPr>
            <a:r>
              <a:rPr lang="en-GB" sz="1800" i="1" dirty="0" smtClean="0"/>
              <a:t>The son is gone, the family doesn’t exist anymore… </a:t>
            </a:r>
          </a:p>
          <a:p>
            <a:pPr marL="914400" lvl="2" indent="0" algn="r">
              <a:buNone/>
            </a:pPr>
            <a:r>
              <a:rPr lang="en-GB" sz="1800" i="1" dirty="0" smtClean="0"/>
              <a:t>(</a:t>
            </a:r>
            <a:r>
              <a:rPr lang="en-GB" sz="1800" i="1" dirty="0" err="1" smtClean="0"/>
              <a:t>Yangyang</a:t>
            </a:r>
            <a:r>
              <a:rPr lang="en-GB" sz="1800" i="1" dirty="0" smtClean="0"/>
              <a:t>, a Shidu father)</a:t>
            </a:r>
          </a:p>
          <a:p>
            <a:pPr marL="342900" indent="-342900">
              <a:buFont typeface="+mj-lt"/>
              <a:buAutoNum type="arabicPeriod"/>
            </a:pPr>
            <a:r>
              <a:rPr lang="en-GB" sz="1800" b="1" dirty="0" smtClean="0">
                <a:solidFill>
                  <a:schemeClr val="accent6">
                    <a:lumMod val="75000"/>
                  </a:schemeClr>
                </a:solidFill>
              </a:rPr>
              <a:t>Challenging the sense of a member of society (Self-stigmatization)</a:t>
            </a:r>
          </a:p>
          <a:p>
            <a:pPr marL="914400" lvl="2" indent="0">
              <a:buNone/>
            </a:pPr>
            <a:r>
              <a:rPr lang="en-GB" sz="1800" i="1" dirty="0" smtClean="0"/>
              <a:t>Dear daughter, other people all have reunions and celebrations with families for the New Year, but I can only stay with you (in the cemetery). It is a festival for others, but a disaster for me.</a:t>
            </a:r>
          </a:p>
          <a:p>
            <a:pPr marL="914400" lvl="2" indent="0" algn="r">
              <a:buNone/>
            </a:pPr>
            <a:r>
              <a:rPr lang="en-GB" sz="1800" i="1" dirty="0" smtClean="0"/>
              <a:t>(</a:t>
            </a:r>
            <a:r>
              <a:rPr lang="en-GB" sz="1800" i="1" dirty="0" err="1" smtClean="0"/>
              <a:t>Wangfei</a:t>
            </a:r>
            <a:r>
              <a:rPr lang="en-GB" sz="1800" i="1" dirty="0" smtClean="0"/>
              <a:t>, a Shidu mother)</a:t>
            </a:r>
          </a:p>
          <a:p>
            <a:pPr marL="914400" lvl="2" indent="0">
              <a:buNone/>
            </a:pPr>
            <a:r>
              <a:rPr lang="en-GB" sz="1800" i="1" dirty="0" smtClean="0"/>
              <a:t>I feel I am a little silly (comparing with others).</a:t>
            </a:r>
          </a:p>
          <a:p>
            <a:pPr marL="914400" lvl="2" indent="0" algn="r">
              <a:buNone/>
            </a:pPr>
            <a:r>
              <a:rPr lang="en-GB" sz="1800" i="1" dirty="0" smtClean="0"/>
              <a:t>(</a:t>
            </a:r>
            <a:r>
              <a:rPr lang="en-GB" sz="1800" i="1" dirty="0" err="1" smtClean="0"/>
              <a:t>Mi</a:t>
            </a:r>
            <a:r>
              <a:rPr lang="en-GB" sz="1800" i="1" dirty="0" smtClean="0"/>
              <a:t>, a Shidu father)</a:t>
            </a:r>
          </a:p>
          <a:p>
            <a:pPr marL="342900" indent="-342900">
              <a:buFont typeface="+mj-lt"/>
              <a:buAutoNum type="arabicPeriod"/>
            </a:pPr>
            <a:r>
              <a:rPr lang="en-GB" sz="1800" b="1" dirty="0" smtClean="0">
                <a:solidFill>
                  <a:schemeClr val="accent6">
                    <a:lumMod val="75000"/>
                  </a:schemeClr>
                </a:solidFill>
              </a:rPr>
              <a:t>However, British and Japanese parents had no mentions of the challenges above. </a:t>
            </a:r>
          </a:p>
          <a:p>
            <a:pPr marL="0" indent="0">
              <a:buNone/>
            </a:pPr>
            <a:endParaRPr lang="en-GB" sz="1800" dirty="0"/>
          </a:p>
          <a:p>
            <a:pPr marL="3657600" lvl="8" indent="0" algn="r">
              <a:buNone/>
            </a:pPr>
            <a:endParaRPr lang="en-GB" dirty="0"/>
          </a:p>
        </p:txBody>
      </p:sp>
      <p:sp>
        <p:nvSpPr>
          <p:cNvPr id="5" name="Left Arrow 4">
            <a:hlinkClick r:id="rId3" action="ppaction://hlinksldjump"/>
          </p:cNvPr>
          <p:cNvSpPr/>
          <p:nvPr/>
        </p:nvSpPr>
        <p:spPr>
          <a:xfrm>
            <a:off x="10974193" y="6135493"/>
            <a:ext cx="495300" cy="400050"/>
          </a:xfrm>
          <a:prstGeom prst="leftArrow">
            <a:avLst/>
          </a:prstGeom>
          <a:solidFill>
            <a:schemeClr val="bg2">
              <a:lumMod val="90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4" name="Title 1"/>
          <p:cNvSpPr>
            <a:spLocks noGrp="1"/>
          </p:cNvSpPr>
          <p:nvPr>
            <p:ph type="title"/>
          </p:nvPr>
        </p:nvSpPr>
        <p:spPr>
          <a:xfrm>
            <a:off x="302942" y="164403"/>
            <a:ext cx="5317273" cy="605031"/>
          </a:xfrm>
        </p:spPr>
        <p:txBody>
          <a:bodyPr>
            <a:normAutofit/>
          </a:bodyPr>
          <a:lstStyle/>
          <a:p>
            <a:r>
              <a:rPr lang="en-GB" sz="2800" b="1" dirty="0" smtClean="0">
                <a:latin typeface="+mn-lt"/>
              </a:rPr>
              <a:t>Challenges for “self”</a:t>
            </a:r>
            <a:endParaRPr lang="en-GB" sz="2800" b="1" dirty="0">
              <a:latin typeface="+mn-lt"/>
            </a:endParaRPr>
          </a:p>
        </p:txBody>
      </p:sp>
    </p:spTree>
    <p:extLst>
      <p:ext uri="{BB962C8B-B14F-4D97-AF65-F5344CB8AC3E}">
        <p14:creationId xmlns:p14="http://schemas.microsoft.com/office/powerpoint/2010/main" val="370640267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6600" y="174625"/>
            <a:ext cx="10515600" cy="1325563"/>
          </a:xfrm>
        </p:spPr>
        <p:txBody>
          <a:bodyPr/>
          <a:lstStyle/>
          <a:p>
            <a:r>
              <a:rPr lang="en-GB" dirty="0"/>
              <a:t>Being Shidu in China 2</a:t>
            </a:r>
          </a:p>
        </p:txBody>
      </p:sp>
      <p:sp>
        <p:nvSpPr>
          <p:cNvPr id="3" name="Content Placeholder 2"/>
          <p:cNvSpPr>
            <a:spLocks noGrp="1"/>
          </p:cNvSpPr>
          <p:nvPr>
            <p:ph idx="1"/>
          </p:nvPr>
        </p:nvSpPr>
        <p:spPr>
          <a:xfrm>
            <a:off x="390524" y="1499286"/>
            <a:ext cx="9058276" cy="4909751"/>
          </a:xfrm>
        </p:spPr>
        <p:txBody>
          <a:bodyPr>
            <a:normAutofit/>
          </a:bodyPr>
          <a:lstStyle/>
          <a:p>
            <a:r>
              <a:rPr lang="en-GB" dirty="0"/>
              <a:t>Making sense of self</a:t>
            </a:r>
          </a:p>
          <a:p>
            <a:pPr>
              <a:buFont typeface="Wingdings" panose="05000000000000000000" pitchFamily="2" charset="2"/>
              <a:buChar char="ü"/>
            </a:pPr>
            <a:endParaRPr lang="en-GB" dirty="0" smtClean="0"/>
          </a:p>
          <a:p>
            <a:pPr lvl="1">
              <a:buFont typeface="Wingdings" panose="05000000000000000000" pitchFamily="2" charset="2"/>
              <a:buChar char="ü"/>
            </a:pPr>
            <a:r>
              <a:rPr lang="en-GB" dirty="0" smtClean="0">
                <a:hlinkClick r:id="rId3" action="ppaction://hlinksldjump"/>
              </a:rPr>
              <a:t>Challenges for “self”</a:t>
            </a:r>
            <a:endParaRPr lang="en-GB" dirty="0" smtClean="0"/>
          </a:p>
          <a:p>
            <a:pPr lvl="1">
              <a:buFont typeface="Courier New" panose="02070309020205020404" pitchFamily="49" charset="0"/>
              <a:buChar char="o"/>
            </a:pPr>
            <a:endParaRPr lang="en-GB" dirty="0"/>
          </a:p>
          <a:p>
            <a:pPr lvl="1">
              <a:buFont typeface="Courier New" panose="02070309020205020404" pitchFamily="49" charset="0"/>
              <a:buChar char="o"/>
            </a:pPr>
            <a:r>
              <a:rPr lang="en-GB" dirty="0" smtClean="0">
                <a:hlinkClick r:id="rId4" action="ppaction://hlinksldjump"/>
              </a:rPr>
              <a:t>Re-finding relationships with the deceased child</a:t>
            </a:r>
            <a:endParaRPr lang="en-GB" dirty="0" smtClean="0"/>
          </a:p>
          <a:p>
            <a:pPr lvl="1">
              <a:buFont typeface="Courier New" panose="02070309020205020404" pitchFamily="49" charset="0"/>
              <a:buChar char="o"/>
            </a:pPr>
            <a:endParaRPr lang="en-GB" dirty="0"/>
          </a:p>
          <a:p>
            <a:pPr lvl="1">
              <a:buFont typeface="Courier New" panose="02070309020205020404" pitchFamily="49" charset="0"/>
              <a:buChar char="o"/>
            </a:pPr>
            <a:r>
              <a:rPr lang="en-GB" dirty="0" smtClean="0">
                <a:hlinkClick r:id="rId5" action="ppaction://hlinksldjump"/>
              </a:rPr>
              <a:t>Reconstructing continuing bonds</a:t>
            </a:r>
            <a:endParaRPr lang="en-GB" dirty="0" smtClean="0"/>
          </a:p>
          <a:p>
            <a:pPr lvl="1">
              <a:buFont typeface="Courier New" panose="02070309020205020404" pitchFamily="49" charset="0"/>
              <a:buChar char="o"/>
            </a:pPr>
            <a:endParaRPr lang="en-GB" dirty="0"/>
          </a:p>
          <a:p>
            <a:pPr lvl="1">
              <a:buFont typeface="Courier New" panose="02070309020205020404" pitchFamily="49" charset="0"/>
              <a:buChar char="o"/>
            </a:pPr>
            <a:r>
              <a:rPr lang="en-GB" dirty="0" smtClean="0">
                <a:hlinkClick r:id="rId6" action="ppaction://hlinksldjump"/>
              </a:rPr>
              <a:t>Redefining self</a:t>
            </a:r>
            <a:endParaRPr lang="en-GB" dirty="0"/>
          </a:p>
        </p:txBody>
      </p:sp>
      <p:pic>
        <p:nvPicPr>
          <p:cNvPr id="1028" name="Picture 4" descr="Image result for 失独"/>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642225" y="1325562"/>
            <a:ext cx="3670778" cy="40122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79553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93541" y="1101028"/>
            <a:ext cx="9210908" cy="5448300"/>
          </a:xfrm>
        </p:spPr>
        <p:txBody>
          <a:bodyPr>
            <a:normAutofit/>
          </a:bodyPr>
          <a:lstStyle/>
          <a:p>
            <a:pPr marL="342900" indent="-342900">
              <a:buFont typeface="+mj-lt"/>
              <a:buAutoNum type="arabicPeriod"/>
            </a:pPr>
            <a:r>
              <a:rPr lang="en-GB" sz="1800" b="1" dirty="0" smtClean="0">
                <a:solidFill>
                  <a:schemeClr val="accent6">
                    <a:lumMod val="75000"/>
                  </a:schemeClr>
                </a:solidFill>
              </a:rPr>
              <a:t>Re-finding “goodness” and “kindness” of the child </a:t>
            </a:r>
          </a:p>
          <a:p>
            <a:pPr marL="914400" lvl="2" indent="0">
              <a:buNone/>
            </a:pPr>
            <a:r>
              <a:rPr lang="en-GB" sz="1800" i="1" dirty="0" smtClean="0"/>
              <a:t>This </a:t>
            </a:r>
            <a:r>
              <a:rPr lang="en-GB" sz="1800" i="1" dirty="0"/>
              <a:t>is my son (in the phone). He is very handsome and 1m83 high.</a:t>
            </a:r>
          </a:p>
          <a:p>
            <a:pPr marL="1371600" lvl="3" indent="0" algn="r">
              <a:buNone/>
            </a:pPr>
            <a:r>
              <a:rPr lang="en-GB" i="1" dirty="0" smtClean="0"/>
              <a:t>(</a:t>
            </a:r>
            <a:r>
              <a:rPr lang="en-GB" i="1" dirty="0" err="1" smtClean="0"/>
              <a:t>Guoping</a:t>
            </a:r>
            <a:r>
              <a:rPr lang="en-GB" i="1" dirty="0" smtClean="0"/>
              <a:t>, a Shidu father</a:t>
            </a:r>
            <a:r>
              <a:rPr lang="en-GB" sz="1600" i="1" dirty="0" smtClean="0"/>
              <a:t>)</a:t>
            </a:r>
            <a:endParaRPr lang="en-GB" sz="1600" i="1" dirty="0"/>
          </a:p>
          <a:p>
            <a:pPr marL="914400" lvl="2" indent="0" algn="just">
              <a:buNone/>
            </a:pPr>
            <a:r>
              <a:rPr lang="en-GB" sz="1800" i="1" dirty="0"/>
              <a:t>He was and he is a dearly loved son and a very loving son… </a:t>
            </a:r>
            <a:endParaRPr lang="en-GB" sz="1800" i="1" dirty="0" smtClean="0"/>
          </a:p>
          <a:p>
            <a:pPr marL="914400" lvl="2" indent="0" algn="r">
              <a:buNone/>
            </a:pPr>
            <a:r>
              <a:rPr lang="en-GB" sz="1800" i="1" dirty="0" smtClean="0"/>
              <a:t>(The British couple)</a:t>
            </a:r>
          </a:p>
          <a:p>
            <a:pPr marL="914400" lvl="2" indent="0">
              <a:buNone/>
            </a:pPr>
            <a:r>
              <a:rPr lang="en-GB" sz="1800" dirty="0" smtClean="0"/>
              <a:t>Not found in the Japanese interview</a:t>
            </a:r>
            <a:endParaRPr lang="en-GB" sz="1400" dirty="0"/>
          </a:p>
          <a:p>
            <a:pPr marL="342900" indent="-342900">
              <a:buFont typeface="+mj-lt"/>
              <a:buAutoNum type="arabicPeriod"/>
            </a:pPr>
            <a:r>
              <a:rPr lang="en-GB" sz="1800" b="1" dirty="0" smtClean="0">
                <a:solidFill>
                  <a:schemeClr val="accent6">
                    <a:lumMod val="75000"/>
                  </a:schemeClr>
                </a:solidFill>
              </a:rPr>
              <a:t>Re-finding positive relationships</a:t>
            </a:r>
          </a:p>
          <a:p>
            <a:pPr marL="914400" lvl="2" indent="0">
              <a:buNone/>
            </a:pPr>
            <a:r>
              <a:rPr lang="en-GB" sz="1800" i="1" dirty="0"/>
              <a:t>I am sure he would do… He would take over everything and would never let me walk out of the flat. I would be lying at home. He would also ask my daughter in law prepare meals for me…</a:t>
            </a:r>
            <a:r>
              <a:rPr lang="en-GB" sz="800" dirty="0"/>
              <a:t> </a:t>
            </a:r>
            <a:endParaRPr lang="en-GB" i="1" dirty="0"/>
          </a:p>
          <a:p>
            <a:pPr marL="0" indent="0" algn="r">
              <a:buNone/>
            </a:pPr>
            <a:r>
              <a:rPr lang="en-GB" sz="1800" i="1" dirty="0" smtClean="0"/>
              <a:t>(</a:t>
            </a:r>
            <a:r>
              <a:rPr lang="en-GB" sz="1800" i="1" dirty="0" err="1" smtClean="0"/>
              <a:t>Guoping</a:t>
            </a:r>
            <a:r>
              <a:rPr lang="en-GB" sz="1800" i="1" dirty="0" smtClean="0"/>
              <a:t>, a Shidu father)</a:t>
            </a:r>
          </a:p>
          <a:p>
            <a:pPr marL="914400" lvl="2" indent="0">
              <a:buNone/>
            </a:pPr>
            <a:r>
              <a:rPr lang="en-GB" sz="1800" i="1" dirty="0"/>
              <a:t>we were in very close contact</a:t>
            </a:r>
            <a:r>
              <a:rPr lang="en-GB" sz="1000" i="1" dirty="0"/>
              <a:t>.</a:t>
            </a:r>
          </a:p>
          <a:p>
            <a:pPr marL="0" indent="0" algn="r">
              <a:buNone/>
            </a:pPr>
            <a:r>
              <a:rPr lang="en-GB" sz="1800" i="1" dirty="0"/>
              <a:t>(The British couple)</a:t>
            </a:r>
          </a:p>
          <a:p>
            <a:pPr marL="914400" lvl="2" indent="0">
              <a:buNone/>
            </a:pPr>
            <a:r>
              <a:rPr lang="en-GB" sz="1800" i="1" dirty="0" smtClean="0"/>
              <a:t>… both parents (we) were </a:t>
            </a:r>
            <a:r>
              <a:rPr lang="en-GB" sz="1800" i="1" dirty="0"/>
              <a:t>taking care of the dying son until his death </a:t>
            </a:r>
          </a:p>
          <a:p>
            <a:pPr marL="0" indent="0" algn="r">
              <a:buNone/>
            </a:pPr>
            <a:r>
              <a:rPr lang="en-GB" sz="1800" i="1" dirty="0"/>
              <a:t>(UI, the Japanese father)</a:t>
            </a:r>
          </a:p>
          <a:p>
            <a:endParaRPr lang="en-GB" sz="1800" dirty="0"/>
          </a:p>
          <a:p>
            <a:pPr marL="0" indent="0">
              <a:buNone/>
            </a:pPr>
            <a:endParaRPr lang="en-GB" sz="1800" dirty="0"/>
          </a:p>
          <a:p>
            <a:pPr marL="3657600" lvl="8" indent="0" algn="r">
              <a:buNone/>
            </a:pPr>
            <a:endParaRPr lang="en-GB" dirty="0"/>
          </a:p>
        </p:txBody>
      </p:sp>
      <p:sp>
        <p:nvSpPr>
          <p:cNvPr id="5" name="Left Arrow 4">
            <a:hlinkClick r:id="rId3" action="ppaction://hlinksldjump"/>
          </p:cNvPr>
          <p:cNvSpPr/>
          <p:nvPr/>
        </p:nvSpPr>
        <p:spPr>
          <a:xfrm>
            <a:off x="10974193" y="6135493"/>
            <a:ext cx="495300" cy="400050"/>
          </a:xfrm>
          <a:prstGeom prst="leftArrow">
            <a:avLst/>
          </a:prstGeom>
          <a:solidFill>
            <a:schemeClr val="bg2">
              <a:lumMod val="90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4" name="Title 1"/>
          <p:cNvSpPr>
            <a:spLocks noGrp="1"/>
          </p:cNvSpPr>
          <p:nvPr>
            <p:ph type="title"/>
          </p:nvPr>
        </p:nvSpPr>
        <p:spPr>
          <a:xfrm>
            <a:off x="302942" y="164403"/>
            <a:ext cx="7964758" cy="605031"/>
          </a:xfrm>
        </p:spPr>
        <p:txBody>
          <a:bodyPr>
            <a:normAutofit/>
          </a:bodyPr>
          <a:lstStyle/>
          <a:p>
            <a:r>
              <a:rPr lang="en-GB" sz="2800" b="1" dirty="0" smtClean="0">
                <a:latin typeface="+mn-lt"/>
              </a:rPr>
              <a:t>Re-finding relationships with the deceased child</a:t>
            </a:r>
            <a:endParaRPr lang="en-GB" sz="2800" b="1" dirty="0">
              <a:latin typeface="+mn-lt"/>
            </a:endParaRPr>
          </a:p>
        </p:txBody>
      </p:sp>
    </p:spTree>
    <p:extLst>
      <p:ext uri="{BB962C8B-B14F-4D97-AF65-F5344CB8AC3E}">
        <p14:creationId xmlns:p14="http://schemas.microsoft.com/office/powerpoint/2010/main" val="47470574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6600" y="174625"/>
            <a:ext cx="10515600" cy="1325563"/>
          </a:xfrm>
        </p:spPr>
        <p:txBody>
          <a:bodyPr/>
          <a:lstStyle/>
          <a:p>
            <a:r>
              <a:rPr lang="en-GB" dirty="0"/>
              <a:t>Being Shidu in China 2</a:t>
            </a:r>
          </a:p>
        </p:txBody>
      </p:sp>
      <p:sp>
        <p:nvSpPr>
          <p:cNvPr id="3" name="Content Placeholder 2"/>
          <p:cNvSpPr>
            <a:spLocks noGrp="1"/>
          </p:cNvSpPr>
          <p:nvPr>
            <p:ph idx="1"/>
          </p:nvPr>
        </p:nvSpPr>
        <p:spPr>
          <a:xfrm>
            <a:off x="390524" y="1499286"/>
            <a:ext cx="9058276" cy="4909751"/>
          </a:xfrm>
        </p:spPr>
        <p:txBody>
          <a:bodyPr>
            <a:normAutofit/>
          </a:bodyPr>
          <a:lstStyle/>
          <a:p>
            <a:r>
              <a:rPr lang="en-GB" dirty="0"/>
              <a:t>Making sense of self</a:t>
            </a:r>
          </a:p>
          <a:p>
            <a:endParaRPr lang="en-GB" dirty="0" smtClean="0"/>
          </a:p>
          <a:p>
            <a:pPr lvl="1">
              <a:buFont typeface="Wingdings" panose="05000000000000000000" pitchFamily="2" charset="2"/>
              <a:buChar char="ü"/>
            </a:pPr>
            <a:r>
              <a:rPr lang="en-GB" dirty="0" smtClean="0">
                <a:hlinkClick r:id="rId3" action="ppaction://hlinksldjump"/>
              </a:rPr>
              <a:t>Challenges for “self”</a:t>
            </a:r>
            <a:endParaRPr lang="en-GB" dirty="0" smtClean="0"/>
          </a:p>
          <a:p>
            <a:pPr lvl="1">
              <a:buFont typeface="Wingdings" panose="05000000000000000000" pitchFamily="2" charset="2"/>
              <a:buChar char="ü"/>
            </a:pPr>
            <a:endParaRPr lang="en-GB" dirty="0"/>
          </a:p>
          <a:p>
            <a:pPr lvl="1">
              <a:buFont typeface="Wingdings" panose="05000000000000000000" pitchFamily="2" charset="2"/>
              <a:buChar char="ü"/>
            </a:pPr>
            <a:r>
              <a:rPr lang="en-GB" dirty="0" smtClean="0">
                <a:hlinkClick r:id="rId4" action="ppaction://hlinksldjump"/>
              </a:rPr>
              <a:t>Re-finding relationships with the deceased child</a:t>
            </a:r>
            <a:endParaRPr lang="en-GB" dirty="0" smtClean="0"/>
          </a:p>
          <a:p>
            <a:pPr lvl="1">
              <a:buFont typeface="Courier New" panose="02070309020205020404" pitchFamily="49" charset="0"/>
              <a:buChar char="o"/>
            </a:pPr>
            <a:endParaRPr lang="en-GB" dirty="0"/>
          </a:p>
          <a:p>
            <a:pPr lvl="1">
              <a:buFont typeface="Courier New" panose="02070309020205020404" pitchFamily="49" charset="0"/>
              <a:buChar char="o"/>
            </a:pPr>
            <a:r>
              <a:rPr lang="en-GB" dirty="0" smtClean="0">
                <a:hlinkClick r:id="rId5" action="ppaction://hlinksldjump"/>
              </a:rPr>
              <a:t>Reconstructing continuing bonds</a:t>
            </a:r>
            <a:endParaRPr lang="en-GB" dirty="0" smtClean="0"/>
          </a:p>
          <a:p>
            <a:pPr lvl="1">
              <a:buFont typeface="Courier New" panose="02070309020205020404" pitchFamily="49" charset="0"/>
              <a:buChar char="o"/>
            </a:pPr>
            <a:endParaRPr lang="en-GB" dirty="0"/>
          </a:p>
          <a:p>
            <a:pPr lvl="1">
              <a:buFont typeface="Courier New" panose="02070309020205020404" pitchFamily="49" charset="0"/>
              <a:buChar char="o"/>
            </a:pPr>
            <a:r>
              <a:rPr lang="en-GB" dirty="0" smtClean="0">
                <a:hlinkClick r:id="rId6" action="ppaction://hlinksldjump"/>
              </a:rPr>
              <a:t>Redefining self</a:t>
            </a:r>
            <a:endParaRPr lang="en-GB" dirty="0"/>
          </a:p>
        </p:txBody>
      </p:sp>
      <p:pic>
        <p:nvPicPr>
          <p:cNvPr id="1028" name="Picture 4" descr="Image result for 失独"/>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642225" y="1325562"/>
            <a:ext cx="3670778" cy="40122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9580127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93541" y="999428"/>
            <a:ext cx="9210908" cy="5448300"/>
          </a:xfrm>
        </p:spPr>
        <p:txBody>
          <a:bodyPr>
            <a:normAutofit/>
          </a:bodyPr>
          <a:lstStyle/>
          <a:p>
            <a:pPr marL="342900" indent="-342900">
              <a:buFont typeface="+mj-lt"/>
              <a:buAutoNum type="arabicPeriod"/>
            </a:pPr>
            <a:r>
              <a:rPr lang="en-GB" sz="1900" b="1" dirty="0" smtClean="0">
                <a:solidFill>
                  <a:schemeClr val="accent6">
                    <a:lumMod val="75000"/>
                  </a:schemeClr>
                </a:solidFill>
              </a:rPr>
              <a:t>Maintaining emotional or symbolic bonds</a:t>
            </a:r>
          </a:p>
          <a:p>
            <a:pPr marL="342900" indent="-342900">
              <a:buFont typeface="+mj-lt"/>
              <a:buAutoNum type="arabicPeriod"/>
            </a:pPr>
            <a:endParaRPr lang="en-GB" sz="1900" b="1" dirty="0" smtClean="0">
              <a:solidFill>
                <a:schemeClr val="accent6">
                  <a:lumMod val="75000"/>
                </a:schemeClr>
              </a:solidFill>
            </a:endParaRPr>
          </a:p>
          <a:p>
            <a:pPr marL="914400" lvl="2" indent="0" algn="just">
              <a:buNone/>
            </a:pPr>
            <a:r>
              <a:rPr lang="en-GB" i="1" dirty="0" smtClean="0"/>
              <a:t>My son, mother knows you haven’t gone far. You are staying close to me, protecting me. We can always feel each other. We know one day we will re-join again.</a:t>
            </a:r>
          </a:p>
          <a:p>
            <a:pPr marL="914400" lvl="2" indent="0" algn="r">
              <a:buNone/>
            </a:pPr>
            <a:r>
              <a:rPr lang="en-GB" i="1" dirty="0" smtClean="0"/>
              <a:t>(</a:t>
            </a:r>
            <a:r>
              <a:rPr lang="en-GB" i="1" dirty="0" err="1" smtClean="0"/>
              <a:t>Yier</a:t>
            </a:r>
            <a:r>
              <a:rPr lang="en-GB" i="1" dirty="0" smtClean="0"/>
              <a:t>, a Shidu mother)</a:t>
            </a:r>
          </a:p>
          <a:p>
            <a:pPr marL="914400" lvl="2" indent="0" algn="just">
              <a:buNone/>
            </a:pPr>
            <a:r>
              <a:rPr lang="en-GB" i="1" dirty="0" smtClean="0"/>
              <a:t>… his </a:t>
            </a:r>
            <a:r>
              <a:rPr lang="en-GB" i="1" dirty="0"/>
              <a:t>ashes are in an urn in our </a:t>
            </a:r>
            <a:r>
              <a:rPr lang="en-GB" i="1" dirty="0" smtClean="0"/>
              <a:t>bedroom… … we </a:t>
            </a:r>
            <a:r>
              <a:rPr lang="en-GB" i="1" dirty="0"/>
              <a:t>don’t know anywhere that he’d really want to, I mean he didn’t say, he hadn’t said so, we just keep them with us and </a:t>
            </a:r>
            <a:r>
              <a:rPr lang="en-GB" i="1" dirty="0" smtClean="0"/>
              <a:t>…</a:t>
            </a:r>
            <a:endParaRPr lang="en-GB" dirty="0"/>
          </a:p>
          <a:p>
            <a:pPr marL="914400" lvl="2" indent="0" algn="r">
              <a:buNone/>
            </a:pPr>
            <a:r>
              <a:rPr lang="en-GB" i="1" dirty="0" smtClean="0"/>
              <a:t>(The British couple)</a:t>
            </a:r>
          </a:p>
          <a:p>
            <a:pPr marL="914400" lvl="2" indent="0" algn="just">
              <a:buNone/>
            </a:pPr>
            <a:r>
              <a:rPr lang="en-GB" i="1" dirty="0"/>
              <a:t>I tried to make a connection with my son’s death - like I believe that my son went to a different world and so I needed to establish a connection with that world </a:t>
            </a:r>
            <a:endParaRPr lang="en-GB" i="1" dirty="0" smtClean="0"/>
          </a:p>
          <a:p>
            <a:pPr marL="914400" lvl="2" indent="0" algn="r">
              <a:buNone/>
            </a:pPr>
            <a:r>
              <a:rPr lang="en-GB" i="1" dirty="0" smtClean="0"/>
              <a:t>(UI, the Japanese father)</a:t>
            </a:r>
          </a:p>
          <a:p>
            <a:pPr marL="514350" indent="-514350">
              <a:buFont typeface="+mj-lt"/>
              <a:buAutoNum type="arabicPeriod"/>
            </a:pPr>
            <a:r>
              <a:rPr lang="en-GB" sz="1900" b="1" dirty="0" smtClean="0">
                <a:solidFill>
                  <a:schemeClr val="accent6">
                    <a:lumMod val="75000"/>
                  </a:schemeClr>
                </a:solidFill>
              </a:rPr>
              <a:t>Interdependent bonds with the child</a:t>
            </a:r>
          </a:p>
          <a:p>
            <a:pPr marL="514350" indent="-514350">
              <a:buFont typeface="+mj-lt"/>
              <a:buAutoNum type="arabicPeriod"/>
            </a:pPr>
            <a:endParaRPr lang="en-GB" sz="1900" b="1" dirty="0" smtClean="0">
              <a:solidFill>
                <a:schemeClr val="accent6">
                  <a:lumMod val="75000"/>
                </a:schemeClr>
              </a:solidFill>
            </a:endParaRPr>
          </a:p>
          <a:p>
            <a:pPr marL="514350" indent="-514350">
              <a:buFont typeface="+mj-lt"/>
              <a:buAutoNum type="arabicPeriod"/>
            </a:pPr>
            <a:endParaRPr lang="en-GB" sz="1900" b="1" dirty="0">
              <a:solidFill>
                <a:schemeClr val="accent6">
                  <a:lumMod val="75000"/>
                </a:schemeClr>
              </a:solidFill>
            </a:endParaRPr>
          </a:p>
          <a:p>
            <a:pPr marL="342900" indent="-342900">
              <a:buFont typeface="+mj-lt"/>
              <a:buAutoNum type="arabicPeriod"/>
            </a:pPr>
            <a:endParaRPr lang="en-GB" sz="1800" dirty="0">
              <a:solidFill>
                <a:schemeClr val="accent6">
                  <a:lumMod val="50000"/>
                </a:schemeClr>
              </a:solidFill>
            </a:endParaRPr>
          </a:p>
          <a:p>
            <a:pPr marL="3657600" lvl="8" indent="0" algn="r">
              <a:buNone/>
            </a:pPr>
            <a:endParaRPr lang="en-GB" dirty="0"/>
          </a:p>
        </p:txBody>
      </p:sp>
      <p:sp>
        <p:nvSpPr>
          <p:cNvPr id="5" name="Left Arrow 4">
            <a:hlinkClick r:id="rId3" action="ppaction://hlinksldjump"/>
          </p:cNvPr>
          <p:cNvSpPr/>
          <p:nvPr/>
        </p:nvSpPr>
        <p:spPr>
          <a:xfrm>
            <a:off x="10974193" y="6135493"/>
            <a:ext cx="495300" cy="400050"/>
          </a:xfrm>
          <a:prstGeom prst="leftArrow">
            <a:avLst/>
          </a:prstGeom>
          <a:solidFill>
            <a:schemeClr val="bg2">
              <a:lumMod val="90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4" name="Title 1"/>
          <p:cNvSpPr>
            <a:spLocks noGrp="1"/>
          </p:cNvSpPr>
          <p:nvPr>
            <p:ph type="title"/>
          </p:nvPr>
        </p:nvSpPr>
        <p:spPr>
          <a:xfrm>
            <a:off x="302942" y="164403"/>
            <a:ext cx="5317273" cy="605031"/>
          </a:xfrm>
        </p:spPr>
        <p:txBody>
          <a:bodyPr>
            <a:normAutofit/>
          </a:bodyPr>
          <a:lstStyle/>
          <a:p>
            <a:pPr algn="r"/>
            <a:r>
              <a:rPr lang="en-GB" sz="2800" b="1" dirty="0" smtClean="0">
                <a:latin typeface="+mn-lt"/>
              </a:rPr>
              <a:t>Reconstructing continuing bonds</a:t>
            </a:r>
            <a:endParaRPr lang="en-GB" sz="2800" b="1" dirty="0">
              <a:latin typeface="+mn-lt"/>
            </a:endParaRPr>
          </a:p>
        </p:txBody>
      </p:sp>
    </p:spTree>
    <p:extLst>
      <p:ext uri="{BB962C8B-B14F-4D97-AF65-F5344CB8AC3E}">
        <p14:creationId xmlns:p14="http://schemas.microsoft.com/office/powerpoint/2010/main" val="274507437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6600" y="174625"/>
            <a:ext cx="10515600" cy="1325563"/>
          </a:xfrm>
        </p:spPr>
        <p:txBody>
          <a:bodyPr/>
          <a:lstStyle/>
          <a:p>
            <a:r>
              <a:rPr lang="en-GB" dirty="0"/>
              <a:t>Being Shidu in China 2</a:t>
            </a:r>
          </a:p>
        </p:txBody>
      </p:sp>
      <p:sp>
        <p:nvSpPr>
          <p:cNvPr id="3" name="Content Placeholder 2"/>
          <p:cNvSpPr>
            <a:spLocks noGrp="1"/>
          </p:cNvSpPr>
          <p:nvPr>
            <p:ph idx="1"/>
          </p:nvPr>
        </p:nvSpPr>
        <p:spPr>
          <a:xfrm>
            <a:off x="390524" y="1499286"/>
            <a:ext cx="9058276" cy="4909751"/>
          </a:xfrm>
        </p:spPr>
        <p:txBody>
          <a:bodyPr>
            <a:normAutofit/>
          </a:bodyPr>
          <a:lstStyle/>
          <a:p>
            <a:r>
              <a:rPr lang="en-GB" dirty="0"/>
              <a:t>Making sense of self</a:t>
            </a:r>
          </a:p>
          <a:p>
            <a:pPr>
              <a:buFont typeface="Wingdings" panose="05000000000000000000" pitchFamily="2" charset="2"/>
              <a:buChar char="ü"/>
            </a:pPr>
            <a:endParaRPr lang="en-GB" dirty="0" smtClean="0"/>
          </a:p>
          <a:p>
            <a:pPr lvl="1">
              <a:buFont typeface="Wingdings" panose="05000000000000000000" pitchFamily="2" charset="2"/>
              <a:buChar char="ü"/>
            </a:pPr>
            <a:r>
              <a:rPr lang="en-GB" dirty="0" smtClean="0">
                <a:hlinkClick r:id="rId3" action="ppaction://hlinksldjump"/>
              </a:rPr>
              <a:t>Challenges for “self”</a:t>
            </a:r>
            <a:endParaRPr lang="en-GB" dirty="0" smtClean="0"/>
          </a:p>
          <a:p>
            <a:pPr lvl="1">
              <a:buFont typeface="Wingdings" panose="05000000000000000000" pitchFamily="2" charset="2"/>
              <a:buChar char="ü"/>
            </a:pPr>
            <a:endParaRPr lang="en-GB" dirty="0"/>
          </a:p>
          <a:p>
            <a:pPr lvl="1">
              <a:buFont typeface="Wingdings" panose="05000000000000000000" pitchFamily="2" charset="2"/>
              <a:buChar char="ü"/>
            </a:pPr>
            <a:r>
              <a:rPr lang="en-GB" dirty="0" smtClean="0">
                <a:hlinkClick r:id="rId4" action="ppaction://hlinksldjump"/>
              </a:rPr>
              <a:t>Re-finding relationships with the deceased child</a:t>
            </a:r>
            <a:endParaRPr lang="en-GB" dirty="0" smtClean="0"/>
          </a:p>
          <a:p>
            <a:pPr lvl="1">
              <a:buFont typeface="Wingdings" panose="05000000000000000000" pitchFamily="2" charset="2"/>
              <a:buChar char="ü"/>
            </a:pPr>
            <a:endParaRPr lang="en-GB" dirty="0"/>
          </a:p>
          <a:p>
            <a:pPr lvl="1">
              <a:buFont typeface="Wingdings" panose="05000000000000000000" pitchFamily="2" charset="2"/>
              <a:buChar char="ü"/>
            </a:pPr>
            <a:r>
              <a:rPr lang="en-GB" dirty="0" smtClean="0">
                <a:hlinkClick r:id="rId5" action="ppaction://hlinksldjump"/>
              </a:rPr>
              <a:t>Reconstructing continuing bonds</a:t>
            </a:r>
            <a:endParaRPr lang="en-GB" dirty="0" smtClean="0"/>
          </a:p>
          <a:p>
            <a:pPr lvl="1">
              <a:buFont typeface="Courier New" panose="02070309020205020404" pitchFamily="49" charset="0"/>
              <a:buChar char="o"/>
            </a:pPr>
            <a:endParaRPr lang="en-GB" dirty="0"/>
          </a:p>
          <a:p>
            <a:pPr lvl="1">
              <a:buFont typeface="Courier New" panose="02070309020205020404" pitchFamily="49" charset="0"/>
              <a:buChar char="o"/>
            </a:pPr>
            <a:r>
              <a:rPr lang="en-GB" dirty="0" smtClean="0">
                <a:hlinkClick r:id="rId6" action="ppaction://hlinksldjump"/>
              </a:rPr>
              <a:t>Redefining self</a:t>
            </a:r>
            <a:endParaRPr lang="en-GB" dirty="0"/>
          </a:p>
        </p:txBody>
      </p:sp>
      <p:pic>
        <p:nvPicPr>
          <p:cNvPr id="1028" name="Picture 4" descr="Image result for 失独"/>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642225" y="1325562"/>
            <a:ext cx="3670778" cy="40122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5499178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21772" y="783528"/>
            <a:ext cx="9892145" cy="5795072"/>
          </a:xfrm>
        </p:spPr>
        <p:txBody>
          <a:bodyPr>
            <a:normAutofit lnSpcReduction="10000"/>
          </a:bodyPr>
          <a:lstStyle/>
          <a:p>
            <a:pPr marL="342900" indent="-342900">
              <a:buFont typeface="+mj-lt"/>
              <a:buAutoNum type="arabicPeriod"/>
            </a:pPr>
            <a:r>
              <a:rPr lang="en-GB" sz="1800" b="1" dirty="0" smtClean="0">
                <a:solidFill>
                  <a:schemeClr val="accent6">
                    <a:lumMod val="75000"/>
                  </a:schemeClr>
                </a:solidFill>
              </a:rPr>
              <a:t>Re-defining parenthood</a:t>
            </a:r>
          </a:p>
          <a:p>
            <a:pPr marL="914400" lvl="2" indent="0">
              <a:buNone/>
            </a:pPr>
            <a:r>
              <a:rPr lang="en-GB" sz="1800" i="1" dirty="0" smtClean="0"/>
              <a:t>You are mum’s moon always hanging in the sky and lighting on my heart forever. </a:t>
            </a:r>
          </a:p>
          <a:p>
            <a:pPr marL="914400" lvl="2" indent="0" algn="r">
              <a:buNone/>
            </a:pPr>
            <a:r>
              <a:rPr lang="en-GB" sz="1800" i="1" dirty="0" smtClean="0"/>
              <a:t>(Fujian, a Shidu mother)</a:t>
            </a:r>
          </a:p>
          <a:p>
            <a:pPr marL="342900" indent="-342900">
              <a:buFont typeface="+mj-lt"/>
              <a:buAutoNum type="arabicPeriod"/>
            </a:pPr>
            <a:r>
              <a:rPr lang="en-GB" sz="1800" b="1" dirty="0" smtClean="0">
                <a:solidFill>
                  <a:schemeClr val="accent6">
                    <a:lumMod val="75000"/>
                  </a:schemeClr>
                </a:solidFill>
              </a:rPr>
              <a:t>Relocating self into the family and the society</a:t>
            </a:r>
            <a:endParaRPr lang="en-GB" sz="1100" b="1" dirty="0" smtClean="0"/>
          </a:p>
          <a:p>
            <a:pPr marL="914400" lvl="2" indent="0" algn="just">
              <a:buNone/>
            </a:pPr>
            <a:r>
              <a:rPr lang="en-GB" sz="1800" i="1" dirty="0"/>
              <a:t>(After trying the in vitro fertilisation for many times, </a:t>
            </a:r>
            <a:r>
              <a:rPr lang="en-GB" sz="1800" i="1" dirty="0" err="1"/>
              <a:t>Jishui</a:t>
            </a:r>
            <a:r>
              <a:rPr lang="en-GB" sz="1800" i="1" dirty="0"/>
              <a:t>, a Shidu father in his 50’s, talked to his paralysed father on the phone) What I am doing now is also for the whole family. As long as the new baby is born, I will go back to report the good news </a:t>
            </a:r>
            <a:r>
              <a:rPr lang="en-GB" sz="1800" i="1" dirty="0" smtClean="0"/>
              <a:t>to </a:t>
            </a:r>
            <a:r>
              <a:rPr lang="en-GB" sz="1800" i="1" dirty="0"/>
              <a:t>you immediately.</a:t>
            </a:r>
          </a:p>
          <a:p>
            <a:pPr marL="1371600" lvl="3" indent="0" algn="r">
              <a:buNone/>
            </a:pPr>
            <a:r>
              <a:rPr lang="en-GB" i="1" dirty="0" smtClean="0"/>
              <a:t>(</a:t>
            </a:r>
            <a:r>
              <a:rPr lang="en-GB" i="1" dirty="0" err="1" smtClean="0"/>
              <a:t>Jishui</a:t>
            </a:r>
            <a:r>
              <a:rPr lang="en-GB" i="1" dirty="0" smtClean="0"/>
              <a:t>, a Shidu father)</a:t>
            </a:r>
          </a:p>
          <a:p>
            <a:pPr marL="914400" lvl="2" indent="0">
              <a:buNone/>
            </a:pPr>
            <a:r>
              <a:rPr lang="en-GB" sz="1800" i="1" dirty="0" smtClean="0"/>
              <a:t>… my daughter sacrificed for the country. I will follow her to contribute to the society. </a:t>
            </a:r>
          </a:p>
          <a:p>
            <a:pPr marL="914400" lvl="2" indent="0" algn="r">
              <a:buNone/>
            </a:pPr>
            <a:r>
              <a:rPr lang="en-GB" sz="1800" i="1" dirty="0" smtClean="0"/>
              <a:t>(</a:t>
            </a:r>
            <a:r>
              <a:rPr lang="en-GB" sz="1800" i="1" dirty="0" err="1" smtClean="0"/>
              <a:t>Yanyan</a:t>
            </a:r>
            <a:r>
              <a:rPr lang="en-GB" sz="1800" i="1" dirty="0" smtClean="0"/>
              <a:t>, a Shidu mother)</a:t>
            </a:r>
            <a:r>
              <a:rPr lang="en-GB" i="1" dirty="0" smtClean="0"/>
              <a:t> </a:t>
            </a:r>
            <a:endParaRPr lang="en-GB" i="1" dirty="0"/>
          </a:p>
          <a:p>
            <a:pPr marL="342900" indent="-342900">
              <a:buFont typeface="+mj-lt"/>
              <a:buAutoNum type="arabicPeriod"/>
            </a:pPr>
            <a:r>
              <a:rPr lang="en-GB" sz="1800" b="1" dirty="0" smtClean="0">
                <a:solidFill>
                  <a:schemeClr val="accent6">
                    <a:lumMod val="75000"/>
                  </a:schemeClr>
                </a:solidFill>
              </a:rPr>
              <a:t>Redefining a more relational self for Shidu parents </a:t>
            </a:r>
            <a:endParaRPr lang="en-GB" sz="1800" b="1" dirty="0">
              <a:solidFill>
                <a:schemeClr val="accent6">
                  <a:lumMod val="75000"/>
                </a:schemeClr>
              </a:solidFill>
            </a:endParaRPr>
          </a:p>
          <a:p>
            <a:pPr marL="914400" lvl="2" indent="0">
              <a:buNone/>
            </a:pPr>
            <a:r>
              <a:rPr lang="en-GB" sz="1800" i="1" dirty="0" smtClean="0"/>
              <a:t>For me, you are my whole world.</a:t>
            </a:r>
          </a:p>
          <a:p>
            <a:pPr marL="914400" lvl="2" indent="0" algn="r">
              <a:buNone/>
            </a:pPr>
            <a:r>
              <a:rPr lang="en-GB" sz="1800" i="1" dirty="0" smtClean="0"/>
              <a:t>(Sichuan, a Shidu mother)</a:t>
            </a:r>
          </a:p>
          <a:p>
            <a:pPr marL="342900" indent="-342900">
              <a:buFont typeface="+mj-lt"/>
              <a:buAutoNum type="arabicPeriod"/>
            </a:pPr>
            <a:r>
              <a:rPr lang="en-GB" sz="1800" b="1" dirty="0" smtClean="0">
                <a:solidFill>
                  <a:schemeClr val="accent6">
                    <a:lumMod val="75000"/>
                  </a:schemeClr>
                </a:solidFill>
              </a:rPr>
              <a:t>Redefining a more independent self in Britain</a:t>
            </a:r>
          </a:p>
          <a:p>
            <a:pPr marL="914400" lvl="2" indent="0">
              <a:buNone/>
            </a:pPr>
            <a:r>
              <a:rPr lang="en-GB" sz="1800" i="1" dirty="0"/>
              <a:t>I wanted to keep reminding myself of him. It’s not just remembering him as a person, but remembering my last contact with </a:t>
            </a:r>
            <a:r>
              <a:rPr lang="en-GB" sz="1800" i="1" dirty="0" smtClean="0"/>
              <a:t>him.</a:t>
            </a:r>
          </a:p>
          <a:p>
            <a:pPr marL="914400" lvl="2" indent="0" algn="r">
              <a:buNone/>
            </a:pPr>
            <a:r>
              <a:rPr lang="en-GB" sz="1800" i="1" dirty="0" smtClean="0"/>
              <a:t>(The British couple)</a:t>
            </a:r>
            <a:endParaRPr lang="en-GB" sz="1800" i="1" dirty="0"/>
          </a:p>
          <a:p>
            <a:pPr marL="342900" indent="-342900">
              <a:buFont typeface="+mj-lt"/>
              <a:buAutoNum type="arabicPeriod"/>
            </a:pPr>
            <a:r>
              <a:rPr lang="en-GB" sz="1800" b="1" dirty="0" smtClean="0">
                <a:solidFill>
                  <a:schemeClr val="accent6">
                    <a:lumMod val="75000"/>
                  </a:schemeClr>
                </a:solidFill>
              </a:rPr>
              <a:t>Not found in the Japanese interview</a:t>
            </a:r>
            <a:endParaRPr lang="en-GB" sz="1800" b="1" dirty="0">
              <a:solidFill>
                <a:schemeClr val="accent6">
                  <a:lumMod val="75000"/>
                </a:schemeClr>
              </a:solidFill>
            </a:endParaRPr>
          </a:p>
          <a:p>
            <a:pPr marL="914400" lvl="2" indent="0">
              <a:buNone/>
            </a:pPr>
            <a:r>
              <a:rPr lang="en-GB" sz="1000" b="1" dirty="0" smtClean="0">
                <a:solidFill>
                  <a:schemeClr val="accent6">
                    <a:lumMod val="75000"/>
                  </a:schemeClr>
                </a:solidFill>
              </a:rPr>
              <a:t> </a:t>
            </a:r>
            <a:endParaRPr lang="en-GB" sz="1000" b="1" dirty="0">
              <a:solidFill>
                <a:schemeClr val="accent6">
                  <a:lumMod val="75000"/>
                </a:schemeClr>
              </a:solidFill>
            </a:endParaRPr>
          </a:p>
        </p:txBody>
      </p:sp>
      <p:sp>
        <p:nvSpPr>
          <p:cNvPr id="5" name="Left Arrow 4">
            <a:hlinkClick r:id="rId3" action="ppaction://hlinksldjump"/>
          </p:cNvPr>
          <p:cNvSpPr/>
          <p:nvPr/>
        </p:nvSpPr>
        <p:spPr>
          <a:xfrm>
            <a:off x="10974193" y="6135493"/>
            <a:ext cx="495300" cy="400050"/>
          </a:xfrm>
          <a:prstGeom prst="leftArrow">
            <a:avLst/>
          </a:prstGeom>
          <a:solidFill>
            <a:schemeClr val="bg2">
              <a:lumMod val="90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4" name="Title 1"/>
          <p:cNvSpPr>
            <a:spLocks noGrp="1"/>
          </p:cNvSpPr>
          <p:nvPr>
            <p:ph type="title"/>
          </p:nvPr>
        </p:nvSpPr>
        <p:spPr>
          <a:xfrm>
            <a:off x="302942" y="164403"/>
            <a:ext cx="5317273" cy="605031"/>
          </a:xfrm>
        </p:spPr>
        <p:txBody>
          <a:bodyPr>
            <a:normAutofit/>
          </a:bodyPr>
          <a:lstStyle/>
          <a:p>
            <a:r>
              <a:rPr lang="en-GB" sz="2800" b="1" dirty="0" smtClean="0">
                <a:latin typeface="+mn-lt"/>
              </a:rPr>
              <a:t>Redefining self</a:t>
            </a:r>
            <a:endParaRPr lang="en-GB" sz="2800" b="1" dirty="0">
              <a:latin typeface="+mn-lt"/>
            </a:endParaRPr>
          </a:p>
        </p:txBody>
      </p:sp>
    </p:spTree>
    <p:extLst>
      <p:ext uri="{BB962C8B-B14F-4D97-AF65-F5344CB8AC3E}">
        <p14:creationId xmlns:p14="http://schemas.microsoft.com/office/powerpoint/2010/main" val="103832194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6268" y="195225"/>
            <a:ext cx="10515600" cy="1325563"/>
          </a:xfrm>
        </p:spPr>
        <p:txBody>
          <a:bodyPr/>
          <a:lstStyle/>
          <a:p>
            <a:r>
              <a:rPr lang="en-GB" dirty="0"/>
              <a:t>Being Shidu in China 3</a:t>
            </a:r>
          </a:p>
        </p:txBody>
      </p:sp>
      <p:sp>
        <p:nvSpPr>
          <p:cNvPr id="3" name="Content Placeholder 2"/>
          <p:cNvSpPr>
            <a:spLocks noGrp="1"/>
          </p:cNvSpPr>
          <p:nvPr>
            <p:ph idx="1"/>
          </p:nvPr>
        </p:nvSpPr>
        <p:spPr>
          <a:xfrm>
            <a:off x="687863" y="844513"/>
            <a:ext cx="10515600" cy="4351338"/>
          </a:xfrm>
        </p:spPr>
        <p:txBody>
          <a:bodyPr>
            <a:normAutofit lnSpcReduction="10000"/>
          </a:bodyPr>
          <a:lstStyle/>
          <a:p>
            <a:endParaRPr lang="en-GB" dirty="0" smtClean="0"/>
          </a:p>
          <a:p>
            <a:endParaRPr lang="en-GB" dirty="0"/>
          </a:p>
          <a:p>
            <a:r>
              <a:rPr lang="en-GB" dirty="0" smtClean="0"/>
              <a:t>Making </a:t>
            </a:r>
            <a:r>
              <a:rPr lang="en-GB" dirty="0"/>
              <a:t>sense of life</a:t>
            </a:r>
          </a:p>
          <a:p>
            <a:pPr lvl="1">
              <a:buFont typeface="Courier New" panose="02070309020205020404" pitchFamily="49" charset="0"/>
              <a:buChar char="o"/>
            </a:pPr>
            <a:endParaRPr lang="en-GB" dirty="0"/>
          </a:p>
          <a:p>
            <a:pPr lvl="1">
              <a:buFont typeface="Courier New" panose="02070309020205020404" pitchFamily="49" charset="0"/>
              <a:buChar char="o"/>
            </a:pPr>
            <a:r>
              <a:rPr lang="en-GB" dirty="0" smtClean="0">
                <a:hlinkClick r:id="rId3" action="ppaction://hlinksldjump"/>
              </a:rPr>
              <a:t>Facing issues about present life</a:t>
            </a:r>
            <a:endParaRPr lang="en-GB" dirty="0"/>
          </a:p>
          <a:p>
            <a:pPr marL="914400" lvl="2" indent="0">
              <a:buNone/>
            </a:pPr>
            <a:endParaRPr lang="en-GB" dirty="0"/>
          </a:p>
          <a:p>
            <a:pPr lvl="1">
              <a:buFont typeface="Calibri" panose="020F0502020204030204" pitchFamily="34" charset="0"/>
              <a:buChar char="○"/>
            </a:pPr>
            <a:r>
              <a:rPr lang="en-GB" dirty="0" smtClean="0">
                <a:hlinkClick r:id="rId4" action="ppaction://hlinksldjump"/>
              </a:rPr>
              <a:t>Facing issues about future life</a:t>
            </a:r>
            <a:endParaRPr lang="en-GB" dirty="0" smtClean="0"/>
          </a:p>
          <a:p>
            <a:pPr lvl="1">
              <a:buFont typeface="Calibri" panose="020F0502020204030204" pitchFamily="34" charset="0"/>
              <a:buChar char="○"/>
            </a:pPr>
            <a:endParaRPr lang="en-GB" dirty="0"/>
          </a:p>
          <a:p>
            <a:pPr lvl="1">
              <a:buFont typeface="Calibri" panose="020F0502020204030204" pitchFamily="34" charset="0"/>
              <a:buChar char="○"/>
            </a:pPr>
            <a:r>
              <a:rPr lang="en-GB" dirty="0" smtClean="0">
                <a:hlinkClick r:id="rId5" action="ppaction://hlinksldjump"/>
              </a:rPr>
              <a:t>Finding meanings for issues</a:t>
            </a:r>
            <a:endParaRPr lang="en-GB" dirty="0" smtClean="0"/>
          </a:p>
          <a:p>
            <a:pPr lvl="1">
              <a:buFont typeface="Calibri" panose="020F0502020204030204" pitchFamily="34" charset="0"/>
              <a:buChar char="○"/>
            </a:pPr>
            <a:endParaRPr lang="en-GB" dirty="0"/>
          </a:p>
          <a:p>
            <a:pPr lvl="1">
              <a:buFont typeface="Calibri" panose="020F0502020204030204" pitchFamily="34" charset="0"/>
              <a:buChar char="○"/>
            </a:pPr>
            <a:r>
              <a:rPr lang="en-GB" dirty="0" smtClean="0">
                <a:hlinkClick r:id="rId5" action="ppaction://hlinksldjump"/>
              </a:rPr>
              <a:t>Making sense of life as a whole</a:t>
            </a:r>
            <a:endParaRPr lang="en-GB" dirty="0"/>
          </a:p>
          <a:p>
            <a:pPr marL="457200" lvl="1" indent="0">
              <a:buNone/>
            </a:pPr>
            <a:endParaRPr lang="en-GB" dirty="0"/>
          </a:p>
        </p:txBody>
      </p:sp>
      <p:pic>
        <p:nvPicPr>
          <p:cNvPr id="2050" name="Picture 2" descr="Image result for 失独"/>
          <p:cNvPicPr>
            <a:picLocks noChangeAspect="1" noChangeArrowheads="1"/>
          </p:cNvPicPr>
          <p:nvPr/>
        </p:nvPicPr>
        <p:blipFill rotWithShape="1">
          <a:blip r:embed="rId6">
            <a:extLst>
              <a:ext uri="{28A0092B-C50C-407E-A947-70E740481C1C}">
                <a14:useLocalDpi xmlns:a14="http://schemas.microsoft.com/office/drawing/2010/main" val="0"/>
              </a:ext>
            </a:extLst>
          </a:blip>
          <a:srcRect l="125" t="-846" r="-125" b="12184"/>
          <a:stretch/>
        </p:blipFill>
        <p:spPr bwMode="auto">
          <a:xfrm>
            <a:off x="6773545" y="2344103"/>
            <a:ext cx="4239662" cy="27765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8379067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21772" y="783528"/>
            <a:ext cx="9892145" cy="5795072"/>
          </a:xfrm>
        </p:spPr>
        <p:txBody>
          <a:bodyPr>
            <a:normAutofit/>
          </a:bodyPr>
          <a:lstStyle/>
          <a:p>
            <a:pPr marL="0" indent="0">
              <a:buNone/>
            </a:pPr>
            <a:endParaRPr lang="en-GB" sz="1800" b="1" dirty="0" smtClean="0">
              <a:solidFill>
                <a:schemeClr val="accent6">
                  <a:lumMod val="75000"/>
                </a:schemeClr>
              </a:solidFill>
            </a:endParaRPr>
          </a:p>
          <a:p>
            <a:pPr lvl="1"/>
            <a:r>
              <a:rPr lang="en-GB" sz="1800" b="1" dirty="0" smtClean="0">
                <a:solidFill>
                  <a:schemeClr val="accent6">
                    <a:lumMod val="75000"/>
                  </a:schemeClr>
                </a:solidFill>
              </a:rPr>
              <a:t>Emotion issues: </a:t>
            </a:r>
          </a:p>
          <a:p>
            <a:pPr marL="914400" lvl="2" indent="0">
              <a:buNone/>
            </a:pPr>
            <a:r>
              <a:rPr lang="en-GB" sz="1800" i="1" dirty="0" smtClean="0"/>
              <a:t>Do </a:t>
            </a:r>
            <a:r>
              <a:rPr lang="en-GB" sz="1800" i="1" dirty="0"/>
              <a:t>I feel alone? Yes, I </a:t>
            </a:r>
            <a:r>
              <a:rPr lang="en-GB" sz="1800" i="1" dirty="0" smtClean="0"/>
              <a:t>do.                                                                               (</a:t>
            </a:r>
            <a:r>
              <a:rPr lang="en-GB" sz="1800" i="1" dirty="0" err="1" smtClean="0"/>
              <a:t>Guoping</a:t>
            </a:r>
            <a:r>
              <a:rPr lang="en-GB" sz="1800" i="1" dirty="0" smtClean="0"/>
              <a:t>, a Shidu father)</a:t>
            </a:r>
            <a:endParaRPr lang="en-GB" sz="1800" i="1" dirty="0"/>
          </a:p>
          <a:p>
            <a:pPr marL="914400" lvl="2" indent="0">
              <a:buNone/>
            </a:pPr>
            <a:r>
              <a:rPr lang="en-GB" sz="1800" i="1" dirty="0" smtClean="0"/>
              <a:t>… there’s </a:t>
            </a:r>
            <a:r>
              <a:rPr lang="en-GB" sz="1800" i="1" dirty="0"/>
              <a:t>no point living, the pain, the grief was just so, extraordinary</a:t>
            </a:r>
            <a:r>
              <a:rPr lang="en-GB" sz="1800" i="1" dirty="0" smtClean="0"/>
              <a:t>.          (The British couple)</a:t>
            </a:r>
          </a:p>
          <a:p>
            <a:pPr marL="914400" lvl="2" indent="0">
              <a:buNone/>
            </a:pPr>
            <a:r>
              <a:rPr lang="en-GB" sz="1800" i="1" dirty="0"/>
              <a:t>I shed tears and felt really </a:t>
            </a:r>
            <a:r>
              <a:rPr lang="en-GB" sz="1800" i="1" dirty="0" smtClean="0"/>
              <a:t>sad.                                                                     (UI, the Japanese father)</a:t>
            </a:r>
            <a:endParaRPr lang="en-GB" sz="1800" i="1" dirty="0"/>
          </a:p>
          <a:p>
            <a:pPr lvl="1"/>
            <a:r>
              <a:rPr lang="en-GB" sz="1800" b="1" dirty="0" smtClean="0">
                <a:solidFill>
                  <a:schemeClr val="accent6">
                    <a:lumMod val="75000"/>
                  </a:schemeClr>
                </a:solidFill>
              </a:rPr>
              <a:t>Financial issues: </a:t>
            </a:r>
            <a:endParaRPr lang="en-GB" sz="1800" b="1" dirty="0">
              <a:solidFill>
                <a:schemeClr val="accent6">
                  <a:lumMod val="75000"/>
                </a:schemeClr>
              </a:solidFill>
            </a:endParaRPr>
          </a:p>
          <a:p>
            <a:pPr marL="914400" lvl="2" indent="0">
              <a:buNone/>
            </a:pPr>
            <a:r>
              <a:rPr lang="en-GB" sz="1800" i="1" dirty="0" smtClean="0"/>
              <a:t>(A couple living on less than £100 per month said) No one knows when it will the end of such a life…</a:t>
            </a:r>
          </a:p>
          <a:p>
            <a:pPr marL="914400" lvl="2" indent="0" algn="r">
              <a:buNone/>
            </a:pPr>
            <a:r>
              <a:rPr lang="en-GB" sz="1800" dirty="0" smtClean="0"/>
              <a:t>(</a:t>
            </a:r>
            <a:r>
              <a:rPr lang="en-GB" sz="1800" dirty="0" err="1"/>
              <a:t>S</a:t>
            </a:r>
            <a:r>
              <a:rPr lang="en-GB" sz="1800" dirty="0" err="1" smtClean="0"/>
              <a:t>haoke</a:t>
            </a:r>
            <a:r>
              <a:rPr lang="en-GB" sz="1800" dirty="0" smtClean="0"/>
              <a:t>, a Shidu father)</a:t>
            </a:r>
            <a:endParaRPr lang="en-GB" sz="1800" dirty="0"/>
          </a:p>
          <a:p>
            <a:pPr lvl="1"/>
            <a:r>
              <a:rPr lang="en-GB" sz="1800" b="1" dirty="0" smtClean="0">
                <a:solidFill>
                  <a:schemeClr val="accent6">
                    <a:lumMod val="75000"/>
                  </a:schemeClr>
                </a:solidFill>
              </a:rPr>
              <a:t>Isolations: </a:t>
            </a:r>
            <a:endParaRPr lang="en-GB" sz="1800" b="1" dirty="0">
              <a:solidFill>
                <a:schemeClr val="accent6">
                  <a:lumMod val="75000"/>
                </a:schemeClr>
              </a:solidFill>
            </a:endParaRPr>
          </a:p>
          <a:p>
            <a:pPr marL="914400" lvl="2" indent="0">
              <a:buNone/>
            </a:pPr>
            <a:r>
              <a:rPr lang="en-GB" sz="1800" i="1" dirty="0" smtClean="0"/>
              <a:t>I am so isolated and helpless when I am feeling heart-breaking.</a:t>
            </a:r>
          </a:p>
          <a:p>
            <a:pPr marL="914400" lvl="2" indent="0" algn="r">
              <a:buNone/>
            </a:pPr>
            <a:r>
              <a:rPr lang="en-GB" sz="1800" i="1" dirty="0" smtClean="0"/>
              <a:t>(</a:t>
            </a:r>
            <a:r>
              <a:rPr lang="en-GB" sz="1800" i="1" dirty="0" err="1" smtClean="0"/>
              <a:t>Wuzhu</a:t>
            </a:r>
            <a:r>
              <a:rPr lang="en-GB" sz="1800" i="1" dirty="0" smtClean="0"/>
              <a:t>, a Shidu father</a:t>
            </a:r>
            <a:r>
              <a:rPr lang="en-GB" i="1" dirty="0" smtClean="0"/>
              <a:t>)</a:t>
            </a:r>
          </a:p>
          <a:p>
            <a:pPr marL="914400" lvl="2" indent="0">
              <a:buNone/>
            </a:pPr>
            <a:r>
              <a:rPr lang="en-GB" sz="1800" i="1" dirty="0" smtClean="0"/>
              <a:t>I was told they (the temple) only accept people under 60…</a:t>
            </a:r>
          </a:p>
          <a:p>
            <a:pPr marL="914400" lvl="2" indent="0" algn="r">
              <a:buNone/>
            </a:pPr>
            <a:r>
              <a:rPr lang="en-GB" sz="1800" i="1" dirty="0" smtClean="0"/>
              <a:t>(Pan, a Shidu mother)</a:t>
            </a:r>
          </a:p>
          <a:p>
            <a:pPr lvl="1"/>
            <a:r>
              <a:rPr lang="en-GB" sz="1800" b="1" dirty="0">
                <a:solidFill>
                  <a:schemeClr val="accent6">
                    <a:lumMod val="75000"/>
                  </a:schemeClr>
                </a:solidFill>
              </a:rPr>
              <a:t>Health issues:</a:t>
            </a:r>
          </a:p>
          <a:p>
            <a:pPr marL="914400" lvl="2" indent="0">
              <a:buNone/>
            </a:pPr>
            <a:r>
              <a:rPr lang="en-GB" sz="1800" i="1" dirty="0"/>
              <a:t>I got more than 10 kinds of diseases since my son died. </a:t>
            </a:r>
            <a:r>
              <a:rPr lang="en-GB" sz="1800" i="1" dirty="0" smtClean="0"/>
              <a:t>                               (</a:t>
            </a:r>
            <a:r>
              <a:rPr lang="en-GB" sz="1800" i="1" dirty="0" err="1"/>
              <a:t>Geng</a:t>
            </a:r>
            <a:r>
              <a:rPr lang="en-GB" sz="1800" i="1" dirty="0"/>
              <a:t>, a Shidu father</a:t>
            </a:r>
            <a:r>
              <a:rPr lang="en-GB" sz="1800" i="1" dirty="0" smtClean="0"/>
              <a:t>)</a:t>
            </a:r>
          </a:p>
          <a:p>
            <a:pPr marL="457200" lvl="1" indent="0">
              <a:buNone/>
            </a:pPr>
            <a:endParaRPr lang="en-GB" sz="1400" b="1" dirty="0" smtClean="0">
              <a:solidFill>
                <a:schemeClr val="accent6">
                  <a:lumMod val="75000"/>
                </a:schemeClr>
              </a:solidFill>
            </a:endParaRPr>
          </a:p>
          <a:p>
            <a:pPr marL="914400" lvl="2" indent="0">
              <a:buNone/>
            </a:pPr>
            <a:r>
              <a:rPr lang="en-GB" sz="1000" b="1" dirty="0" smtClean="0">
                <a:solidFill>
                  <a:schemeClr val="accent6">
                    <a:lumMod val="75000"/>
                  </a:schemeClr>
                </a:solidFill>
              </a:rPr>
              <a:t> </a:t>
            </a:r>
            <a:endParaRPr lang="en-GB" sz="1000" b="1" dirty="0">
              <a:solidFill>
                <a:schemeClr val="accent6">
                  <a:lumMod val="75000"/>
                </a:schemeClr>
              </a:solidFill>
            </a:endParaRPr>
          </a:p>
        </p:txBody>
      </p:sp>
      <p:sp>
        <p:nvSpPr>
          <p:cNvPr id="5" name="Left Arrow 4">
            <a:hlinkClick r:id="rId3" action="ppaction://hlinksldjump"/>
          </p:cNvPr>
          <p:cNvSpPr/>
          <p:nvPr/>
        </p:nvSpPr>
        <p:spPr>
          <a:xfrm>
            <a:off x="10974193" y="6135493"/>
            <a:ext cx="495300" cy="400050"/>
          </a:xfrm>
          <a:prstGeom prst="leftArrow">
            <a:avLst/>
          </a:prstGeom>
          <a:solidFill>
            <a:schemeClr val="bg2">
              <a:lumMod val="90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p>
        </p:txBody>
      </p:sp>
      <p:sp>
        <p:nvSpPr>
          <p:cNvPr id="4" name="Title 1"/>
          <p:cNvSpPr>
            <a:spLocks noGrp="1"/>
          </p:cNvSpPr>
          <p:nvPr>
            <p:ph type="title"/>
          </p:nvPr>
        </p:nvSpPr>
        <p:spPr>
          <a:xfrm>
            <a:off x="302942" y="164403"/>
            <a:ext cx="5317273" cy="605031"/>
          </a:xfrm>
        </p:spPr>
        <p:txBody>
          <a:bodyPr>
            <a:normAutofit/>
          </a:bodyPr>
          <a:lstStyle/>
          <a:p>
            <a:r>
              <a:rPr lang="en-GB" sz="2800" b="1" dirty="0">
                <a:latin typeface="+mn-lt"/>
              </a:rPr>
              <a:t>Facing issues about </a:t>
            </a:r>
            <a:r>
              <a:rPr lang="en-GB" sz="2800" b="1" dirty="0" smtClean="0">
                <a:latin typeface="+mn-lt"/>
              </a:rPr>
              <a:t>present </a:t>
            </a:r>
            <a:r>
              <a:rPr lang="en-GB" sz="2800" b="1" dirty="0">
                <a:latin typeface="+mn-lt"/>
              </a:rPr>
              <a:t>life</a:t>
            </a:r>
          </a:p>
        </p:txBody>
      </p:sp>
    </p:spTree>
    <p:extLst>
      <p:ext uri="{BB962C8B-B14F-4D97-AF65-F5344CB8AC3E}">
        <p14:creationId xmlns:p14="http://schemas.microsoft.com/office/powerpoint/2010/main" val="198263051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6268" y="195225"/>
            <a:ext cx="10515600" cy="1325563"/>
          </a:xfrm>
        </p:spPr>
        <p:txBody>
          <a:bodyPr/>
          <a:lstStyle/>
          <a:p>
            <a:r>
              <a:rPr lang="en-GB" dirty="0"/>
              <a:t>Being Shidu in China 3</a:t>
            </a:r>
          </a:p>
        </p:txBody>
      </p:sp>
      <p:sp>
        <p:nvSpPr>
          <p:cNvPr id="3" name="Content Placeholder 2"/>
          <p:cNvSpPr>
            <a:spLocks noGrp="1"/>
          </p:cNvSpPr>
          <p:nvPr>
            <p:ph idx="1"/>
          </p:nvPr>
        </p:nvSpPr>
        <p:spPr>
          <a:xfrm>
            <a:off x="687863" y="844513"/>
            <a:ext cx="10515600" cy="4351338"/>
          </a:xfrm>
        </p:spPr>
        <p:txBody>
          <a:bodyPr>
            <a:normAutofit lnSpcReduction="10000"/>
          </a:bodyPr>
          <a:lstStyle/>
          <a:p>
            <a:endParaRPr lang="en-GB" dirty="0" smtClean="0"/>
          </a:p>
          <a:p>
            <a:endParaRPr lang="en-GB" dirty="0"/>
          </a:p>
          <a:p>
            <a:r>
              <a:rPr lang="en-GB" dirty="0" smtClean="0"/>
              <a:t>Making </a:t>
            </a:r>
            <a:r>
              <a:rPr lang="en-GB" dirty="0"/>
              <a:t>sense of life</a:t>
            </a:r>
          </a:p>
          <a:p>
            <a:pPr lvl="1">
              <a:buFont typeface="Courier New" panose="02070309020205020404" pitchFamily="49" charset="0"/>
              <a:buChar char="o"/>
            </a:pPr>
            <a:endParaRPr lang="en-GB" dirty="0"/>
          </a:p>
          <a:p>
            <a:pPr lvl="1">
              <a:buFont typeface="Wingdings" panose="05000000000000000000" pitchFamily="2" charset="2"/>
              <a:buChar char="ü"/>
            </a:pPr>
            <a:r>
              <a:rPr lang="en-GB" dirty="0" smtClean="0">
                <a:hlinkClick r:id="rId3" action="ppaction://hlinksldjump"/>
              </a:rPr>
              <a:t>Facing issues about present life</a:t>
            </a:r>
            <a:endParaRPr lang="en-GB" dirty="0"/>
          </a:p>
          <a:p>
            <a:pPr marL="914400" lvl="2" indent="0">
              <a:buNone/>
            </a:pPr>
            <a:endParaRPr lang="en-GB" dirty="0"/>
          </a:p>
          <a:p>
            <a:pPr lvl="1">
              <a:buFont typeface="Calibri" panose="020F0502020204030204" pitchFamily="34" charset="0"/>
              <a:buChar char="○"/>
            </a:pPr>
            <a:r>
              <a:rPr lang="en-GB" dirty="0" smtClean="0">
                <a:hlinkClick r:id="rId4" action="ppaction://hlinksldjump"/>
              </a:rPr>
              <a:t>Facing issues about future life</a:t>
            </a:r>
            <a:endParaRPr lang="en-GB" dirty="0" smtClean="0"/>
          </a:p>
          <a:p>
            <a:pPr lvl="1">
              <a:buFont typeface="Calibri" panose="020F0502020204030204" pitchFamily="34" charset="0"/>
              <a:buChar char="○"/>
            </a:pPr>
            <a:endParaRPr lang="en-GB" dirty="0"/>
          </a:p>
          <a:p>
            <a:pPr lvl="1">
              <a:buFont typeface="Calibri" panose="020F0502020204030204" pitchFamily="34" charset="0"/>
              <a:buChar char="○"/>
            </a:pPr>
            <a:r>
              <a:rPr lang="en-GB" dirty="0" smtClean="0">
                <a:hlinkClick r:id="rId5" action="ppaction://hlinksldjump"/>
              </a:rPr>
              <a:t>Finding meanings for issues</a:t>
            </a:r>
            <a:endParaRPr lang="en-GB" dirty="0" smtClean="0"/>
          </a:p>
          <a:p>
            <a:pPr lvl="1">
              <a:buFont typeface="Calibri" panose="020F0502020204030204" pitchFamily="34" charset="0"/>
              <a:buChar char="○"/>
            </a:pPr>
            <a:endParaRPr lang="en-GB" dirty="0"/>
          </a:p>
          <a:p>
            <a:pPr lvl="1">
              <a:buFont typeface="Calibri" panose="020F0502020204030204" pitchFamily="34" charset="0"/>
              <a:buChar char="○"/>
            </a:pPr>
            <a:r>
              <a:rPr lang="en-GB" dirty="0" smtClean="0">
                <a:hlinkClick r:id="rId5" action="ppaction://hlinksldjump"/>
              </a:rPr>
              <a:t>Making sense of life as a whole</a:t>
            </a:r>
            <a:endParaRPr lang="en-GB" dirty="0"/>
          </a:p>
          <a:p>
            <a:pPr marL="457200" lvl="1" indent="0">
              <a:buNone/>
            </a:pPr>
            <a:endParaRPr lang="en-GB" dirty="0"/>
          </a:p>
        </p:txBody>
      </p:sp>
      <p:pic>
        <p:nvPicPr>
          <p:cNvPr id="2050" name="Picture 2" descr="Image result for 失独"/>
          <p:cNvPicPr>
            <a:picLocks noChangeAspect="1" noChangeArrowheads="1"/>
          </p:cNvPicPr>
          <p:nvPr/>
        </p:nvPicPr>
        <p:blipFill rotWithShape="1">
          <a:blip r:embed="rId6">
            <a:extLst>
              <a:ext uri="{28A0092B-C50C-407E-A947-70E740481C1C}">
                <a14:useLocalDpi xmlns:a14="http://schemas.microsoft.com/office/drawing/2010/main" val="0"/>
              </a:ext>
            </a:extLst>
          </a:blip>
          <a:srcRect l="125" t="-846" r="-125" b="12184"/>
          <a:stretch/>
        </p:blipFill>
        <p:spPr bwMode="auto">
          <a:xfrm>
            <a:off x="6773545" y="2344103"/>
            <a:ext cx="4239662" cy="27765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9152128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21772" y="783528"/>
            <a:ext cx="9892145" cy="5795072"/>
          </a:xfrm>
        </p:spPr>
        <p:txBody>
          <a:bodyPr>
            <a:normAutofit/>
          </a:bodyPr>
          <a:lstStyle/>
          <a:p>
            <a:pPr marL="0" indent="0">
              <a:buNone/>
            </a:pPr>
            <a:endParaRPr lang="en-GB" sz="1800" b="1" dirty="0" smtClean="0">
              <a:solidFill>
                <a:schemeClr val="accent6">
                  <a:lumMod val="75000"/>
                </a:schemeClr>
              </a:solidFill>
            </a:endParaRPr>
          </a:p>
          <a:p>
            <a:pPr lvl="1"/>
            <a:endParaRPr lang="en-GB" sz="1800" b="1" dirty="0" smtClean="0">
              <a:solidFill>
                <a:schemeClr val="accent6">
                  <a:lumMod val="75000"/>
                </a:schemeClr>
              </a:solidFill>
            </a:endParaRPr>
          </a:p>
          <a:p>
            <a:pPr lvl="1"/>
            <a:endParaRPr lang="en-GB" sz="1800" b="1" dirty="0">
              <a:solidFill>
                <a:schemeClr val="accent6">
                  <a:lumMod val="75000"/>
                </a:schemeClr>
              </a:solidFill>
            </a:endParaRPr>
          </a:p>
          <a:p>
            <a:pPr lvl="1"/>
            <a:r>
              <a:rPr lang="en-GB" sz="1800" b="1" dirty="0" smtClean="0">
                <a:solidFill>
                  <a:schemeClr val="accent6">
                    <a:lumMod val="75000"/>
                  </a:schemeClr>
                </a:solidFill>
              </a:rPr>
              <a:t>End of life care: </a:t>
            </a:r>
          </a:p>
          <a:p>
            <a:pPr marL="914400" lvl="2" indent="0">
              <a:buNone/>
            </a:pPr>
            <a:r>
              <a:rPr lang="en-GB" sz="1800" i="1" dirty="0" smtClean="0"/>
              <a:t>If tomorrow I would not be able to walk anymore, how can I do? If I </a:t>
            </a:r>
            <a:r>
              <a:rPr lang="en-GB" sz="1800" i="1" dirty="0"/>
              <a:t>would not be able to </a:t>
            </a:r>
            <a:r>
              <a:rPr lang="en-GB" sz="1800" i="1" dirty="0" smtClean="0"/>
              <a:t>cook and do laundry, how can I do…</a:t>
            </a:r>
          </a:p>
          <a:p>
            <a:pPr marL="914400" lvl="2" indent="0" algn="r">
              <a:buNone/>
            </a:pPr>
            <a:r>
              <a:rPr lang="en-GB" sz="1800" i="1" dirty="0" smtClean="0"/>
              <a:t>(</a:t>
            </a:r>
            <a:r>
              <a:rPr lang="en-GB" sz="1800" i="1" dirty="0" err="1" smtClean="0"/>
              <a:t>Suixin</a:t>
            </a:r>
            <a:r>
              <a:rPr lang="en-GB" sz="1800" i="1" dirty="0" smtClean="0"/>
              <a:t>, a Shidu mother)</a:t>
            </a:r>
            <a:endParaRPr lang="en-GB" sz="1800" b="1" dirty="0" smtClean="0">
              <a:solidFill>
                <a:schemeClr val="accent6">
                  <a:lumMod val="75000"/>
                </a:schemeClr>
              </a:solidFill>
            </a:endParaRPr>
          </a:p>
          <a:p>
            <a:pPr marL="914400" lvl="2" indent="0">
              <a:buNone/>
            </a:pPr>
            <a:r>
              <a:rPr lang="en-GB" sz="1800" i="1" dirty="0" smtClean="0"/>
              <a:t>If we die, we even haven’t got anyone to bury us.</a:t>
            </a:r>
          </a:p>
          <a:p>
            <a:pPr marL="914400" lvl="2" indent="0" algn="r">
              <a:buNone/>
            </a:pPr>
            <a:r>
              <a:rPr lang="en-GB" sz="1800" i="1" dirty="0" smtClean="0"/>
              <a:t>(</a:t>
            </a:r>
            <a:r>
              <a:rPr lang="en-GB" sz="1800" i="1" dirty="0" err="1" smtClean="0"/>
              <a:t>Geng</a:t>
            </a:r>
            <a:r>
              <a:rPr lang="en-GB" sz="1800" i="1" dirty="0" smtClean="0"/>
              <a:t>, a Shidu father)</a:t>
            </a:r>
            <a:endParaRPr lang="en-GB" sz="1800" i="1" dirty="0"/>
          </a:p>
          <a:p>
            <a:pPr lvl="1"/>
            <a:r>
              <a:rPr lang="en-GB" sz="1800" b="1" dirty="0" smtClean="0">
                <a:solidFill>
                  <a:schemeClr val="accent6">
                    <a:lumMod val="75000"/>
                  </a:schemeClr>
                </a:solidFill>
              </a:rPr>
              <a:t>Hopelessness: </a:t>
            </a:r>
            <a:endParaRPr lang="en-GB" sz="1800" b="1" dirty="0">
              <a:solidFill>
                <a:schemeClr val="accent6">
                  <a:lumMod val="75000"/>
                </a:schemeClr>
              </a:solidFill>
            </a:endParaRPr>
          </a:p>
          <a:p>
            <a:pPr marL="914400" lvl="2" indent="0">
              <a:buNone/>
            </a:pPr>
            <a:r>
              <a:rPr lang="en-GB" sz="1800" i="1" dirty="0"/>
              <a:t>My company will be loneliness, what I am waiting for is hopelessness</a:t>
            </a:r>
            <a:r>
              <a:rPr lang="en-GB" sz="1800" i="1" dirty="0" smtClean="0"/>
              <a:t>.</a:t>
            </a:r>
          </a:p>
          <a:p>
            <a:pPr marL="914400" lvl="2" indent="0" algn="r">
              <a:buNone/>
            </a:pPr>
            <a:r>
              <a:rPr lang="en-GB" sz="1800" dirty="0" smtClean="0"/>
              <a:t>(</a:t>
            </a:r>
            <a:r>
              <a:rPr lang="en-GB" sz="1800" dirty="0" err="1" smtClean="0"/>
              <a:t>Suixin</a:t>
            </a:r>
            <a:r>
              <a:rPr lang="en-GB" sz="1800" dirty="0" smtClean="0"/>
              <a:t>, a Shidu mother)</a:t>
            </a:r>
            <a:endParaRPr lang="en-GB" sz="1800" dirty="0"/>
          </a:p>
          <a:p>
            <a:pPr marL="914400" lvl="2" indent="0">
              <a:buNone/>
            </a:pPr>
            <a:r>
              <a:rPr lang="en-GB" sz="1800" i="1" dirty="0"/>
              <a:t>I realise more and more, you know this is going to be with us for the rest of our lives [crying] can’t cope with this, can’t be this sad. </a:t>
            </a:r>
            <a:endParaRPr lang="en-GB" dirty="0"/>
          </a:p>
          <a:p>
            <a:pPr marL="0" indent="0" algn="r">
              <a:buNone/>
            </a:pPr>
            <a:r>
              <a:rPr lang="en-GB" sz="1800" i="1" dirty="0" smtClean="0"/>
              <a:t>(The British couple)</a:t>
            </a:r>
            <a:endParaRPr lang="en-GB" sz="1800" i="1" dirty="0"/>
          </a:p>
          <a:p>
            <a:endParaRPr lang="en-GB" dirty="0"/>
          </a:p>
          <a:p>
            <a:pPr marL="914400" lvl="2" indent="0">
              <a:buNone/>
            </a:pPr>
            <a:endParaRPr lang="en-GB" sz="1800" b="1" dirty="0" smtClean="0">
              <a:solidFill>
                <a:schemeClr val="accent6">
                  <a:lumMod val="75000"/>
                </a:schemeClr>
              </a:solidFill>
            </a:endParaRPr>
          </a:p>
          <a:p>
            <a:pPr marL="914400" lvl="2" indent="0">
              <a:buNone/>
            </a:pPr>
            <a:r>
              <a:rPr lang="en-GB" sz="1000" b="1" dirty="0" smtClean="0">
                <a:solidFill>
                  <a:schemeClr val="accent6">
                    <a:lumMod val="75000"/>
                  </a:schemeClr>
                </a:solidFill>
              </a:rPr>
              <a:t> </a:t>
            </a:r>
            <a:endParaRPr lang="en-GB" sz="1000" b="1" dirty="0">
              <a:solidFill>
                <a:schemeClr val="accent6">
                  <a:lumMod val="75000"/>
                </a:schemeClr>
              </a:solidFill>
            </a:endParaRPr>
          </a:p>
        </p:txBody>
      </p:sp>
      <p:sp>
        <p:nvSpPr>
          <p:cNvPr id="5" name="Left Arrow 4">
            <a:hlinkClick r:id="rId3" action="ppaction://hlinksldjump"/>
          </p:cNvPr>
          <p:cNvSpPr/>
          <p:nvPr/>
        </p:nvSpPr>
        <p:spPr>
          <a:xfrm>
            <a:off x="10974193" y="6135493"/>
            <a:ext cx="495300" cy="400050"/>
          </a:xfrm>
          <a:prstGeom prst="leftArrow">
            <a:avLst/>
          </a:prstGeom>
          <a:solidFill>
            <a:schemeClr val="bg2">
              <a:lumMod val="90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p>
        </p:txBody>
      </p:sp>
      <p:sp>
        <p:nvSpPr>
          <p:cNvPr id="4" name="Title 1"/>
          <p:cNvSpPr>
            <a:spLocks noGrp="1"/>
          </p:cNvSpPr>
          <p:nvPr>
            <p:ph type="title"/>
          </p:nvPr>
        </p:nvSpPr>
        <p:spPr>
          <a:xfrm>
            <a:off x="302942" y="164403"/>
            <a:ext cx="5317273" cy="605031"/>
          </a:xfrm>
        </p:spPr>
        <p:txBody>
          <a:bodyPr>
            <a:normAutofit/>
          </a:bodyPr>
          <a:lstStyle/>
          <a:p>
            <a:r>
              <a:rPr lang="en-GB" sz="2800" b="1" dirty="0">
                <a:latin typeface="+mn-lt"/>
              </a:rPr>
              <a:t>Facing issues about </a:t>
            </a:r>
            <a:r>
              <a:rPr lang="en-GB" sz="2800" b="1" dirty="0" smtClean="0">
                <a:latin typeface="+mn-lt"/>
              </a:rPr>
              <a:t>future </a:t>
            </a:r>
            <a:r>
              <a:rPr lang="en-GB" sz="2800" b="1" dirty="0">
                <a:latin typeface="+mn-lt"/>
              </a:rPr>
              <a:t>life</a:t>
            </a:r>
          </a:p>
        </p:txBody>
      </p:sp>
    </p:spTree>
    <p:extLst>
      <p:ext uri="{BB962C8B-B14F-4D97-AF65-F5344CB8AC3E}">
        <p14:creationId xmlns:p14="http://schemas.microsoft.com/office/powerpoint/2010/main" val="132355885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6268" y="195225"/>
            <a:ext cx="10515600" cy="1325563"/>
          </a:xfrm>
        </p:spPr>
        <p:txBody>
          <a:bodyPr/>
          <a:lstStyle/>
          <a:p>
            <a:r>
              <a:rPr lang="en-GB" dirty="0"/>
              <a:t>Being Shidu in China 3</a:t>
            </a:r>
          </a:p>
        </p:txBody>
      </p:sp>
      <p:sp>
        <p:nvSpPr>
          <p:cNvPr id="3" name="Content Placeholder 2"/>
          <p:cNvSpPr>
            <a:spLocks noGrp="1"/>
          </p:cNvSpPr>
          <p:nvPr>
            <p:ph idx="1"/>
          </p:nvPr>
        </p:nvSpPr>
        <p:spPr>
          <a:xfrm>
            <a:off x="687863" y="844513"/>
            <a:ext cx="10515600" cy="4351338"/>
          </a:xfrm>
        </p:spPr>
        <p:txBody>
          <a:bodyPr>
            <a:normAutofit lnSpcReduction="10000"/>
          </a:bodyPr>
          <a:lstStyle/>
          <a:p>
            <a:endParaRPr lang="en-GB" dirty="0" smtClean="0"/>
          </a:p>
          <a:p>
            <a:endParaRPr lang="en-GB" dirty="0"/>
          </a:p>
          <a:p>
            <a:r>
              <a:rPr lang="en-GB" dirty="0" smtClean="0"/>
              <a:t>Making </a:t>
            </a:r>
            <a:r>
              <a:rPr lang="en-GB" dirty="0"/>
              <a:t>sense of life</a:t>
            </a:r>
          </a:p>
          <a:p>
            <a:pPr lvl="1">
              <a:buFont typeface="Courier New" panose="02070309020205020404" pitchFamily="49" charset="0"/>
              <a:buChar char="o"/>
            </a:pPr>
            <a:endParaRPr lang="en-GB" dirty="0"/>
          </a:p>
          <a:p>
            <a:pPr lvl="1">
              <a:buFont typeface="Wingdings" panose="05000000000000000000" pitchFamily="2" charset="2"/>
              <a:buChar char="ü"/>
            </a:pPr>
            <a:r>
              <a:rPr lang="en-GB" dirty="0" smtClean="0">
                <a:hlinkClick r:id="rId3" action="ppaction://hlinksldjump"/>
              </a:rPr>
              <a:t>Facing issues about present life</a:t>
            </a:r>
            <a:endParaRPr lang="en-GB" dirty="0"/>
          </a:p>
          <a:p>
            <a:pPr lvl="2">
              <a:buFont typeface="Wingdings" panose="05000000000000000000" pitchFamily="2" charset="2"/>
              <a:buChar char="ü"/>
            </a:pPr>
            <a:endParaRPr lang="en-GB" dirty="0"/>
          </a:p>
          <a:p>
            <a:pPr lvl="1">
              <a:buFont typeface="Wingdings" panose="05000000000000000000" pitchFamily="2" charset="2"/>
              <a:buChar char="ü"/>
            </a:pPr>
            <a:r>
              <a:rPr lang="en-GB" dirty="0" smtClean="0">
                <a:hlinkClick r:id="rId4" action="ppaction://hlinksldjump"/>
              </a:rPr>
              <a:t>Facing issues about future life</a:t>
            </a:r>
            <a:endParaRPr lang="en-GB" dirty="0" smtClean="0"/>
          </a:p>
          <a:p>
            <a:pPr lvl="1">
              <a:buFont typeface="Calibri" panose="020F0502020204030204" pitchFamily="34" charset="0"/>
              <a:buChar char="○"/>
            </a:pPr>
            <a:endParaRPr lang="en-GB" dirty="0"/>
          </a:p>
          <a:p>
            <a:pPr lvl="1">
              <a:buFont typeface="Calibri" panose="020F0502020204030204" pitchFamily="34" charset="0"/>
              <a:buChar char="○"/>
            </a:pPr>
            <a:r>
              <a:rPr lang="en-GB" dirty="0" smtClean="0">
                <a:hlinkClick r:id="rId5" action="ppaction://hlinksldjump"/>
              </a:rPr>
              <a:t>Finding meanings for issues</a:t>
            </a:r>
            <a:endParaRPr lang="en-GB" dirty="0" smtClean="0"/>
          </a:p>
          <a:p>
            <a:pPr lvl="1">
              <a:buFont typeface="Calibri" panose="020F0502020204030204" pitchFamily="34" charset="0"/>
              <a:buChar char="○"/>
            </a:pPr>
            <a:endParaRPr lang="en-GB" dirty="0"/>
          </a:p>
          <a:p>
            <a:pPr lvl="1">
              <a:buFont typeface="Calibri" panose="020F0502020204030204" pitchFamily="34" charset="0"/>
              <a:buChar char="○"/>
            </a:pPr>
            <a:r>
              <a:rPr lang="en-GB" dirty="0" smtClean="0">
                <a:hlinkClick r:id="rId5" action="ppaction://hlinksldjump"/>
              </a:rPr>
              <a:t>Making sense of life as a whole</a:t>
            </a:r>
            <a:endParaRPr lang="en-GB" dirty="0"/>
          </a:p>
          <a:p>
            <a:pPr marL="457200" lvl="1" indent="0">
              <a:buNone/>
            </a:pPr>
            <a:endParaRPr lang="en-GB" dirty="0"/>
          </a:p>
        </p:txBody>
      </p:sp>
      <p:pic>
        <p:nvPicPr>
          <p:cNvPr id="2050" name="Picture 2" descr="Image result for 失独"/>
          <p:cNvPicPr>
            <a:picLocks noChangeAspect="1" noChangeArrowheads="1"/>
          </p:cNvPicPr>
          <p:nvPr/>
        </p:nvPicPr>
        <p:blipFill rotWithShape="1">
          <a:blip r:embed="rId6">
            <a:extLst>
              <a:ext uri="{28A0092B-C50C-407E-A947-70E740481C1C}">
                <a14:useLocalDpi xmlns:a14="http://schemas.microsoft.com/office/drawing/2010/main" val="0"/>
              </a:ext>
            </a:extLst>
          </a:blip>
          <a:srcRect l="125" t="-846" r="-125" b="12184"/>
          <a:stretch/>
        </p:blipFill>
        <p:spPr bwMode="auto">
          <a:xfrm>
            <a:off x="6773545" y="2344103"/>
            <a:ext cx="4239662" cy="27765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8186610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943713" y="649714"/>
            <a:ext cx="9892145" cy="5795072"/>
          </a:xfrm>
        </p:spPr>
        <p:txBody>
          <a:bodyPr>
            <a:normAutofit fontScale="92500" lnSpcReduction="20000"/>
          </a:bodyPr>
          <a:lstStyle/>
          <a:p>
            <a:pPr marL="342900" indent="-342900">
              <a:buFont typeface="+mj-lt"/>
              <a:buAutoNum type="arabicPeriod"/>
            </a:pPr>
            <a:r>
              <a:rPr lang="en-GB" sz="1600" b="1" dirty="0">
                <a:solidFill>
                  <a:schemeClr val="accent6">
                    <a:lumMod val="75000"/>
                  </a:schemeClr>
                </a:solidFill>
              </a:rPr>
              <a:t>F</a:t>
            </a:r>
            <a:r>
              <a:rPr lang="en-GB" sz="1600" b="1" dirty="0" smtClean="0">
                <a:solidFill>
                  <a:schemeClr val="accent6">
                    <a:lumMod val="75000"/>
                  </a:schemeClr>
                </a:solidFill>
              </a:rPr>
              <a:t>or present issues</a:t>
            </a:r>
          </a:p>
          <a:p>
            <a:pPr lvl="1"/>
            <a:r>
              <a:rPr lang="en-GB" sz="1600" b="1" dirty="0">
                <a:solidFill>
                  <a:schemeClr val="accent6">
                    <a:lumMod val="75000"/>
                  </a:schemeClr>
                </a:solidFill>
              </a:rPr>
              <a:t>Financial issues: </a:t>
            </a:r>
            <a:endParaRPr lang="en-GB" sz="1600" b="1" dirty="0" smtClean="0">
              <a:solidFill>
                <a:schemeClr val="accent6">
                  <a:lumMod val="75000"/>
                </a:schemeClr>
              </a:solidFill>
            </a:endParaRPr>
          </a:p>
          <a:p>
            <a:pPr marL="1257300" lvl="2" indent="-342900">
              <a:buFont typeface="+mj-lt"/>
              <a:buAutoNum type="arabicPeriod"/>
            </a:pPr>
            <a:r>
              <a:rPr lang="en-GB" sz="1600" b="1" dirty="0">
                <a:solidFill>
                  <a:schemeClr val="accent6">
                    <a:lumMod val="75000"/>
                  </a:schemeClr>
                </a:solidFill>
              </a:rPr>
              <a:t>N</a:t>
            </a:r>
            <a:r>
              <a:rPr lang="en-GB" sz="1600" b="1" dirty="0" smtClean="0">
                <a:solidFill>
                  <a:schemeClr val="accent6">
                    <a:lumMod val="75000"/>
                  </a:schemeClr>
                </a:solidFill>
              </a:rPr>
              <a:t>egotiation for financial compensation</a:t>
            </a:r>
          </a:p>
          <a:p>
            <a:pPr marL="1257300" lvl="2" indent="-342900">
              <a:buFont typeface="+mj-lt"/>
              <a:buAutoNum type="arabicPeriod"/>
            </a:pPr>
            <a:r>
              <a:rPr lang="en-GB" sz="1600" b="1" dirty="0" smtClean="0">
                <a:solidFill>
                  <a:schemeClr val="accent6">
                    <a:lumMod val="75000"/>
                  </a:schemeClr>
                </a:solidFill>
              </a:rPr>
              <a:t>Self-support</a:t>
            </a:r>
          </a:p>
          <a:p>
            <a:pPr marL="914400" lvl="2" indent="0">
              <a:buNone/>
            </a:pPr>
            <a:r>
              <a:rPr lang="en-GB" sz="1600" i="1" dirty="0" smtClean="0"/>
              <a:t>I borrowed </a:t>
            </a:r>
            <a:r>
              <a:rPr lang="en-GB" sz="1600" i="1" dirty="0"/>
              <a:t>¥</a:t>
            </a:r>
            <a:r>
              <a:rPr lang="en-GB" sz="1600" i="1" dirty="0" smtClean="0"/>
              <a:t>300,000 (about £30,000). I do not only need to repay the debt, but also earn enough money for my end of life care. I haven’t relied on anyone in my life so far, and now I have to rely on my self more from now.      </a:t>
            </a:r>
          </a:p>
          <a:p>
            <a:pPr marL="914400" lvl="2" indent="0" algn="r">
              <a:buNone/>
            </a:pPr>
            <a:r>
              <a:rPr lang="en-GB" sz="1600" i="1" dirty="0" smtClean="0"/>
              <a:t>                                                     (Mei, a Shidu and single mother)</a:t>
            </a:r>
          </a:p>
          <a:p>
            <a:pPr lvl="1"/>
            <a:r>
              <a:rPr lang="en-GB" sz="1600" b="1" dirty="0">
                <a:solidFill>
                  <a:schemeClr val="accent6">
                    <a:lumMod val="75000"/>
                  </a:schemeClr>
                </a:solidFill>
              </a:rPr>
              <a:t>Isolations: </a:t>
            </a:r>
            <a:r>
              <a:rPr lang="en-GB" sz="1600" b="1" dirty="0" smtClean="0">
                <a:solidFill>
                  <a:schemeClr val="accent6">
                    <a:lumMod val="75000"/>
                  </a:schemeClr>
                </a:solidFill>
              </a:rPr>
              <a:t>fighting but suffering</a:t>
            </a:r>
          </a:p>
          <a:p>
            <a:pPr marL="914400" lvl="2" indent="0">
              <a:buNone/>
            </a:pPr>
            <a:r>
              <a:rPr lang="en-GB" sz="1600" i="1" dirty="0" smtClean="0"/>
              <a:t>… now </a:t>
            </a:r>
            <a:r>
              <a:rPr lang="en-GB" sz="1600" i="1" dirty="0"/>
              <a:t>he is gone, I feel lonely indeed. So how can I do when I am missing him? If so, I will try to endure</a:t>
            </a:r>
            <a:r>
              <a:rPr lang="en-GB" sz="1600" i="1" dirty="0" smtClean="0"/>
              <a:t>. </a:t>
            </a:r>
          </a:p>
          <a:p>
            <a:pPr marL="914400" lvl="2" indent="0" algn="r">
              <a:buNone/>
            </a:pPr>
            <a:r>
              <a:rPr lang="en-GB" sz="1600" i="1" dirty="0" smtClean="0"/>
              <a:t>                                                                                                       (</a:t>
            </a:r>
            <a:r>
              <a:rPr lang="en-GB" sz="1600" i="1" dirty="0" err="1" smtClean="0"/>
              <a:t>Guoping</a:t>
            </a:r>
            <a:r>
              <a:rPr lang="en-GB" sz="1600" i="1" dirty="0" smtClean="0"/>
              <a:t>, a Shidu father)</a:t>
            </a:r>
            <a:endParaRPr lang="en-GB" sz="1600" i="1" dirty="0"/>
          </a:p>
          <a:p>
            <a:pPr lvl="1"/>
            <a:r>
              <a:rPr lang="en-GB" sz="1600" b="1" dirty="0" smtClean="0">
                <a:solidFill>
                  <a:schemeClr val="accent6">
                    <a:lumMod val="75000"/>
                  </a:schemeClr>
                </a:solidFill>
              </a:rPr>
              <a:t>Health issues</a:t>
            </a:r>
            <a:r>
              <a:rPr lang="en-GB" sz="1600" b="1" dirty="0">
                <a:solidFill>
                  <a:schemeClr val="accent6">
                    <a:lumMod val="75000"/>
                  </a:schemeClr>
                </a:solidFill>
              </a:rPr>
              <a:t>: fighting but suffering</a:t>
            </a:r>
          </a:p>
          <a:p>
            <a:pPr marL="914400" lvl="2" indent="0">
              <a:buNone/>
            </a:pPr>
            <a:r>
              <a:rPr lang="en-GB" sz="1600" i="1" dirty="0" smtClean="0"/>
              <a:t>I </a:t>
            </a:r>
            <a:r>
              <a:rPr lang="en-GB" sz="1600" i="1" dirty="0"/>
              <a:t>spend one quarter of the whole year in hospitals. The most of my pension is used on medications</a:t>
            </a:r>
            <a:r>
              <a:rPr lang="en-GB" sz="1600" i="1" dirty="0" smtClean="0"/>
              <a:t>.         </a:t>
            </a:r>
            <a:endParaRPr lang="en-GB" sz="1600" i="1" dirty="0"/>
          </a:p>
          <a:p>
            <a:pPr marL="914400" lvl="2" indent="0" algn="r">
              <a:buNone/>
            </a:pPr>
            <a:r>
              <a:rPr lang="en-GB" sz="1600" i="1" dirty="0" smtClean="0"/>
              <a:t>                                                                                                 (</a:t>
            </a:r>
            <a:r>
              <a:rPr lang="en-GB" sz="1600" i="1" dirty="0" err="1" smtClean="0"/>
              <a:t>Geng</a:t>
            </a:r>
            <a:r>
              <a:rPr lang="en-GB" sz="1600" i="1" dirty="0" smtClean="0"/>
              <a:t>, a Shidu father)</a:t>
            </a:r>
            <a:endParaRPr lang="en-GB" sz="1600" i="1" dirty="0"/>
          </a:p>
          <a:p>
            <a:pPr marL="342900" indent="-342900">
              <a:buFont typeface="+mj-lt"/>
              <a:buAutoNum type="arabicPeriod"/>
            </a:pPr>
            <a:r>
              <a:rPr lang="en-GB" sz="1600" b="1" dirty="0">
                <a:solidFill>
                  <a:schemeClr val="accent6">
                    <a:lumMod val="75000"/>
                  </a:schemeClr>
                </a:solidFill>
              </a:rPr>
              <a:t> For </a:t>
            </a:r>
            <a:r>
              <a:rPr lang="en-GB" sz="1600" b="1" dirty="0" smtClean="0">
                <a:solidFill>
                  <a:schemeClr val="accent6">
                    <a:lumMod val="75000"/>
                  </a:schemeClr>
                </a:solidFill>
              </a:rPr>
              <a:t>future issues</a:t>
            </a:r>
          </a:p>
          <a:p>
            <a:pPr lvl="1"/>
            <a:r>
              <a:rPr lang="en-GB" sz="1600" b="1" dirty="0" smtClean="0">
                <a:solidFill>
                  <a:schemeClr val="accent6">
                    <a:lumMod val="75000"/>
                  </a:schemeClr>
                </a:solidFill>
              </a:rPr>
              <a:t>End of life care</a:t>
            </a:r>
          </a:p>
          <a:p>
            <a:pPr marL="1257300" lvl="2" indent="-342900">
              <a:buFont typeface="+mj-lt"/>
              <a:buAutoNum type="arabicPeriod"/>
            </a:pPr>
            <a:r>
              <a:rPr lang="en-GB" sz="1600" b="1" dirty="0" smtClean="0">
                <a:solidFill>
                  <a:schemeClr val="accent6">
                    <a:lumMod val="75000"/>
                  </a:schemeClr>
                </a:solidFill>
              </a:rPr>
              <a:t>Self support</a:t>
            </a:r>
          </a:p>
          <a:p>
            <a:pPr marL="914400" lvl="2" indent="0">
              <a:buNone/>
            </a:pPr>
            <a:r>
              <a:rPr lang="en-GB" sz="1600" b="1" i="1" dirty="0" smtClean="0"/>
              <a:t>… </a:t>
            </a:r>
            <a:r>
              <a:rPr lang="en-GB" sz="1600" i="1" dirty="0"/>
              <a:t>have to reply on self anyway if you are childless. No other way</a:t>
            </a:r>
            <a:r>
              <a:rPr lang="en-GB" sz="1600" i="1" dirty="0" smtClean="0"/>
              <a:t>.                                           (</a:t>
            </a:r>
            <a:r>
              <a:rPr lang="en-GB" sz="1600" i="1" dirty="0" err="1"/>
              <a:t>Guoping</a:t>
            </a:r>
            <a:r>
              <a:rPr lang="en-GB" sz="1600" i="1" dirty="0"/>
              <a:t>, a Shidu father)</a:t>
            </a:r>
          </a:p>
          <a:p>
            <a:pPr marL="1257300" lvl="2" indent="-342900">
              <a:buFont typeface="+mj-lt"/>
              <a:buAutoNum type="arabicPeriod" startAt="2"/>
            </a:pPr>
            <a:r>
              <a:rPr lang="en-GB" sz="1600" b="1" dirty="0" smtClean="0">
                <a:solidFill>
                  <a:schemeClr val="accent6">
                    <a:lumMod val="75000"/>
                  </a:schemeClr>
                </a:solidFill>
              </a:rPr>
              <a:t>Family support</a:t>
            </a:r>
            <a:endParaRPr lang="en-GB" sz="1600" b="1" dirty="0">
              <a:solidFill>
                <a:schemeClr val="accent6">
                  <a:lumMod val="75000"/>
                </a:schemeClr>
              </a:solidFill>
            </a:endParaRPr>
          </a:p>
          <a:p>
            <a:pPr marL="914400" lvl="2" indent="0">
              <a:buNone/>
            </a:pPr>
            <a:r>
              <a:rPr lang="en-GB" sz="1600" i="1" dirty="0"/>
              <a:t>M</a:t>
            </a:r>
            <a:r>
              <a:rPr lang="en-GB" sz="1600" i="1" dirty="0" smtClean="0"/>
              <a:t>y </a:t>
            </a:r>
            <a:r>
              <a:rPr lang="en-GB" sz="1600" i="1" dirty="0"/>
              <a:t>brothers </a:t>
            </a:r>
            <a:r>
              <a:rPr lang="en-GB" sz="1600" i="1" dirty="0" smtClean="0"/>
              <a:t>and my nieces have promised (to take care of me).                                              (</a:t>
            </a:r>
            <a:r>
              <a:rPr lang="en-GB" sz="1600" i="1" dirty="0" err="1"/>
              <a:t>Guoping</a:t>
            </a:r>
            <a:r>
              <a:rPr lang="en-GB" sz="1600" i="1" dirty="0"/>
              <a:t>, a Shidu father</a:t>
            </a:r>
            <a:r>
              <a:rPr lang="en-GB" sz="1600" i="1" dirty="0" smtClean="0"/>
              <a:t>)</a:t>
            </a:r>
          </a:p>
          <a:p>
            <a:pPr marL="1257300" lvl="2" indent="-342900">
              <a:buFont typeface="+mj-lt"/>
              <a:buAutoNum type="arabicPeriod" startAt="3"/>
            </a:pPr>
            <a:r>
              <a:rPr lang="en-GB" sz="1600" b="1" dirty="0" smtClean="0">
                <a:solidFill>
                  <a:schemeClr val="accent6">
                    <a:lumMod val="75000"/>
                  </a:schemeClr>
                </a:solidFill>
              </a:rPr>
              <a:t>Lack of social </a:t>
            </a:r>
            <a:r>
              <a:rPr lang="en-GB" sz="1600" b="1" dirty="0">
                <a:solidFill>
                  <a:schemeClr val="accent6">
                    <a:lumMod val="75000"/>
                  </a:schemeClr>
                </a:solidFill>
              </a:rPr>
              <a:t>support</a:t>
            </a:r>
          </a:p>
          <a:p>
            <a:pPr marL="914400" lvl="2" indent="0">
              <a:buNone/>
            </a:pPr>
            <a:r>
              <a:rPr lang="en-GB" sz="1600" i="1" dirty="0" smtClean="0"/>
              <a:t>We even can’t go to retired homes as we don’t have </a:t>
            </a:r>
            <a:r>
              <a:rPr lang="en-GB" sz="1600" i="1" dirty="0" err="1" smtClean="0"/>
              <a:t>guareentors</a:t>
            </a:r>
            <a:r>
              <a:rPr lang="en-GB" sz="1600" i="1" dirty="0" smtClean="0"/>
              <a:t>. </a:t>
            </a:r>
            <a:r>
              <a:rPr lang="en-GB" sz="1600" i="1" dirty="0"/>
              <a:t> </a:t>
            </a:r>
            <a:r>
              <a:rPr lang="en-GB" sz="1600" i="1" dirty="0" smtClean="0"/>
              <a:t>                                     (</a:t>
            </a:r>
            <a:r>
              <a:rPr lang="en-GB" sz="1600" i="1" dirty="0" err="1"/>
              <a:t>T</a:t>
            </a:r>
            <a:r>
              <a:rPr lang="en-GB" sz="1600" i="1" dirty="0" err="1" smtClean="0"/>
              <a:t>iantang</a:t>
            </a:r>
            <a:r>
              <a:rPr lang="en-GB" sz="1600" i="1" dirty="0" smtClean="0"/>
              <a:t>, a Shidu mother)</a:t>
            </a:r>
            <a:endParaRPr lang="en-GB" sz="1600" i="1" dirty="0"/>
          </a:p>
          <a:p>
            <a:pPr lvl="1"/>
            <a:r>
              <a:rPr lang="en-GB" sz="1600" b="1" dirty="0" smtClean="0">
                <a:solidFill>
                  <a:schemeClr val="accent6">
                    <a:lumMod val="75000"/>
                  </a:schemeClr>
                </a:solidFill>
              </a:rPr>
              <a:t>Hopelessness: self support</a:t>
            </a:r>
          </a:p>
          <a:p>
            <a:pPr marL="914400" lvl="2" indent="0">
              <a:buNone/>
            </a:pPr>
            <a:r>
              <a:rPr lang="en-GB" sz="1700" i="1" dirty="0" smtClean="0"/>
              <a:t>As Shidu parents, we need to love and respect ourselves and don’t lose our hopes… …</a:t>
            </a:r>
          </a:p>
          <a:p>
            <a:pPr marL="457200" lvl="1" indent="0" algn="r">
              <a:buNone/>
            </a:pPr>
            <a:r>
              <a:rPr lang="en-GB" sz="1700" i="1" dirty="0" smtClean="0"/>
              <a:t>(</a:t>
            </a:r>
            <a:r>
              <a:rPr lang="en-GB" sz="1700" i="1" dirty="0" err="1"/>
              <a:t>Y</a:t>
            </a:r>
            <a:r>
              <a:rPr lang="en-GB" sz="1700" i="1" dirty="0" err="1" smtClean="0"/>
              <a:t>aoguang,a</a:t>
            </a:r>
            <a:r>
              <a:rPr lang="en-GB" sz="1700" i="1" dirty="0" smtClean="0"/>
              <a:t> Shidu father)</a:t>
            </a:r>
            <a:endParaRPr lang="en-GB" sz="1700" i="1" dirty="0"/>
          </a:p>
          <a:p>
            <a:pPr marL="914400" lvl="2" indent="0">
              <a:buNone/>
            </a:pPr>
            <a:endParaRPr lang="en-GB" sz="1700" i="1" dirty="0"/>
          </a:p>
          <a:p>
            <a:endParaRPr lang="en-GB" dirty="0"/>
          </a:p>
          <a:p>
            <a:pPr marL="914400" lvl="2" indent="0">
              <a:buNone/>
            </a:pPr>
            <a:endParaRPr lang="en-GB" sz="1800" b="1" dirty="0" smtClean="0">
              <a:solidFill>
                <a:schemeClr val="accent6">
                  <a:lumMod val="75000"/>
                </a:schemeClr>
              </a:solidFill>
            </a:endParaRPr>
          </a:p>
          <a:p>
            <a:pPr lvl="1"/>
            <a:endParaRPr lang="en-GB" sz="1800" b="1" dirty="0">
              <a:solidFill>
                <a:schemeClr val="accent6">
                  <a:lumMod val="75000"/>
                </a:schemeClr>
              </a:solidFill>
            </a:endParaRPr>
          </a:p>
          <a:p>
            <a:pPr marL="342900" indent="-342900">
              <a:buFont typeface="+mj-lt"/>
              <a:buAutoNum type="arabicPeriod"/>
            </a:pPr>
            <a:endParaRPr lang="en-GB" sz="1800" b="1" dirty="0">
              <a:solidFill>
                <a:schemeClr val="accent6">
                  <a:lumMod val="75000"/>
                </a:schemeClr>
              </a:solidFill>
            </a:endParaRPr>
          </a:p>
        </p:txBody>
      </p:sp>
      <p:sp>
        <p:nvSpPr>
          <p:cNvPr id="5" name="Left Arrow 4">
            <a:hlinkClick r:id="rId3" action="ppaction://hlinksldjump"/>
          </p:cNvPr>
          <p:cNvSpPr/>
          <p:nvPr/>
        </p:nvSpPr>
        <p:spPr>
          <a:xfrm>
            <a:off x="10974193" y="6135493"/>
            <a:ext cx="495300" cy="400050"/>
          </a:xfrm>
          <a:prstGeom prst="leftArrow">
            <a:avLst/>
          </a:prstGeom>
          <a:solidFill>
            <a:schemeClr val="bg2">
              <a:lumMod val="90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p>
        </p:txBody>
      </p:sp>
      <p:sp>
        <p:nvSpPr>
          <p:cNvPr id="4" name="Title 1"/>
          <p:cNvSpPr>
            <a:spLocks noGrp="1"/>
          </p:cNvSpPr>
          <p:nvPr>
            <p:ph type="title"/>
          </p:nvPr>
        </p:nvSpPr>
        <p:spPr>
          <a:xfrm>
            <a:off x="302942" y="86344"/>
            <a:ext cx="5317273" cy="605031"/>
          </a:xfrm>
        </p:spPr>
        <p:txBody>
          <a:bodyPr>
            <a:normAutofit/>
          </a:bodyPr>
          <a:lstStyle/>
          <a:p>
            <a:r>
              <a:rPr lang="en-GB" sz="2800" b="1" dirty="0" smtClean="0">
                <a:latin typeface="+mn-lt"/>
              </a:rPr>
              <a:t>Finding meanings for issues</a:t>
            </a:r>
            <a:endParaRPr lang="en-GB" sz="2800" b="1" dirty="0">
              <a:latin typeface="+mn-lt"/>
            </a:endParaRPr>
          </a:p>
        </p:txBody>
      </p:sp>
    </p:spTree>
    <p:extLst>
      <p:ext uri="{BB962C8B-B14F-4D97-AF65-F5344CB8AC3E}">
        <p14:creationId xmlns:p14="http://schemas.microsoft.com/office/powerpoint/2010/main" val="302941792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6268" y="195225"/>
            <a:ext cx="10515600" cy="1325563"/>
          </a:xfrm>
        </p:spPr>
        <p:txBody>
          <a:bodyPr/>
          <a:lstStyle/>
          <a:p>
            <a:r>
              <a:rPr lang="en-GB" dirty="0"/>
              <a:t>Being Shidu in China 3</a:t>
            </a:r>
          </a:p>
        </p:txBody>
      </p:sp>
      <p:sp>
        <p:nvSpPr>
          <p:cNvPr id="3" name="Content Placeholder 2"/>
          <p:cNvSpPr>
            <a:spLocks noGrp="1"/>
          </p:cNvSpPr>
          <p:nvPr>
            <p:ph idx="1"/>
          </p:nvPr>
        </p:nvSpPr>
        <p:spPr>
          <a:xfrm>
            <a:off x="687863" y="844513"/>
            <a:ext cx="10515600" cy="4351338"/>
          </a:xfrm>
        </p:spPr>
        <p:txBody>
          <a:bodyPr>
            <a:normAutofit lnSpcReduction="10000"/>
          </a:bodyPr>
          <a:lstStyle/>
          <a:p>
            <a:endParaRPr lang="en-GB" dirty="0" smtClean="0"/>
          </a:p>
          <a:p>
            <a:endParaRPr lang="en-GB" dirty="0"/>
          </a:p>
          <a:p>
            <a:r>
              <a:rPr lang="en-GB" dirty="0" smtClean="0"/>
              <a:t>Making </a:t>
            </a:r>
            <a:r>
              <a:rPr lang="en-GB" dirty="0"/>
              <a:t>sense of life</a:t>
            </a:r>
          </a:p>
          <a:p>
            <a:pPr lvl="1">
              <a:buFont typeface="Courier New" panose="02070309020205020404" pitchFamily="49" charset="0"/>
              <a:buChar char="o"/>
            </a:pPr>
            <a:endParaRPr lang="en-GB" dirty="0"/>
          </a:p>
          <a:p>
            <a:pPr lvl="1">
              <a:buFont typeface="Wingdings" panose="05000000000000000000" pitchFamily="2" charset="2"/>
              <a:buChar char="ü"/>
            </a:pPr>
            <a:r>
              <a:rPr lang="en-GB" dirty="0" smtClean="0">
                <a:hlinkClick r:id="rId3" action="ppaction://hlinksldjump"/>
              </a:rPr>
              <a:t>Facing issues about present life</a:t>
            </a:r>
            <a:endParaRPr lang="en-GB" dirty="0"/>
          </a:p>
          <a:p>
            <a:pPr lvl="2">
              <a:buFont typeface="Wingdings" panose="05000000000000000000" pitchFamily="2" charset="2"/>
              <a:buChar char="ü"/>
            </a:pPr>
            <a:endParaRPr lang="en-GB" dirty="0"/>
          </a:p>
          <a:p>
            <a:pPr lvl="1">
              <a:buFont typeface="Wingdings" panose="05000000000000000000" pitchFamily="2" charset="2"/>
              <a:buChar char="ü"/>
            </a:pPr>
            <a:r>
              <a:rPr lang="en-GB" dirty="0" smtClean="0">
                <a:hlinkClick r:id="rId4" action="ppaction://hlinksldjump"/>
              </a:rPr>
              <a:t>Facing issues about future life</a:t>
            </a:r>
            <a:endParaRPr lang="en-GB" dirty="0" smtClean="0"/>
          </a:p>
          <a:p>
            <a:pPr lvl="1">
              <a:buFont typeface="Wingdings" panose="05000000000000000000" pitchFamily="2" charset="2"/>
              <a:buChar char="ü"/>
            </a:pPr>
            <a:endParaRPr lang="en-GB" dirty="0"/>
          </a:p>
          <a:p>
            <a:pPr lvl="1">
              <a:buFont typeface="Wingdings" panose="05000000000000000000" pitchFamily="2" charset="2"/>
              <a:buChar char="ü"/>
            </a:pPr>
            <a:r>
              <a:rPr lang="en-GB" dirty="0" smtClean="0">
                <a:hlinkClick r:id="rId5" action="ppaction://hlinksldjump"/>
              </a:rPr>
              <a:t>Finding meanings for issues</a:t>
            </a:r>
            <a:endParaRPr lang="en-GB" dirty="0" smtClean="0"/>
          </a:p>
          <a:p>
            <a:pPr lvl="1">
              <a:buFont typeface="Calibri" panose="020F0502020204030204" pitchFamily="34" charset="0"/>
              <a:buChar char="○"/>
            </a:pPr>
            <a:endParaRPr lang="en-GB" dirty="0"/>
          </a:p>
          <a:p>
            <a:pPr lvl="1">
              <a:buFont typeface="Calibri" panose="020F0502020204030204" pitchFamily="34" charset="0"/>
              <a:buChar char="○"/>
            </a:pPr>
            <a:r>
              <a:rPr lang="en-GB" dirty="0" smtClean="0">
                <a:hlinkClick r:id="rId5" action="ppaction://hlinksldjump"/>
              </a:rPr>
              <a:t>Making sense of life as a whole</a:t>
            </a:r>
            <a:endParaRPr lang="en-GB" dirty="0"/>
          </a:p>
          <a:p>
            <a:pPr marL="457200" lvl="1" indent="0">
              <a:buNone/>
            </a:pPr>
            <a:endParaRPr lang="en-GB" dirty="0"/>
          </a:p>
        </p:txBody>
      </p:sp>
      <p:pic>
        <p:nvPicPr>
          <p:cNvPr id="2050" name="Picture 2" descr="Image result for 失独"/>
          <p:cNvPicPr>
            <a:picLocks noChangeAspect="1" noChangeArrowheads="1"/>
          </p:cNvPicPr>
          <p:nvPr/>
        </p:nvPicPr>
        <p:blipFill rotWithShape="1">
          <a:blip r:embed="rId6">
            <a:extLst>
              <a:ext uri="{28A0092B-C50C-407E-A947-70E740481C1C}">
                <a14:useLocalDpi xmlns:a14="http://schemas.microsoft.com/office/drawing/2010/main" val="0"/>
              </a:ext>
            </a:extLst>
          </a:blip>
          <a:srcRect l="125" t="-846" r="-125" b="12184"/>
          <a:stretch/>
        </p:blipFill>
        <p:spPr bwMode="auto">
          <a:xfrm>
            <a:off x="6773545" y="2344103"/>
            <a:ext cx="4239662" cy="27765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119010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21772" y="783528"/>
            <a:ext cx="9892145" cy="5795072"/>
          </a:xfrm>
        </p:spPr>
        <p:txBody>
          <a:bodyPr>
            <a:normAutofit lnSpcReduction="10000"/>
          </a:bodyPr>
          <a:lstStyle/>
          <a:p>
            <a:pPr marL="342900" indent="-342900">
              <a:buFont typeface="+mj-lt"/>
              <a:buAutoNum type="arabicPeriod"/>
            </a:pPr>
            <a:r>
              <a:rPr lang="en-GB" sz="1800" b="1" dirty="0" smtClean="0">
                <a:solidFill>
                  <a:schemeClr val="accent6">
                    <a:lumMod val="75000"/>
                  </a:schemeClr>
                </a:solidFill>
              </a:rPr>
              <a:t>Making sense of the present</a:t>
            </a:r>
          </a:p>
          <a:p>
            <a:pPr marL="457200" lvl="1" indent="0">
              <a:buNone/>
            </a:pPr>
            <a:r>
              <a:rPr lang="en-GB" sz="1800" i="1" dirty="0"/>
              <a:t>You need to keep yourself healthy as you still have quite a long time to live. Although the kid died, you can't follow him to die as </a:t>
            </a:r>
            <a:r>
              <a:rPr lang="en-GB" sz="1800" i="1" dirty="0" smtClean="0"/>
              <a:t>well… … </a:t>
            </a:r>
            <a:r>
              <a:rPr lang="en-GB" sz="1800" i="1" dirty="0"/>
              <a:t>I have to live my own life </a:t>
            </a:r>
            <a:r>
              <a:rPr lang="en-GB" sz="1800" i="1" dirty="0" smtClean="0"/>
              <a:t>little by little.</a:t>
            </a:r>
          </a:p>
          <a:p>
            <a:pPr marL="457200" lvl="1" indent="0" algn="r">
              <a:buNone/>
            </a:pPr>
            <a:r>
              <a:rPr lang="en-GB" sz="1800" i="1" dirty="0" smtClean="0"/>
              <a:t>(</a:t>
            </a:r>
            <a:r>
              <a:rPr lang="en-GB" sz="1800" i="1" dirty="0" err="1" smtClean="0"/>
              <a:t>Guoping</a:t>
            </a:r>
            <a:r>
              <a:rPr lang="en-GB" sz="1800" i="1" dirty="0" smtClean="0"/>
              <a:t>, a Shidu father)</a:t>
            </a:r>
          </a:p>
          <a:p>
            <a:pPr marL="342900" indent="-342900">
              <a:buFont typeface="+mj-lt"/>
              <a:buAutoNum type="arabicPeriod"/>
            </a:pPr>
            <a:r>
              <a:rPr lang="en-GB" sz="1800" b="1" dirty="0" smtClean="0">
                <a:solidFill>
                  <a:schemeClr val="accent6">
                    <a:lumMod val="75000"/>
                  </a:schemeClr>
                </a:solidFill>
              </a:rPr>
              <a:t>Planning future</a:t>
            </a:r>
            <a:endParaRPr lang="en-GB" sz="1800" b="1" dirty="0">
              <a:solidFill>
                <a:schemeClr val="accent6">
                  <a:lumMod val="75000"/>
                </a:schemeClr>
              </a:solidFill>
            </a:endParaRPr>
          </a:p>
          <a:p>
            <a:pPr marL="457200" lvl="1" indent="0">
              <a:buNone/>
            </a:pPr>
            <a:r>
              <a:rPr lang="en-GB" sz="1400" dirty="0"/>
              <a:t> </a:t>
            </a:r>
            <a:r>
              <a:rPr lang="en-GB" sz="1800" i="1" dirty="0" smtClean="0"/>
              <a:t>… thinking </a:t>
            </a:r>
            <a:r>
              <a:rPr lang="en-GB" sz="1800" i="1" dirty="0"/>
              <a:t>to travel a bit. I don't want to get stuck at </a:t>
            </a:r>
            <a:r>
              <a:rPr lang="en-GB" sz="1800" i="1" dirty="0" smtClean="0"/>
              <a:t>home… … I</a:t>
            </a:r>
            <a:r>
              <a:rPr lang="en-GB" sz="1800" i="1" dirty="0"/>
              <a:t> want to have a look at the outside world</a:t>
            </a:r>
            <a:r>
              <a:rPr lang="en-GB" sz="1400" dirty="0" smtClean="0"/>
              <a:t>.                                                                                                                                                               </a:t>
            </a:r>
            <a:r>
              <a:rPr lang="en-GB" sz="1800" i="1" dirty="0" smtClean="0"/>
              <a:t>(</a:t>
            </a:r>
            <a:r>
              <a:rPr lang="en-GB" sz="1800" i="1" dirty="0" err="1"/>
              <a:t>Guoping</a:t>
            </a:r>
            <a:r>
              <a:rPr lang="en-GB" sz="1800" i="1" dirty="0"/>
              <a:t>, a Shidu father)</a:t>
            </a:r>
          </a:p>
          <a:p>
            <a:pPr marL="457200" lvl="1" indent="0">
              <a:buNone/>
            </a:pPr>
            <a:endParaRPr lang="en-GB" sz="1400" dirty="0"/>
          </a:p>
          <a:p>
            <a:pPr marL="342900" indent="-342900">
              <a:buFont typeface="+mj-lt"/>
              <a:buAutoNum type="arabicPeriod"/>
            </a:pPr>
            <a:r>
              <a:rPr lang="en-GB" sz="1800" b="1" dirty="0" smtClean="0">
                <a:solidFill>
                  <a:schemeClr val="accent6">
                    <a:lumMod val="75000"/>
                  </a:schemeClr>
                </a:solidFill>
              </a:rPr>
              <a:t>Integrating the past to both present and future life</a:t>
            </a:r>
          </a:p>
          <a:p>
            <a:pPr marL="457200" lvl="1" indent="0">
              <a:buNone/>
            </a:pPr>
            <a:r>
              <a:rPr lang="en-GB" sz="1800" i="1" dirty="0" smtClean="0"/>
              <a:t>We can’t be living in the past. We need to take it to our present life. Let’s cheer up. The future is still beautiful.</a:t>
            </a:r>
          </a:p>
          <a:p>
            <a:pPr marL="457200" lvl="1" indent="0" algn="r">
              <a:buNone/>
            </a:pPr>
            <a:r>
              <a:rPr lang="en-GB" sz="1800" i="1" dirty="0" smtClean="0"/>
              <a:t>(</a:t>
            </a:r>
            <a:r>
              <a:rPr lang="en-GB" sz="1800" i="1" dirty="0" err="1" smtClean="0"/>
              <a:t>Yaoguang</a:t>
            </a:r>
            <a:r>
              <a:rPr lang="en-GB" sz="1800" i="1" dirty="0" smtClean="0"/>
              <a:t>, a Shidu father)</a:t>
            </a:r>
            <a:endParaRPr lang="en-GB" sz="1800" i="1" dirty="0"/>
          </a:p>
          <a:p>
            <a:pPr marL="342900" indent="-342900">
              <a:buFont typeface="+mj-lt"/>
              <a:buAutoNum type="arabicPeriod"/>
            </a:pPr>
            <a:r>
              <a:rPr lang="en-GB" sz="1800" b="1" dirty="0" smtClean="0">
                <a:solidFill>
                  <a:schemeClr val="accent6">
                    <a:lumMod val="75000"/>
                  </a:schemeClr>
                </a:solidFill>
              </a:rPr>
              <a:t>Struggling with finding meanings for life: many issues threatening different aspects of Shidu parents’ life</a:t>
            </a:r>
          </a:p>
          <a:p>
            <a:pPr marL="457200" lvl="1" indent="0">
              <a:buNone/>
            </a:pPr>
            <a:r>
              <a:rPr lang="en-GB" sz="1800" i="1" dirty="0" smtClean="0"/>
              <a:t>Pain is their entire life, pain is the poison for their life. In order to often the pain, they try to use another pain to paralyze themselves.</a:t>
            </a:r>
          </a:p>
          <a:p>
            <a:pPr marL="457200" lvl="1" indent="0" algn="r">
              <a:buNone/>
            </a:pPr>
            <a:r>
              <a:rPr lang="en-GB" sz="1800" i="1" dirty="0" smtClean="0"/>
              <a:t>(</a:t>
            </a:r>
            <a:r>
              <a:rPr lang="en-GB" sz="1800" i="1" dirty="0" err="1" smtClean="0"/>
              <a:t>Shengxue</a:t>
            </a:r>
            <a:r>
              <a:rPr lang="en-GB" sz="1800" i="1" dirty="0" smtClean="0"/>
              <a:t>, a Family Planning Official and the author of the survey)</a:t>
            </a:r>
            <a:endParaRPr lang="en-GB" sz="1800" i="1" dirty="0"/>
          </a:p>
          <a:p>
            <a:pPr marL="342900" indent="-342900">
              <a:buFont typeface="+mj-lt"/>
              <a:buAutoNum type="arabicPeriod"/>
            </a:pPr>
            <a:r>
              <a:rPr lang="en-GB" sz="1800" b="1" dirty="0" smtClean="0">
                <a:solidFill>
                  <a:schemeClr val="accent6">
                    <a:lumMod val="75000"/>
                  </a:schemeClr>
                </a:solidFill>
              </a:rPr>
              <a:t>Living a more interdependent life</a:t>
            </a:r>
          </a:p>
          <a:p>
            <a:pPr marL="457200" lvl="1" indent="0">
              <a:buNone/>
            </a:pPr>
            <a:r>
              <a:rPr lang="en-GB" sz="1800" i="1" dirty="0" smtClean="0"/>
              <a:t>what </a:t>
            </a:r>
            <a:r>
              <a:rPr lang="en-GB" sz="1800" i="1" dirty="0"/>
              <a:t>can I do at home? I was thinking to save money for the next generations, like for my grandson. But even my son is gone now, where can I get a grandson. So why should I save money? </a:t>
            </a:r>
            <a:r>
              <a:rPr lang="en-GB" sz="1800" i="1" dirty="0" smtClean="0"/>
              <a:t>For </a:t>
            </a:r>
            <a:r>
              <a:rPr lang="en-GB" sz="1800" i="1" dirty="0"/>
              <a:t>whom</a:t>
            </a:r>
            <a:r>
              <a:rPr lang="en-GB" sz="1800" i="1" dirty="0" smtClean="0"/>
              <a:t>?</a:t>
            </a:r>
          </a:p>
          <a:p>
            <a:pPr marL="457200" lvl="1" indent="0" algn="r">
              <a:buNone/>
            </a:pPr>
            <a:r>
              <a:rPr lang="en-GB" sz="1800" i="1" dirty="0" smtClean="0"/>
              <a:t> (</a:t>
            </a:r>
            <a:r>
              <a:rPr lang="en-GB" sz="1800" i="1" dirty="0" err="1" smtClean="0"/>
              <a:t>Guoping</a:t>
            </a:r>
            <a:r>
              <a:rPr lang="en-GB" sz="1800" i="1" dirty="0" smtClean="0"/>
              <a:t>, a </a:t>
            </a:r>
            <a:r>
              <a:rPr lang="en-GB" sz="1800" i="1" dirty="0" err="1" smtClean="0"/>
              <a:t>Shidu</a:t>
            </a:r>
            <a:r>
              <a:rPr lang="en-GB" sz="1800" i="1" dirty="0" smtClean="0"/>
              <a:t> father)</a:t>
            </a:r>
            <a:endParaRPr lang="en-GB" sz="1800" b="1" i="1" dirty="0">
              <a:solidFill>
                <a:schemeClr val="accent6">
                  <a:lumMod val="75000"/>
                </a:schemeClr>
              </a:solidFill>
            </a:endParaRPr>
          </a:p>
          <a:p>
            <a:endParaRPr lang="en-GB" sz="1800" dirty="0"/>
          </a:p>
          <a:p>
            <a:endParaRPr lang="en-GB" sz="1800" dirty="0"/>
          </a:p>
          <a:p>
            <a:endParaRPr lang="en-GB" sz="1800" dirty="0"/>
          </a:p>
          <a:p>
            <a:endParaRPr lang="en-GB" sz="1800" dirty="0"/>
          </a:p>
          <a:p>
            <a:pPr marL="342900" indent="-342900">
              <a:buFont typeface="+mj-lt"/>
              <a:buAutoNum type="arabicPeriod"/>
            </a:pPr>
            <a:endParaRPr lang="en-GB" sz="1800" b="1" dirty="0" smtClean="0">
              <a:solidFill>
                <a:schemeClr val="accent6">
                  <a:lumMod val="75000"/>
                </a:schemeClr>
              </a:solidFill>
            </a:endParaRPr>
          </a:p>
        </p:txBody>
      </p:sp>
      <p:sp>
        <p:nvSpPr>
          <p:cNvPr id="5" name="Left Arrow 4">
            <a:hlinkClick r:id="rId3" action="ppaction://hlinksldjump"/>
          </p:cNvPr>
          <p:cNvSpPr/>
          <p:nvPr/>
        </p:nvSpPr>
        <p:spPr>
          <a:xfrm>
            <a:off x="10974193" y="6135493"/>
            <a:ext cx="495300" cy="400050"/>
          </a:xfrm>
          <a:prstGeom prst="leftArrow">
            <a:avLst/>
          </a:prstGeom>
          <a:solidFill>
            <a:schemeClr val="bg2">
              <a:lumMod val="90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p>
        </p:txBody>
      </p:sp>
      <p:sp>
        <p:nvSpPr>
          <p:cNvPr id="4" name="Title 1"/>
          <p:cNvSpPr>
            <a:spLocks noGrp="1"/>
          </p:cNvSpPr>
          <p:nvPr>
            <p:ph type="title"/>
          </p:nvPr>
        </p:nvSpPr>
        <p:spPr>
          <a:xfrm>
            <a:off x="302942" y="164403"/>
            <a:ext cx="5317273" cy="605031"/>
          </a:xfrm>
        </p:spPr>
        <p:txBody>
          <a:bodyPr>
            <a:normAutofit/>
          </a:bodyPr>
          <a:lstStyle/>
          <a:p>
            <a:r>
              <a:rPr lang="en-GB" sz="2800" b="1" dirty="0" smtClean="0">
                <a:latin typeface="+mn-lt"/>
              </a:rPr>
              <a:t>Making sense of life as a whole</a:t>
            </a:r>
            <a:endParaRPr lang="en-GB" sz="2800" b="1" dirty="0">
              <a:latin typeface="+mn-lt"/>
            </a:endParaRPr>
          </a:p>
        </p:txBody>
      </p:sp>
    </p:spTree>
    <p:extLst>
      <p:ext uri="{BB962C8B-B14F-4D97-AF65-F5344CB8AC3E}">
        <p14:creationId xmlns:p14="http://schemas.microsoft.com/office/powerpoint/2010/main" val="196002591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0" y="-144083"/>
            <a:ext cx="10515600" cy="1325563"/>
          </a:xfrm>
        </p:spPr>
        <p:txBody>
          <a:bodyPr/>
          <a:lstStyle/>
          <a:p>
            <a:r>
              <a:rPr kumimoji="1" lang="en-US" altLang="ja-JP" dirty="0"/>
              <a:t>Being Shidu in China 4</a:t>
            </a:r>
            <a:endParaRPr kumimoji="1" lang="ja-JP" altLang="en-US" dirty="0"/>
          </a:p>
        </p:txBody>
      </p:sp>
      <p:sp>
        <p:nvSpPr>
          <p:cNvPr id="3" name="コンテンツ プレースホルダー 2"/>
          <p:cNvSpPr>
            <a:spLocks noGrp="1"/>
          </p:cNvSpPr>
          <p:nvPr>
            <p:ph idx="1"/>
          </p:nvPr>
        </p:nvSpPr>
        <p:spPr>
          <a:xfrm>
            <a:off x="516227" y="1052893"/>
            <a:ext cx="11126273" cy="5541090"/>
          </a:xfrm>
        </p:spPr>
        <p:txBody>
          <a:bodyPr>
            <a:normAutofit fontScale="92500" lnSpcReduction="10000"/>
          </a:bodyPr>
          <a:lstStyle/>
          <a:p>
            <a:r>
              <a:rPr kumimoji="1" lang="en-US" altLang="ja-JP" b="1" dirty="0" smtClean="0">
                <a:solidFill>
                  <a:schemeClr val="accent6">
                    <a:lumMod val="75000"/>
                  </a:schemeClr>
                </a:solidFill>
              </a:rPr>
              <a:t>Finding support</a:t>
            </a:r>
          </a:p>
          <a:p>
            <a:pPr marL="914400" lvl="1" indent="-457200">
              <a:lnSpc>
                <a:spcPct val="100000"/>
              </a:lnSpc>
              <a:buFont typeface="+mj-lt"/>
              <a:buAutoNum type="arabicPeriod"/>
            </a:pPr>
            <a:r>
              <a:rPr kumimoji="1" lang="en-US" altLang="ja-JP" sz="1800" b="1" dirty="0" smtClean="0">
                <a:solidFill>
                  <a:schemeClr val="accent6">
                    <a:lumMod val="75000"/>
                  </a:schemeClr>
                </a:solidFill>
              </a:rPr>
              <a:t>Self support: main support and highly active</a:t>
            </a:r>
          </a:p>
          <a:p>
            <a:pPr marL="914400" lvl="1" indent="-457200">
              <a:lnSpc>
                <a:spcPct val="100000"/>
              </a:lnSpc>
              <a:buFont typeface="+mj-lt"/>
              <a:buAutoNum type="arabicPeriod"/>
            </a:pPr>
            <a:r>
              <a:rPr kumimoji="1" lang="en-US" altLang="ja-JP" sz="1800" b="1" dirty="0" smtClean="0">
                <a:solidFill>
                  <a:schemeClr val="accent6">
                    <a:lumMod val="75000"/>
                  </a:schemeClr>
                </a:solidFill>
              </a:rPr>
              <a:t>Family support</a:t>
            </a:r>
          </a:p>
          <a:p>
            <a:pPr lvl="2">
              <a:lnSpc>
                <a:spcPct val="100000"/>
              </a:lnSpc>
            </a:pPr>
            <a:r>
              <a:rPr kumimoji="1" lang="en-US" altLang="ja-JP" sz="1800" b="1" dirty="0" smtClean="0">
                <a:solidFill>
                  <a:schemeClr val="accent6">
                    <a:lumMod val="75000"/>
                  </a:schemeClr>
                </a:solidFill>
              </a:rPr>
              <a:t>Support from extended families</a:t>
            </a:r>
          </a:p>
          <a:p>
            <a:pPr marL="914400" lvl="2" indent="0">
              <a:lnSpc>
                <a:spcPct val="100000"/>
              </a:lnSpc>
              <a:buNone/>
            </a:pPr>
            <a:r>
              <a:rPr lang="en-GB" sz="1700" i="1" dirty="0" smtClean="0"/>
              <a:t>My </a:t>
            </a:r>
            <a:r>
              <a:rPr lang="en-GB" sz="1700" i="1" dirty="0"/>
              <a:t>daughter in law </a:t>
            </a:r>
            <a:r>
              <a:rPr lang="en-GB" sz="1700" i="1" dirty="0" smtClean="0"/>
              <a:t>said</a:t>
            </a:r>
            <a:r>
              <a:rPr lang="en-GB" sz="1700" i="1" dirty="0"/>
              <a:t>, "dad, even if I </a:t>
            </a:r>
            <a:r>
              <a:rPr lang="en-GB" sz="1700" i="1" dirty="0" smtClean="0"/>
              <a:t>get </a:t>
            </a:r>
            <a:r>
              <a:rPr lang="en-GB" sz="1700" i="1" dirty="0"/>
              <a:t>married, I will take you with me." It is </a:t>
            </a:r>
            <a:r>
              <a:rPr lang="en-GB" sz="1700" i="1" dirty="0" smtClean="0"/>
              <a:t>good that she </a:t>
            </a:r>
            <a:r>
              <a:rPr lang="en-GB" sz="1700" i="1" dirty="0"/>
              <a:t>thinks so</a:t>
            </a:r>
            <a:r>
              <a:rPr lang="en-GB" sz="1700" i="1" dirty="0" smtClean="0"/>
              <a:t>.</a:t>
            </a:r>
          </a:p>
          <a:p>
            <a:pPr marL="914400" lvl="2" indent="0" algn="r">
              <a:lnSpc>
                <a:spcPct val="100000"/>
              </a:lnSpc>
              <a:buNone/>
            </a:pPr>
            <a:r>
              <a:rPr lang="en-GB" sz="1700" i="1" dirty="0" smtClean="0"/>
              <a:t>                                                                                                                      (</a:t>
            </a:r>
            <a:r>
              <a:rPr lang="en-GB" sz="1700" i="1" dirty="0" err="1" smtClean="0"/>
              <a:t>Guoping</a:t>
            </a:r>
            <a:r>
              <a:rPr lang="en-GB" sz="1700" i="1" dirty="0" smtClean="0"/>
              <a:t>, a </a:t>
            </a:r>
            <a:r>
              <a:rPr lang="en-GB" sz="1700" i="1" dirty="0" err="1" smtClean="0"/>
              <a:t>Shidu</a:t>
            </a:r>
            <a:r>
              <a:rPr lang="en-GB" sz="1700" i="1" dirty="0" smtClean="0"/>
              <a:t> father) </a:t>
            </a:r>
            <a:endParaRPr kumimoji="1" lang="en-US" altLang="ja-JP" sz="1700" b="1" i="1" dirty="0" smtClean="0">
              <a:solidFill>
                <a:schemeClr val="accent6">
                  <a:lumMod val="75000"/>
                </a:schemeClr>
              </a:solidFill>
            </a:endParaRPr>
          </a:p>
          <a:p>
            <a:pPr lvl="2">
              <a:lnSpc>
                <a:spcPct val="110000"/>
              </a:lnSpc>
            </a:pPr>
            <a:r>
              <a:rPr kumimoji="1" lang="en-US" altLang="ja-JP" sz="1800" b="1" dirty="0" smtClean="0">
                <a:solidFill>
                  <a:schemeClr val="accent6">
                    <a:lumMod val="75000"/>
                  </a:schemeClr>
                </a:solidFill>
              </a:rPr>
              <a:t>Contradictory to family values</a:t>
            </a:r>
          </a:p>
          <a:p>
            <a:pPr marL="914400" lvl="2" indent="0">
              <a:lnSpc>
                <a:spcPct val="110000"/>
              </a:lnSpc>
              <a:buNone/>
            </a:pPr>
            <a:r>
              <a:rPr lang="en-GB" sz="1700" i="1" dirty="0"/>
              <a:t>She even said, </a:t>
            </a:r>
            <a:r>
              <a:rPr lang="en-GB" sz="1700" i="1" dirty="0" smtClean="0"/>
              <a:t>if she has </a:t>
            </a:r>
            <a:r>
              <a:rPr lang="en-GB" sz="1700" i="1" dirty="0"/>
              <a:t>to get married one day, </a:t>
            </a:r>
            <a:r>
              <a:rPr lang="en-GB" sz="1700" i="1" dirty="0" smtClean="0"/>
              <a:t>she </a:t>
            </a:r>
            <a:r>
              <a:rPr lang="en-GB" sz="1700" i="1" dirty="0"/>
              <a:t>will </a:t>
            </a:r>
            <a:r>
              <a:rPr lang="en-GB" sz="1700" i="1" dirty="0" smtClean="0"/>
              <a:t>take me </a:t>
            </a:r>
            <a:r>
              <a:rPr lang="en-GB" sz="1700" i="1" dirty="0"/>
              <a:t>with </a:t>
            </a:r>
            <a:r>
              <a:rPr lang="en-GB" sz="1700" i="1" dirty="0" smtClean="0"/>
              <a:t>her </a:t>
            </a:r>
            <a:r>
              <a:rPr lang="en-GB" sz="1700" i="1" dirty="0"/>
              <a:t>to the new </a:t>
            </a:r>
            <a:r>
              <a:rPr lang="en-GB" sz="1700" i="1" dirty="0" smtClean="0"/>
              <a:t>family…I definitely can’t go with her.                                                                                                                                              </a:t>
            </a:r>
          </a:p>
          <a:p>
            <a:pPr marL="914400" lvl="2" indent="0" algn="r">
              <a:lnSpc>
                <a:spcPct val="110000"/>
              </a:lnSpc>
              <a:buNone/>
            </a:pPr>
            <a:r>
              <a:rPr lang="en-GB" sz="1700" i="1" dirty="0" smtClean="0"/>
              <a:t>(</a:t>
            </a:r>
            <a:r>
              <a:rPr lang="en-GB" sz="1700" i="1" dirty="0" err="1"/>
              <a:t>Guoping</a:t>
            </a:r>
            <a:r>
              <a:rPr lang="en-GB" sz="1700" i="1" dirty="0"/>
              <a:t>, a </a:t>
            </a:r>
            <a:r>
              <a:rPr lang="en-GB" sz="1700" i="1" dirty="0" err="1"/>
              <a:t>Shidu</a:t>
            </a:r>
            <a:r>
              <a:rPr lang="en-GB" sz="1700" i="1" dirty="0"/>
              <a:t> father</a:t>
            </a:r>
            <a:r>
              <a:rPr lang="en-GB" i="1" dirty="0"/>
              <a:t>) </a:t>
            </a:r>
            <a:endParaRPr kumimoji="1" lang="en-US" altLang="ja-JP" b="1" i="1" dirty="0">
              <a:solidFill>
                <a:schemeClr val="accent6">
                  <a:lumMod val="75000"/>
                </a:schemeClr>
              </a:solidFill>
            </a:endParaRPr>
          </a:p>
          <a:p>
            <a:pPr lvl="2">
              <a:lnSpc>
                <a:spcPct val="110000"/>
              </a:lnSpc>
            </a:pPr>
            <a:r>
              <a:rPr kumimoji="1" lang="en-US" altLang="ja-JP" sz="1800" b="1" dirty="0" smtClean="0">
                <a:solidFill>
                  <a:schemeClr val="accent6">
                    <a:lumMod val="75000"/>
                  </a:schemeClr>
                </a:solidFill>
              </a:rPr>
              <a:t>British parents: support from close family members</a:t>
            </a:r>
            <a:endParaRPr kumimoji="1" lang="en-US" altLang="ja-JP" sz="1800" b="1" dirty="0">
              <a:solidFill>
                <a:schemeClr val="accent6">
                  <a:lumMod val="75000"/>
                </a:schemeClr>
              </a:solidFill>
            </a:endParaRPr>
          </a:p>
          <a:p>
            <a:pPr marL="914400" lvl="1" indent="-457200">
              <a:lnSpc>
                <a:spcPct val="110000"/>
              </a:lnSpc>
              <a:buFont typeface="+mj-lt"/>
              <a:buAutoNum type="arabicPeriod"/>
            </a:pPr>
            <a:r>
              <a:rPr kumimoji="1" lang="en-US" altLang="ja-JP" sz="1900" b="1" dirty="0" smtClean="0">
                <a:solidFill>
                  <a:schemeClr val="accent6">
                    <a:lumMod val="75000"/>
                  </a:schemeClr>
                </a:solidFill>
              </a:rPr>
              <a:t>Peer </a:t>
            </a:r>
            <a:r>
              <a:rPr kumimoji="1" lang="en-US" altLang="ja-JP" sz="1900" b="1" dirty="0">
                <a:solidFill>
                  <a:schemeClr val="accent6">
                    <a:lumMod val="75000"/>
                  </a:schemeClr>
                </a:solidFill>
              </a:rPr>
              <a:t>support</a:t>
            </a:r>
          </a:p>
          <a:p>
            <a:pPr marL="914400" lvl="2" indent="0">
              <a:lnSpc>
                <a:spcPct val="110000"/>
              </a:lnSpc>
              <a:buNone/>
            </a:pPr>
            <a:r>
              <a:rPr kumimoji="1" lang="en-US" altLang="ja-JP" sz="1800" b="1" dirty="0">
                <a:solidFill>
                  <a:schemeClr val="accent6">
                    <a:lumMod val="75000"/>
                  </a:schemeClr>
                </a:solidFill>
              </a:rPr>
              <a:t>Support from </a:t>
            </a:r>
            <a:r>
              <a:rPr kumimoji="1" lang="en-US" altLang="ja-JP" sz="1800" b="1" dirty="0" smtClean="0">
                <a:solidFill>
                  <a:schemeClr val="accent6">
                    <a:lumMod val="75000"/>
                  </a:schemeClr>
                </a:solidFill>
              </a:rPr>
              <a:t>workplaces and colleagues </a:t>
            </a:r>
          </a:p>
          <a:p>
            <a:pPr marL="914400" lvl="2" indent="0">
              <a:lnSpc>
                <a:spcPct val="110000"/>
              </a:lnSpc>
              <a:buNone/>
            </a:pPr>
            <a:r>
              <a:rPr lang="en-GB" sz="1700" i="1" dirty="0" smtClean="0"/>
              <a:t>They (workplace and colleagues) </a:t>
            </a:r>
            <a:r>
              <a:rPr lang="en-GB" sz="1700" i="1" dirty="0"/>
              <a:t>know it and understand my situation. </a:t>
            </a:r>
            <a:r>
              <a:rPr lang="en-GB" sz="1700" i="1" dirty="0" smtClean="0"/>
              <a:t>                                             (</a:t>
            </a:r>
            <a:r>
              <a:rPr lang="en-GB" sz="1700" i="1" dirty="0" err="1" smtClean="0"/>
              <a:t>Guoping</a:t>
            </a:r>
            <a:r>
              <a:rPr lang="en-GB" sz="1700" i="1" dirty="0" smtClean="0"/>
              <a:t>, a </a:t>
            </a:r>
            <a:r>
              <a:rPr lang="en-GB" sz="1700" i="1" dirty="0" err="1" smtClean="0"/>
              <a:t>Shidu</a:t>
            </a:r>
            <a:r>
              <a:rPr lang="en-GB" sz="1700" i="1" dirty="0" smtClean="0"/>
              <a:t> father)</a:t>
            </a:r>
            <a:endParaRPr kumimoji="1" lang="en-US" altLang="ja-JP" sz="1700" b="1" i="1" dirty="0">
              <a:solidFill>
                <a:schemeClr val="accent6">
                  <a:lumMod val="75000"/>
                </a:schemeClr>
              </a:solidFill>
            </a:endParaRPr>
          </a:p>
          <a:p>
            <a:pPr marL="914400" lvl="2" indent="0">
              <a:lnSpc>
                <a:spcPct val="110000"/>
              </a:lnSpc>
              <a:buNone/>
            </a:pPr>
            <a:r>
              <a:rPr lang="en-GB" sz="1700" i="1" dirty="0"/>
              <a:t>because of the </a:t>
            </a:r>
            <a:r>
              <a:rPr lang="en-GB" sz="1700" i="1" dirty="0" smtClean="0"/>
              <a:t>people </a:t>
            </a:r>
            <a:r>
              <a:rPr lang="en-GB" sz="1700" i="1" dirty="0"/>
              <a:t>I work with, they understand what </a:t>
            </a:r>
            <a:r>
              <a:rPr lang="en-GB" sz="1700" i="1" dirty="0" smtClean="0"/>
              <a:t>the </a:t>
            </a:r>
            <a:r>
              <a:rPr lang="en-GB" sz="1700" i="1" dirty="0"/>
              <a:t>issues are</a:t>
            </a:r>
            <a:r>
              <a:rPr lang="en-GB" sz="1700" i="1" dirty="0" smtClean="0"/>
              <a:t>.                                                    (British father, a GP)</a:t>
            </a:r>
            <a:endParaRPr lang="en-GB" sz="1700" i="1" dirty="0"/>
          </a:p>
          <a:p>
            <a:pPr marL="914400" lvl="2" indent="0">
              <a:lnSpc>
                <a:spcPct val="110000"/>
              </a:lnSpc>
              <a:buNone/>
            </a:pPr>
            <a:r>
              <a:rPr kumimoji="1" lang="en-US" altLang="ja-JP" sz="1800" b="1" dirty="0">
                <a:solidFill>
                  <a:schemeClr val="accent6">
                    <a:lumMod val="75000"/>
                  </a:schemeClr>
                </a:solidFill>
              </a:rPr>
              <a:t>Support from </a:t>
            </a:r>
            <a:r>
              <a:rPr kumimoji="1" lang="en-US" altLang="ja-JP" sz="1800" b="1" dirty="0" smtClean="0">
                <a:solidFill>
                  <a:schemeClr val="accent6">
                    <a:lumMod val="75000"/>
                  </a:schemeClr>
                </a:solidFill>
              </a:rPr>
              <a:t>self-help groups</a:t>
            </a:r>
            <a:endParaRPr kumimoji="1" lang="en-US" altLang="ja-JP" sz="1800" b="1" dirty="0">
              <a:solidFill>
                <a:schemeClr val="accent6">
                  <a:lumMod val="75000"/>
                </a:schemeClr>
              </a:solidFill>
            </a:endParaRPr>
          </a:p>
          <a:p>
            <a:pPr marL="914400" lvl="2" indent="0">
              <a:lnSpc>
                <a:spcPct val="110000"/>
              </a:lnSpc>
              <a:buNone/>
            </a:pPr>
            <a:r>
              <a:rPr lang="en-US" altLang="ja-JP" sz="1700" i="1" dirty="0" smtClean="0"/>
              <a:t>We have to stay together to turn our sadness to power and to overcome difficulties.                        (</a:t>
            </a:r>
            <a:r>
              <a:rPr lang="en-US" altLang="ja-JP" sz="1700" i="1" dirty="0" err="1" smtClean="0"/>
              <a:t>Heping</a:t>
            </a:r>
            <a:r>
              <a:rPr lang="en-US" altLang="ja-JP" sz="1700" i="1" dirty="0" smtClean="0"/>
              <a:t>, a </a:t>
            </a:r>
            <a:r>
              <a:rPr lang="en-US" altLang="ja-JP" sz="1700" i="1" dirty="0" err="1" smtClean="0"/>
              <a:t>Shidu</a:t>
            </a:r>
            <a:r>
              <a:rPr lang="en-US" altLang="ja-JP" sz="1700" i="1" dirty="0" smtClean="0"/>
              <a:t> mother)</a:t>
            </a:r>
          </a:p>
          <a:p>
            <a:pPr marL="914400" lvl="2" indent="0">
              <a:lnSpc>
                <a:spcPct val="110000"/>
              </a:lnSpc>
              <a:buNone/>
            </a:pPr>
            <a:r>
              <a:rPr lang="en-GB" sz="1700" i="1" dirty="0"/>
              <a:t>I got in touch with Compassionate </a:t>
            </a:r>
            <a:r>
              <a:rPr lang="en-GB" sz="1700" i="1" dirty="0" smtClean="0"/>
              <a:t>Friends.                                                                                                                 (British mother)</a:t>
            </a:r>
            <a:endParaRPr lang="en-US" altLang="ja-JP" sz="1700" i="1" dirty="0"/>
          </a:p>
        </p:txBody>
      </p:sp>
    </p:spTree>
    <p:extLst>
      <p:ext uri="{BB962C8B-B14F-4D97-AF65-F5344CB8AC3E}">
        <p14:creationId xmlns:p14="http://schemas.microsoft.com/office/powerpoint/2010/main" val="217959018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0" y="-144083"/>
            <a:ext cx="10515600" cy="1325563"/>
          </a:xfrm>
        </p:spPr>
        <p:txBody>
          <a:bodyPr/>
          <a:lstStyle/>
          <a:p>
            <a:r>
              <a:rPr kumimoji="1" lang="en-US" altLang="ja-JP" dirty="0"/>
              <a:t>Being Shidu in China 4</a:t>
            </a:r>
            <a:endParaRPr kumimoji="1" lang="ja-JP" altLang="en-US" dirty="0"/>
          </a:p>
        </p:txBody>
      </p:sp>
      <p:sp>
        <p:nvSpPr>
          <p:cNvPr id="3" name="コンテンツ プレースホルダー 2"/>
          <p:cNvSpPr>
            <a:spLocks noGrp="1"/>
          </p:cNvSpPr>
          <p:nvPr>
            <p:ph idx="1"/>
          </p:nvPr>
        </p:nvSpPr>
        <p:spPr>
          <a:xfrm>
            <a:off x="516227" y="1052893"/>
            <a:ext cx="11126273" cy="5541090"/>
          </a:xfrm>
        </p:spPr>
        <p:txBody>
          <a:bodyPr>
            <a:normAutofit/>
          </a:bodyPr>
          <a:lstStyle/>
          <a:p>
            <a:r>
              <a:rPr kumimoji="1" lang="en-US" altLang="ja-JP" b="1" dirty="0" smtClean="0">
                <a:solidFill>
                  <a:schemeClr val="accent6">
                    <a:lumMod val="75000"/>
                  </a:schemeClr>
                </a:solidFill>
              </a:rPr>
              <a:t>Finding support</a:t>
            </a:r>
          </a:p>
          <a:p>
            <a:pPr marL="914400" lvl="1" indent="-457200">
              <a:buFont typeface="+mj-lt"/>
              <a:buAutoNum type="arabicPeriod" startAt="4"/>
            </a:pPr>
            <a:r>
              <a:rPr kumimoji="1" lang="en-US" altLang="ja-JP" b="1" dirty="0" smtClean="0">
                <a:solidFill>
                  <a:schemeClr val="accent6">
                    <a:lumMod val="75000"/>
                  </a:schemeClr>
                </a:solidFill>
              </a:rPr>
              <a:t>Social support: </a:t>
            </a:r>
            <a:r>
              <a:rPr kumimoji="1" lang="en-US" altLang="ja-JP" b="1" dirty="0">
                <a:solidFill>
                  <a:schemeClr val="accent6">
                    <a:lumMod val="75000"/>
                  </a:schemeClr>
                </a:solidFill>
              </a:rPr>
              <a:t>l</a:t>
            </a:r>
            <a:r>
              <a:rPr kumimoji="1" lang="en-US" altLang="ja-JP" b="1" dirty="0" smtClean="0">
                <a:solidFill>
                  <a:schemeClr val="accent6">
                    <a:lumMod val="75000"/>
                  </a:schemeClr>
                </a:solidFill>
              </a:rPr>
              <a:t>ack of social support</a:t>
            </a:r>
          </a:p>
          <a:p>
            <a:pPr marL="914400" lvl="1" indent="-457200">
              <a:buFont typeface="+mj-lt"/>
              <a:buAutoNum type="arabicPeriod" startAt="4"/>
            </a:pPr>
            <a:endParaRPr kumimoji="1" lang="en-US" altLang="ja-JP" b="1" dirty="0" smtClean="0">
              <a:solidFill>
                <a:schemeClr val="accent6">
                  <a:lumMod val="75000"/>
                </a:schemeClr>
              </a:solidFill>
            </a:endParaRPr>
          </a:p>
          <a:p>
            <a:pPr lvl="2"/>
            <a:r>
              <a:rPr kumimoji="1" lang="en-US" altLang="ja-JP" b="1" dirty="0" smtClean="0">
                <a:solidFill>
                  <a:schemeClr val="accent6">
                    <a:lumMod val="75000"/>
                  </a:schemeClr>
                </a:solidFill>
              </a:rPr>
              <a:t>Little support to well-being</a:t>
            </a:r>
          </a:p>
          <a:p>
            <a:pPr lvl="2"/>
            <a:endParaRPr kumimoji="1" lang="en-US" altLang="ja-JP" b="1" dirty="0" smtClean="0">
              <a:solidFill>
                <a:schemeClr val="accent6">
                  <a:lumMod val="75000"/>
                </a:schemeClr>
              </a:solidFill>
            </a:endParaRPr>
          </a:p>
          <a:p>
            <a:pPr lvl="2"/>
            <a:r>
              <a:rPr kumimoji="1" lang="en-US" altLang="ja-JP" b="1" dirty="0" smtClean="0">
                <a:solidFill>
                  <a:schemeClr val="accent6">
                    <a:lumMod val="75000"/>
                  </a:schemeClr>
                </a:solidFill>
              </a:rPr>
              <a:t>Little support to end of life care</a:t>
            </a:r>
          </a:p>
          <a:p>
            <a:pPr marL="1371600" lvl="3" indent="0">
              <a:buNone/>
            </a:pPr>
            <a:r>
              <a:rPr kumimoji="1" lang="en-US" altLang="ja-JP" i="1" dirty="0"/>
              <a:t>All of us love the country. We respected the One Child Policy, but now we have to face </a:t>
            </a:r>
            <a:r>
              <a:rPr kumimoji="1" lang="en-US" altLang="ja-JP" i="1" dirty="0" smtClean="0"/>
              <a:t>life’s challenges and our end </a:t>
            </a:r>
            <a:r>
              <a:rPr kumimoji="1" lang="en-US" altLang="ja-JP" i="1" dirty="0"/>
              <a:t>of life care by our </a:t>
            </a:r>
            <a:r>
              <a:rPr kumimoji="1" lang="en-US" altLang="ja-JP" i="1" dirty="0" smtClean="0"/>
              <a:t>selves.</a:t>
            </a:r>
          </a:p>
          <a:p>
            <a:pPr marL="1371600" lvl="3" indent="0" algn="r">
              <a:buNone/>
            </a:pPr>
            <a:r>
              <a:rPr kumimoji="1" lang="en-US" altLang="ja-JP" i="1" dirty="0" smtClean="0"/>
              <a:t>(</a:t>
            </a:r>
            <a:r>
              <a:rPr kumimoji="1" lang="en-US" altLang="ja-JP" i="1" dirty="0" err="1" smtClean="0"/>
              <a:t>Tiantang</a:t>
            </a:r>
            <a:r>
              <a:rPr kumimoji="1" lang="en-US" altLang="ja-JP" i="1" dirty="0" smtClean="0"/>
              <a:t>, a </a:t>
            </a:r>
            <a:r>
              <a:rPr kumimoji="1" lang="en-US" altLang="ja-JP" i="1" dirty="0" err="1" smtClean="0"/>
              <a:t>shidu</a:t>
            </a:r>
            <a:r>
              <a:rPr kumimoji="1" lang="en-US" altLang="ja-JP" i="1" dirty="0" smtClean="0"/>
              <a:t> mother)</a:t>
            </a:r>
            <a:endParaRPr kumimoji="1" lang="en-US" altLang="ja-JP" i="1" dirty="0"/>
          </a:p>
          <a:p>
            <a:pPr lvl="2"/>
            <a:r>
              <a:rPr kumimoji="1" lang="en-US" altLang="ja-JP" b="1" dirty="0" smtClean="0">
                <a:solidFill>
                  <a:schemeClr val="accent6">
                    <a:lumMod val="75000"/>
                  </a:schemeClr>
                </a:solidFill>
              </a:rPr>
              <a:t>Highly active to negotiate for support (sometimes being political)</a:t>
            </a:r>
          </a:p>
          <a:p>
            <a:pPr marL="1371600" lvl="3" indent="0">
              <a:buNone/>
            </a:pPr>
            <a:r>
              <a:rPr kumimoji="1" lang="en-US" altLang="ja-JP" i="1" dirty="0" smtClean="0"/>
              <a:t>All of us are over 50. The reason why we assembled here is to let the whole society hear our real voice.</a:t>
            </a:r>
          </a:p>
          <a:p>
            <a:pPr marL="1371600" lvl="3" indent="0" algn="r">
              <a:buNone/>
            </a:pPr>
            <a:r>
              <a:rPr kumimoji="1" lang="en-US" altLang="ja-JP" i="1" dirty="0"/>
              <a:t>(</a:t>
            </a:r>
            <a:r>
              <a:rPr kumimoji="1" lang="en-US" altLang="ja-JP" i="1" dirty="0" err="1"/>
              <a:t>Tiantang</a:t>
            </a:r>
            <a:r>
              <a:rPr kumimoji="1" lang="en-US" altLang="ja-JP" i="1" dirty="0"/>
              <a:t>, a </a:t>
            </a:r>
            <a:r>
              <a:rPr kumimoji="1" lang="en-US" altLang="ja-JP" i="1" dirty="0" err="1"/>
              <a:t>shidu</a:t>
            </a:r>
            <a:r>
              <a:rPr kumimoji="1" lang="en-US" altLang="ja-JP" i="1" dirty="0"/>
              <a:t> mother)</a:t>
            </a:r>
          </a:p>
          <a:p>
            <a:pPr marL="1371600" lvl="3" indent="0">
              <a:buNone/>
            </a:pPr>
            <a:r>
              <a:rPr kumimoji="1" lang="en-US" altLang="ja-JP" i="1" dirty="0" smtClean="0"/>
              <a:t>We chose five people to represent us. We took the metro to the petition office of the National Family Planning Committee to ask for a negotiation.</a:t>
            </a:r>
          </a:p>
          <a:p>
            <a:pPr marL="1371600" lvl="3" indent="0" algn="r">
              <a:buNone/>
            </a:pPr>
            <a:r>
              <a:rPr kumimoji="1" lang="en-US" altLang="ja-JP" i="1" dirty="0" smtClean="0"/>
              <a:t>(</a:t>
            </a:r>
            <a:r>
              <a:rPr kumimoji="1" lang="en-US" altLang="ja-JP" i="1" dirty="0" err="1" smtClean="0"/>
              <a:t>Haiqin</a:t>
            </a:r>
            <a:r>
              <a:rPr kumimoji="1" lang="en-US" altLang="ja-JP" i="1" dirty="0" smtClean="0"/>
              <a:t>, a </a:t>
            </a:r>
            <a:r>
              <a:rPr kumimoji="1" lang="en-US" altLang="ja-JP" i="1" dirty="0" err="1" smtClean="0"/>
              <a:t>Shidu</a:t>
            </a:r>
            <a:r>
              <a:rPr kumimoji="1" lang="en-US" altLang="ja-JP" i="1" dirty="0" smtClean="0"/>
              <a:t> mother)</a:t>
            </a:r>
            <a:endParaRPr kumimoji="1" lang="en-US" altLang="ja-JP" i="1" dirty="0"/>
          </a:p>
          <a:p>
            <a:pPr lvl="2"/>
            <a:endParaRPr kumimoji="1" lang="en-US" altLang="ja-JP" i="1" dirty="0" smtClean="0"/>
          </a:p>
          <a:p>
            <a:pPr lvl="2"/>
            <a:endParaRPr kumimoji="1" lang="en-US" altLang="ja-JP" b="1" dirty="0" smtClean="0">
              <a:solidFill>
                <a:schemeClr val="accent6">
                  <a:lumMod val="75000"/>
                </a:schemeClr>
              </a:solidFill>
            </a:endParaRPr>
          </a:p>
          <a:p>
            <a:pPr marL="914400" lvl="2" indent="0">
              <a:buNone/>
            </a:pPr>
            <a:endParaRPr kumimoji="1" lang="en-US" altLang="ja-JP" b="1" dirty="0" smtClean="0">
              <a:solidFill>
                <a:schemeClr val="accent6">
                  <a:lumMod val="75000"/>
                </a:schemeClr>
              </a:solidFill>
            </a:endParaRPr>
          </a:p>
          <a:p>
            <a:pPr marL="914400" lvl="2" indent="0">
              <a:buNone/>
            </a:pPr>
            <a:endParaRPr kumimoji="1" lang="en-US" altLang="ja-JP" b="1" dirty="0" smtClean="0">
              <a:solidFill>
                <a:schemeClr val="accent6">
                  <a:lumMod val="75000"/>
                </a:schemeClr>
              </a:solidFill>
            </a:endParaRPr>
          </a:p>
        </p:txBody>
      </p:sp>
    </p:spTree>
    <p:extLst>
      <p:ext uri="{BB962C8B-B14F-4D97-AF65-F5344CB8AC3E}">
        <p14:creationId xmlns:p14="http://schemas.microsoft.com/office/powerpoint/2010/main" val="57077810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220013" y="215767"/>
            <a:ext cx="11126273" cy="827422"/>
          </a:xfrm>
        </p:spPr>
        <p:txBody>
          <a:bodyPr>
            <a:normAutofit lnSpcReduction="10000"/>
          </a:bodyPr>
          <a:lstStyle/>
          <a:p>
            <a:r>
              <a:rPr kumimoji="1" lang="en-US" altLang="ja-JP" b="1" dirty="0" smtClean="0">
                <a:solidFill>
                  <a:schemeClr val="accent6">
                    <a:lumMod val="75000"/>
                  </a:schemeClr>
                </a:solidFill>
              </a:rPr>
              <a:t>Finding support</a:t>
            </a:r>
          </a:p>
          <a:p>
            <a:pPr marL="914400" lvl="1" indent="-457200">
              <a:buFont typeface="+mj-lt"/>
              <a:buAutoNum type="arabicPeriod" startAt="4"/>
            </a:pPr>
            <a:r>
              <a:rPr kumimoji="1" lang="en-US" altLang="ja-JP" b="1" dirty="0" smtClean="0">
                <a:solidFill>
                  <a:schemeClr val="accent6">
                    <a:lumMod val="75000"/>
                  </a:schemeClr>
                </a:solidFill>
              </a:rPr>
              <a:t>Social support: a sample </a:t>
            </a:r>
          </a:p>
          <a:p>
            <a:pPr lvl="2"/>
            <a:endParaRPr kumimoji="1" lang="en-US" altLang="ja-JP" i="1" dirty="0" smtClean="0"/>
          </a:p>
          <a:p>
            <a:pPr lvl="2"/>
            <a:endParaRPr kumimoji="1" lang="en-US" altLang="ja-JP" b="1" dirty="0" smtClean="0">
              <a:solidFill>
                <a:schemeClr val="accent6">
                  <a:lumMod val="75000"/>
                </a:schemeClr>
              </a:solidFill>
            </a:endParaRPr>
          </a:p>
          <a:p>
            <a:pPr marL="914400" lvl="2" indent="0">
              <a:buNone/>
            </a:pPr>
            <a:endParaRPr kumimoji="1" lang="en-US" altLang="ja-JP" b="1" dirty="0" smtClean="0">
              <a:solidFill>
                <a:schemeClr val="accent6">
                  <a:lumMod val="75000"/>
                </a:schemeClr>
              </a:solidFill>
            </a:endParaRPr>
          </a:p>
          <a:p>
            <a:pPr marL="914400" lvl="2" indent="0">
              <a:buNone/>
            </a:pPr>
            <a:endParaRPr kumimoji="1" lang="en-US" altLang="ja-JP" b="1" dirty="0" smtClean="0">
              <a:solidFill>
                <a:schemeClr val="accent6">
                  <a:lumMod val="75000"/>
                </a:schemeClr>
              </a:solidFill>
            </a:endParaRPr>
          </a:p>
        </p:txBody>
      </p:sp>
      <p:sp>
        <p:nvSpPr>
          <p:cNvPr id="2" name="TextBox 1"/>
          <p:cNvSpPr txBox="1"/>
          <p:nvPr/>
        </p:nvSpPr>
        <p:spPr>
          <a:xfrm>
            <a:off x="695994" y="1352281"/>
            <a:ext cx="10174309" cy="4616648"/>
          </a:xfrm>
          <a:prstGeom prst="rect">
            <a:avLst/>
          </a:prstGeom>
          <a:noFill/>
        </p:spPr>
        <p:txBody>
          <a:bodyPr wrap="square" rtlCol="0">
            <a:spAutoFit/>
          </a:bodyPr>
          <a:lstStyle/>
          <a:p>
            <a:r>
              <a:rPr lang="en-GB" sz="2400" b="1" dirty="0" err="1" smtClean="0">
                <a:solidFill>
                  <a:schemeClr val="accent6">
                    <a:lumMod val="75000"/>
                  </a:schemeClr>
                </a:solidFill>
              </a:rPr>
              <a:t>Minsheng</a:t>
            </a:r>
            <a:r>
              <a:rPr lang="en-GB" sz="2400" b="1" dirty="0" smtClean="0">
                <a:solidFill>
                  <a:schemeClr val="accent6">
                    <a:lumMod val="75000"/>
                  </a:schemeClr>
                </a:solidFill>
              </a:rPr>
              <a:t> Social Work Service Centre </a:t>
            </a:r>
          </a:p>
          <a:p>
            <a:endParaRPr lang="en-GB" dirty="0"/>
          </a:p>
          <a:p>
            <a:pPr marL="800100" lvl="1" indent="-342900">
              <a:buFont typeface="+mj-lt"/>
              <a:buAutoNum type="arabicPeriod"/>
            </a:pPr>
            <a:r>
              <a:rPr lang="en-GB" dirty="0" smtClean="0"/>
              <a:t>Service model</a:t>
            </a:r>
          </a:p>
          <a:p>
            <a:pPr lvl="2"/>
            <a:r>
              <a:rPr lang="en-GB" dirty="0" smtClean="0"/>
              <a:t>Social worker + Government official + Volunteer + Professional service </a:t>
            </a:r>
          </a:p>
          <a:p>
            <a:pPr lvl="2"/>
            <a:endParaRPr lang="en-GB" dirty="0"/>
          </a:p>
          <a:p>
            <a:pPr marL="800100" lvl="1" indent="-342900">
              <a:buFont typeface="+mj-lt"/>
              <a:buAutoNum type="arabicPeriod"/>
            </a:pPr>
            <a:r>
              <a:rPr lang="en-GB" dirty="0" smtClean="0"/>
              <a:t>Purposes</a:t>
            </a:r>
          </a:p>
          <a:p>
            <a:pPr marL="1200150" lvl="2" indent="-285750">
              <a:buFont typeface="Arial" panose="020B0604020202020204" pitchFamily="34" charset="0"/>
              <a:buChar char="•"/>
            </a:pPr>
            <a:r>
              <a:rPr lang="en-GB" dirty="0" smtClean="0"/>
              <a:t>Release stress</a:t>
            </a:r>
          </a:p>
          <a:p>
            <a:pPr marL="1200150" lvl="2" indent="-285750">
              <a:buFont typeface="Arial" panose="020B0604020202020204" pitchFamily="34" charset="0"/>
              <a:buChar char="•"/>
            </a:pPr>
            <a:r>
              <a:rPr lang="en-GB" dirty="0" smtClean="0"/>
              <a:t>Rebuild purposes for life</a:t>
            </a:r>
          </a:p>
          <a:p>
            <a:pPr marL="1200150" lvl="2" indent="-285750">
              <a:buFont typeface="Arial" panose="020B0604020202020204" pitchFamily="34" charset="0"/>
              <a:buChar char="•"/>
            </a:pPr>
            <a:r>
              <a:rPr lang="en-GB" dirty="0" smtClean="0"/>
              <a:t>Identify personal needs of each family </a:t>
            </a:r>
          </a:p>
          <a:p>
            <a:pPr marL="1200150" lvl="2" indent="-285750">
              <a:buFont typeface="Arial" panose="020B0604020202020204" pitchFamily="34" charset="0"/>
              <a:buChar char="•"/>
            </a:pPr>
            <a:r>
              <a:rPr lang="en-GB" dirty="0" smtClean="0">
                <a:solidFill>
                  <a:srgbClr val="FF0000"/>
                </a:solidFill>
              </a:rPr>
              <a:t>Change their inappropriate emotions and recognitions</a:t>
            </a:r>
          </a:p>
          <a:p>
            <a:pPr marL="800100" lvl="1" indent="-342900">
              <a:buFont typeface="+mj-lt"/>
              <a:buAutoNum type="arabicPeriod"/>
            </a:pPr>
            <a:endParaRPr lang="en-GB" dirty="0"/>
          </a:p>
          <a:p>
            <a:pPr marL="800100" lvl="1" indent="-342900">
              <a:buFont typeface="+mj-lt"/>
              <a:buAutoNum type="arabicPeriod"/>
            </a:pPr>
            <a:r>
              <a:rPr lang="en-GB" dirty="0" smtClean="0"/>
              <a:t>Methods</a:t>
            </a:r>
          </a:p>
          <a:p>
            <a:pPr marL="1200150" lvl="2" indent="-285750">
              <a:buFont typeface="Arial" panose="020B0604020202020204" pitchFamily="34" charset="0"/>
              <a:buChar char="•"/>
            </a:pPr>
            <a:r>
              <a:rPr lang="en-GB" dirty="0" smtClean="0"/>
              <a:t>Help </a:t>
            </a:r>
            <a:r>
              <a:rPr lang="en-GB" dirty="0" err="1" smtClean="0"/>
              <a:t>Shidu</a:t>
            </a:r>
            <a:r>
              <a:rPr lang="en-GB" dirty="0" smtClean="0"/>
              <a:t> parents rebuild social networks</a:t>
            </a:r>
          </a:p>
          <a:p>
            <a:pPr marL="1200150" lvl="2" indent="-285750">
              <a:buFont typeface="Arial" panose="020B0604020202020204" pitchFamily="34" charset="0"/>
              <a:buChar char="•"/>
            </a:pPr>
            <a:r>
              <a:rPr lang="en-GB" dirty="0" smtClean="0"/>
              <a:t>Develop self-help groups </a:t>
            </a:r>
          </a:p>
          <a:p>
            <a:pPr marL="1200150" lvl="2" indent="-285750">
              <a:buFont typeface="Arial" panose="020B0604020202020204" pitchFamily="34" charset="0"/>
              <a:buChar char="•"/>
            </a:pPr>
            <a:r>
              <a:rPr lang="en-GB" dirty="0" smtClean="0"/>
              <a:t>Integrate social work organisations and local communities </a:t>
            </a:r>
          </a:p>
          <a:p>
            <a:pPr marL="1200150" lvl="2" indent="-285750">
              <a:buFont typeface="Arial" panose="020B0604020202020204" pitchFamily="34" charset="0"/>
              <a:buChar char="•"/>
            </a:pPr>
            <a:r>
              <a:rPr lang="en-GB" dirty="0" smtClean="0"/>
              <a:t>Improve social engagements through various activities </a:t>
            </a:r>
            <a:endParaRPr lang="en-GB"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03572" y="2730592"/>
            <a:ext cx="4365867" cy="3270431"/>
          </a:xfrm>
          <a:prstGeom prst="rect">
            <a:avLst/>
          </a:prstGeom>
        </p:spPr>
      </p:pic>
    </p:spTree>
    <p:extLst>
      <p:ext uri="{BB962C8B-B14F-4D97-AF65-F5344CB8AC3E}">
        <p14:creationId xmlns:p14="http://schemas.microsoft.com/office/powerpoint/2010/main" val="163065663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solidFill>
                  <a:schemeClr val="accent6">
                    <a:lumMod val="75000"/>
                  </a:schemeClr>
                </a:solidFill>
                <a:latin typeface="+mn-lt"/>
              </a:rPr>
              <a:t>Services</a:t>
            </a:r>
            <a:endParaRPr lang="en-GB" b="1" dirty="0">
              <a:solidFill>
                <a:schemeClr val="accent6">
                  <a:lumMod val="75000"/>
                </a:schemeClr>
              </a:solidFill>
              <a:latin typeface="+mn-lt"/>
            </a:endParaRPr>
          </a:p>
        </p:txBody>
      </p:sp>
      <p:sp>
        <p:nvSpPr>
          <p:cNvPr id="3" name="Content Placeholder 2"/>
          <p:cNvSpPr>
            <a:spLocks noGrp="1"/>
          </p:cNvSpPr>
          <p:nvPr>
            <p:ph idx="1"/>
          </p:nvPr>
        </p:nvSpPr>
        <p:spPr>
          <a:xfrm>
            <a:off x="1175961" y="2368550"/>
            <a:ext cx="5305023" cy="4351338"/>
          </a:xfrm>
        </p:spPr>
        <p:txBody>
          <a:bodyPr/>
          <a:lstStyle/>
          <a:p>
            <a:r>
              <a:rPr lang="en-GB" dirty="0" smtClean="0"/>
              <a:t>Home visiting</a:t>
            </a:r>
          </a:p>
          <a:p>
            <a:r>
              <a:rPr lang="en-GB" dirty="0" smtClean="0"/>
              <a:t>Group consulting</a:t>
            </a:r>
          </a:p>
          <a:p>
            <a:r>
              <a:rPr lang="en-GB" dirty="0" smtClean="0"/>
              <a:t>Community activities</a:t>
            </a:r>
          </a:p>
          <a:p>
            <a:r>
              <a:rPr lang="en-GB" dirty="0" smtClean="0"/>
              <a:t>Social events </a:t>
            </a:r>
          </a:p>
          <a:p>
            <a:pPr marL="0" indent="0" algn="ctr">
              <a:buNone/>
            </a:pPr>
            <a:r>
              <a:rPr lang="en-GB" dirty="0" smtClean="0"/>
              <a:t>…</a:t>
            </a:r>
            <a:endParaRPr lang="en-GB" dirty="0"/>
          </a:p>
        </p:txBody>
      </p:sp>
      <p:pic>
        <p:nvPicPr>
          <p:cNvPr id="1026" name="Picture 2" descr="http://epaper.hf365.com/hfwb/res/1/61/2014-06/18/O6/res07_attpic_brief.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50544" y="3859252"/>
            <a:ext cx="3109382" cy="2596636"/>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hfms.org.cn/Upload/site/5350d46d741c4.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675745" y="463986"/>
            <a:ext cx="3914083" cy="31312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2740132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0609" y="0"/>
            <a:ext cx="10515600" cy="1325563"/>
          </a:xfrm>
        </p:spPr>
        <p:txBody>
          <a:bodyPr/>
          <a:lstStyle/>
          <a:p>
            <a:r>
              <a:rPr lang="en-GB" b="1" dirty="0" smtClean="0"/>
              <a:t>Summary</a:t>
            </a:r>
            <a:endParaRPr lang="en-GB" b="1" dirty="0"/>
          </a:p>
        </p:txBody>
      </p:sp>
      <p:sp>
        <p:nvSpPr>
          <p:cNvPr id="3" name="Content Placeholder 2"/>
          <p:cNvSpPr>
            <a:spLocks noGrp="1"/>
          </p:cNvSpPr>
          <p:nvPr>
            <p:ph idx="1"/>
          </p:nvPr>
        </p:nvSpPr>
        <p:spPr>
          <a:xfrm>
            <a:off x="838200" y="1325563"/>
            <a:ext cx="10515600" cy="5036600"/>
          </a:xfrm>
        </p:spPr>
        <p:txBody>
          <a:bodyPr>
            <a:normAutofit lnSpcReduction="10000"/>
          </a:bodyPr>
          <a:lstStyle/>
          <a:p>
            <a:pPr marL="514350" indent="-514350">
              <a:buFont typeface="+mj-lt"/>
              <a:buAutoNum type="arabicPeriod"/>
            </a:pPr>
            <a:r>
              <a:rPr lang="en-GB" dirty="0" err="1" smtClean="0"/>
              <a:t>Shidu</a:t>
            </a:r>
            <a:r>
              <a:rPr lang="en-GB" dirty="0" smtClean="0"/>
              <a:t> is considered as “bad” for the child, parents and family;</a:t>
            </a:r>
          </a:p>
          <a:p>
            <a:pPr marL="514350" indent="-514350">
              <a:buFont typeface="+mj-lt"/>
              <a:buAutoNum type="arabicPeriod"/>
            </a:pPr>
            <a:r>
              <a:rPr lang="en-GB" dirty="0" err="1" smtClean="0"/>
              <a:t>Shidu</a:t>
            </a:r>
            <a:r>
              <a:rPr lang="en-GB" dirty="0" smtClean="0"/>
              <a:t> brings difficulties and impacts on different aspects of parents’ lives;</a:t>
            </a:r>
          </a:p>
          <a:p>
            <a:pPr marL="514350" indent="-514350">
              <a:buFont typeface="+mj-lt"/>
              <a:buAutoNum type="arabicPeriod"/>
            </a:pPr>
            <a:r>
              <a:rPr lang="en-GB" dirty="0" err="1" smtClean="0"/>
              <a:t>Shidu</a:t>
            </a:r>
            <a:r>
              <a:rPr lang="en-GB" dirty="0" smtClean="0"/>
              <a:t> challenges the sense of self of being parents, family members and social members;</a:t>
            </a:r>
          </a:p>
          <a:p>
            <a:pPr marL="514350" indent="-514350">
              <a:buFont typeface="+mj-lt"/>
              <a:buAutoNum type="arabicPeriod"/>
            </a:pPr>
            <a:r>
              <a:rPr lang="en-GB" dirty="0" smtClean="0"/>
              <a:t>Issues of everyday life block parents in making sense of their lives;</a:t>
            </a:r>
          </a:p>
          <a:p>
            <a:pPr marL="514350" indent="-514350">
              <a:buFont typeface="+mj-lt"/>
              <a:buAutoNum type="arabicPeriod"/>
            </a:pPr>
            <a:r>
              <a:rPr lang="en-GB" dirty="0" err="1"/>
              <a:t>Shidu</a:t>
            </a:r>
            <a:r>
              <a:rPr lang="en-GB" dirty="0"/>
              <a:t> </a:t>
            </a:r>
            <a:r>
              <a:rPr lang="en-GB" dirty="0" smtClean="0"/>
              <a:t>parents tend to have a more relational self in an interdependent life;</a:t>
            </a:r>
          </a:p>
          <a:p>
            <a:pPr marL="514350" indent="-514350">
              <a:buFont typeface="+mj-lt"/>
              <a:buAutoNum type="arabicPeriod"/>
            </a:pPr>
            <a:r>
              <a:rPr lang="en-GB" dirty="0" err="1" smtClean="0"/>
              <a:t>Shidu</a:t>
            </a:r>
            <a:r>
              <a:rPr lang="en-GB" dirty="0" smtClean="0"/>
              <a:t> parents tend to actively find support even if there is little social support;</a:t>
            </a:r>
          </a:p>
          <a:p>
            <a:pPr marL="514350" indent="-514350">
              <a:buFont typeface="+mj-lt"/>
              <a:buAutoNum type="arabicPeriod"/>
            </a:pPr>
            <a:r>
              <a:rPr lang="en-GB" dirty="0" smtClean="0"/>
              <a:t>It is necessary to further identify gaps between their needs and actual support.</a:t>
            </a:r>
            <a:endParaRPr lang="en-GB" dirty="0"/>
          </a:p>
        </p:txBody>
      </p:sp>
    </p:spTree>
    <p:extLst>
      <p:ext uri="{BB962C8B-B14F-4D97-AF65-F5344CB8AC3E}">
        <p14:creationId xmlns:p14="http://schemas.microsoft.com/office/powerpoint/2010/main" val="349066650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Limitation and implications</a:t>
            </a:r>
            <a:endParaRPr lang="en-GB" dirty="0"/>
          </a:p>
        </p:txBody>
      </p:sp>
      <p:sp>
        <p:nvSpPr>
          <p:cNvPr id="4" name="Content Placeholder 2"/>
          <p:cNvSpPr>
            <a:spLocks noGrp="1"/>
          </p:cNvSpPr>
          <p:nvPr>
            <p:ph idx="1"/>
          </p:nvPr>
        </p:nvSpPr>
        <p:spPr>
          <a:xfrm>
            <a:off x="1064057" y="1556792"/>
            <a:ext cx="10009112" cy="4525962"/>
          </a:xfrm>
        </p:spPr>
        <p:txBody>
          <a:bodyPr>
            <a:normAutofit/>
          </a:bodyPr>
          <a:lstStyle/>
          <a:p>
            <a:r>
              <a:rPr lang="en-GB" dirty="0" smtClean="0"/>
              <a:t>Limitations:</a:t>
            </a:r>
          </a:p>
          <a:p>
            <a:pPr marL="914400" lvl="1" indent="-457200">
              <a:buFont typeface="+mj-lt"/>
              <a:buAutoNum type="arabicPeriod"/>
            </a:pPr>
            <a:r>
              <a:rPr lang="en-GB" dirty="0"/>
              <a:t>The interview data on the experiences of Shidu parents are </a:t>
            </a:r>
            <a:r>
              <a:rPr lang="en-GB" dirty="0" smtClean="0"/>
              <a:t>incomplete;</a:t>
            </a:r>
          </a:p>
          <a:p>
            <a:pPr marL="914400" lvl="1" indent="-457200">
              <a:buFont typeface="+mj-lt"/>
              <a:buAutoNum type="arabicPeriod"/>
            </a:pPr>
            <a:r>
              <a:rPr lang="en-GB" dirty="0" smtClean="0"/>
              <a:t> </a:t>
            </a:r>
            <a:r>
              <a:rPr lang="en-GB" dirty="0"/>
              <a:t>All three datasets were collected for purposes and using questions that were different to those related to the research on which this paper is based. </a:t>
            </a:r>
            <a:endParaRPr lang="en-GB" dirty="0" smtClean="0"/>
          </a:p>
          <a:p>
            <a:pPr marL="914400" lvl="1" indent="-457200">
              <a:buFont typeface="+mj-lt"/>
              <a:buAutoNum type="arabicPeriod"/>
            </a:pPr>
            <a:r>
              <a:rPr lang="en-GB" dirty="0" smtClean="0"/>
              <a:t>No focus on other family members, such as grandparents.</a:t>
            </a:r>
          </a:p>
          <a:p>
            <a:pPr lvl="1"/>
            <a:endParaRPr lang="en-GB" dirty="0"/>
          </a:p>
          <a:p>
            <a:pPr marL="514350" indent="-457200"/>
            <a:r>
              <a:rPr lang="en-GB" dirty="0" smtClean="0"/>
              <a:t>Implications:</a:t>
            </a:r>
          </a:p>
          <a:p>
            <a:pPr lvl="1"/>
            <a:r>
              <a:rPr lang="en-GB" dirty="0"/>
              <a:t>C</a:t>
            </a:r>
            <a:r>
              <a:rPr lang="en-GB" dirty="0" smtClean="0"/>
              <a:t>ollect more primary </a:t>
            </a:r>
            <a:r>
              <a:rPr lang="en-GB" dirty="0"/>
              <a:t>interview data from Shidu parents as well as other family members in </a:t>
            </a:r>
            <a:r>
              <a:rPr lang="en-GB" dirty="0" smtClean="0"/>
              <a:t>China from October, 2016.</a:t>
            </a:r>
          </a:p>
          <a:p>
            <a:pPr marL="914400" lvl="1" indent="-457200">
              <a:buFont typeface="+mj-lt"/>
              <a:buAutoNum type="arabicPeriod"/>
            </a:pPr>
            <a:endParaRPr lang="en-GB" dirty="0"/>
          </a:p>
        </p:txBody>
      </p:sp>
    </p:spTree>
    <p:extLst>
      <p:ext uri="{BB962C8B-B14F-4D97-AF65-F5344CB8AC3E}">
        <p14:creationId xmlns:p14="http://schemas.microsoft.com/office/powerpoint/2010/main" val="299701515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Reference</a:t>
            </a:r>
            <a:endParaRPr lang="en-GB" dirty="0"/>
          </a:p>
        </p:txBody>
      </p:sp>
      <p:sp>
        <p:nvSpPr>
          <p:cNvPr id="3" name="Content Placeholder 2"/>
          <p:cNvSpPr>
            <a:spLocks noGrp="1"/>
          </p:cNvSpPr>
          <p:nvPr>
            <p:ph idx="1"/>
          </p:nvPr>
        </p:nvSpPr>
        <p:spPr/>
        <p:txBody>
          <a:bodyPr/>
          <a:lstStyle/>
          <a:p>
            <a:r>
              <a:rPr lang="en-GB" dirty="0"/>
              <a:t>China National Committee on Aging</a:t>
            </a:r>
            <a:r>
              <a:rPr lang="en-GB" dirty="0" smtClean="0"/>
              <a:t>. </a:t>
            </a:r>
            <a:r>
              <a:rPr lang="en-GB" dirty="0"/>
              <a:t>(2013). The </a:t>
            </a:r>
            <a:r>
              <a:rPr lang="en-GB" dirty="0" smtClean="0"/>
              <a:t>elderly </a:t>
            </a:r>
            <a:r>
              <a:rPr lang="en-GB" dirty="0"/>
              <a:t>lost their only child: who can provide old age support for us? C. N. C. o. Aging. Beijing.</a:t>
            </a:r>
          </a:p>
          <a:p>
            <a:r>
              <a:rPr lang="en-GB" dirty="0" smtClean="0"/>
              <a:t>Wang</a:t>
            </a:r>
            <a:r>
              <a:rPr lang="en-GB" dirty="0"/>
              <a:t>, G. (2013). "The estimated </a:t>
            </a:r>
            <a:r>
              <a:rPr lang="en-GB" dirty="0" smtClean="0"/>
              <a:t>quantity </a:t>
            </a:r>
            <a:r>
              <a:rPr lang="en-GB" dirty="0"/>
              <a:t>of the Only Child in China and the its variation trend." </a:t>
            </a:r>
            <a:r>
              <a:rPr lang="en-GB" u="sng" dirty="0"/>
              <a:t>Chinese Journal of Population Science </a:t>
            </a:r>
            <a:r>
              <a:rPr lang="en-GB" b="1" u="sng" dirty="0"/>
              <a:t>33</a:t>
            </a:r>
            <a:r>
              <a:rPr lang="en-GB" u="sng" dirty="0"/>
              <a:t>(1): 57-65.</a:t>
            </a:r>
            <a:endParaRPr lang="en-GB" dirty="0"/>
          </a:p>
        </p:txBody>
      </p:sp>
    </p:spTree>
    <p:extLst>
      <p:ext uri="{BB962C8B-B14F-4D97-AF65-F5344CB8AC3E}">
        <p14:creationId xmlns:p14="http://schemas.microsoft.com/office/powerpoint/2010/main" val="1562527517"/>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PVERSION" val="5"/>
  <p:tag name="TPFULLVERSION" val="5.3.2.24"/>
  <p:tag name="PPTVERSION" val="15"/>
  <p:tag name="TPOS" val="2"/>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4793</TotalTime>
  <Words>3059</Words>
  <Application>Microsoft Office PowerPoint</Application>
  <PresentationFormat>Widescreen</PresentationFormat>
  <Paragraphs>463</Paragraphs>
  <Slides>36</Slides>
  <Notes>35</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36</vt:i4>
      </vt:variant>
    </vt:vector>
  </HeadingPairs>
  <TitlesOfParts>
    <vt:vector size="44" baseType="lpstr">
      <vt:lpstr>ＭＳ Ｐゴシック</vt:lpstr>
      <vt:lpstr>宋体</vt:lpstr>
      <vt:lpstr>Arial</vt:lpstr>
      <vt:lpstr>Calibri</vt:lpstr>
      <vt:lpstr>Calibri Light</vt:lpstr>
      <vt:lpstr>Courier New</vt:lpstr>
      <vt:lpstr>Wingdings</vt:lpstr>
      <vt:lpstr>Office Theme</vt:lpstr>
      <vt:lpstr>Bereavement in China   From the perspective of the Lost-Only-Child (Shidu) families</vt:lpstr>
      <vt:lpstr>Shidu parents in China</vt:lpstr>
      <vt:lpstr>The One Child Policy (Family Planning Policy)</vt:lpstr>
      <vt:lpstr>Loss of the “One Child”</vt:lpstr>
      <vt:lpstr>Being “Shidu parents” in China</vt:lpstr>
      <vt:lpstr>Data sources </vt:lpstr>
      <vt:lpstr>Data Analysis Themes</vt:lpstr>
      <vt:lpstr>Being Shidu in China 1</vt:lpstr>
      <vt:lpstr>The nature of child death</vt:lpstr>
      <vt:lpstr>Being Shidu in China 1</vt:lpstr>
      <vt:lpstr>Impacts of death</vt:lpstr>
      <vt:lpstr>Being Shidu in China 1</vt:lpstr>
      <vt:lpstr>Meaning-making for child death</vt:lpstr>
      <vt:lpstr>Being Shidu in China 2</vt:lpstr>
      <vt:lpstr>Challenges for “self”</vt:lpstr>
      <vt:lpstr>Being Shidu in China 2</vt:lpstr>
      <vt:lpstr>Re-finding relationships with the deceased child</vt:lpstr>
      <vt:lpstr>Being Shidu in China 2</vt:lpstr>
      <vt:lpstr>Reconstructing continuing bonds</vt:lpstr>
      <vt:lpstr>Being Shidu in China 2</vt:lpstr>
      <vt:lpstr>Redefining self</vt:lpstr>
      <vt:lpstr>Being Shidu in China 3</vt:lpstr>
      <vt:lpstr>Facing issues about present life</vt:lpstr>
      <vt:lpstr>Being Shidu in China 3</vt:lpstr>
      <vt:lpstr>Facing issues about future life</vt:lpstr>
      <vt:lpstr>Being Shidu in China 3</vt:lpstr>
      <vt:lpstr>Finding meanings for issues</vt:lpstr>
      <vt:lpstr>Being Shidu in China 3</vt:lpstr>
      <vt:lpstr>Making sense of life as a whole</vt:lpstr>
      <vt:lpstr>Being Shidu in China 4</vt:lpstr>
      <vt:lpstr>Being Shidu in China 4</vt:lpstr>
      <vt:lpstr>PowerPoint Presentation</vt:lpstr>
      <vt:lpstr>Services</vt:lpstr>
      <vt:lpstr>Summary</vt:lpstr>
      <vt:lpstr>Limitation and implications</vt:lpstr>
      <vt:lpstr>Reference</vt:lpstr>
    </vt:vector>
  </TitlesOfParts>
  <Company>University of Bath</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Fang</dc:creator>
  <cp:lastModifiedBy>Heather Stanley</cp:lastModifiedBy>
  <cp:revision>191</cp:revision>
  <cp:lastPrinted>2016-08-30T16:00:43Z</cp:lastPrinted>
  <dcterms:created xsi:type="dcterms:W3CDTF">2016-08-22T20:10:33Z</dcterms:created>
  <dcterms:modified xsi:type="dcterms:W3CDTF">2016-09-29T07:47:43Z</dcterms:modified>
</cp:coreProperties>
</file>