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20" r:id="rId2"/>
    <p:sldId id="323" r:id="rId3"/>
    <p:sldId id="330" r:id="rId4"/>
    <p:sldId id="348" r:id="rId5"/>
    <p:sldId id="329" r:id="rId6"/>
    <p:sldId id="364" r:id="rId7"/>
    <p:sldId id="333" r:id="rId8"/>
    <p:sldId id="359" r:id="rId9"/>
    <p:sldId id="366" r:id="rId10"/>
    <p:sldId id="352" r:id="rId11"/>
    <p:sldId id="358" r:id="rId12"/>
    <p:sldId id="335" r:id="rId13"/>
    <p:sldId id="324" r:id="rId14"/>
    <p:sldId id="338" r:id="rId15"/>
    <p:sldId id="368" r:id="rId16"/>
    <p:sldId id="339" r:id="rId17"/>
    <p:sldId id="327" r:id="rId18"/>
    <p:sldId id="360" r:id="rId19"/>
    <p:sldId id="361" r:id="rId20"/>
    <p:sldId id="356" r:id="rId21"/>
    <p:sldId id="367" r:id="rId22"/>
    <p:sldId id="343" r:id="rId23"/>
    <p:sldId id="341" r:id="rId24"/>
    <p:sldId id="370" r:id="rId25"/>
    <p:sldId id="369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ts val="13"/>
      </a:spcAft>
      <a:buClr>
        <a:srgbClr val="FF9900"/>
      </a:buClr>
      <a:buFont typeface="Arial" charset="0"/>
      <a:buChar char="•"/>
      <a:defRPr sz="2400" kern="1200">
        <a:solidFill>
          <a:srgbClr val="370159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ts val="13"/>
      </a:spcAft>
      <a:buClr>
        <a:srgbClr val="FF9900"/>
      </a:buClr>
      <a:buFont typeface="Arial" charset="0"/>
      <a:buChar char="•"/>
      <a:defRPr sz="2400" kern="1200">
        <a:solidFill>
          <a:srgbClr val="370159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ts val="13"/>
      </a:spcAft>
      <a:buClr>
        <a:srgbClr val="FF9900"/>
      </a:buClr>
      <a:buFont typeface="Arial" charset="0"/>
      <a:buChar char="•"/>
      <a:defRPr sz="2400" kern="1200">
        <a:solidFill>
          <a:srgbClr val="370159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ts val="13"/>
      </a:spcAft>
      <a:buClr>
        <a:srgbClr val="FF9900"/>
      </a:buClr>
      <a:buFont typeface="Arial" charset="0"/>
      <a:buChar char="•"/>
      <a:defRPr sz="2400" kern="1200">
        <a:solidFill>
          <a:srgbClr val="370159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ts val="13"/>
      </a:spcAft>
      <a:buClr>
        <a:srgbClr val="FF9900"/>
      </a:buClr>
      <a:buFont typeface="Arial" charset="0"/>
      <a:buChar char="•"/>
      <a:defRPr sz="2400" kern="1200">
        <a:solidFill>
          <a:srgbClr val="370159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370159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370159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370159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370159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D500"/>
    <a:srgbClr val="FF9900"/>
    <a:srgbClr val="679BDB"/>
    <a:srgbClr val="336600"/>
    <a:srgbClr val="4A4A6E"/>
    <a:srgbClr val="FFC1C1"/>
    <a:srgbClr val="F3F8FB"/>
    <a:srgbClr val="E88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6" autoAdjust="0"/>
    <p:restoredTop sz="94718" autoAdjust="0"/>
  </p:normalViewPr>
  <p:slideViewPr>
    <p:cSldViewPr>
      <p:cViewPr varScale="1">
        <p:scale>
          <a:sx n="87" d="100"/>
          <a:sy n="87" d="100"/>
        </p:scale>
        <p:origin x="-63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03AE93D-9ECF-4310-BE3E-70261A8077A1}" type="datetimeFigureOut">
              <a:rPr lang="en-US"/>
              <a:pPr>
                <a:defRPr/>
              </a:pPr>
              <a:t>23/9/2010</a:t>
            </a:fld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7D48582-9E57-4675-8FDF-1D2E374393B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09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D48582-9E57-4675-8FDF-1D2E374393BD}" type="slidenum">
              <a:rPr lang="ar-SA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506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988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2334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455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855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427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7535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448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797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21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627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 rotWithShape="0">
          <a:gsLst>
            <a:gs pos="0">
              <a:srgbClr val="F3F8FB"/>
            </a:gs>
            <a:gs pos="100000">
              <a:srgbClr val="679BD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>
            <a:noFill/>
          </a:ln>
        </p:spPr>
        <p:txBody>
          <a:bodyPr/>
          <a:lstStyle>
            <a:lvl1pPr>
              <a:defRPr sz="4800" b="0" u="sng" baseline="0">
                <a:uFill>
                  <a:solidFill>
                    <a:srgbClr val="FFC000"/>
                  </a:solidFill>
                </a:uFill>
                <a:latin typeface="Myriad Apple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spcAft>
                <a:spcPts val="100"/>
              </a:spcAft>
              <a:defRPr sz="4000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19475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7" r:id="rId2"/>
    <p:sldLayoutId id="2147483716" r:id="rId3"/>
    <p:sldLayoutId id="2147483715" r:id="rId4"/>
    <p:sldLayoutId id="2147483714" r:id="rId5"/>
    <p:sldLayoutId id="2147483713" r:id="rId6"/>
    <p:sldLayoutId id="2147483712" r:id="rId7"/>
    <p:sldLayoutId id="2147483711" r:id="rId8"/>
    <p:sldLayoutId id="2147483710" r:id="rId9"/>
    <p:sldLayoutId id="2147483709" r:id="rId10"/>
    <p:sldLayoutId id="214748371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6000" kern="1200">
          <a:solidFill>
            <a:srgbClr val="215968"/>
          </a:solidFill>
          <a:latin typeface="Myriad Pro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000">
          <a:solidFill>
            <a:srgbClr val="215968"/>
          </a:solidFill>
          <a:latin typeface="Myriad Pro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000">
          <a:solidFill>
            <a:srgbClr val="215968"/>
          </a:solidFill>
          <a:latin typeface="Myriad Pro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000">
          <a:solidFill>
            <a:srgbClr val="215968"/>
          </a:solidFill>
          <a:latin typeface="Myriad Pro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000">
          <a:solidFill>
            <a:srgbClr val="215968"/>
          </a:solidFill>
          <a:latin typeface="Myriad Pro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000">
          <a:solidFill>
            <a:schemeClr val="bg2"/>
          </a:solidFill>
          <a:latin typeface="Myriad Pro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000">
          <a:solidFill>
            <a:schemeClr val="bg2"/>
          </a:solidFill>
          <a:latin typeface="Myriad Pro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000">
          <a:solidFill>
            <a:schemeClr val="bg2"/>
          </a:solidFill>
          <a:latin typeface="Myriad Pro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000">
          <a:solidFill>
            <a:schemeClr val="bg2"/>
          </a:solidFill>
          <a:latin typeface="Myriad Pro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13"/>
        </a:spcAft>
        <a:buClr>
          <a:srgbClr val="FF9900"/>
        </a:buClr>
        <a:buFont typeface="Arial" charset="0"/>
        <a:buChar char="•"/>
        <a:defRPr sz="4400" kern="1200">
          <a:solidFill>
            <a:srgbClr val="215968"/>
          </a:solidFill>
          <a:latin typeface="Myriad Pro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SzPct val="60000"/>
        <a:buFont typeface="Courier New" pitchFamily="49" charset="0"/>
        <a:buChar char="o"/>
        <a:defRPr sz="4000" kern="1200">
          <a:solidFill>
            <a:srgbClr val="215968"/>
          </a:solidFill>
          <a:latin typeface="Myriad Pro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SzPct val="100000"/>
        <a:buFont typeface="Arial" charset="0"/>
        <a:buChar char="•"/>
        <a:defRPr sz="3600" kern="1200">
          <a:solidFill>
            <a:srgbClr val="215968"/>
          </a:solidFill>
          <a:latin typeface="Myriad Pro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rgbClr val="215968"/>
          </a:solidFill>
          <a:latin typeface="Myriad Pro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rgbClr val="215968"/>
          </a:solidFill>
          <a:latin typeface="Myriad Pro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18.jpeg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7.wmf"/><Relationship Id="rId5" Type="http://schemas.openxmlformats.org/officeDocument/2006/relationships/image" Target="../media/image14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7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3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5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37.wmf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36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38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9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cicles,_Yoho_National_Park_of_Canada,_British_Columb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685800" y="7620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sz="5400" dirty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Superfast Cooling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838200" y="19050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sz="4000" dirty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Shai Machnes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838200" y="29718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sz="4000" dirty="0" smtClean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Tel-Aviv </a:t>
            </a:r>
            <a:r>
              <a:rPr lang="en-US" sz="4000" dirty="0" smtClean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  <a:sym typeface="Wingdings" pitchFamily="2" charset="2"/>
              </a:rPr>
              <a:t> Ulm</a:t>
            </a:r>
            <a:r>
              <a:rPr lang="en-US" sz="4000" dirty="0" smtClean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 </a:t>
            </a:r>
            <a:r>
              <a:rPr lang="en-US" sz="4000" dirty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University</a:t>
            </a:r>
          </a:p>
        </p:txBody>
      </p:sp>
      <p:pic>
        <p:nvPicPr>
          <p:cNvPr id="8" name="Picture 14" descr="tau_logo_cle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086" y="6074569"/>
            <a:ext cx="609600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838200" y="4191000"/>
            <a:ext cx="7772400" cy="2278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sz="4000" dirty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Alex </a:t>
            </a:r>
            <a:r>
              <a:rPr lang="en-US" sz="4000" dirty="0" err="1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Retzker</a:t>
            </a:r>
            <a:r>
              <a:rPr lang="en-US" sz="4000" dirty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, </a:t>
            </a:r>
            <a:r>
              <a:rPr lang="en-US" sz="4000" dirty="0" err="1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Benni</a:t>
            </a:r>
            <a:r>
              <a:rPr lang="en-US" sz="4000" dirty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 </a:t>
            </a:r>
            <a:r>
              <a:rPr lang="en-US" sz="4000" dirty="0" err="1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Reznik</a:t>
            </a:r>
            <a:r>
              <a:rPr lang="en-US" sz="4000" dirty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,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sz="4000" dirty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Andrew </a:t>
            </a:r>
            <a:r>
              <a:rPr lang="en-US" sz="4000" dirty="0" err="1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Steane</a:t>
            </a:r>
            <a:r>
              <a:rPr lang="en-US" sz="4000" dirty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, Martin </a:t>
            </a:r>
            <a:r>
              <a:rPr lang="en-US" sz="4000" dirty="0" err="1" smtClean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>Plenio</a:t>
            </a:r>
            <a:r>
              <a:rPr lang="en-US" sz="4000" dirty="0" smtClean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  <a:t/>
            </a:r>
            <a:br>
              <a:rPr lang="en-US" sz="4000" dirty="0" smtClean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Myriad Pro" pitchFamily="34" charset="0"/>
                <a:ea typeface="+mj-ea"/>
                <a:cs typeface="+mj-cs"/>
              </a:rPr>
            </a:br>
            <a:endParaRPr lang="en-US" sz="4000" dirty="0" smtClean="0">
              <a:solidFill>
                <a:schemeClr val="bg2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954" y="6172200"/>
            <a:ext cx="679731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Icicles,_Yoho_National_Park_of_Canada,_British_Columb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>
                <a:solidFill>
                  <a:srgbClr val="F3F8FB"/>
                </a:solidFill>
                <a:latin typeface="Myriad Pro"/>
              </a:rPr>
              <a:t>Outline</a:t>
            </a:r>
          </a:p>
        </p:txBody>
      </p:sp>
      <p:sp>
        <p:nvSpPr>
          <p:cNvPr id="12292" name="Content Placeholder 2"/>
          <p:cNvSpPr>
            <a:spLocks noGrp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ea typeface="+mj-ea"/>
                <a:cs typeface="+mj-cs"/>
              </a:rPr>
              <a:t>The goal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ea typeface="+mj-ea"/>
                <a:cs typeface="+mj-cs"/>
              </a:rPr>
              <a:t>The Hamiltonian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ea typeface="+mj-ea"/>
                <a:cs typeface="+mj-cs"/>
              </a:rPr>
              <a:t>The superfast cooling concept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ea typeface="+mj-ea"/>
                <a:cs typeface="+mj-cs"/>
              </a:rPr>
              <a:t>Results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ea typeface="+mj-ea"/>
                <a:cs typeface="+mj-cs"/>
              </a:rPr>
              <a:t>Technical issues</a:t>
            </a:r>
            <a:r>
              <a:rPr lang="en-US" sz="2400" dirty="0" smtClean="0">
                <a:solidFill>
                  <a:schemeClr val="bg2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ea typeface="+mj-ea"/>
                <a:cs typeface="+mj-cs"/>
              </a:rPr>
              <a:t> (time allowing)</a:t>
            </a:r>
            <a:endParaRPr lang="en-US" dirty="0" smtClean="0">
              <a:solidFill>
                <a:schemeClr val="bg2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ea typeface="+mj-ea"/>
              <a:cs typeface="+mj-cs"/>
            </a:endParaRP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>
                <a:latin typeface="Myriad Pro"/>
              </a:rPr>
              <a:t>Outline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goal</a:t>
            </a:r>
          </a:p>
          <a:p>
            <a:pPr eaLnBrk="1" hangingPunct="1"/>
            <a:r>
              <a:rPr lang="en-US" dirty="0" smtClean="0"/>
              <a:t>The Hamiltonian</a:t>
            </a:r>
          </a:p>
          <a:p>
            <a:pPr eaLnBrk="1" hangingPunct="1"/>
            <a:r>
              <a:rPr lang="en-US" dirty="0" smtClean="0"/>
              <a:t>The superfast cooling concept</a:t>
            </a:r>
          </a:p>
          <a:p>
            <a:pPr eaLnBrk="1" hangingPunct="1"/>
            <a:r>
              <a:rPr lang="en-US" dirty="0" smtClean="0"/>
              <a:t>Results</a:t>
            </a:r>
            <a:endParaRPr lang="en-US" dirty="0" smtClean="0"/>
          </a:p>
          <a:p>
            <a:pPr eaLnBrk="1" hangingPunct="1"/>
            <a:r>
              <a:rPr lang="en-US" dirty="0" smtClean="0"/>
              <a:t>Lessons learned </a:t>
            </a:r>
            <a:r>
              <a:rPr lang="en-US" sz="3200" dirty="0" smtClean="0"/>
              <a:t>(time allowing)</a:t>
            </a:r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dirty="0" smtClean="0">
              <a:solidFill>
                <a:srgbClr val="DBE9F4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27" name="Rectangle 3"/>
              <p:cNvSpPr>
                <a:spLocks noGrp="1"/>
              </p:cNvSpPr>
              <p:nvPr>
                <p:ph type="body" idx="4294967295"/>
              </p:nvPr>
            </p:nvSpPr>
            <p:spPr/>
            <p:txBody>
              <a:bodyPr/>
              <a:lstStyle/>
              <a:p>
                <a:pPr>
                  <a:lnSpc>
                    <a:spcPct val="80000"/>
                  </a:lnSpc>
                  <a:spcBef>
                    <a:spcPts val="1200"/>
                  </a:spcBef>
                  <a:spcAft>
                    <a:spcPts val="100"/>
                  </a:spcAft>
                </a:pPr>
                <a:r>
                  <a:rPr lang="en-US" sz="3200" dirty="0" smtClean="0"/>
                  <a:t>Current cooling techniques assume weak coupling parameter, and therefore rate </a:t>
                </a:r>
                <a:r>
                  <a:rPr lang="en-US" sz="3200" dirty="0" smtClean="0"/>
                  <a:t>limited</a:t>
                </a:r>
                <a:r>
                  <a:rPr lang="en-US" sz="3200" dirty="0" smtClean="0"/>
                  <a:t/>
                </a:r>
                <a:br>
                  <a:rPr lang="en-US" sz="3200" dirty="0" smtClean="0"/>
                </a:br>
                <a:endParaRPr lang="en-US" sz="3200" dirty="0" smtClean="0"/>
              </a:p>
              <a:p>
                <a:pPr>
                  <a:lnSpc>
                    <a:spcPct val="80000"/>
                  </a:lnSpc>
                  <a:spcBef>
                    <a:spcPts val="1200"/>
                  </a:spcBef>
                  <a:spcAft>
                    <a:spcPts val="100"/>
                  </a:spcAft>
                </a:pPr>
                <a:r>
                  <a:rPr lang="en-US" sz="3200" dirty="0" smtClean="0"/>
                  <a:t>We propose a novel cooling method which is </a:t>
                </a:r>
                <a:r>
                  <a:rPr lang="en-US" sz="3200" dirty="0" smtClean="0"/>
                  <a:t>faster </a:t>
                </a:r>
                <a:r>
                  <a:rPr lang="en-US" sz="3200" dirty="0" smtClean="0"/>
                  <a:t>than     </a:t>
                </a:r>
                <a:r>
                  <a:rPr lang="en-US" sz="3200" dirty="0" smtClean="0"/>
                  <a:t>- limited </a:t>
                </a:r>
                <a:r>
                  <a:rPr lang="en-US" sz="3200" dirty="0" smtClean="0"/>
                  <a:t>only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32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e</m:t>
                        </m:r>
                      </m:sub>
                    </m:sSub>
                  </m:oMath>
                </a14:m>
                <a:r>
                  <a:rPr lang="en-US" sz="3200" dirty="0" smtClean="0"/>
                  <a:t/>
                </a:r>
                <a:br>
                  <a:rPr lang="en-US" sz="3200" dirty="0" smtClean="0"/>
                </a:br>
                <a:endParaRPr lang="en-US" sz="3200" dirty="0" smtClean="0"/>
              </a:p>
              <a:p>
                <a:pPr>
                  <a:lnSpc>
                    <a:spcPct val="80000"/>
                  </a:lnSpc>
                  <a:spcBef>
                    <a:spcPts val="1200"/>
                  </a:spcBef>
                  <a:spcAft>
                    <a:spcPts val="100"/>
                  </a:spcAft>
                </a:pPr>
                <a:r>
                  <a:rPr lang="en-US" sz="3200" dirty="0" smtClean="0"/>
                  <a:t>Approach adaptable to other systems </a:t>
                </a:r>
                <a:r>
                  <a:rPr lang="en-US" sz="3200" dirty="0" smtClean="0"/>
                  <a:t/>
                </a:r>
                <a:br>
                  <a:rPr lang="en-US" sz="3200" dirty="0" smtClean="0"/>
                </a:br>
                <a:r>
                  <a:rPr lang="en-US" sz="3200" dirty="0" smtClean="0"/>
                  <a:t>(e.g. </a:t>
                </a:r>
                <a:r>
                  <a:rPr lang="en-US" sz="3200" dirty="0" err="1" smtClean="0"/>
                  <a:t>nano</a:t>
                </a:r>
                <a:r>
                  <a:rPr lang="en-US" sz="3200" dirty="0" smtClean="0"/>
                  <a:t>-mechanical oscillator coupled to an optical cavity).</a:t>
                </a:r>
                <a:endParaRPr lang="en-US" sz="3200" dirty="0" smtClean="0"/>
              </a:p>
              <a:p>
                <a:pPr>
                  <a:lnSpc>
                    <a:spcPct val="80000"/>
                  </a:lnSpc>
                  <a:spcBef>
                    <a:spcPts val="1200"/>
                  </a:spcBef>
                  <a:spcAft>
                    <a:spcPts val="100"/>
                  </a:spcAft>
                </a:pPr>
                <a:endParaRPr lang="en-US" sz="3200" dirty="0" smtClean="0"/>
              </a:p>
            </p:txBody>
          </p:sp>
        </mc:Choice>
        <mc:Fallback>
          <p:sp>
            <p:nvSpPr>
              <p:cNvPr id="102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blipFill rotWithShape="1">
                <a:blip r:embed="rId2"/>
                <a:stretch>
                  <a:fillRect l="-1630" t="-3774" r="-2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Myriad Pro"/>
              </a:rPr>
              <a:t>Goal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Myriad Pro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3200400" y="3624942"/>
                <a:ext cx="49808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𝜈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3624942"/>
                <a:ext cx="498085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sz="4800" u="sng" dirty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C000"/>
                  </a:solidFill>
                </a:uFill>
                <a:latin typeface="Myriad Apple" pitchFamily="2" charset="0"/>
                <a:ea typeface="+mj-ea"/>
                <a:cs typeface="+mj-cs"/>
              </a:rPr>
              <a:t>The Hamiltonian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1192550"/>
              </p:ext>
            </p:extLst>
          </p:nvPr>
        </p:nvGraphicFramePr>
        <p:xfrm>
          <a:off x="914400" y="1295400"/>
          <a:ext cx="7242175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Equation" r:id="rId3" imgW="2565360" imgH="393480" progId="Equation.DSMT4">
                  <p:embed/>
                </p:oleObj>
              </mc:Choice>
              <mc:Fallback>
                <p:oleObj name="Equation" r:id="rId3" imgW="256536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295400"/>
                        <a:ext cx="7242175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1143000" y="2590800"/>
            <a:ext cx="5562600" cy="1840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1pPr>
            <a:lvl2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2pPr>
            <a:lvl3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3pPr>
            <a:lvl4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4pPr>
            <a:lvl5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US" sz="3200" dirty="0" smtClean="0">
                <a:solidFill>
                  <a:srgbClr val="215968"/>
                </a:solidFill>
                <a:latin typeface="Myriad Pro" pitchFamily="34" charset="0"/>
              </a:rPr>
              <a:t>Sidebands are resolved</a:t>
            </a:r>
          </a:p>
          <a:p>
            <a:pPr eaLnBrk="1" hangingPunct="1">
              <a:buFont typeface="Arial" charset="0"/>
              <a:buNone/>
            </a:pPr>
            <a:r>
              <a:rPr lang="en-US" sz="3200" dirty="0" smtClean="0">
                <a:solidFill>
                  <a:srgbClr val="215968"/>
                </a:solidFill>
                <a:latin typeface="Myriad Pro" pitchFamily="34" charset="0"/>
              </a:rPr>
              <a:t>Standing </a:t>
            </a:r>
            <a:r>
              <a:rPr lang="en-US" sz="3200" dirty="0" smtClean="0">
                <a:solidFill>
                  <a:srgbClr val="215968"/>
                </a:solidFill>
                <a:latin typeface="Myriad Pro" pitchFamily="34" charset="0"/>
              </a:rPr>
              <a:t>wave </a:t>
            </a:r>
            <a:r>
              <a:rPr lang="en-US" sz="3200" baseline="30000" dirty="0" smtClean="0">
                <a:solidFill>
                  <a:srgbClr val="215968"/>
                </a:solidFill>
                <a:latin typeface="Myriad Pro" pitchFamily="34" charset="0"/>
              </a:rPr>
              <a:t>(</a:t>
            </a:r>
            <a:r>
              <a:rPr lang="en-US" sz="3200" baseline="15000" dirty="0" smtClean="0">
                <a:solidFill>
                  <a:srgbClr val="215968"/>
                </a:solidFill>
                <a:latin typeface="Myriad Pro" pitchFamily="34" charset="0"/>
              </a:rPr>
              <a:t>*</a:t>
            </a:r>
            <a:r>
              <a:rPr lang="en-US" sz="3200" baseline="30000" dirty="0" smtClean="0">
                <a:solidFill>
                  <a:srgbClr val="215968"/>
                </a:solidFill>
                <a:latin typeface="Myriad Pro" pitchFamily="34" charset="0"/>
              </a:rPr>
              <a:t>)</a:t>
            </a:r>
            <a:endParaRPr lang="en-US" sz="3200" baseline="30000" dirty="0" smtClean="0">
              <a:solidFill>
                <a:srgbClr val="215968"/>
              </a:solidFill>
              <a:latin typeface="Myriad Pro" pitchFamily="34" charset="0"/>
            </a:endParaRPr>
          </a:p>
          <a:p>
            <a:pPr eaLnBrk="1" hangingPunct="1">
              <a:buNone/>
            </a:pPr>
            <a:r>
              <a:rPr lang="en-US" sz="3200" dirty="0" smtClean="0">
                <a:solidFill>
                  <a:srgbClr val="215968"/>
                </a:solidFill>
                <a:latin typeface="Myriad Pro" pitchFamily="34" charset="0"/>
              </a:rPr>
              <a:t>Lamb-</a:t>
            </a:r>
            <a:r>
              <a:rPr lang="en-US" sz="3200" dirty="0" err="1" smtClean="0">
                <a:solidFill>
                  <a:srgbClr val="215968"/>
                </a:solidFill>
                <a:latin typeface="Myriad Pro" pitchFamily="34" charset="0"/>
              </a:rPr>
              <a:t>Dicke</a:t>
            </a:r>
            <a:r>
              <a:rPr lang="en-US" sz="3200" dirty="0" smtClean="0">
                <a:solidFill>
                  <a:srgbClr val="215968"/>
                </a:solidFill>
                <a:latin typeface="Myriad Pro" pitchFamily="34" charset="0"/>
              </a:rPr>
              <a:t> </a:t>
            </a:r>
            <a:r>
              <a:rPr lang="en-US" sz="3200" dirty="0" smtClean="0">
                <a:solidFill>
                  <a:srgbClr val="215968"/>
                </a:solidFill>
                <a:latin typeface="Myriad Pro" pitchFamily="34" charset="0"/>
              </a:rPr>
              <a:t>regime</a:t>
            </a:r>
            <a:r>
              <a:rPr lang="en-US" sz="3600" dirty="0">
                <a:solidFill>
                  <a:srgbClr val="215968"/>
                </a:solidFill>
                <a:latin typeface="Myriad Pro" pitchFamily="34" charset="0"/>
              </a:rPr>
              <a:t> </a:t>
            </a:r>
            <a:r>
              <a:rPr lang="en-US" sz="3600" baseline="30000" dirty="0" smtClean="0">
                <a:solidFill>
                  <a:srgbClr val="215968"/>
                </a:solidFill>
                <a:latin typeface="Myriad Pro" pitchFamily="34" charset="0"/>
              </a:rPr>
              <a:t>(</a:t>
            </a:r>
            <a:r>
              <a:rPr lang="en-US" sz="3600" baseline="15000" dirty="0" smtClean="0">
                <a:solidFill>
                  <a:srgbClr val="215968"/>
                </a:solidFill>
                <a:latin typeface="Myriad Pro" pitchFamily="34" charset="0"/>
              </a:rPr>
              <a:t>**</a:t>
            </a:r>
            <a:r>
              <a:rPr lang="en-US" sz="3600" baseline="30000" dirty="0" smtClean="0">
                <a:solidFill>
                  <a:srgbClr val="215968"/>
                </a:solidFill>
                <a:latin typeface="Myriad Pro" pitchFamily="34" charset="0"/>
              </a:rPr>
              <a:t>)</a:t>
            </a:r>
            <a:endParaRPr lang="en-US" sz="3600" dirty="0">
              <a:solidFill>
                <a:srgbClr val="215968"/>
              </a:solidFill>
              <a:latin typeface="Myriad Pro" pitchFamily="34" charset="0"/>
            </a:endParaRPr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1600200" y="4724400"/>
          <a:ext cx="5700713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Equation" r:id="rId5" imgW="2019240" imgH="279360" progId="Equation.DSMT4">
                  <p:embed/>
                </p:oleObj>
              </mc:Choice>
              <mc:Fallback>
                <p:oleObj name="Equation" r:id="rId5" imgW="201924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724400"/>
                        <a:ext cx="5700713" cy="790575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8D5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Up Arrow 9"/>
          <p:cNvSpPr/>
          <p:nvPr/>
        </p:nvSpPr>
        <p:spPr>
          <a:xfrm>
            <a:off x="4800600" y="5715000"/>
            <a:ext cx="484188" cy="9779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8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1"/>
            <a:ext cx="8458200" cy="2286000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100"/>
              </a:spcAft>
            </a:pPr>
            <a:r>
              <a:rPr lang="en-US" sz="3200" dirty="0" smtClean="0"/>
              <a:t>Assume we can implement</a:t>
            </a:r>
            <a:br>
              <a:rPr lang="en-US" sz="3200" dirty="0" smtClean="0"/>
            </a:br>
            <a:r>
              <a:rPr lang="en-US" sz="3200" dirty="0" smtClean="0"/>
              <a:t>both         and          pulses</a:t>
            </a:r>
            <a:br>
              <a:rPr lang="en-US" sz="3200" dirty="0" smtClean="0"/>
            </a:br>
            <a:endParaRPr lang="en-US" sz="1400" dirty="0" smtClean="0"/>
          </a:p>
          <a:p>
            <a:pPr eaLnBrk="1" hangingPunct="1">
              <a:spcBef>
                <a:spcPts val="1200"/>
              </a:spcBef>
              <a:spcAft>
                <a:spcPts val="100"/>
              </a:spcAft>
            </a:pPr>
            <a:r>
              <a:rPr lang="en-US" sz="3200" dirty="0" smtClean="0"/>
              <a:t>We could implement the </a:t>
            </a:r>
            <a:r>
              <a:rPr lang="en-US" sz="3200" dirty="0" smtClean="0"/>
              <a:t>red-SB </a:t>
            </a:r>
            <a:r>
              <a:rPr lang="en-US" sz="3200" dirty="0" smtClean="0"/>
              <a:t>operator                    </a:t>
            </a:r>
            <a:br>
              <a:rPr lang="en-US" sz="32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900" dirty="0" smtClean="0"/>
          </a:p>
        </p:txBody>
      </p:sp>
      <p:graphicFrame>
        <p:nvGraphicFramePr>
          <p:cNvPr id="1658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1251163"/>
              </p:ext>
            </p:extLst>
          </p:nvPr>
        </p:nvGraphicFramePr>
        <p:xfrm>
          <a:off x="3505200" y="1792287"/>
          <a:ext cx="766763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02" name="Equation" r:id="rId3" imgW="330120" imgH="228600" progId="Equation.DSMT4">
                  <p:embed/>
                </p:oleObj>
              </mc:Choice>
              <mc:Fallback>
                <p:oleObj name="Equation" r:id="rId3" imgW="33012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792287"/>
                        <a:ext cx="766763" cy="64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8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7769282"/>
              </p:ext>
            </p:extLst>
          </p:nvPr>
        </p:nvGraphicFramePr>
        <p:xfrm>
          <a:off x="1828800" y="1792287"/>
          <a:ext cx="677863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03" name="Equation" r:id="rId5" imgW="291960" imgH="228600" progId="Equation.DSMT4">
                  <p:embed/>
                </p:oleObj>
              </mc:Choice>
              <mc:Fallback>
                <p:oleObj name="Equation" r:id="rId5" imgW="29196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792287"/>
                        <a:ext cx="677863" cy="64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8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630726"/>
              </p:ext>
            </p:extLst>
          </p:nvPr>
        </p:nvGraphicFramePr>
        <p:xfrm>
          <a:off x="152400" y="4976812"/>
          <a:ext cx="4953000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04" name="Equation" r:id="rId7" imgW="1752480" imgH="342720" progId="Equation.DSMT4">
                  <p:embed/>
                </p:oleObj>
              </mc:Choice>
              <mc:Fallback>
                <p:oleObj name="Equation" r:id="rId7" imgW="1752480" imgH="34272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4976812"/>
                        <a:ext cx="4953000" cy="96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644318"/>
              </p:ext>
            </p:extLst>
          </p:nvPr>
        </p:nvGraphicFramePr>
        <p:xfrm>
          <a:off x="2285999" y="3200400"/>
          <a:ext cx="5021264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05" name="Equation" r:id="rId9" imgW="1777680" imgH="279360" progId="Equation.DSMT4">
                  <p:embed/>
                </p:oleObj>
              </mc:Choice>
              <mc:Fallback>
                <p:oleObj name="Equation" r:id="rId9" imgW="1777680" imgH="2793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99" y="3200400"/>
                        <a:ext cx="5021264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197119"/>
              </p:ext>
            </p:extLst>
          </p:nvPr>
        </p:nvGraphicFramePr>
        <p:xfrm>
          <a:off x="6324600" y="5270211"/>
          <a:ext cx="2118591" cy="520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06" name="Equation" r:id="rId11" imgW="1002960" imgH="203040" progId="Equation.DSMT4">
                  <p:embed/>
                </p:oleObj>
              </mc:Choice>
              <mc:Fallback>
                <p:oleObj name="Equation" r:id="rId11" imgW="100296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5270211"/>
                        <a:ext cx="2118591" cy="5209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935025"/>
              </p:ext>
            </p:extLst>
          </p:nvPr>
        </p:nvGraphicFramePr>
        <p:xfrm>
          <a:off x="4454669" y="6045850"/>
          <a:ext cx="2225386" cy="520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07" name="Equation" r:id="rId13" imgW="1054080" imgH="203040" progId="Equation.DSMT4">
                  <p:embed/>
                </p:oleObj>
              </mc:Choice>
              <mc:Fallback>
                <p:oleObj name="Equation" r:id="rId13" imgW="105408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4669" y="6045850"/>
                        <a:ext cx="2225386" cy="5209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5257799" y="5130225"/>
            <a:ext cx="91403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1pPr>
            <a:lvl2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2pPr>
            <a:lvl3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3pPr>
            <a:lvl4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4pPr>
            <a:lvl5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US" sz="3200" dirty="0">
                <a:solidFill>
                  <a:srgbClr val="215968"/>
                </a:solidFill>
                <a:latin typeface="Myriad Pro" pitchFamily="34" charset="0"/>
              </a:rPr>
              <a:t>with</a:t>
            </a:r>
          </a:p>
        </p:txBody>
      </p:sp>
      <p:sp>
        <p:nvSpPr>
          <p:cNvPr id="53261" name="Text Box 13"/>
          <p:cNvSpPr txBox="1">
            <a:spLocks noChangeArrowheads="1"/>
          </p:cNvSpPr>
          <p:nvPr/>
        </p:nvSpPr>
        <p:spPr bwMode="auto">
          <a:xfrm>
            <a:off x="1981200" y="5943600"/>
            <a:ext cx="207460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1pPr>
            <a:lvl2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2pPr>
            <a:lvl3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3pPr>
            <a:lvl4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4pPr>
            <a:lvl5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US" sz="3200" dirty="0">
                <a:solidFill>
                  <a:srgbClr val="215968"/>
                </a:solidFill>
                <a:latin typeface="Myriad Pro" pitchFamily="34" charset="0"/>
              </a:rPr>
              <a:t>and taking</a:t>
            </a:r>
            <a:endParaRPr lang="en-US" sz="3600" dirty="0">
              <a:solidFill>
                <a:srgbClr val="215968"/>
              </a:solidFill>
              <a:latin typeface="Myriad Pro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l">
              <a:defRPr/>
            </a:pPr>
            <a:r>
              <a:rPr lang="en-US" dirty="0" smtClean="0">
                <a:latin typeface="Myriad Pro"/>
              </a:rPr>
              <a:t>Cooling at the impulsive limit</a:t>
            </a:r>
            <a:endParaRPr lang="en-US" dirty="0">
              <a:latin typeface="Myriad Pr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3886200"/>
            <a:ext cx="82686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3200" dirty="0">
                <a:solidFill>
                  <a:srgbClr val="215968"/>
                </a:solidFill>
                <a:latin typeface="Myriad Pro" pitchFamily="34" charset="0"/>
              </a:rPr>
              <a:t>and do so </a:t>
            </a:r>
            <a:r>
              <a:rPr lang="en-US" sz="3200" b="1" dirty="0">
                <a:solidFill>
                  <a:srgbClr val="215968"/>
                </a:solidFill>
                <a:latin typeface="Myriad Pro" pitchFamily="34" charset="0"/>
              </a:rPr>
              <a:t>impulsively</a:t>
            </a:r>
            <a:r>
              <a:rPr lang="en-US" sz="3200" dirty="0">
                <a:solidFill>
                  <a:srgbClr val="215968"/>
                </a:solidFill>
                <a:latin typeface="Myriad Pro" pitchFamily="34" charset="0"/>
              </a:rPr>
              <a:t>, using infinitely short </a:t>
            </a:r>
            <a:r>
              <a:rPr lang="en-US" sz="3200" dirty="0" smtClean="0">
                <a:solidFill>
                  <a:srgbClr val="215968"/>
                </a:solidFill>
                <a:latin typeface="Myriad Pro" pitchFamily="34" charset="0"/>
              </a:rPr>
              <a:t/>
            </a:r>
            <a:br>
              <a:rPr lang="en-US" sz="3200" dirty="0" smtClean="0">
                <a:solidFill>
                  <a:srgbClr val="215968"/>
                </a:solidFill>
                <a:latin typeface="Myriad Pro" pitchFamily="34" charset="0"/>
              </a:rPr>
            </a:br>
            <a:r>
              <a:rPr lang="en-US" sz="3200" dirty="0" smtClean="0">
                <a:solidFill>
                  <a:srgbClr val="215968"/>
                </a:solidFill>
                <a:latin typeface="Myriad Pro" pitchFamily="34" charset="0"/>
              </a:rPr>
              <a:t>pulses</a:t>
            </a:r>
            <a:r>
              <a:rPr lang="en-US" sz="3200" dirty="0">
                <a:solidFill>
                  <a:srgbClr val="215968"/>
                </a:solidFill>
                <a:latin typeface="Myriad Pro" pitchFamily="34" charset="0"/>
              </a:rPr>
              <a:t>, via the Suzuki-Trotter approx.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60" grpId="0"/>
      <p:bldP spid="532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55626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29718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dirty="0" smtClean="0"/>
              <a:t>Solution: use a pulse sequence to emulate</a:t>
            </a:r>
          </a:p>
          <a:p>
            <a:pPr lvl="1" eaLnBrk="1" hangingPunct="1"/>
            <a:r>
              <a:rPr lang="en-US" dirty="0" smtClean="0"/>
              <a:t>      </a:t>
            </a:r>
            <a:r>
              <a:rPr lang="en-US" dirty="0" smtClean="0"/>
              <a:t>pulse</a:t>
            </a:r>
            <a:endParaRPr lang="en-US" dirty="0" smtClean="0"/>
          </a:p>
          <a:p>
            <a:pPr lvl="1" eaLnBrk="1" hangingPunct="1"/>
            <a:r>
              <a:rPr lang="en-US" dirty="0" smtClean="0"/>
              <a:t>Wait (free evolution)</a:t>
            </a:r>
          </a:p>
          <a:p>
            <a:pPr lvl="1" eaLnBrk="1" hangingPunct="1"/>
            <a:r>
              <a:rPr lang="en-US" dirty="0" smtClean="0"/>
              <a:t>       </a:t>
            </a:r>
            <a:r>
              <a:rPr lang="en-US" dirty="0" smtClean="0"/>
              <a:t>reverse-pulse </a:t>
            </a:r>
            <a:endParaRPr lang="en-US" sz="2000" dirty="0" smtClean="0"/>
          </a:p>
          <a:p>
            <a:pPr eaLnBrk="1" hangingPunct="1">
              <a:buFont typeface="Arial" charset="0"/>
              <a:buNone/>
            </a:pPr>
            <a:r>
              <a:rPr lang="en-US" sz="1050" dirty="0" smtClean="0"/>
              <a:t/>
            </a:r>
            <a:br>
              <a:rPr lang="en-US" sz="1050" dirty="0" smtClean="0"/>
            </a:br>
            <a:r>
              <a:rPr lang="en-US" sz="200" dirty="0" smtClean="0"/>
              <a:t/>
            </a:r>
            <a:br>
              <a:rPr lang="en-US" sz="200" dirty="0" smtClean="0"/>
            </a:br>
            <a:r>
              <a:rPr lang="en-US" sz="200" dirty="0" smtClean="0"/>
              <a:t/>
            </a:r>
            <a:br>
              <a:rPr lang="en-US" sz="200" dirty="0" smtClean="0"/>
            </a:br>
            <a:r>
              <a:rPr lang="en-US" sz="2400" dirty="0" smtClean="0"/>
              <a:t>[</a:t>
            </a:r>
            <a:r>
              <a:rPr lang="en-US" sz="2400" dirty="0" err="1" smtClean="0"/>
              <a:t>Retzker</a:t>
            </a:r>
            <a:r>
              <a:rPr lang="en-US" sz="2400" dirty="0" smtClean="0"/>
              <a:t>, </a:t>
            </a:r>
            <a:r>
              <a:rPr lang="en-US" sz="2400" dirty="0" err="1" smtClean="0"/>
              <a:t>Cirac</a:t>
            </a:r>
            <a:r>
              <a:rPr lang="en-US" sz="2400" dirty="0" smtClean="0"/>
              <a:t>, </a:t>
            </a:r>
            <a:r>
              <a:rPr lang="en-US" sz="2400" dirty="0" err="1" smtClean="0"/>
              <a:t>Reznik</a:t>
            </a:r>
            <a:r>
              <a:rPr lang="en-US" sz="2400" dirty="0" smtClean="0"/>
              <a:t>, PRL 94, 050504 (2005)]</a:t>
            </a:r>
            <a:endParaRPr lang="en-US" dirty="0" smtClean="0"/>
          </a:p>
        </p:txBody>
      </p:sp>
      <p:graphicFrame>
        <p:nvGraphicFramePr>
          <p:cNvPr id="1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5107669"/>
              </p:ext>
            </p:extLst>
          </p:nvPr>
        </p:nvGraphicFramePr>
        <p:xfrm>
          <a:off x="2709307" y="2057400"/>
          <a:ext cx="745649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2" name="Equation" r:id="rId4" imgW="291960" imgH="241200" progId="Equation.DSMT4">
                  <p:embed/>
                </p:oleObj>
              </mc:Choice>
              <mc:Fallback>
                <p:oleObj name="Equation" r:id="rId4" imgW="291960" imgH="2412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9307" y="2057400"/>
                        <a:ext cx="745649" cy="75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8"/>
          <p:cNvSpPr txBox="1">
            <a:spLocks noChangeArrowheads="1"/>
          </p:cNvSpPr>
          <p:nvPr/>
        </p:nvSpPr>
        <p:spPr bwMode="auto">
          <a:xfrm rot="-2286492">
            <a:off x="7027863" y="3359150"/>
            <a:ext cx="1831975" cy="688975"/>
          </a:xfrm>
          <a:prstGeom prst="rect">
            <a:avLst/>
          </a:prstGeom>
          <a:noFill/>
          <a:ln w="47625">
            <a:solidFill>
              <a:srgbClr val="FFC1C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US" sz="3600">
                <a:solidFill>
                  <a:srgbClr val="C00000"/>
                </a:solidFill>
              </a:rPr>
              <a:t>Intuition</a:t>
            </a:r>
          </a:p>
        </p:txBody>
      </p:sp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1959825"/>
              </p:ext>
            </p:extLst>
          </p:nvPr>
        </p:nvGraphicFramePr>
        <p:xfrm>
          <a:off x="1143000" y="2743200"/>
          <a:ext cx="766763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3" name="Equation" r:id="rId6" imgW="330120" imgH="241200" progId="Equation.DSMT4">
                  <p:embed/>
                </p:oleObj>
              </mc:Choice>
              <mc:Fallback>
                <p:oleObj name="Equation" r:id="rId6" imgW="330120" imgH="2412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743200"/>
                        <a:ext cx="766763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869881"/>
              </p:ext>
            </p:extLst>
          </p:nvPr>
        </p:nvGraphicFramePr>
        <p:xfrm>
          <a:off x="1143000" y="4117975"/>
          <a:ext cx="884238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4" name="Equation" r:id="rId8" imgW="380880" imgH="241200" progId="Equation.DSMT4">
                  <p:embed/>
                </p:oleObj>
              </mc:Choice>
              <mc:Fallback>
                <p:oleObj name="Equation" r:id="rId8" imgW="380880" imgH="2412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117975"/>
                        <a:ext cx="884238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/>
          </p:cNvSpPr>
          <p:nvPr/>
        </p:nvSpPr>
        <p:spPr bwMode="auto">
          <a:xfrm>
            <a:off x="228600" y="4572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ts val="1200"/>
              </a:spcBef>
              <a:spcAft>
                <a:spcPts val="100"/>
              </a:spcAft>
              <a:buFont typeface="Arial" charset="0"/>
              <a:buNone/>
            </a:pPr>
            <a:r>
              <a:rPr lang="en-US" sz="4000" dirty="0" smtClean="0">
                <a:solidFill>
                  <a:srgbClr val="215968"/>
                </a:solidFill>
                <a:latin typeface="Myriad Pro" pitchFamily="34" charset="0"/>
              </a:rPr>
              <a:t>We have      , we want </a:t>
            </a:r>
            <a:endParaRPr lang="en-US" sz="4000" dirty="0">
              <a:solidFill>
                <a:srgbClr val="215968"/>
              </a:solidFill>
              <a:latin typeface="Myriad Pro" pitchFamily="34" charset="0"/>
            </a:endParaRPr>
          </a:p>
        </p:txBody>
      </p:sp>
      <p:graphicFrame>
        <p:nvGraphicFramePr>
          <p:cNvPr id="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4610637"/>
              </p:ext>
            </p:extLst>
          </p:nvPr>
        </p:nvGraphicFramePr>
        <p:xfrm>
          <a:off x="2362200" y="520938"/>
          <a:ext cx="843439" cy="710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5" name="Equation" r:id="rId10" imgW="330120" imgH="228600" progId="Equation.DSMT4">
                  <p:embed/>
                </p:oleObj>
              </mc:Choice>
              <mc:Fallback>
                <p:oleObj name="Equation" r:id="rId10" imgW="330120" imgH="228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20938"/>
                        <a:ext cx="843439" cy="7107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3463052"/>
              </p:ext>
            </p:extLst>
          </p:nvPr>
        </p:nvGraphicFramePr>
        <p:xfrm>
          <a:off x="5351463" y="533400"/>
          <a:ext cx="744537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6" name="Equation" r:id="rId12" imgW="291973" imgH="241195" progId="Equation.DSMT4">
                  <p:embed/>
                </p:oleObj>
              </mc:Choice>
              <mc:Fallback>
                <p:oleObj name="Equation" r:id="rId12" imgW="291973" imgH="241195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1463" y="533400"/>
                        <a:ext cx="744537" cy="75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93963E-8 L -0.70416 6.93963E-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70262" y="4800600"/>
            <a:ext cx="762000" cy="7620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762000" y="533400"/>
          <a:ext cx="7491413" cy="164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5" name="Equation" r:id="rId3" imgW="2654280" imgH="583920" progId="Equation.DSMT4">
                  <p:embed/>
                </p:oleObj>
              </mc:Choice>
              <mc:Fallback>
                <p:oleObj name="Equation" r:id="rId3" imgW="2654280" imgH="58392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33400"/>
                        <a:ext cx="7491413" cy="164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4"/>
          <p:cNvGraphicFramePr>
            <a:graphicFrameLocks noChangeAspect="1"/>
          </p:cNvGraphicFramePr>
          <p:nvPr/>
        </p:nvGraphicFramePr>
        <p:xfrm>
          <a:off x="2133600" y="2362200"/>
          <a:ext cx="4659313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6" name="Equation" r:id="rId5" imgW="1650960" imgH="253800" progId="Equation.DSMT4">
                  <p:embed/>
                </p:oleObj>
              </mc:Choice>
              <mc:Fallback>
                <p:oleObj name="Equation" r:id="rId5" imgW="165096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362200"/>
                        <a:ext cx="4659313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5"/>
          <p:cNvGraphicFramePr>
            <a:graphicFrameLocks noChangeAspect="1"/>
          </p:cNvGraphicFramePr>
          <p:nvPr/>
        </p:nvGraphicFramePr>
        <p:xfrm>
          <a:off x="1393825" y="3276600"/>
          <a:ext cx="6383338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7" name="Equation" r:id="rId7" imgW="2260440" imgH="279360" progId="Equation.DSMT4">
                  <p:embed/>
                </p:oleObj>
              </mc:Choice>
              <mc:Fallback>
                <p:oleObj name="Equation" r:id="rId7" imgW="2260440" imgH="2793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3825" y="3276600"/>
                        <a:ext cx="6383338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18" name="Object 6"/>
          <p:cNvGraphicFramePr>
            <a:graphicFrameLocks noChangeAspect="1"/>
          </p:cNvGraphicFramePr>
          <p:nvPr/>
        </p:nvGraphicFramePr>
        <p:xfrm>
          <a:off x="914400" y="4800600"/>
          <a:ext cx="7561263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8" name="Equation" r:id="rId9" imgW="2679480" imgH="279360" progId="Equation.DSMT4">
                  <p:embed/>
                </p:oleObj>
              </mc:Choice>
              <mc:Fallback>
                <p:oleObj name="Equation" r:id="rId9" imgW="2679480" imgH="27936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800600"/>
                        <a:ext cx="7561263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Up Arrow 6"/>
          <p:cNvSpPr/>
          <p:nvPr/>
        </p:nvSpPr>
        <p:spPr>
          <a:xfrm>
            <a:off x="5309168" y="5562600"/>
            <a:ext cx="484188" cy="9779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600200"/>
            <a:ext cx="8610600" cy="3886200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100"/>
              </a:spcAft>
              <a:buFont typeface="Arial" charset="0"/>
              <a:buNone/>
            </a:pPr>
            <a:r>
              <a:rPr lang="en-US" sz="3600" dirty="0" smtClean="0"/>
              <a:t>The above argument isn’t realizable:</a:t>
            </a:r>
          </a:p>
          <a:p>
            <a:pPr eaLnBrk="1" hangingPunct="1">
              <a:spcBef>
                <a:spcPts val="1200"/>
              </a:spcBef>
              <a:spcAft>
                <a:spcPts val="100"/>
              </a:spcAft>
            </a:pPr>
            <a:r>
              <a:rPr lang="en-US" sz="3600" dirty="0" smtClean="0"/>
              <a:t>We cannot do infinite number of infinitely short pulses</a:t>
            </a:r>
            <a:endParaRPr lang="en-US" sz="2400" dirty="0" smtClean="0"/>
          </a:p>
          <a:p>
            <a:pPr eaLnBrk="1" hangingPunct="1">
              <a:spcBef>
                <a:spcPts val="1200"/>
              </a:spcBef>
              <a:spcAft>
                <a:spcPts val="100"/>
              </a:spcAft>
            </a:pPr>
            <a:r>
              <a:rPr lang="en-US" sz="3600" dirty="0" smtClean="0"/>
              <a:t>Laser / coupling strength is finite </a:t>
            </a:r>
            <a:r>
              <a:rPr lang="en-US" sz="3600" dirty="0" smtClean="0">
                <a:sym typeface="Wingdings" pitchFamily="2" charset="2"/>
              </a:rPr>
              <a:t> Cannot ignore free evolution while pulsing</a:t>
            </a:r>
            <a:endParaRPr lang="en-US" sz="4000" dirty="0" smtClean="0"/>
          </a:p>
        </p:txBody>
      </p:sp>
      <p:sp>
        <p:nvSpPr>
          <p:cNvPr id="4" name="Content Placeholder 2"/>
          <p:cNvSpPr>
            <a:spLocks/>
          </p:cNvSpPr>
          <p:nvPr/>
        </p:nvSpPr>
        <p:spPr bwMode="auto">
          <a:xfrm>
            <a:off x="304800" y="5791200"/>
            <a:ext cx="8610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ts val="1200"/>
              </a:spcBef>
              <a:spcAft>
                <a:spcPts val="100"/>
              </a:spcAft>
              <a:buFont typeface="Arial" charset="0"/>
              <a:buNone/>
            </a:pPr>
            <a:r>
              <a:rPr lang="en-US" sz="3600">
                <a:solidFill>
                  <a:srgbClr val="215968"/>
                </a:solidFill>
                <a:latin typeface="Myriad Pro" pitchFamily="34" charset="0"/>
                <a:sym typeface="Wingdings" pitchFamily="2" charset="2"/>
              </a:rPr>
              <a:t> Quantum optimal control</a:t>
            </a:r>
            <a:endParaRPr lang="en-US" sz="4000">
              <a:solidFill>
                <a:srgbClr val="215968"/>
              </a:solidFill>
              <a:latin typeface="Myriad Pro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>
              <a:defRPr/>
            </a:pPr>
            <a:r>
              <a:rPr lang="en-US" dirty="0" smtClean="0">
                <a:latin typeface="Myriad Pro"/>
              </a:rPr>
              <a:t>But …</a:t>
            </a:r>
            <a:endParaRPr lang="en-US" dirty="0">
              <a:latin typeface="Myriad Pro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 smtClean="0">
                <a:latin typeface="Myriad Pro"/>
              </a:rPr>
              <a:t>How we cool</a:t>
            </a:r>
            <a:endParaRPr lang="en-US" dirty="0">
              <a:latin typeface="Myriad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5438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3200" smtClean="0"/>
              <a:t>      </a:t>
            </a:r>
          </a:p>
          <a:p>
            <a:pPr>
              <a:buFont typeface="Arial" charset="0"/>
              <a:buNone/>
            </a:pPr>
            <a:r>
              <a:rPr lang="en-US" sz="3200" smtClean="0"/>
              <a:t>       Apply the          pulse and </a:t>
            </a:r>
            <a:br>
              <a:rPr lang="en-US" sz="3200" smtClean="0"/>
            </a:br>
            <a:r>
              <a:rPr lang="en-US" sz="3200" smtClean="0"/>
              <a:t>      the         pseudo-pulse</a:t>
            </a:r>
          </a:p>
          <a:p>
            <a:pPr>
              <a:buFont typeface="Arial" charset="0"/>
              <a:buNone/>
            </a:pPr>
            <a:endParaRPr lang="en-US" sz="1100" smtClean="0"/>
          </a:p>
          <a:p>
            <a:pPr>
              <a:buFont typeface="Arial" charset="0"/>
              <a:buNone/>
            </a:pPr>
            <a:r>
              <a:rPr lang="en-US" sz="3200" smtClean="0"/>
              <a:t>       Repeat</a:t>
            </a:r>
          </a:p>
          <a:p>
            <a:pPr>
              <a:buFont typeface="Arial" charset="0"/>
              <a:buNone/>
            </a:pPr>
            <a:endParaRPr lang="en-US" sz="1100" smtClean="0"/>
          </a:p>
          <a:p>
            <a:pPr>
              <a:buFont typeface="Arial" charset="0"/>
              <a:buNone/>
            </a:pPr>
            <a:r>
              <a:rPr lang="en-US" sz="3200" smtClean="0"/>
              <a:t>Reinitialize the ion’s internal d.o.f.</a:t>
            </a:r>
          </a:p>
          <a:p>
            <a:pPr>
              <a:buFont typeface="Arial" charset="0"/>
              <a:buNone/>
            </a:pPr>
            <a:r>
              <a:rPr lang="en-US" sz="3200" smtClean="0"/>
              <a:t>Repeat </a:t>
            </a:r>
          </a:p>
        </p:txBody>
      </p:sp>
      <p:graphicFrame>
        <p:nvGraphicFramePr>
          <p:cNvPr id="165891" name="Object 2"/>
          <p:cNvGraphicFramePr>
            <a:graphicFrameLocks noChangeAspect="1"/>
          </p:cNvGraphicFramePr>
          <p:nvPr/>
        </p:nvGraphicFramePr>
        <p:xfrm>
          <a:off x="3810000" y="2360613"/>
          <a:ext cx="60960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9" name="Equation" r:id="rId3" imgW="317160" imgH="228600" progId="Equation.DSMT4">
                  <p:embed/>
                </p:oleObj>
              </mc:Choice>
              <mc:Fallback>
                <p:oleObj name="Equation" r:id="rId3" imgW="317160" imgH="228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360613"/>
                        <a:ext cx="609600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874963" y="2819400"/>
          <a:ext cx="55403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0" name="Equation" r:id="rId5" imgW="304560" imgH="241200" progId="Equation.DSMT4">
                  <p:embed/>
                </p:oleObj>
              </mc:Choice>
              <mc:Fallback>
                <p:oleObj name="Equation" r:id="rId5" imgW="304560" imgH="241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4963" y="2819400"/>
                        <a:ext cx="554037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ight Brace 5"/>
          <p:cNvSpPr/>
          <p:nvPr/>
        </p:nvSpPr>
        <p:spPr>
          <a:xfrm>
            <a:off x="6516688" y="2284413"/>
            <a:ext cx="457200" cy="2058987"/>
          </a:xfrm>
          <a:prstGeom prst="rightBrace">
            <a:avLst/>
          </a:prstGeom>
          <a:ln w="381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8D500"/>
              </a:solidFill>
            </a:endParaRPr>
          </a:p>
        </p:txBody>
      </p:sp>
      <p:sp>
        <p:nvSpPr>
          <p:cNvPr id="7175" name="TextBox 6"/>
          <p:cNvSpPr txBox="1">
            <a:spLocks noChangeArrowheads="1"/>
          </p:cNvSpPr>
          <p:nvPr/>
        </p:nvSpPr>
        <p:spPr bwMode="auto">
          <a:xfrm rot="5400000">
            <a:off x="6111876" y="3140075"/>
            <a:ext cx="22844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US" sz="3200">
                <a:solidFill>
                  <a:srgbClr val="215968"/>
                </a:solidFill>
                <a:latin typeface="Myriad Pro" pitchFamily="34" charset="0"/>
              </a:rPr>
              <a:t>Sequence</a:t>
            </a:r>
          </a:p>
        </p:txBody>
      </p:sp>
      <p:sp>
        <p:nvSpPr>
          <p:cNvPr id="15" name="Right Brace 14"/>
          <p:cNvSpPr/>
          <p:nvPr/>
        </p:nvSpPr>
        <p:spPr>
          <a:xfrm>
            <a:off x="7797800" y="1905000"/>
            <a:ext cx="431800" cy="4191000"/>
          </a:xfrm>
          <a:prstGeom prst="rightBrace">
            <a:avLst/>
          </a:prstGeom>
          <a:ln w="381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8D500"/>
              </a:solidFill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 rot="5400000">
            <a:off x="7749382" y="3863181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US" sz="3200">
                <a:solidFill>
                  <a:srgbClr val="215968"/>
                </a:solidFill>
                <a:latin typeface="Myriad Pro" pitchFamily="34" charset="0"/>
              </a:rPr>
              <a:t>Cycle</a:t>
            </a:r>
          </a:p>
        </p:txBody>
      </p:sp>
      <p:sp>
        <p:nvSpPr>
          <p:cNvPr id="10" name="Curved Left Arrow 9"/>
          <p:cNvSpPr/>
          <p:nvPr/>
        </p:nvSpPr>
        <p:spPr>
          <a:xfrm rot="10800000">
            <a:off x="990600" y="2438400"/>
            <a:ext cx="503238" cy="167322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Left Arrow 10"/>
          <p:cNvSpPr/>
          <p:nvPr/>
        </p:nvSpPr>
        <p:spPr>
          <a:xfrm rot="10800000">
            <a:off x="152400" y="1905000"/>
            <a:ext cx="838200" cy="388302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5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175" grpId="0"/>
      <p:bldP spid="15" grpId="0" animBg="1"/>
      <p:bldP spid="16" grpId="0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4"/>
          <p:cNvSpPr txBox="1">
            <a:spLocks noChangeArrowheads="1"/>
          </p:cNvSpPr>
          <p:nvPr/>
        </p:nvSpPr>
        <p:spPr bwMode="auto">
          <a:xfrm>
            <a:off x="557754" y="1295400"/>
            <a:ext cx="7793544" cy="371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None/>
            </a:pPr>
            <a:r>
              <a:rPr lang="en-US" sz="3600" dirty="0">
                <a:solidFill>
                  <a:srgbClr val="215968"/>
                </a:solidFill>
                <a:latin typeface="Myriad Pro" pitchFamily="34" charset="0"/>
              </a:rPr>
              <a:t>Numeric work done with </a:t>
            </a:r>
            <a:br>
              <a:rPr lang="en-US" sz="3600" dirty="0">
                <a:solidFill>
                  <a:srgbClr val="215968"/>
                </a:solidFill>
                <a:latin typeface="Myriad Pro" pitchFamily="34" charset="0"/>
              </a:rPr>
            </a:br>
            <a:endParaRPr lang="en-US" sz="1400" b="1" dirty="0" smtClean="0">
              <a:solidFill>
                <a:srgbClr val="FF9900"/>
              </a:solidFill>
              <a:latin typeface="Myriad Pro" pitchFamily="34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en-US" sz="1400" dirty="0">
                <a:solidFill>
                  <a:srgbClr val="215968"/>
                </a:solidFill>
                <a:latin typeface="Myriad Pro" pitchFamily="34" charset="0"/>
              </a:rPr>
              <a:t/>
            </a:r>
            <a:br>
              <a:rPr lang="en-US" sz="1400" dirty="0">
                <a:solidFill>
                  <a:srgbClr val="215968"/>
                </a:solidFill>
                <a:latin typeface="Myriad Pro" pitchFamily="34" charset="0"/>
              </a:rPr>
            </a:br>
            <a:r>
              <a:rPr lang="en-US" sz="4400" dirty="0" err="1" smtClean="0">
                <a:solidFill>
                  <a:srgbClr val="FF9900"/>
                </a:solidFill>
                <a:latin typeface="Myriad Pro" pitchFamily="34" charset="0"/>
              </a:rPr>
              <a:t>Qlib</a:t>
            </a:r>
            <a:r>
              <a:rPr lang="en-US" sz="4400" dirty="0" smtClean="0">
                <a:solidFill>
                  <a:srgbClr val="FF9900"/>
                </a:solidFill>
                <a:latin typeface="Myriad Pro" pitchFamily="34" charset="0"/>
              </a:rPr>
              <a:t/>
            </a:r>
            <a:br>
              <a:rPr lang="en-US" sz="4400" dirty="0" smtClean="0">
                <a:solidFill>
                  <a:srgbClr val="FF9900"/>
                </a:solidFill>
                <a:latin typeface="Myriad Pro" pitchFamily="34" charset="0"/>
              </a:rPr>
            </a:br>
            <a:r>
              <a:rPr lang="en-US" sz="1000" b="1" dirty="0">
                <a:solidFill>
                  <a:srgbClr val="FF9900"/>
                </a:solidFill>
                <a:latin typeface="Myriad Pro" pitchFamily="34" charset="0"/>
              </a:rPr>
              <a:t/>
            </a:r>
            <a:br>
              <a:rPr lang="en-US" sz="1000" b="1" dirty="0">
                <a:solidFill>
                  <a:srgbClr val="FF9900"/>
                </a:solidFill>
                <a:latin typeface="Myriad Pro" pitchFamily="34" charset="0"/>
              </a:rPr>
            </a:br>
            <a:endParaRPr lang="en-US" sz="1200" b="1" dirty="0">
              <a:solidFill>
                <a:srgbClr val="FF9900"/>
              </a:solidFill>
              <a:latin typeface="Myriad Pro" pitchFamily="34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en-US" sz="2800" dirty="0">
                <a:solidFill>
                  <a:srgbClr val="215968"/>
                </a:solidFill>
                <a:latin typeface="Myriad Pro" pitchFamily="34" charset="0"/>
              </a:rPr>
              <a:t>A </a:t>
            </a:r>
            <a:r>
              <a:rPr lang="en-US" sz="2800" dirty="0" err="1">
                <a:solidFill>
                  <a:srgbClr val="215968"/>
                </a:solidFill>
                <a:latin typeface="Myriad Pro" pitchFamily="34" charset="0"/>
              </a:rPr>
              <a:t>Matlab</a:t>
            </a:r>
            <a:r>
              <a:rPr lang="en-US" sz="2800" dirty="0">
                <a:solidFill>
                  <a:srgbClr val="215968"/>
                </a:solidFill>
                <a:latin typeface="Myriad Pro" pitchFamily="34" charset="0"/>
              </a:rPr>
              <a:t> package for </a:t>
            </a:r>
            <a:r>
              <a:rPr lang="en-US" sz="2800" dirty="0" smtClean="0">
                <a:solidFill>
                  <a:srgbClr val="215968"/>
                </a:solidFill>
                <a:latin typeface="Myriad Pro" pitchFamily="34" charset="0"/>
              </a:rPr>
              <a:t>QI, QO, QOC </a:t>
            </a:r>
            <a:r>
              <a:rPr lang="en-US" sz="2800" dirty="0">
                <a:solidFill>
                  <a:srgbClr val="215968"/>
                </a:solidFill>
                <a:latin typeface="Myriad Pro" pitchFamily="34" charset="0"/>
              </a:rPr>
              <a:t>calculations</a:t>
            </a:r>
            <a:br>
              <a:rPr lang="en-US" sz="2800" dirty="0">
                <a:solidFill>
                  <a:srgbClr val="215968"/>
                </a:solidFill>
                <a:latin typeface="Myriad Pro" pitchFamily="34" charset="0"/>
              </a:rPr>
            </a:br>
            <a:endParaRPr lang="en-US" sz="2800" dirty="0">
              <a:solidFill>
                <a:srgbClr val="215968"/>
              </a:solidFill>
              <a:latin typeface="Myriad Pro" pitchFamily="34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en-US" sz="3600" dirty="0">
                <a:solidFill>
                  <a:srgbClr val="215968"/>
                </a:solidFill>
                <a:latin typeface="Myriad Pro" pitchFamily="34" charset="0"/>
              </a:rPr>
              <a:t>http://qlib.info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7"/>
          <p:cNvGraphicFramePr>
            <a:graphicFrameLocks noChangeAspect="1"/>
          </p:cNvGraphicFramePr>
          <p:nvPr/>
        </p:nvGraphicFramePr>
        <p:xfrm>
          <a:off x="1382713" y="685800"/>
          <a:ext cx="6459537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14" name="Equation" r:id="rId3" imgW="2412720" imgH="457200" progId="Equation.DSMT4">
                  <p:embed/>
                </p:oleObj>
              </mc:Choice>
              <mc:Fallback>
                <p:oleObj name="Equation" r:id="rId3" imgW="2412720" imgH="457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2713" y="685800"/>
                        <a:ext cx="6459537" cy="1223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" name="Group 102"/>
          <p:cNvGraphicFramePr>
            <a:graphicFrameLocks noGrp="1"/>
          </p:cNvGraphicFramePr>
          <p:nvPr>
            <p:ph idx="1"/>
          </p:nvPr>
        </p:nvGraphicFramePr>
        <p:xfrm>
          <a:off x="457200" y="2667000"/>
          <a:ext cx="8229600" cy="2600325"/>
        </p:xfrm>
        <a:graphic>
          <a:graphicData uri="http://schemas.openxmlformats.org/drawingml/2006/table">
            <a:tbl>
              <a:tblPr/>
              <a:tblGrid>
                <a:gridCol w="2590800"/>
                <a:gridCol w="1905000"/>
                <a:gridCol w="1905000"/>
                <a:gridCol w="18288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Cycle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Cycle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Cycle 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Initial phonon count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Final phonon count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   after 100 cycles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0.02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0.22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Cycle duration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4.4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2.7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No. of X,P pulses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No. of sequences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4191000" y="4267200"/>
          <a:ext cx="1905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15" name="Equation" r:id="rId5" imgW="190440" imgH="228600" progId="Equation.DSMT4">
                  <p:embed/>
                </p:oleObj>
              </mc:Choice>
              <mc:Fallback>
                <p:oleObj name="Equation" r:id="rId5" imgW="190440" imgH="228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4267200"/>
                        <a:ext cx="19050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06"/>
          <p:cNvGraphicFramePr>
            <a:graphicFrameLocks noChangeAspect="1"/>
          </p:cNvGraphicFramePr>
          <p:nvPr/>
        </p:nvGraphicFramePr>
        <p:xfrm>
          <a:off x="6172200" y="4267200"/>
          <a:ext cx="1905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16" name="Equation" r:id="rId7" imgW="190440" imgH="228600" progId="Equation.DSMT4">
                  <p:embed/>
                </p:oleObj>
              </mc:Choice>
              <mc:Fallback>
                <p:oleObj name="Equation" r:id="rId7" imgW="190440" imgH="228600" progId="Equation.DSMT4">
                  <p:embed/>
                  <p:pic>
                    <p:nvPicPr>
                      <p:cNvPr id="0" name="Object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4267200"/>
                        <a:ext cx="19050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07"/>
          <p:cNvGraphicFramePr>
            <a:graphicFrameLocks noChangeAspect="1"/>
          </p:cNvGraphicFramePr>
          <p:nvPr/>
        </p:nvGraphicFramePr>
        <p:xfrm>
          <a:off x="8001000" y="4267200"/>
          <a:ext cx="1905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17" name="Equation" r:id="rId8" imgW="190440" imgH="228600" progId="Equation.DSMT4">
                  <p:embed/>
                </p:oleObj>
              </mc:Choice>
              <mc:Fallback>
                <p:oleObj name="Equation" r:id="rId8" imgW="190440" imgH="228600" progId="Equation.DSMT4">
                  <p:embed/>
                  <p:pic>
                    <p:nvPicPr>
                      <p:cNvPr id="0" name="Object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4267200"/>
                        <a:ext cx="19050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304800" y="381000"/>
            <a:ext cx="85493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 typeface="Arial" charset="0"/>
              <a:buNone/>
            </a:pPr>
            <a:r>
              <a:rPr lang="en-US" sz="3200" dirty="0">
                <a:solidFill>
                  <a:srgbClr val="215968"/>
                </a:solidFill>
                <a:latin typeface="Myriad Pro" pitchFamily="34" charset="0"/>
              </a:rPr>
              <a:t>How does a cooling </a:t>
            </a:r>
            <a:r>
              <a:rPr lang="en-US" sz="3200" dirty="0" smtClean="0">
                <a:solidFill>
                  <a:srgbClr val="215968"/>
                </a:solidFill>
                <a:latin typeface="Myriad Pro" pitchFamily="34" charset="0"/>
              </a:rPr>
              <a:t>sequence look </a:t>
            </a:r>
            <a:r>
              <a:rPr lang="en-US" sz="3200" dirty="0">
                <a:solidFill>
                  <a:srgbClr val="215968"/>
                </a:solidFill>
                <a:latin typeface="Myriad Pro" pitchFamily="34" charset="0"/>
              </a:rPr>
              <a:t>like?</a:t>
            </a:r>
          </a:p>
        </p:txBody>
      </p:sp>
      <p:pic>
        <p:nvPicPr>
          <p:cNvPr id="26633" name="Picture 9" descr="X:\Quantum\research\Superfast cooling\collateral\pulses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307" y="1371600"/>
            <a:ext cx="6982354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1295400" y="457200"/>
            <a:ext cx="64928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US" sz="3200">
                <a:solidFill>
                  <a:srgbClr val="215968"/>
                </a:solidFill>
                <a:latin typeface="Myriad Pro" pitchFamily="34" charset="0"/>
              </a:rPr>
              <a:t>Dependence on initial phonon count</a:t>
            </a:r>
          </a:p>
          <a:p>
            <a:pPr eaLnBrk="1" hangingPunct="1">
              <a:buFont typeface="Arial" charset="0"/>
              <a:buNone/>
            </a:pPr>
            <a:r>
              <a:rPr lang="en-US" sz="1100">
                <a:solidFill>
                  <a:srgbClr val="215968"/>
                </a:solidFill>
                <a:latin typeface="Myriad Pro" pitchFamily="34" charset="0"/>
              </a:rPr>
              <a:t/>
            </a:r>
            <a:br>
              <a:rPr lang="en-US" sz="1100">
                <a:solidFill>
                  <a:srgbClr val="215968"/>
                </a:solidFill>
                <a:latin typeface="Myriad Pro" pitchFamily="34" charset="0"/>
              </a:rPr>
            </a:br>
            <a:r>
              <a:rPr lang="en-US" sz="2800">
                <a:solidFill>
                  <a:srgbClr val="215968"/>
                </a:solidFill>
                <a:latin typeface="Myriad Pro" pitchFamily="34" charset="0"/>
              </a:rPr>
              <a:t>1 application of the cooling cycle</a:t>
            </a:r>
            <a:endParaRPr lang="en-US" sz="3200">
              <a:solidFill>
                <a:srgbClr val="215968"/>
              </a:solidFill>
              <a:latin typeface="Myriad Pro" pitchFamily="34" charset="0"/>
            </a:endParaRPr>
          </a:p>
        </p:txBody>
      </p:sp>
      <p:pic>
        <p:nvPicPr>
          <p:cNvPr id="22534" name="Picture 6" descr="zzz_results_draw_initial_temp_1_appl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zzz_results_draw_repeated_application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2005013" y="2362200"/>
            <a:ext cx="56419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 typeface="Arial" charset="0"/>
              <a:buNone/>
            </a:pPr>
            <a:r>
              <a:rPr lang="en-US" sz="3200">
                <a:solidFill>
                  <a:srgbClr val="215968"/>
                </a:solidFill>
                <a:latin typeface="Myriad Pro" pitchFamily="34" charset="0"/>
              </a:rPr>
              <a:t>Effect of repeated applications</a:t>
            </a:r>
            <a:br>
              <a:rPr lang="en-US" sz="3200">
                <a:solidFill>
                  <a:srgbClr val="215968"/>
                </a:solidFill>
                <a:latin typeface="Myriad Pro" pitchFamily="34" charset="0"/>
              </a:rPr>
            </a:br>
            <a:r>
              <a:rPr lang="en-US" sz="3200">
                <a:solidFill>
                  <a:srgbClr val="215968"/>
                </a:solidFill>
                <a:latin typeface="Myriad Pro" pitchFamily="34" charset="0"/>
              </a:rPr>
              <a:t>of the cooling cycles</a:t>
            </a:r>
          </a:p>
        </p:txBody>
      </p:sp>
    </p:spTree>
    <p:extLst>
      <p:ext uri="{BB962C8B-B14F-4D97-AF65-F5344CB8AC3E}">
        <p14:creationId xmlns:p14="http://schemas.microsoft.com/office/powerpoint/2010/main" val="41688805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 descr="zzz_results_draw_initial_temp_25_appl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1752600" y="2133600"/>
            <a:ext cx="6656388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US" sz="3200">
                <a:solidFill>
                  <a:srgbClr val="215968"/>
                </a:solidFill>
                <a:latin typeface="Myriad Pro" pitchFamily="34" charset="0"/>
              </a:rPr>
              <a:t>Dependence on initial phonon count</a:t>
            </a:r>
          </a:p>
          <a:p>
            <a:pPr eaLnBrk="1" hangingPunct="1">
              <a:buFont typeface="Arial" charset="0"/>
              <a:buNone/>
            </a:pPr>
            <a:r>
              <a:rPr lang="en-US" sz="1100">
                <a:solidFill>
                  <a:srgbClr val="215968"/>
                </a:solidFill>
                <a:latin typeface="Myriad Pro" pitchFamily="34" charset="0"/>
              </a:rPr>
              <a:t/>
            </a:r>
            <a:br>
              <a:rPr lang="en-US" sz="1100">
                <a:solidFill>
                  <a:srgbClr val="215968"/>
                </a:solidFill>
                <a:latin typeface="Myriad Pro" pitchFamily="34" charset="0"/>
              </a:rPr>
            </a:br>
            <a:r>
              <a:rPr lang="en-US" sz="2800">
                <a:solidFill>
                  <a:srgbClr val="215968"/>
                </a:solidFill>
                <a:latin typeface="Myriad Pro" pitchFamily="34" charset="0"/>
              </a:rPr>
              <a:t>25 application of the cooling cycle</a:t>
            </a:r>
            <a:endParaRPr lang="en-US" sz="3200">
              <a:solidFill>
                <a:srgbClr val="215968"/>
              </a:solidFill>
              <a:latin typeface="Myriad Pro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5788606" y="685800"/>
            <a:ext cx="23487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 typeface="Arial" charset="0"/>
              <a:buNone/>
            </a:pPr>
            <a:r>
              <a:rPr lang="en-US" sz="3200" dirty="0" smtClean="0">
                <a:solidFill>
                  <a:srgbClr val="215968"/>
                </a:solidFill>
                <a:latin typeface="Myriad Pro" pitchFamily="34" charset="0"/>
              </a:rPr>
              <a:t>Robustness</a:t>
            </a:r>
            <a:endParaRPr lang="en-US" sz="3200" dirty="0">
              <a:solidFill>
                <a:srgbClr val="215968"/>
              </a:solidFill>
              <a:latin typeface="Myriad Pro" pitchFamily="34" charset="0"/>
            </a:endParaRPr>
          </a:p>
        </p:txBody>
      </p:sp>
      <p:pic>
        <p:nvPicPr>
          <p:cNvPr id="25608" name="Picture 8" descr="X:\Quantum\research\Superfast cooling\collateral\power timing noise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5311130" cy="43434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2400" y="2707010"/>
            <a:ext cx="5045075" cy="41508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 smtClean="0"/>
              <a:t>Cycles used were optimized for the impulsive limit</a:t>
            </a:r>
            <a:br>
              <a:rPr lang="en-US" dirty="0" smtClean="0"/>
            </a:br>
            <a:r>
              <a:rPr lang="en-US" dirty="0" smtClean="0"/>
              <a:t>		</a:t>
            </a:r>
            <a:r>
              <a:rPr lang="he-IL" dirty="0" smtClean="0"/>
              <a:t>	</a:t>
            </a:r>
            <a:endParaRPr lang="en-US" dirty="0" smtClean="0">
              <a:cs typeface="Arial" charset="0"/>
            </a:endParaRPr>
          </a:p>
          <a:p>
            <a:r>
              <a:rPr lang="en-US" dirty="0" smtClean="0"/>
              <a:t>Stronger coupling means</a:t>
            </a:r>
            <a:br>
              <a:rPr lang="en-US" dirty="0" smtClean="0"/>
            </a:br>
            <a:r>
              <a:rPr lang="en-US" dirty="0" smtClean="0"/>
              <a:t>faster cooling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>
              <a:defRPr/>
            </a:pPr>
            <a:r>
              <a:rPr lang="en-US" dirty="0" smtClean="0">
                <a:latin typeface="Myriad Pro"/>
              </a:rPr>
              <a:t>We can do even better</a:t>
            </a:r>
            <a:endParaRPr lang="en-US" dirty="0">
              <a:latin typeface="Myriad Pro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25" name="Object 13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5638800" y="4876800"/>
          <a:ext cx="2514600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09" name="Equation" r:id="rId3" imgW="876240" imgH="228600" progId="Equation.DSMT4">
                  <p:embed/>
                </p:oleObj>
              </mc:Choice>
              <mc:Fallback>
                <p:oleObj name="Equation" r:id="rId3" imgW="876240" imgH="2286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4876800"/>
                        <a:ext cx="2514600" cy="65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" name="Line 4"/>
          <p:cNvSpPr>
            <a:spLocks noChangeAspect="1" noChangeShapeType="1"/>
          </p:cNvSpPr>
          <p:nvPr/>
        </p:nvSpPr>
        <p:spPr bwMode="auto">
          <a:xfrm>
            <a:off x="2819400" y="5581650"/>
            <a:ext cx="2368550" cy="31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1" name="Line 5"/>
          <p:cNvSpPr>
            <a:spLocks noChangeAspect="1" noChangeShapeType="1"/>
          </p:cNvSpPr>
          <p:nvPr/>
        </p:nvSpPr>
        <p:spPr bwMode="auto">
          <a:xfrm>
            <a:off x="4114800" y="1973263"/>
            <a:ext cx="2370138" cy="15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7116" name="Object 14"/>
          <p:cNvGraphicFramePr>
            <a:graphicFrameLocks noChangeAspect="1"/>
          </p:cNvGraphicFramePr>
          <p:nvPr/>
        </p:nvGraphicFramePr>
        <p:xfrm>
          <a:off x="2209800" y="5257800"/>
          <a:ext cx="547688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10" name="Equation" r:id="rId5" imgW="228600" imgH="279360" progId="Equation.DSMT4">
                  <p:embed/>
                </p:oleObj>
              </mc:Choice>
              <mc:Fallback>
                <p:oleObj name="Equation" r:id="rId5" imgW="228600" imgH="27936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5257800"/>
                        <a:ext cx="547688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7" name="Object 15"/>
          <p:cNvGraphicFramePr>
            <a:graphicFrameLocks noChangeAspect="1"/>
          </p:cNvGraphicFramePr>
          <p:nvPr/>
        </p:nvGraphicFramePr>
        <p:xfrm>
          <a:off x="7924800" y="4343400"/>
          <a:ext cx="5143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11" name="Equation" r:id="rId7" imgW="228600" imgH="279360" progId="Equation.DSMT4">
                  <p:embed/>
                </p:oleObj>
              </mc:Choice>
              <mc:Fallback>
                <p:oleObj name="Equation" r:id="rId7" imgW="228600" imgH="27936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800" y="4343400"/>
                        <a:ext cx="51435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8" name="Line 17"/>
          <p:cNvSpPr>
            <a:spLocks noChangeAspect="1" noChangeShapeType="1"/>
          </p:cNvSpPr>
          <p:nvPr/>
        </p:nvSpPr>
        <p:spPr bwMode="auto">
          <a:xfrm>
            <a:off x="5386388" y="4648200"/>
            <a:ext cx="2370137" cy="31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7119" name="Object 18"/>
          <p:cNvGraphicFramePr>
            <a:graphicFrameLocks noChangeAspect="1"/>
          </p:cNvGraphicFramePr>
          <p:nvPr/>
        </p:nvGraphicFramePr>
        <p:xfrm>
          <a:off x="3352800" y="1905000"/>
          <a:ext cx="57150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12" name="Equation" r:id="rId9" imgW="215640" imgH="241200" progId="Equation.DSMT4">
                  <p:embed/>
                </p:oleObj>
              </mc:Choice>
              <mc:Fallback>
                <p:oleObj name="Equation" r:id="rId9" imgW="215640" imgH="2412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905000"/>
                        <a:ext cx="571500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20" name="Line 19"/>
          <p:cNvSpPr>
            <a:spLocks noChangeAspect="1" noChangeShapeType="1"/>
          </p:cNvSpPr>
          <p:nvPr/>
        </p:nvSpPr>
        <p:spPr bwMode="auto">
          <a:xfrm>
            <a:off x="4191000" y="2438400"/>
            <a:ext cx="2370138" cy="3175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1" name="Line 20"/>
          <p:cNvSpPr>
            <a:spLocks noChangeShapeType="1"/>
          </p:cNvSpPr>
          <p:nvPr/>
        </p:nvSpPr>
        <p:spPr bwMode="auto">
          <a:xfrm flipV="1">
            <a:off x="4090988" y="2514600"/>
            <a:ext cx="962025" cy="30146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3" name="Line 22"/>
          <p:cNvSpPr>
            <a:spLocks noChangeShapeType="1"/>
          </p:cNvSpPr>
          <p:nvPr/>
        </p:nvSpPr>
        <p:spPr bwMode="auto">
          <a:xfrm flipV="1">
            <a:off x="3633788" y="1981200"/>
            <a:ext cx="1143000" cy="35814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4" name="Line 23"/>
          <p:cNvSpPr>
            <a:spLocks noChangeShapeType="1"/>
          </p:cNvSpPr>
          <p:nvPr/>
        </p:nvSpPr>
        <p:spPr bwMode="auto">
          <a:xfrm flipH="1">
            <a:off x="3252788" y="2057400"/>
            <a:ext cx="1143000" cy="3517900"/>
          </a:xfrm>
          <a:prstGeom prst="line">
            <a:avLst/>
          </a:prstGeom>
          <a:noFill/>
          <a:ln w="28575">
            <a:solidFill>
              <a:srgbClr val="0099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7" name="Line 23"/>
          <p:cNvSpPr>
            <a:spLocks noChangeShapeType="1"/>
          </p:cNvSpPr>
          <p:nvPr/>
        </p:nvSpPr>
        <p:spPr bwMode="auto">
          <a:xfrm>
            <a:off x="5462588" y="4800600"/>
            <a:ext cx="1587" cy="6858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8" name="Line 20"/>
          <p:cNvSpPr>
            <a:spLocks noChangeShapeType="1"/>
          </p:cNvSpPr>
          <p:nvPr/>
        </p:nvSpPr>
        <p:spPr bwMode="auto">
          <a:xfrm flipH="1" flipV="1">
            <a:off x="6102350" y="2514600"/>
            <a:ext cx="655638" cy="213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7129" name="Object 13"/>
          <p:cNvGraphicFramePr>
            <a:graphicFrameLocks noChangeAspect="1"/>
          </p:cNvGraphicFramePr>
          <p:nvPr/>
        </p:nvGraphicFramePr>
        <p:xfrm>
          <a:off x="6858000" y="1981200"/>
          <a:ext cx="38417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13" name="Equation" r:id="rId11" imgW="139680" imgH="177480" progId="Equation.DSMT4">
                  <p:embed/>
                </p:oleObj>
              </mc:Choice>
              <mc:Fallback>
                <p:oleObj name="Equation" r:id="rId11" imgW="139680" imgH="17748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1981200"/>
                        <a:ext cx="384175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30" name="Line 26"/>
          <p:cNvSpPr>
            <a:spLocks noChangeShapeType="1"/>
          </p:cNvSpPr>
          <p:nvPr/>
        </p:nvSpPr>
        <p:spPr bwMode="auto">
          <a:xfrm flipH="1">
            <a:off x="6705600" y="1981200"/>
            <a:ext cx="6350" cy="5334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7131" name="Object 13"/>
          <p:cNvGraphicFramePr>
            <a:graphicFrameLocks noChangeAspect="1"/>
          </p:cNvGraphicFramePr>
          <p:nvPr/>
        </p:nvGraphicFramePr>
        <p:xfrm>
          <a:off x="381000" y="3581400"/>
          <a:ext cx="2401888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14" name="Equation" r:id="rId13" imgW="876240" imgH="203040" progId="Equation.DSMT4">
                  <p:embed/>
                </p:oleObj>
              </mc:Choice>
              <mc:Fallback>
                <p:oleObj name="Equation" r:id="rId13" imgW="876240" imgH="2030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581400"/>
                        <a:ext cx="2401888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32" name="Line 28"/>
          <p:cNvSpPr>
            <a:spLocks noChangeShapeType="1"/>
          </p:cNvSpPr>
          <p:nvPr/>
        </p:nvSpPr>
        <p:spPr bwMode="auto">
          <a:xfrm>
            <a:off x="2947988" y="1981200"/>
            <a:ext cx="0" cy="35814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>
              <a:defRPr/>
            </a:pPr>
            <a:r>
              <a:rPr lang="en-US" dirty="0" smtClean="0">
                <a:latin typeface="Myriad Pro"/>
              </a:rPr>
              <a:t>We can do even better</a:t>
            </a:r>
            <a:endParaRPr lang="en-US" dirty="0">
              <a:latin typeface="Myriad Pro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27" grpId="0" animBg="1"/>
      <p:bldP spid="4713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 smtClean="0">
                <a:latin typeface="Myriad Pro"/>
              </a:rPr>
              <a:t>Lessons learned </a:t>
            </a:r>
            <a:r>
              <a:rPr lang="en-US" sz="2800" dirty="0" smtClean="0">
                <a:latin typeface="Myriad Pro"/>
              </a:rPr>
              <a:t>(1)</a:t>
            </a:r>
            <a:endParaRPr lang="en-US" dirty="0">
              <a:latin typeface="Myriad Pro"/>
            </a:endParaRPr>
          </a:p>
        </p:txBody>
      </p:sp>
      <p:sp>
        <p:nvSpPr>
          <p:cNvPr id="1127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en-US" sz="2800" dirty="0" err="1" smtClean="0"/>
              <a:t>Exponentiating</a:t>
            </a:r>
            <a:r>
              <a:rPr lang="en-US" sz="2800" dirty="0" smtClean="0"/>
              <a:t> matrices is tricky</a:t>
            </a:r>
          </a:p>
          <a:p>
            <a:pPr lvl="1"/>
            <a:r>
              <a:rPr lang="en-US" sz="2400" dirty="0" smtClean="0"/>
              <a:t>For infinite matrices (HO), even more so</a:t>
            </a:r>
          </a:p>
          <a:p>
            <a:pPr lvl="1"/>
            <a:r>
              <a:rPr lang="en-US" sz="2400" dirty="0" smtClean="0"/>
              <a:t>Inaccuracies enough to break BCH relations for P-w-P</a:t>
            </a:r>
          </a:p>
          <a:p>
            <a:r>
              <a:rPr lang="en-US" sz="3200" dirty="0" smtClean="0"/>
              <a:t>Analytically, BCH </a:t>
            </a:r>
            <a:r>
              <a:rPr lang="en-US" sz="3200" dirty="0" smtClean="0"/>
              <a:t>relations of multiple pulses become unmanageably long</a:t>
            </a:r>
            <a:br>
              <a:rPr lang="en-US" sz="3200" dirty="0" smtClean="0"/>
            </a:br>
            <a:endParaRPr lang="en-US" sz="3200" dirty="0" smtClean="0"/>
          </a:p>
          <a:p>
            <a:r>
              <a:rPr lang="en-US" sz="3200" b="1" i="1" dirty="0" smtClean="0"/>
              <a:t>Do as much as possible analytically</a:t>
            </a:r>
          </a:p>
          <a:p>
            <a:r>
              <a:rPr lang="en-US" sz="3200" b="1" i="1" dirty="0" smtClean="0"/>
              <a:t>Use mechanized algebra </a:t>
            </a:r>
            <a:br>
              <a:rPr lang="en-US" sz="3200" b="1" i="1" dirty="0" smtClean="0"/>
            </a:br>
            <a:r>
              <a:rPr lang="en-US" sz="3200" b="1" i="1" dirty="0" smtClean="0"/>
              <a:t>(e.g. </a:t>
            </a:r>
            <a:r>
              <a:rPr lang="en-US" sz="3200" b="1" i="1" dirty="0" err="1" smtClean="0"/>
              <a:t>Mathematica</a:t>
            </a:r>
            <a:r>
              <a:rPr lang="en-US" sz="3200" b="1" i="1" dirty="0" smtClean="0"/>
              <a:t>)</a:t>
            </a:r>
            <a:endParaRPr lang="en-US" sz="2800" b="1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 smtClean="0">
                <a:latin typeface="Myriad Pro"/>
              </a:rPr>
              <a:t>Lessons learned </a:t>
            </a:r>
            <a:r>
              <a:rPr lang="en-US" sz="2800" dirty="0" smtClean="0">
                <a:latin typeface="Myriad Pro"/>
              </a:rPr>
              <a:t>(2)</a:t>
            </a:r>
            <a:endParaRPr lang="en-US" dirty="0">
              <a:latin typeface="Myriad Pro"/>
            </a:endParaRPr>
          </a:p>
        </p:txBody>
      </p:sp>
      <p:sp>
        <p:nvSpPr>
          <p:cNvPr id="11270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458200" cy="4038600"/>
          </a:xfrm>
        </p:spPr>
        <p:txBody>
          <a:bodyPr/>
          <a:lstStyle/>
          <a:p>
            <a:r>
              <a:rPr lang="en-US" sz="3200" dirty="0" smtClean="0"/>
              <a:t>Sometimes it is easier to start with a </a:t>
            </a:r>
            <a:r>
              <a:rPr lang="en-US" sz="3200" b="1" i="1" dirty="0" smtClean="0"/>
              <a:t>science-fiction technique</a:t>
            </a:r>
            <a:r>
              <a:rPr lang="en-US" sz="3200" dirty="0" smtClean="0"/>
              <a:t>, and push it down to realizable domain than to push a low-end technique up</a:t>
            </a:r>
            <a:br>
              <a:rPr lang="en-US" sz="3200" dirty="0" smtClean="0"/>
            </a:br>
            <a:endParaRPr lang="en-US" sz="3200" dirty="0" smtClean="0"/>
          </a:p>
          <a:p>
            <a:r>
              <a:rPr lang="en-US" sz="3200" b="1" i="1" dirty="0" smtClean="0"/>
              <a:t>Optimal Control </a:t>
            </a:r>
            <a:r>
              <a:rPr lang="en-US" sz="3200" dirty="0" smtClean="0"/>
              <a:t>can change performance of quantum systems by orders of magnitude</a:t>
            </a:r>
            <a:endParaRPr lang="en-US" sz="28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00743" y="5410200"/>
            <a:ext cx="8458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200"/>
              </a:spcBef>
              <a:spcAft>
                <a:spcPts val="100"/>
              </a:spcAft>
              <a:buClr>
                <a:srgbClr val="FF9900"/>
              </a:buClr>
              <a:buFont typeface="Arial" charset="0"/>
              <a:buChar char="•"/>
              <a:defRPr sz="4000" kern="1200">
                <a:solidFill>
                  <a:srgbClr val="215968"/>
                </a:solidFill>
                <a:latin typeface="Myriad Pro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60000"/>
              <a:buFont typeface="Courier New" pitchFamily="49" charset="0"/>
              <a:buChar char="o"/>
              <a:defRPr sz="3600" kern="1200">
                <a:solidFill>
                  <a:srgbClr val="215968"/>
                </a:solidFill>
                <a:latin typeface="Myriad Pro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Font typeface="Arial" charset="0"/>
              <a:buChar char="•"/>
              <a:defRPr sz="3200" kern="1200">
                <a:solidFill>
                  <a:srgbClr val="215968"/>
                </a:solidFill>
                <a:latin typeface="Myriad Pro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215968"/>
                </a:solidFill>
                <a:latin typeface="Myriad Pro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 kern="1200">
                <a:solidFill>
                  <a:srgbClr val="215968"/>
                </a:solidFill>
                <a:latin typeface="Myriad Pro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See </a:t>
            </a:r>
            <a:r>
              <a:rPr lang="en-US" sz="3200" dirty="0" err="1" smtClean="0"/>
              <a:t>Qlib</a:t>
            </a:r>
            <a:r>
              <a:rPr lang="en-US" sz="3200" dirty="0" smtClean="0"/>
              <a:t> / Dynamo, to be published </a:t>
            </a:r>
            <a:r>
              <a:rPr lang="en-US" sz="3200" dirty="0" smtClean="0"/>
              <a:t>soon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5686320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Myriad Pro"/>
              </a:rPr>
              <a:t>Superfast cooling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Myriad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pPr eaLnBrk="1" hangingPunct="1"/>
            <a:r>
              <a:rPr lang="en-US" sz="3200" dirty="0" smtClean="0"/>
              <a:t>A novel way of cooling trapped particles</a:t>
            </a:r>
          </a:p>
          <a:p>
            <a:pPr eaLnBrk="1" hangingPunct="1"/>
            <a:r>
              <a:rPr lang="en-US" sz="3200" dirty="0" smtClean="0"/>
              <a:t>Upper limit on speed</a:t>
            </a:r>
            <a:br>
              <a:rPr lang="en-US" sz="3200" dirty="0" smtClean="0"/>
            </a:br>
            <a:endParaRPr lang="en-US" sz="3200" dirty="0" smtClean="0"/>
          </a:p>
          <a:p>
            <a:pPr eaLnBrk="1" hangingPunct="1"/>
            <a:r>
              <a:rPr lang="en-US" sz="3200" dirty="0" smtClean="0"/>
              <a:t>Applicable to a wide variety of systems</a:t>
            </a:r>
            <a:br>
              <a:rPr lang="en-US" sz="3200" dirty="0" smtClean="0"/>
            </a:br>
            <a:endParaRPr lang="en-US" sz="3200" dirty="0" smtClean="0"/>
          </a:p>
          <a:p>
            <a:pPr eaLnBrk="1" hangingPunct="1"/>
            <a:r>
              <a:rPr lang="en-US" sz="3200" b="1" i="1" dirty="0"/>
              <a:t>We will help adapt </a:t>
            </a:r>
            <a:r>
              <a:rPr lang="en-US" sz="3200" b="1" i="1" dirty="0" smtClean="0"/>
              <a:t>superfast cooling to </a:t>
            </a:r>
            <a:r>
              <a:rPr lang="en-US" sz="3200" b="1" i="1" dirty="0"/>
              <a:t>your system</a:t>
            </a:r>
          </a:p>
        </p:txBody>
      </p:sp>
      <p:graphicFrame>
        <p:nvGraphicFramePr>
          <p:cNvPr id="225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6529921"/>
              </p:ext>
            </p:extLst>
          </p:nvPr>
        </p:nvGraphicFramePr>
        <p:xfrm>
          <a:off x="4648200" y="2362200"/>
          <a:ext cx="8001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1" name="Equation" r:id="rId3" imgW="266400" imgH="164880" progId="Equation.DSMT4">
                  <p:embed/>
                </p:oleObj>
              </mc:Choice>
              <mc:Fallback>
                <p:oleObj name="Equation" r:id="rId3" imgW="266400" imgH="16488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362200"/>
                        <a:ext cx="8001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2851897" y="1578429"/>
            <a:ext cx="3768696" cy="9144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sz="4800" dirty="0" smtClean="0"/>
              <a:t>Thank </a:t>
            </a:r>
            <a:r>
              <a:rPr lang="en-US" sz="4800" dirty="0" smtClean="0"/>
              <a:t>you 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08941" y="4029240"/>
            <a:ext cx="4654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215968"/>
                </a:solidFill>
                <a:latin typeface="Myriad Pro" pitchFamily="34" charset="0"/>
              </a:rPr>
              <a:t>PRL </a:t>
            </a:r>
            <a:r>
              <a:rPr lang="en-US" sz="3200" b="1" dirty="0" smtClean="0">
                <a:solidFill>
                  <a:srgbClr val="215968"/>
                </a:solidFill>
                <a:latin typeface="Myriad Pro" pitchFamily="34" charset="0"/>
              </a:rPr>
              <a:t>104</a:t>
            </a:r>
            <a:r>
              <a:rPr lang="en-US" sz="3200" dirty="0">
                <a:solidFill>
                  <a:srgbClr val="215968"/>
                </a:solidFill>
                <a:latin typeface="Myriad Pro" pitchFamily="34" charset="0"/>
              </a:rPr>
              <a:t>, 183001 (2010)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5630" y="4931228"/>
            <a:ext cx="26212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215968"/>
                </a:solidFill>
                <a:latin typeface="Myriad Pro" pitchFamily="34" charset="0"/>
              </a:rPr>
              <a:t>http://qlib.info</a:t>
            </a:r>
            <a:endParaRPr lang="en-US" sz="3200" dirty="0">
              <a:solidFill>
                <a:srgbClr val="215968"/>
              </a:solidFill>
              <a:latin typeface="Myriad Pro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1" y="1182625"/>
            <a:ext cx="2438400" cy="567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886" y="1295400"/>
            <a:ext cx="2687246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49948"/>
            <a:ext cx="5124450" cy="6508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850" y="1113746"/>
            <a:ext cx="970189" cy="1455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3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59" y="1149969"/>
            <a:ext cx="943090" cy="144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5" name="Picture 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686" y="43543"/>
            <a:ext cx="1036591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98132" y="4652665"/>
            <a:ext cx="3232552" cy="19205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buNone/>
            </a:pP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Sir</a:t>
            </a:r>
          </a:p>
          <a:p>
            <a:pPr algn="ctr">
              <a:buNone/>
            </a:pPr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Hensinger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43600" y="4678901"/>
            <a:ext cx="3379258" cy="19205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buNone/>
            </a:pP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Sir</a:t>
            </a:r>
          </a:p>
          <a:p>
            <a:pPr algn="ctr">
              <a:buNone/>
            </a:pP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Thompson 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3664" y="4652665"/>
            <a:ext cx="1844736" cy="19205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buNone/>
            </a:pP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Sir </a:t>
            </a:r>
          </a:p>
          <a:p>
            <a:pPr algn="ctr">
              <a:buNone/>
            </a:pP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Segal 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58692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F:\Quantum\research\Ion_traps\Texts\Presentation\zzz_results_draw_unitaries_22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77216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2057400" y="381000"/>
            <a:ext cx="4770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rgbClr val="37015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3"/>
              </a:spcAft>
              <a:buClr>
                <a:srgbClr val="FF9900"/>
              </a:buClr>
              <a:buFont typeface="Arial" charset="0"/>
              <a:buChar char="•"/>
              <a:defRPr sz="2400">
                <a:solidFill>
                  <a:srgbClr val="370159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US" sz="3200">
                <a:solidFill>
                  <a:srgbClr val="215968"/>
                </a:solidFill>
                <a:latin typeface="Myriad Pro" pitchFamily="34" charset="0"/>
              </a:rPr>
              <a:t>The unitary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28389118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12464</TotalTime>
  <Words>365</Words>
  <Application>Microsoft Office PowerPoint</Application>
  <PresentationFormat>On-screen Show (4:3)</PresentationFormat>
  <Paragraphs>123</Paragraphs>
  <Slides>25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Equation</vt:lpstr>
      <vt:lpstr>PowerPoint Presentation</vt:lpstr>
      <vt:lpstr>Outline</vt:lpstr>
      <vt:lpstr>Outline</vt:lpstr>
      <vt:lpstr>Goal</vt:lpstr>
      <vt:lpstr>PowerPoint Presentation</vt:lpstr>
      <vt:lpstr>Cooling at the impulsive limit</vt:lpstr>
      <vt:lpstr>PowerPoint Presentation</vt:lpstr>
      <vt:lpstr>PowerPoint Presentation</vt:lpstr>
      <vt:lpstr>But …</vt:lpstr>
      <vt:lpstr>How we cool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 can do even better</vt:lpstr>
      <vt:lpstr>We can do even better</vt:lpstr>
      <vt:lpstr>Lessons learned (1)</vt:lpstr>
      <vt:lpstr>Lessons learned (2)</vt:lpstr>
      <vt:lpstr>Superfast cooling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Shai</cp:lastModifiedBy>
  <cp:revision>732</cp:revision>
  <dcterms:created xsi:type="dcterms:W3CDTF">2007-08-06T06:07:07Z</dcterms:created>
  <dcterms:modified xsi:type="dcterms:W3CDTF">2010-09-24T10:47:36Z</dcterms:modified>
</cp:coreProperties>
</file>