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33"/>
  </p:notesMasterIdLst>
  <p:sldIdLst>
    <p:sldId id="256" r:id="rId2"/>
    <p:sldId id="323" r:id="rId3"/>
    <p:sldId id="262" r:id="rId4"/>
    <p:sldId id="315" r:id="rId5"/>
    <p:sldId id="324" r:id="rId6"/>
    <p:sldId id="326" r:id="rId7"/>
    <p:sldId id="294" r:id="rId8"/>
    <p:sldId id="330" r:id="rId9"/>
    <p:sldId id="328" r:id="rId10"/>
    <p:sldId id="327" r:id="rId11"/>
    <p:sldId id="329" r:id="rId12"/>
    <p:sldId id="331" r:id="rId13"/>
    <p:sldId id="333" r:id="rId14"/>
    <p:sldId id="259" r:id="rId15"/>
    <p:sldId id="312" r:id="rId16"/>
    <p:sldId id="261" r:id="rId17"/>
    <p:sldId id="264" r:id="rId18"/>
    <p:sldId id="291" r:id="rId19"/>
    <p:sldId id="281" r:id="rId20"/>
    <p:sldId id="282" r:id="rId21"/>
    <p:sldId id="284" r:id="rId22"/>
    <p:sldId id="309" r:id="rId23"/>
    <p:sldId id="308" r:id="rId24"/>
    <p:sldId id="263" r:id="rId25"/>
    <p:sldId id="266" r:id="rId26"/>
    <p:sldId id="269" r:id="rId27"/>
    <p:sldId id="313" r:id="rId28"/>
    <p:sldId id="314" r:id="rId29"/>
    <p:sldId id="334" r:id="rId30"/>
    <p:sldId id="332" r:id="rId31"/>
    <p:sldId id="306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BE2"/>
    <a:srgbClr val="837CE0"/>
    <a:srgbClr val="E7F6FF"/>
    <a:srgbClr val="0D5EFF"/>
    <a:srgbClr val="FF7C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714" autoAdjust="0"/>
    <p:restoredTop sz="94662" autoAdjust="0"/>
  </p:normalViewPr>
  <p:slideViewPr>
    <p:cSldViewPr snapToGrid="0">
      <p:cViewPr>
        <p:scale>
          <a:sx n="78" d="100"/>
          <a:sy n="78" d="100"/>
        </p:scale>
        <p:origin x="-1212" y="19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17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29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33.wmf"/><Relationship Id="rId1" Type="http://schemas.openxmlformats.org/officeDocument/2006/relationships/image" Target="../media/image32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37.wmf"/><Relationship Id="rId1" Type="http://schemas.openxmlformats.org/officeDocument/2006/relationships/image" Target="../media/image36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41.wmf"/><Relationship Id="rId1" Type="http://schemas.openxmlformats.org/officeDocument/2006/relationships/image" Target="../media/image40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46.wmf"/><Relationship Id="rId2" Type="http://schemas.openxmlformats.org/officeDocument/2006/relationships/image" Target="../media/image45.wmf"/><Relationship Id="rId1" Type="http://schemas.openxmlformats.org/officeDocument/2006/relationships/image" Target="../media/image44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50.wmf"/><Relationship Id="rId1" Type="http://schemas.openxmlformats.org/officeDocument/2006/relationships/image" Target="../media/image49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62.wmf"/><Relationship Id="rId2" Type="http://schemas.openxmlformats.org/officeDocument/2006/relationships/image" Target="../media/image61.wmf"/><Relationship Id="rId1" Type="http://schemas.openxmlformats.org/officeDocument/2006/relationships/image" Target="../media/image60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61.wmf"/><Relationship Id="rId1" Type="http://schemas.openxmlformats.org/officeDocument/2006/relationships/image" Target="../media/image65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69.wmf"/><Relationship Id="rId1" Type="http://schemas.openxmlformats.org/officeDocument/2006/relationships/image" Target="../media/image68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8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8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3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81.wmf"/><Relationship Id="rId2" Type="http://schemas.openxmlformats.org/officeDocument/2006/relationships/image" Target="../media/image80.wmf"/><Relationship Id="rId1" Type="http://schemas.openxmlformats.org/officeDocument/2006/relationships/image" Target="../media/image79.wmf"/><Relationship Id="rId5" Type="http://schemas.openxmlformats.org/officeDocument/2006/relationships/image" Target="../media/image83.wmf"/><Relationship Id="rId4" Type="http://schemas.openxmlformats.org/officeDocument/2006/relationships/image" Target="../media/image82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87.wmf"/><Relationship Id="rId2" Type="http://schemas.openxmlformats.org/officeDocument/2006/relationships/image" Target="../media/image86.wmf"/><Relationship Id="rId1" Type="http://schemas.openxmlformats.org/officeDocument/2006/relationships/image" Target="../media/image85.wmf"/><Relationship Id="rId6" Type="http://schemas.openxmlformats.org/officeDocument/2006/relationships/image" Target="../media/image90.wmf"/><Relationship Id="rId5" Type="http://schemas.openxmlformats.org/officeDocument/2006/relationships/image" Target="../media/image89.wmf"/><Relationship Id="rId4" Type="http://schemas.openxmlformats.org/officeDocument/2006/relationships/image" Target="../media/image88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94.wmf"/></Relationships>
</file>

<file path=ppt/drawings/_rels/vmlDrawing17.v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wmf"/><Relationship Id="rId13" Type="http://schemas.openxmlformats.org/officeDocument/2006/relationships/image" Target="../media/image107.wmf"/><Relationship Id="rId18" Type="http://schemas.openxmlformats.org/officeDocument/2006/relationships/image" Target="../media/image112.wmf"/><Relationship Id="rId26" Type="http://schemas.openxmlformats.org/officeDocument/2006/relationships/image" Target="../media/image120.wmf"/><Relationship Id="rId3" Type="http://schemas.openxmlformats.org/officeDocument/2006/relationships/image" Target="../media/image97.wmf"/><Relationship Id="rId21" Type="http://schemas.openxmlformats.org/officeDocument/2006/relationships/image" Target="../media/image115.wmf"/><Relationship Id="rId7" Type="http://schemas.openxmlformats.org/officeDocument/2006/relationships/image" Target="../media/image101.wmf"/><Relationship Id="rId12" Type="http://schemas.openxmlformats.org/officeDocument/2006/relationships/image" Target="../media/image106.wmf"/><Relationship Id="rId17" Type="http://schemas.openxmlformats.org/officeDocument/2006/relationships/image" Target="../media/image111.wmf"/><Relationship Id="rId25" Type="http://schemas.openxmlformats.org/officeDocument/2006/relationships/image" Target="../media/image119.wmf"/><Relationship Id="rId2" Type="http://schemas.openxmlformats.org/officeDocument/2006/relationships/image" Target="../media/image96.wmf"/><Relationship Id="rId16" Type="http://schemas.openxmlformats.org/officeDocument/2006/relationships/image" Target="../media/image110.wmf"/><Relationship Id="rId20" Type="http://schemas.openxmlformats.org/officeDocument/2006/relationships/image" Target="../media/image114.wmf"/><Relationship Id="rId1" Type="http://schemas.openxmlformats.org/officeDocument/2006/relationships/image" Target="../media/image95.wmf"/><Relationship Id="rId6" Type="http://schemas.openxmlformats.org/officeDocument/2006/relationships/image" Target="../media/image100.wmf"/><Relationship Id="rId11" Type="http://schemas.openxmlformats.org/officeDocument/2006/relationships/image" Target="../media/image105.wmf"/><Relationship Id="rId24" Type="http://schemas.openxmlformats.org/officeDocument/2006/relationships/image" Target="../media/image118.wmf"/><Relationship Id="rId5" Type="http://schemas.openxmlformats.org/officeDocument/2006/relationships/image" Target="../media/image99.wmf"/><Relationship Id="rId15" Type="http://schemas.openxmlformats.org/officeDocument/2006/relationships/image" Target="../media/image109.wmf"/><Relationship Id="rId23" Type="http://schemas.openxmlformats.org/officeDocument/2006/relationships/image" Target="../media/image117.wmf"/><Relationship Id="rId10" Type="http://schemas.openxmlformats.org/officeDocument/2006/relationships/image" Target="../media/image104.wmf"/><Relationship Id="rId19" Type="http://schemas.openxmlformats.org/officeDocument/2006/relationships/image" Target="../media/image113.wmf"/><Relationship Id="rId4" Type="http://schemas.openxmlformats.org/officeDocument/2006/relationships/image" Target="../media/image98.wmf"/><Relationship Id="rId9" Type="http://schemas.openxmlformats.org/officeDocument/2006/relationships/image" Target="../media/image103.wmf"/><Relationship Id="rId14" Type="http://schemas.openxmlformats.org/officeDocument/2006/relationships/image" Target="../media/image108.wmf"/><Relationship Id="rId22" Type="http://schemas.openxmlformats.org/officeDocument/2006/relationships/image" Target="../media/image11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77F747-87D6-4200-A260-5BBEB1FF059D}" type="datetimeFigureOut">
              <a:rPr lang="en-US" smtClean="0"/>
              <a:pPr/>
              <a:t>9/22/2010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0A8DEE-9E8F-4A83-877C-4724A3E7AF1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7222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0A8DEE-9E8F-4A83-877C-4724A3E7AF1D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0A8DEE-9E8F-4A83-877C-4724A3E7AF1D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0A8DEE-9E8F-4A83-877C-4724A3E7AF1D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0A8DEE-9E8F-4A83-877C-4724A3E7AF1D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0A8DEE-9E8F-4A83-877C-4724A3E7AF1D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0A8DEE-9E8F-4A83-877C-4724A3E7AF1D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0A8DEE-9E8F-4A83-877C-4724A3E7AF1D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D70D7D7-1525-4A1A-B4B4-3ECF4206F757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0A8DEE-9E8F-4A83-877C-4724A3E7AF1D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D70D7D7-1525-4A1A-B4B4-3ECF4206F757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0A8DEE-9E8F-4A83-877C-4724A3E7AF1D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D70D7D7-1525-4A1A-B4B4-3ECF4206F757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D70D7D7-1525-4A1A-B4B4-3ECF4206F757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0A8DEE-9E8F-4A83-877C-4724A3E7AF1D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0A8DEE-9E8F-4A83-877C-4724A3E7AF1D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0A8DEE-9E8F-4A83-877C-4724A3E7AF1D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0A8DEE-9E8F-4A83-877C-4724A3E7AF1D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0A8DEE-9E8F-4A83-877C-4724A3E7AF1D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0A8DEE-9E8F-4A83-877C-4724A3E7AF1D}" type="slidenum">
              <a:rPr lang="en-US" smtClean="0"/>
              <a:pPr/>
              <a:t>19</a:t>
            </a:fld>
            <a:endParaRPr lang="en-US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0A8DEE-9E8F-4A83-877C-4724A3E7AF1D}" type="slidenum">
              <a:rPr lang="en-US" smtClean="0"/>
              <a:pPr/>
              <a:t>20</a:t>
            </a:fld>
            <a:endParaRPr lang="en-US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0A8DEE-9E8F-4A83-877C-4724A3E7AF1D}" type="slidenum">
              <a:rPr lang="en-US" smtClean="0"/>
              <a:pPr/>
              <a:t>21</a:t>
            </a:fld>
            <a:endParaRPr lang="en-US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0A8DEE-9E8F-4A83-877C-4724A3E7AF1D}" type="slidenum">
              <a:rPr lang="en-US" smtClean="0"/>
              <a:pPr/>
              <a:t>22</a:t>
            </a:fld>
            <a:endParaRPr lang="en-US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0A8DEE-9E8F-4A83-877C-4724A3E7AF1D}" type="slidenum">
              <a:rPr lang="en-US" smtClean="0"/>
              <a:pPr/>
              <a:t>23</a:t>
            </a:fld>
            <a:endParaRPr lang="en-US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0A8DEE-9E8F-4A83-877C-4724A3E7AF1D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0A8DEE-9E8F-4A83-877C-4724A3E7AF1D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0A8DEE-9E8F-4A83-877C-4724A3E7AF1D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0A8DEE-9E8F-4A83-877C-4724A3E7AF1D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0A8DEE-9E8F-4A83-877C-4724A3E7AF1D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0A8DEE-9E8F-4A83-877C-4724A3E7AF1D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0A8DEE-9E8F-4A83-877C-4724A3E7AF1D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8CF2A73-A828-4520-B664-944E69CD1E6E}" type="slidenum">
              <a:rPr lang="en-US" smtClean="0"/>
              <a:pPr/>
              <a:t>31</a:t>
            </a:fld>
            <a:endParaRPr lang="en-US" smtClean="0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6D495-0491-475A-93A0-3AD0F59C5C7E}" type="datetimeFigureOut">
              <a:rPr lang="en-US" smtClean="0"/>
              <a:pPr/>
              <a:t>9/22/2010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ED675-90E9-4E8F-84B5-43FA05425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6D495-0491-475A-93A0-3AD0F59C5C7E}" type="datetimeFigureOut">
              <a:rPr lang="en-US" smtClean="0"/>
              <a:pPr/>
              <a:t>9/22/2010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ED675-90E9-4E8F-84B5-43FA05425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6D495-0491-475A-93A0-3AD0F59C5C7E}" type="datetimeFigureOut">
              <a:rPr lang="en-US" smtClean="0"/>
              <a:pPr/>
              <a:t>9/22/2010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ED675-90E9-4E8F-84B5-43FA05425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6D495-0491-475A-93A0-3AD0F59C5C7E}" type="datetimeFigureOut">
              <a:rPr lang="en-US" smtClean="0"/>
              <a:pPr/>
              <a:t>9/22/2010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ED675-90E9-4E8F-84B5-43FA05425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6D495-0491-475A-93A0-3AD0F59C5C7E}" type="datetimeFigureOut">
              <a:rPr lang="en-US" smtClean="0"/>
              <a:pPr/>
              <a:t>9/22/2010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ED675-90E9-4E8F-84B5-43FA05425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6D495-0491-475A-93A0-3AD0F59C5C7E}" type="datetimeFigureOut">
              <a:rPr lang="en-US" smtClean="0"/>
              <a:pPr/>
              <a:t>9/22/2010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ED675-90E9-4E8F-84B5-43FA05425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6D495-0491-475A-93A0-3AD0F59C5C7E}" type="datetimeFigureOut">
              <a:rPr lang="en-US" smtClean="0"/>
              <a:pPr/>
              <a:t>9/22/2010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ED675-90E9-4E8F-84B5-43FA05425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6D495-0491-475A-93A0-3AD0F59C5C7E}" type="datetimeFigureOut">
              <a:rPr lang="en-US" smtClean="0"/>
              <a:pPr/>
              <a:t>9/22/2010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ED675-90E9-4E8F-84B5-43FA05425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6D495-0491-475A-93A0-3AD0F59C5C7E}" type="datetimeFigureOut">
              <a:rPr lang="en-US" smtClean="0"/>
              <a:pPr/>
              <a:t>9/22/2010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ED675-90E9-4E8F-84B5-43FA05425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6D495-0491-475A-93A0-3AD0F59C5C7E}" type="datetimeFigureOut">
              <a:rPr lang="en-US" smtClean="0"/>
              <a:pPr/>
              <a:t>9/22/2010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ED675-90E9-4E8F-84B5-43FA05425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6D495-0491-475A-93A0-3AD0F59C5C7E}" type="datetimeFigureOut">
              <a:rPr lang="en-US" smtClean="0"/>
              <a:pPr/>
              <a:t>9/22/2010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ED675-90E9-4E8F-84B5-43FA05425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A6D495-0491-475A-93A0-3AD0F59C5C7E}" type="datetimeFigureOut">
              <a:rPr lang="en-US" smtClean="0"/>
              <a:pPr/>
              <a:t>9/22/2010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BED675-90E9-4E8F-84B5-43FA05425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9.gif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19.pn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15.png"/><Relationship Id="rId12" Type="http://schemas.openxmlformats.org/officeDocument/2006/relationships/image" Target="../media/image11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4.png"/><Relationship Id="rId11" Type="http://schemas.openxmlformats.org/officeDocument/2006/relationships/oleObject" Target="../embeddings/oleObject1.bin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emf"/><Relationship Id="rId3" Type="http://schemas.openxmlformats.org/officeDocument/2006/relationships/image" Target="../media/image23.jpeg"/><Relationship Id="rId7" Type="http://schemas.openxmlformats.org/officeDocument/2006/relationships/image" Target="../media/image27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emf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29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wmf"/><Relationship Id="rId3" Type="http://schemas.openxmlformats.org/officeDocument/2006/relationships/notesSlide" Target="../notesSlides/notesSlide9.xml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25.png"/><Relationship Id="rId11" Type="http://schemas.openxmlformats.org/officeDocument/2006/relationships/image" Target="../media/image33.wmf"/><Relationship Id="rId5" Type="http://schemas.openxmlformats.org/officeDocument/2006/relationships/image" Target="../media/image24.png"/><Relationship Id="rId10" Type="http://schemas.openxmlformats.org/officeDocument/2006/relationships/oleObject" Target="../embeddings/oleObject4.bin"/><Relationship Id="rId4" Type="http://schemas.openxmlformats.org/officeDocument/2006/relationships/image" Target="../media/image23.jpeg"/><Relationship Id="rId9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3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38.png"/><Relationship Id="rId11" Type="http://schemas.openxmlformats.org/officeDocument/2006/relationships/image" Target="../media/image37.wmf"/><Relationship Id="rId5" Type="http://schemas.openxmlformats.org/officeDocument/2006/relationships/image" Target="../media/image34.jpeg"/><Relationship Id="rId10" Type="http://schemas.openxmlformats.org/officeDocument/2006/relationships/oleObject" Target="../embeddings/oleObject6.bin"/><Relationship Id="rId4" Type="http://schemas.openxmlformats.org/officeDocument/2006/relationships/image" Target="../media/image23.jpeg"/><Relationship Id="rId9" Type="http://schemas.openxmlformats.org/officeDocument/2006/relationships/image" Target="../media/image36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wmf"/><Relationship Id="rId3" Type="http://schemas.openxmlformats.org/officeDocument/2006/relationships/notesSlide" Target="../notesSlides/notesSlide13.xml"/><Relationship Id="rId7" Type="http://schemas.openxmlformats.org/officeDocument/2006/relationships/oleObject" Target="../embeddings/oleObject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40.w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42.jpeg"/><Relationship Id="rId9" Type="http://schemas.openxmlformats.org/officeDocument/2006/relationships/image" Target="../media/image4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.bin"/><Relationship Id="rId13" Type="http://schemas.openxmlformats.org/officeDocument/2006/relationships/image" Target="../media/image46.wmf"/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48.png"/><Relationship Id="rId12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47.png"/><Relationship Id="rId11" Type="http://schemas.openxmlformats.org/officeDocument/2006/relationships/image" Target="../media/image45.wmf"/><Relationship Id="rId5" Type="http://schemas.openxmlformats.org/officeDocument/2006/relationships/image" Target="../media/image31.png"/><Relationship Id="rId10" Type="http://schemas.openxmlformats.org/officeDocument/2006/relationships/oleObject" Target="../embeddings/oleObject10.bin"/><Relationship Id="rId4" Type="http://schemas.openxmlformats.org/officeDocument/2006/relationships/image" Target="../media/image30.png"/><Relationship Id="rId9" Type="http://schemas.openxmlformats.org/officeDocument/2006/relationships/image" Target="../media/image44.w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emf"/><Relationship Id="rId3" Type="http://schemas.openxmlformats.org/officeDocument/2006/relationships/notesSlide" Target="../notesSlides/notesSlide15.xml"/><Relationship Id="rId7" Type="http://schemas.openxmlformats.org/officeDocument/2006/relationships/image" Target="../media/image53.png"/><Relationship Id="rId12" Type="http://schemas.openxmlformats.org/officeDocument/2006/relationships/image" Target="../media/image50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52.png"/><Relationship Id="rId11" Type="http://schemas.openxmlformats.org/officeDocument/2006/relationships/oleObject" Target="../embeddings/oleObject13.bin"/><Relationship Id="rId5" Type="http://schemas.openxmlformats.org/officeDocument/2006/relationships/image" Target="../media/image51.png"/><Relationship Id="rId10" Type="http://schemas.openxmlformats.org/officeDocument/2006/relationships/image" Target="../media/image49.wmf"/><Relationship Id="rId4" Type="http://schemas.openxmlformats.org/officeDocument/2006/relationships/image" Target="../media/image1.jpeg"/><Relationship Id="rId9" Type="http://schemas.openxmlformats.org/officeDocument/2006/relationships/oleObject" Target="../embeddings/oleObject12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55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47.png"/><Relationship Id="rId4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5.bin"/><Relationship Id="rId3" Type="http://schemas.openxmlformats.org/officeDocument/2006/relationships/notesSlide" Target="../notesSlides/notesSlide19.xml"/><Relationship Id="rId7" Type="http://schemas.openxmlformats.org/officeDocument/2006/relationships/image" Target="../media/image64.jpeg"/><Relationship Id="rId12" Type="http://schemas.openxmlformats.org/officeDocument/2006/relationships/image" Target="../media/image2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63.jpeg"/><Relationship Id="rId11" Type="http://schemas.openxmlformats.org/officeDocument/2006/relationships/image" Target="../media/image62.wmf"/><Relationship Id="rId5" Type="http://schemas.openxmlformats.org/officeDocument/2006/relationships/image" Target="../media/image60.wmf"/><Relationship Id="rId10" Type="http://schemas.openxmlformats.org/officeDocument/2006/relationships/oleObject" Target="../embeddings/oleObject16.bin"/><Relationship Id="rId4" Type="http://schemas.openxmlformats.org/officeDocument/2006/relationships/oleObject" Target="../embeddings/oleObject14.bin"/><Relationship Id="rId9" Type="http://schemas.openxmlformats.org/officeDocument/2006/relationships/image" Target="../media/image61.w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8.bin"/><Relationship Id="rId3" Type="http://schemas.openxmlformats.org/officeDocument/2006/relationships/notesSlide" Target="../notesSlides/notesSlide20.xml"/><Relationship Id="rId7" Type="http://schemas.openxmlformats.org/officeDocument/2006/relationships/image" Target="../media/image65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17.bin"/><Relationship Id="rId5" Type="http://schemas.openxmlformats.org/officeDocument/2006/relationships/image" Target="../media/image67.png"/><Relationship Id="rId4" Type="http://schemas.openxmlformats.org/officeDocument/2006/relationships/image" Target="../media/image66.png"/><Relationship Id="rId9" Type="http://schemas.openxmlformats.org/officeDocument/2006/relationships/image" Target="../media/image61.wm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wmf"/><Relationship Id="rId3" Type="http://schemas.openxmlformats.org/officeDocument/2006/relationships/notesSlide" Target="../notesSlides/notesSlide21.xml"/><Relationship Id="rId7" Type="http://schemas.openxmlformats.org/officeDocument/2006/relationships/oleObject" Target="../embeddings/oleObject1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20.png"/><Relationship Id="rId11" Type="http://schemas.openxmlformats.org/officeDocument/2006/relationships/oleObject" Target="../embeddings/oleObject21.bin"/><Relationship Id="rId5" Type="http://schemas.openxmlformats.org/officeDocument/2006/relationships/image" Target="../media/image70.png"/><Relationship Id="rId10" Type="http://schemas.openxmlformats.org/officeDocument/2006/relationships/image" Target="../media/image69.wmf"/><Relationship Id="rId4" Type="http://schemas.openxmlformats.org/officeDocument/2006/relationships/image" Target="../media/image67.png"/><Relationship Id="rId9" Type="http://schemas.openxmlformats.org/officeDocument/2006/relationships/oleObject" Target="../embeddings/oleObject20.bin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notesSlide" Target="../notesSlides/notesSlide22.xml"/><Relationship Id="rId7" Type="http://schemas.openxmlformats.org/officeDocument/2006/relationships/image" Target="../media/image68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22.bin"/><Relationship Id="rId5" Type="http://schemas.openxmlformats.org/officeDocument/2006/relationships/image" Target="../media/image20.png"/><Relationship Id="rId4" Type="http://schemas.openxmlformats.org/officeDocument/2006/relationships/image" Target="../media/image70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notesSlide" Target="../notesSlides/notesSlide23.xml"/><Relationship Id="rId7" Type="http://schemas.openxmlformats.org/officeDocument/2006/relationships/image" Target="../media/image68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23.bin"/><Relationship Id="rId5" Type="http://schemas.openxmlformats.org/officeDocument/2006/relationships/image" Target="../media/image20.png"/><Relationship Id="rId4" Type="http://schemas.openxmlformats.org/officeDocument/2006/relationships/image" Target="../media/image70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77.png"/><Relationship Id="rId3" Type="http://schemas.openxmlformats.org/officeDocument/2006/relationships/notesSlide" Target="../notesSlides/notesSlide24.xml"/><Relationship Id="rId7" Type="http://schemas.openxmlformats.org/officeDocument/2006/relationships/image" Target="../media/image31.png"/><Relationship Id="rId12" Type="http://schemas.openxmlformats.org/officeDocument/2006/relationships/image" Target="../media/image76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73.wmf"/><Relationship Id="rId1" Type="http://schemas.openxmlformats.org/officeDocument/2006/relationships/vmlDrawing" Target="../drawings/vmlDrawing13.vml"/><Relationship Id="rId6" Type="http://schemas.openxmlformats.org/officeDocument/2006/relationships/image" Target="../media/image30.png"/><Relationship Id="rId11" Type="http://schemas.openxmlformats.org/officeDocument/2006/relationships/image" Target="../media/image75.png"/><Relationship Id="rId5" Type="http://schemas.openxmlformats.org/officeDocument/2006/relationships/image" Target="../media/image47.png"/><Relationship Id="rId15" Type="http://schemas.openxmlformats.org/officeDocument/2006/relationships/oleObject" Target="../embeddings/oleObject24.bin"/><Relationship Id="rId10" Type="http://schemas.openxmlformats.org/officeDocument/2006/relationships/image" Target="../media/image56.png"/><Relationship Id="rId4" Type="http://schemas.openxmlformats.org/officeDocument/2006/relationships/image" Target="../media/image55.png"/><Relationship Id="rId9" Type="http://schemas.openxmlformats.org/officeDocument/2006/relationships/image" Target="../media/image74.png"/><Relationship Id="rId14" Type="http://schemas.openxmlformats.org/officeDocument/2006/relationships/image" Target="../media/image78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wmf"/><Relationship Id="rId13" Type="http://schemas.openxmlformats.org/officeDocument/2006/relationships/oleObject" Target="../embeddings/oleObject29.bin"/><Relationship Id="rId3" Type="http://schemas.openxmlformats.org/officeDocument/2006/relationships/notesSlide" Target="../notesSlides/notesSlide25.xml"/><Relationship Id="rId7" Type="http://schemas.openxmlformats.org/officeDocument/2006/relationships/oleObject" Target="../embeddings/oleObject26.bin"/><Relationship Id="rId12" Type="http://schemas.openxmlformats.org/officeDocument/2006/relationships/image" Target="../media/image8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79.wmf"/><Relationship Id="rId11" Type="http://schemas.openxmlformats.org/officeDocument/2006/relationships/oleObject" Target="../embeddings/oleObject28.bin"/><Relationship Id="rId5" Type="http://schemas.openxmlformats.org/officeDocument/2006/relationships/oleObject" Target="../embeddings/oleObject25.bin"/><Relationship Id="rId10" Type="http://schemas.openxmlformats.org/officeDocument/2006/relationships/image" Target="../media/image81.wmf"/><Relationship Id="rId4" Type="http://schemas.openxmlformats.org/officeDocument/2006/relationships/image" Target="../media/image84.png"/><Relationship Id="rId9" Type="http://schemas.openxmlformats.org/officeDocument/2006/relationships/oleObject" Target="../embeddings/oleObject27.bin"/><Relationship Id="rId14" Type="http://schemas.openxmlformats.org/officeDocument/2006/relationships/image" Target="../media/image83.wmf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emf"/><Relationship Id="rId13" Type="http://schemas.openxmlformats.org/officeDocument/2006/relationships/oleObject" Target="../embeddings/oleObject32.bin"/><Relationship Id="rId18" Type="http://schemas.openxmlformats.org/officeDocument/2006/relationships/image" Target="../media/image89.wmf"/><Relationship Id="rId3" Type="http://schemas.openxmlformats.org/officeDocument/2006/relationships/notesSlide" Target="../notesSlides/notesSlide26.xml"/><Relationship Id="rId7" Type="http://schemas.openxmlformats.org/officeDocument/2006/relationships/image" Target="../media/image85.wmf"/><Relationship Id="rId12" Type="http://schemas.openxmlformats.org/officeDocument/2006/relationships/image" Target="../media/image86.wmf"/><Relationship Id="rId17" Type="http://schemas.openxmlformats.org/officeDocument/2006/relationships/oleObject" Target="../embeddings/oleObject34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88.wmf"/><Relationship Id="rId20" Type="http://schemas.openxmlformats.org/officeDocument/2006/relationships/image" Target="../media/image90.wmf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30.bin"/><Relationship Id="rId11" Type="http://schemas.openxmlformats.org/officeDocument/2006/relationships/oleObject" Target="../embeddings/oleObject31.bin"/><Relationship Id="rId5" Type="http://schemas.openxmlformats.org/officeDocument/2006/relationships/image" Target="../media/image92.png"/><Relationship Id="rId15" Type="http://schemas.openxmlformats.org/officeDocument/2006/relationships/oleObject" Target="../embeddings/oleObject33.bin"/><Relationship Id="rId10" Type="http://schemas.openxmlformats.org/officeDocument/2006/relationships/image" Target="../media/image30.png"/><Relationship Id="rId19" Type="http://schemas.openxmlformats.org/officeDocument/2006/relationships/oleObject" Target="../embeddings/oleObject35.bin"/><Relationship Id="rId4" Type="http://schemas.openxmlformats.org/officeDocument/2006/relationships/image" Target="../media/image91.png"/><Relationship Id="rId9" Type="http://schemas.openxmlformats.org/officeDocument/2006/relationships/image" Target="../media/image31.png"/><Relationship Id="rId14" Type="http://schemas.openxmlformats.org/officeDocument/2006/relationships/image" Target="../media/image87.wmf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7.bin"/><Relationship Id="rId13" Type="http://schemas.openxmlformats.org/officeDocument/2006/relationships/oleObject" Target="../embeddings/oleObject42.bin"/><Relationship Id="rId3" Type="http://schemas.openxmlformats.org/officeDocument/2006/relationships/notesSlide" Target="../notesSlides/notesSlide27.xml"/><Relationship Id="rId7" Type="http://schemas.openxmlformats.org/officeDocument/2006/relationships/image" Target="../media/image94.wmf"/><Relationship Id="rId12" Type="http://schemas.openxmlformats.org/officeDocument/2006/relationships/oleObject" Target="../embeddings/oleObject41.bin"/><Relationship Id="rId17" Type="http://schemas.openxmlformats.org/officeDocument/2006/relationships/oleObject" Target="../embeddings/oleObject46.bin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45.bin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36.bin"/><Relationship Id="rId11" Type="http://schemas.openxmlformats.org/officeDocument/2006/relationships/oleObject" Target="../embeddings/oleObject40.bin"/><Relationship Id="rId5" Type="http://schemas.openxmlformats.org/officeDocument/2006/relationships/image" Target="../media/image92.png"/><Relationship Id="rId15" Type="http://schemas.openxmlformats.org/officeDocument/2006/relationships/oleObject" Target="../embeddings/oleObject44.bin"/><Relationship Id="rId10" Type="http://schemas.openxmlformats.org/officeDocument/2006/relationships/oleObject" Target="../embeddings/oleObject39.bin"/><Relationship Id="rId4" Type="http://schemas.openxmlformats.org/officeDocument/2006/relationships/image" Target="../media/image91.png"/><Relationship Id="rId9" Type="http://schemas.openxmlformats.org/officeDocument/2006/relationships/oleObject" Target="../embeddings/oleObject38.bin"/><Relationship Id="rId14" Type="http://schemas.openxmlformats.org/officeDocument/2006/relationships/oleObject" Target="../embeddings/oleObject43.bin"/></Relationships>
</file>

<file path=ppt/slides/_rels/slide28.xml.rels><?xml version="1.0" encoding="UTF-8" standalone="yes"?>
<Relationships xmlns="http://schemas.openxmlformats.org/package/2006/relationships"><Relationship Id="rId13" Type="http://schemas.openxmlformats.org/officeDocument/2006/relationships/oleObject" Target="../embeddings/oleObject51.bin"/><Relationship Id="rId18" Type="http://schemas.openxmlformats.org/officeDocument/2006/relationships/image" Target="../media/image101.wmf"/><Relationship Id="rId26" Type="http://schemas.openxmlformats.org/officeDocument/2006/relationships/image" Target="../media/image105.wmf"/><Relationship Id="rId39" Type="http://schemas.openxmlformats.org/officeDocument/2006/relationships/image" Target="../media/image111.wmf"/><Relationship Id="rId21" Type="http://schemas.openxmlformats.org/officeDocument/2006/relationships/oleObject" Target="../embeddings/oleObject55.bin"/><Relationship Id="rId34" Type="http://schemas.openxmlformats.org/officeDocument/2006/relationships/oleObject" Target="../embeddings/oleObject61.bin"/><Relationship Id="rId42" Type="http://schemas.openxmlformats.org/officeDocument/2006/relationships/image" Target="../media/image123.png"/><Relationship Id="rId47" Type="http://schemas.openxmlformats.org/officeDocument/2006/relationships/image" Target="../media/image128.emf"/><Relationship Id="rId50" Type="http://schemas.openxmlformats.org/officeDocument/2006/relationships/image" Target="../media/image113.wmf"/><Relationship Id="rId55" Type="http://schemas.openxmlformats.org/officeDocument/2006/relationships/oleObject" Target="../embeddings/oleObject68.bin"/><Relationship Id="rId63" Type="http://schemas.openxmlformats.org/officeDocument/2006/relationships/oleObject" Target="../embeddings/oleObject72.bin"/><Relationship Id="rId7" Type="http://schemas.openxmlformats.org/officeDocument/2006/relationships/oleObject" Target="../embeddings/oleObject48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00.wmf"/><Relationship Id="rId20" Type="http://schemas.openxmlformats.org/officeDocument/2006/relationships/image" Target="../media/image102.wmf"/><Relationship Id="rId29" Type="http://schemas.openxmlformats.org/officeDocument/2006/relationships/oleObject" Target="../embeddings/oleObject59.bin"/><Relationship Id="rId41" Type="http://schemas.openxmlformats.org/officeDocument/2006/relationships/image" Target="../media/image112.wmf"/><Relationship Id="rId54" Type="http://schemas.openxmlformats.org/officeDocument/2006/relationships/image" Target="../media/image115.wmf"/><Relationship Id="rId62" Type="http://schemas.openxmlformats.org/officeDocument/2006/relationships/image" Target="../media/image119.wmf"/><Relationship Id="rId1" Type="http://schemas.openxmlformats.org/officeDocument/2006/relationships/vmlDrawing" Target="../drawings/vmlDrawing17.vml"/><Relationship Id="rId6" Type="http://schemas.openxmlformats.org/officeDocument/2006/relationships/image" Target="../media/image95.wmf"/><Relationship Id="rId11" Type="http://schemas.openxmlformats.org/officeDocument/2006/relationships/oleObject" Target="../embeddings/oleObject50.bin"/><Relationship Id="rId24" Type="http://schemas.openxmlformats.org/officeDocument/2006/relationships/image" Target="../media/image104.wmf"/><Relationship Id="rId32" Type="http://schemas.openxmlformats.org/officeDocument/2006/relationships/oleObject" Target="../embeddings/oleObject60.bin"/><Relationship Id="rId37" Type="http://schemas.openxmlformats.org/officeDocument/2006/relationships/image" Target="../media/image110.wmf"/><Relationship Id="rId40" Type="http://schemas.openxmlformats.org/officeDocument/2006/relationships/oleObject" Target="../embeddings/oleObject64.bin"/><Relationship Id="rId45" Type="http://schemas.openxmlformats.org/officeDocument/2006/relationships/image" Target="../media/image126.png"/><Relationship Id="rId53" Type="http://schemas.openxmlformats.org/officeDocument/2006/relationships/oleObject" Target="../embeddings/oleObject67.bin"/><Relationship Id="rId58" Type="http://schemas.openxmlformats.org/officeDocument/2006/relationships/image" Target="../media/image117.wmf"/><Relationship Id="rId5" Type="http://schemas.openxmlformats.org/officeDocument/2006/relationships/oleObject" Target="../embeddings/oleObject47.bin"/><Relationship Id="rId15" Type="http://schemas.openxmlformats.org/officeDocument/2006/relationships/oleObject" Target="../embeddings/oleObject52.bin"/><Relationship Id="rId23" Type="http://schemas.openxmlformats.org/officeDocument/2006/relationships/oleObject" Target="../embeddings/oleObject56.bin"/><Relationship Id="rId28" Type="http://schemas.openxmlformats.org/officeDocument/2006/relationships/image" Target="../media/image106.wmf"/><Relationship Id="rId36" Type="http://schemas.openxmlformats.org/officeDocument/2006/relationships/oleObject" Target="../embeddings/oleObject62.bin"/><Relationship Id="rId49" Type="http://schemas.openxmlformats.org/officeDocument/2006/relationships/oleObject" Target="../embeddings/oleObject65.bin"/><Relationship Id="rId57" Type="http://schemas.openxmlformats.org/officeDocument/2006/relationships/oleObject" Target="../embeddings/oleObject69.bin"/><Relationship Id="rId61" Type="http://schemas.openxmlformats.org/officeDocument/2006/relationships/oleObject" Target="../embeddings/oleObject71.bin"/><Relationship Id="rId10" Type="http://schemas.openxmlformats.org/officeDocument/2006/relationships/image" Target="../media/image97.wmf"/><Relationship Id="rId19" Type="http://schemas.openxmlformats.org/officeDocument/2006/relationships/oleObject" Target="../embeddings/oleObject54.bin"/><Relationship Id="rId31" Type="http://schemas.openxmlformats.org/officeDocument/2006/relationships/image" Target="../media/image122.png"/><Relationship Id="rId44" Type="http://schemas.openxmlformats.org/officeDocument/2006/relationships/image" Target="../media/image125.png"/><Relationship Id="rId52" Type="http://schemas.openxmlformats.org/officeDocument/2006/relationships/image" Target="../media/image114.wmf"/><Relationship Id="rId60" Type="http://schemas.openxmlformats.org/officeDocument/2006/relationships/image" Target="../media/image118.wmf"/><Relationship Id="rId4" Type="http://schemas.openxmlformats.org/officeDocument/2006/relationships/image" Target="../media/image121.png"/><Relationship Id="rId9" Type="http://schemas.openxmlformats.org/officeDocument/2006/relationships/oleObject" Target="../embeddings/oleObject49.bin"/><Relationship Id="rId14" Type="http://schemas.openxmlformats.org/officeDocument/2006/relationships/image" Target="../media/image99.wmf"/><Relationship Id="rId22" Type="http://schemas.openxmlformats.org/officeDocument/2006/relationships/image" Target="../media/image103.wmf"/><Relationship Id="rId27" Type="http://schemas.openxmlformats.org/officeDocument/2006/relationships/oleObject" Target="../embeddings/oleObject58.bin"/><Relationship Id="rId30" Type="http://schemas.openxmlformats.org/officeDocument/2006/relationships/image" Target="../media/image107.wmf"/><Relationship Id="rId35" Type="http://schemas.openxmlformats.org/officeDocument/2006/relationships/image" Target="../media/image109.wmf"/><Relationship Id="rId43" Type="http://schemas.openxmlformats.org/officeDocument/2006/relationships/image" Target="../media/image124.png"/><Relationship Id="rId48" Type="http://schemas.openxmlformats.org/officeDocument/2006/relationships/image" Target="../media/image129.png"/><Relationship Id="rId56" Type="http://schemas.openxmlformats.org/officeDocument/2006/relationships/image" Target="../media/image116.wmf"/><Relationship Id="rId64" Type="http://schemas.openxmlformats.org/officeDocument/2006/relationships/image" Target="../media/image120.wmf"/><Relationship Id="rId8" Type="http://schemas.openxmlformats.org/officeDocument/2006/relationships/image" Target="../media/image96.wmf"/><Relationship Id="rId51" Type="http://schemas.openxmlformats.org/officeDocument/2006/relationships/oleObject" Target="../embeddings/oleObject66.bin"/><Relationship Id="rId3" Type="http://schemas.openxmlformats.org/officeDocument/2006/relationships/notesSlide" Target="../notesSlides/notesSlide28.xml"/><Relationship Id="rId12" Type="http://schemas.openxmlformats.org/officeDocument/2006/relationships/image" Target="../media/image98.wmf"/><Relationship Id="rId17" Type="http://schemas.openxmlformats.org/officeDocument/2006/relationships/oleObject" Target="../embeddings/oleObject53.bin"/><Relationship Id="rId25" Type="http://schemas.openxmlformats.org/officeDocument/2006/relationships/oleObject" Target="../embeddings/oleObject57.bin"/><Relationship Id="rId33" Type="http://schemas.openxmlformats.org/officeDocument/2006/relationships/image" Target="../media/image108.wmf"/><Relationship Id="rId38" Type="http://schemas.openxmlformats.org/officeDocument/2006/relationships/oleObject" Target="../embeddings/oleObject63.bin"/><Relationship Id="rId46" Type="http://schemas.openxmlformats.org/officeDocument/2006/relationships/image" Target="../media/image127.png"/><Relationship Id="rId59" Type="http://schemas.openxmlformats.org/officeDocument/2006/relationships/oleObject" Target="../embeddings/oleObject70.bin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130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31.jpeg"/><Relationship Id="rId7" Type="http://schemas.openxmlformats.org/officeDocument/2006/relationships/image" Target="../media/image13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gif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P2200019"/>
          <p:cNvPicPr>
            <a:picLocks noChangeAspect="1" noChangeArrowheads="1"/>
          </p:cNvPicPr>
          <p:nvPr/>
        </p:nvPicPr>
        <p:blipFill>
          <a:blip r:embed="rId3" cstate="print">
            <a:lum bright="40000" contrast="-85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685800" y="1420785"/>
            <a:ext cx="7772400" cy="1470025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002060"/>
                </a:solidFill>
                <a:latin typeface="Arial Black" pitchFamily="34" charset="0"/>
              </a:rPr>
              <a:t>Ultrafast Pulsed Laser Gates for Atomic Qubits</a:t>
            </a:r>
            <a:endParaRPr lang="en-US" dirty="0">
              <a:solidFill>
                <a:srgbClr val="002060"/>
              </a:solidFill>
              <a:latin typeface="Arial Black" pitchFamily="34" charset="0"/>
            </a:endParaRPr>
          </a:p>
        </p:txBody>
      </p:sp>
      <p:pic>
        <p:nvPicPr>
          <p:cNvPr id="8" name="Picture 13" descr="WELCOME1"/>
          <p:cNvPicPr>
            <a:picLocks noChangeAspect="1" noChangeArrowheads="1"/>
          </p:cNvPicPr>
          <p:nvPr/>
        </p:nvPicPr>
        <p:blipFill>
          <a:blip r:embed="rId4" cstate="print"/>
          <a:srcRect r="76556"/>
          <a:stretch>
            <a:fillRect/>
          </a:stretch>
        </p:blipFill>
        <p:spPr bwMode="auto">
          <a:xfrm>
            <a:off x="5109267" y="5941990"/>
            <a:ext cx="925512" cy="85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5" descr="nsaseal_t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85666" y="5935640"/>
            <a:ext cx="833437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1" descr="Logo_with_b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932636" y="6098359"/>
            <a:ext cx="1449388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4" descr="NSF_trans.gif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801161" y="5876881"/>
            <a:ext cx="981119" cy="9811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5" descr="DARPA.gif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584233" y="5999140"/>
            <a:ext cx="1431925" cy="73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7" descr="UMD_logo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9436" t="8638" r="9436" b="6866"/>
          <a:stretch>
            <a:fillRect/>
          </a:stretch>
        </p:blipFill>
        <p:spPr bwMode="auto">
          <a:xfrm>
            <a:off x="7913688" y="0"/>
            <a:ext cx="1230312" cy="125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7" name="Group 16"/>
          <p:cNvGrpSpPr/>
          <p:nvPr/>
        </p:nvGrpSpPr>
        <p:grpSpPr>
          <a:xfrm>
            <a:off x="195874" y="113018"/>
            <a:ext cx="2331398" cy="1015663"/>
            <a:chOff x="232387" y="186044"/>
            <a:chExt cx="2331398" cy="1015663"/>
          </a:xfrm>
        </p:grpSpPr>
        <p:sp>
          <p:nvSpPr>
            <p:cNvPr id="14" name="TextBox 19"/>
            <p:cNvSpPr txBox="1">
              <a:spLocks noChangeArrowheads="1"/>
            </p:cNvSpPr>
            <p:nvPr/>
          </p:nvSpPr>
          <p:spPr bwMode="auto">
            <a:xfrm>
              <a:off x="1081060" y="186044"/>
              <a:ext cx="1482725" cy="10156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b="1" dirty="0">
                  <a:latin typeface="Lucida Sans" pitchFamily="34" charset="0"/>
                </a:rPr>
                <a:t>J</a:t>
              </a:r>
              <a:r>
                <a:rPr lang="en-US" sz="1600" b="1" dirty="0">
                  <a:latin typeface="Lucida Sans" pitchFamily="34" charset="0"/>
                </a:rPr>
                <a:t>OINT</a:t>
              </a:r>
            </a:p>
            <a:p>
              <a:r>
                <a:rPr lang="en-US" b="1" dirty="0">
                  <a:latin typeface="Lucida Sans" pitchFamily="34" charset="0"/>
                </a:rPr>
                <a:t>Q</a:t>
              </a:r>
              <a:r>
                <a:rPr lang="en-US" sz="1600" b="1" dirty="0">
                  <a:latin typeface="Lucida Sans" pitchFamily="34" charset="0"/>
                </a:rPr>
                <a:t>UANTUM</a:t>
              </a:r>
            </a:p>
            <a:p>
              <a:r>
                <a:rPr lang="en-US" b="1" dirty="0">
                  <a:latin typeface="Lucida Sans" pitchFamily="34" charset="0"/>
                </a:rPr>
                <a:t>I</a:t>
              </a:r>
              <a:r>
                <a:rPr lang="en-US" sz="1600" b="1" dirty="0">
                  <a:latin typeface="Lucida Sans" pitchFamily="34" charset="0"/>
                </a:rPr>
                <a:t>NSTITUTE</a:t>
              </a:r>
            </a:p>
          </p:txBody>
        </p:sp>
        <p:pic>
          <p:nvPicPr>
            <p:cNvPr id="15" name="Picture 2" descr="jqi_logo3"/>
            <p:cNvPicPr>
              <a:picLocks noChangeAspect="1" noChangeArrowheads="1"/>
            </p:cNvPicPr>
            <p:nvPr/>
          </p:nvPicPr>
          <p:blipFill>
            <a:blip r:embed="rId10" cstate="print"/>
            <a:srcRect l="19302" t="5258" r="16595" b="6560"/>
            <a:stretch>
              <a:fillRect/>
            </a:stretch>
          </p:blipFill>
          <p:spPr bwMode="auto">
            <a:xfrm>
              <a:off x="232387" y="225676"/>
              <a:ext cx="872476" cy="960162"/>
            </a:xfrm>
            <a:prstGeom prst="rect">
              <a:avLst/>
            </a:prstGeom>
            <a:noFill/>
          </p:spPr>
        </p:pic>
      </p:grpSp>
      <p:sp>
        <p:nvSpPr>
          <p:cNvPr id="19" name="TextBox 2"/>
          <p:cNvSpPr txBox="1">
            <a:spLocks noChangeArrowheads="1"/>
          </p:cNvSpPr>
          <p:nvPr/>
        </p:nvSpPr>
        <p:spPr bwMode="auto">
          <a:xfrm>
            <a:off x="149092" y="4224953"/>
            <a:ext cx="8845819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000" dirty="0" smtClean="0">
                <a:solidFill>
                  <a:srgbClr val="002060"/>
                </a:solidFill>
                <a:latin typeface="Arial Black" pitchFamily="34" charset="0"/>
              </a:rPr>
              <a:t>with David Hayes, David </a:t>
            </a:r>
            <a:r>
              <a:rPr lang="en-US" sz="2000" dirty="0" err="1" smtClean="0">
                <a:solidFill>
                  <a:srgbClr val="002060"/>
                </a:solidFill>
                <a:latin typeface="Arial Black" pitchFamily="34" charset="0"/>
              </a:rPr>
              <a:t>Hucul</a:t>
            </a:r>
            <a:r>
              <a:rPr lang="en-US" sz="2000" dirty="0" smtClean="0">
                <a:solidFill>
                  <a:srgbClr val="002060"/>
                </a:solidFill>
                <a:latin typeface="Arial Black" pitchFamily="34" charset="0"/>
              </a:rPr>
              <a:t>, Le </a:t>
            </a:r>
            <a:r>
              <a:rPr lang="en-US" sz="2000" dirty="0" err="1" smtClean="0">
                <a:solidFill>
                  <a:srgbClr val="002060"/>
                </a:solidFill>
                <a:latin typeface="Arial Black" pitchFamily="34" charset="0"/>
              </a:rPr>
              <a:t>Luo</a:t>
            </a:r>
            <a:r>
              <a:rPr lang="en-US" sz="2000" dirty="0" smtClean="0">
                <a:solidFill>
                  <a:srgbClr val="002060"/>
                </a:solidFill>
                <a:latin typeface="Arial Black" pitchFamily="34" charset="0"/>
              </a:rPr>
              <a:t>,</a:t>
            </a:r>
            <a:r>
              <a:rPr lang="en-US" sz="2000" dirty="0">
                <a:solidFill>
                  <a:srgbClr val="002060"/>
                </a:solidFill>
                <a:latin typeface="Arial Black" pitchFamily="34" charset="0"/>
              </a:rPr>
              <a:t> </a:t>
            </a:r>
            <a:r>
              <a:rPr lang="en-US" sz="2000" dirty="0" smtClean="0">
                <a:solidFill>
                  <a:srgbClr val="002060"/>
                </a:solidFill>
                <a:latin typeface="Arial Black" pitchFamily="34" charset="0"/>
              </a:rPr>
              <a:t>Andrew Manning,</a:t>
            </a:r>
          </a:p>
          <a:p>
            <a:pPr algn="ctr"/>
            <a:r>
              <a:rPr lang="en-US" sz="2000" dirty="0" err="1" smtClean="0">
                <a:solidFill>
                  <a:srgbClr val="002060"/>
                </a:solidFill>
                <a:latin typeface="Arial Black" pitchFamily="34" charset="0"/>
              </a:rPr>
              <a:t>Dzmitry</a:t>
            </a:r>
            <a:r>
              <a:rPr lang="en-US" sz="2000" dirty="0" smtClean="0">
                <a:solidFill>
                  <a:srgbClr val="002060"/>
                </a:solidFill>
                <a:latin typeface="Arial Black" pitchFamily="34" charset="0"/>
              </a:rPr>
              <a:t> </a:t>
            </a:r>
            <a:r>
              <a:rPr lang="en-US" sz="2000" dirty="0" err="1" smtClean="0">
                <a:solidFill>
                  <a:srgbClr val="002060"/>
                </a:solidFill>
                <a:latin typeface="Arial Black" pitchFamily="34" charset="0"/>
              </a:rPr>
              <a:t>Matsukevich</a:t>
            </a:r>
            <a:r>
              <a:rPr lang="en-US" sz="2000" dirty="0" smtClean="0">
                <a:solidFill>
                  <a:srgbClr val="002060"/>
                </a:solidFill>
                <a:latin typeface="Arial Black" pitchFamily="34" charset="0"/>
              </a:rPr>
              <a:t>, Peter </a:t>
            </a:r>
            <a:r>
              <a:rPr lang="en-US" sz="2000" dirty="0" err="1" smtClean="0">
                <a:solidFill>
                  <a:srgbClr val="002060"/>
                </a:solidFill>
                <a:latin typeface="Arial Black" pitchFamily="34" charset="0"/>
              </a:rPr>
              <a:t>Maunz</a:t>
            </a:r>
            <a:r>
              <a:rPr lang="en-US" sz="2000" dirty="0" smtClean="0">
                <a:solidFill>
                  <a:srgbClr val="002060"/>
                </a:solidFill>
                <a:latin typeface="Arial Black" pitchFamily="34" charset="0"/>
              </a:rPr>
              <a:t>, Jonathan Mizrahi,</a:t>
            </a:r>
          </a:p>
          <a:p>
            <a:pPr algn="ctr"/>
            <a:r>
              <a:rPr lang="en-US" sz="2000" dirty="0" smtClean="0">
                <a:solidFill>
                  <a:srgbClr val="002060"/>
                </a:solidFill>
                <a:latin typeface="Arial Black" pitchFamily="34" charset="0"/>
              </a:rPr>
              <a:t>Steven </a:t>
            </a:r>
            <a:r>
              <a:rPr lang="en-US" sz="2000" dirty="0" err="1" smtClean="0">
                <a:solidFill>
                  <a:srgbClr val="002060"/>
                </a:solidFill>
                <a:latin typeface="Arial Black" pitchFamily="34" charset="0"/>
              </a:rPr>
              <a:t>Olmschenk</a:t>
            </a:r>
            <a:r>
              <a:rPr lang="en-US" sz="2000" dirty="0" smtClean="0">
                <a:solidFill>
                  <a:srgbClr val="002060"/>
                </a:solidFill>
                <a:latin typeface="Arial Black" pitchFamily="34" charset="0"/>
              </a:rPr>
              <a:t>, </a:t>
            </a:r>
            <a:r>
              <a:rPr lang="en-US" sz="2000" dirty="0" err="1" smtClean="0">
                <a:solidFill>
                  <a:srgbClr val="002060"/>
                </a:solidFill>
                <a:latin typeface="Arial Black" pitchFamily="34" charset="0"/>
              </a:rPr>
              <a:t>Qudsia</a:t>
            </a:r>
            <a:r>
              <a:rPr lang="en-US" sz="2000" dirty="0" smtClean="0">
                <a:solidFill>
                  <a:srgbClr val="002060"/>
                </a:solidFill>
                <a:latin typeface="Arial Black" pitchFamily="34" charset="0"/>
              </a:rPr>
              <a:t> </a:t>
            </a:r>
            <a:r>
              <a:rPr lang="en-US" sz="2000" dirty="0" err="1" smtClean="0">
                <a:solidFill>
                  <a:srgbClr val="002060"/>
                </a:solidFill>
                <a:latin typeface="Arial Black" pitchFamily="34" charset="0"/>
              </a:rPr>
              <a:t>Quraishi</a:t>
            </a:r>
            <a:r>
              <a:rPr lang="en-US" sz="2000" dirty="0" smtClean="0">
                <a:solidFill>
                  <a:srgbClr val="002060"/>
                </a:solidFill>
                <a:latin typeface="Arial Black" pitchFamily="34" charset="0"/>
              </a:rPr>
              <a:t>, Crystal </a:t>
            </a:r>
            <a:r>
              <a:rPr lang="en-US" sz="2000" dirty="0" smtClean="0">
                <a:solidFill>
                  <a:srgbClr val="002060"/>
                </a:solidFill>
                <a:latin typeface="Arial Black" pitchFamily="34" charset="0"/>
              </a:rPr>
              <a:t>Senko, Jon </a:t>
            </a:r>
            <a:r>
              <a:rPr lang="en-US" sz="2000" dirty="0" err="1" smtClean="0">
                <a:solidFill>
                  <a:srgbClr val="002060"/>
                </a:solidFill>
                <a:latin typeface="Arial Black" pitchFamily="34" charset="0"/>
              </a:rPr>
              <a:t>Sterk</a:t>
            </a:r>
            <a:endParaRPr lang="en-US" sz="2000" dirty="0">
              <a:solidFill>
                <a:srgbClr val="002060"/>
              </a:solidFill>
              <a:latin typeface="Arial Black" pitchFamily="34" charset="0"/>
            </a:endParaRPr>
          </a:p>
          <a:p>
            <a:pPr algn="ctr"/>
            <a:r>
              <a:rPr lang="en-US" sz="2000" dirty="0">
                <a:solidFill>
                  <a:srgbClr val="002060"/>
                </a:solidFill>
                <a:latin typeface="Arial Black" pitchFamily="34" charset="0"/>
              </a:rPr>
              <a:t>a</a:t>
            </a:r>
            <a:r>
              <a:rPr lang="en-US" sz="2000" dirty="0" smtClean="0">
                <a:solidFill>
                  <a:srgbClr val="002060"/>
                </a:solidFill>
                <a:latin typeface="Arial Black" pitchFamily="34" charset="0"/>
              </a:rPr>
              <a:t>nd</a:t>
            </a:r>
            <a:r>
              <a:rPr lang="en-US" sz="2000" dirty="0" smtClean="0">
                <a:solidFill>
                  <a:srgbClr val="002060"/>
                </a:solidFill>
                <a:latin typeface="Arial Black" pitchFamily="34" charset="0"/>
              </a:rPr>
              <a:t> </a:t>
            </a:r>
            <a:r>
              <a:rPr lang="en-US" sz="2000" dirty="0" smtClean="0">
                <a:solidFill>
                  <a:srgbClr val="FF0000"/>
                </a:solidFill>
                <a:latin typeface="Arial Black" pitchFamily="34" charset="0"/>
              </a:rPr>
              <a:t>Chris </a:t>
            </a:r>
            <a:r>
              <a:rPr lang="en-US" sz="2000" dirty="0" smtClean="0">
                <a:solidFill>
                  <a:srgbClr val="FF0000"/>
                </a:solidFill>
                <a:latin typeface="Arial Black" pitchFamily="34" charset="0"/>
              </a:rPr>
              <a:t>Monroe</a:t>
            </a:r>
            <a:endParaRPr lang="en-US" sz="2000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18" name="TextBox 2"/>
          <p:cNvSpPr txBox="1">
            <a:spLocks noChangeArrowheads="1"/>
          </p:cNvSpPr>
          <p:nvPr/>
        </p:nvSpPr>
        <p:spPr bwMode="auto">
          <a:xfrm>
            <a:off x="795776" y="3488070"/>
            <a:ext cx="7537063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000" dirty="0" smtClean="0">
                <a:solidFill>
                  <a:srgbClr val="002060"/>
                </a:solidFill>
                <a:latin typeface="Arial Black" pitchFamily="34" charset="0"/>
              </a:rPr>
              <a:t>Wes Campbell</a:t>
            </a:r>
          </a:p>
          <a:p>
            <a:pPr algn="ctr"/>
            <a:r>
              <a:rPr lang="en-US" sz="2000" dirty="0" smtClean="0">
                <a:solidFill>
                  <a:srgbClr val="002060"/>
                </a:solidFill>
                <a:latin typeface="Arial Black" pitchFamily="34" charset="0"/>
              </a:rPr>
              <a:t>U. Maryland and NIST Joint Quantum Institute (USA)</a:t>
            </a:r>
            <a:endParaRPr lang="en-US" sz="2000" dirty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530048" y="0"/>
            <a:ext cx="20839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ECTI Durham, UK</a:t>
            </a:r>
          </a:p>
          <a:p>
            <a:pPr algn="ctr"/>
            <a:r>
              <a:rPr lang="en-US" dirty="0" smtClean="0"/>
              <a:t>September 23, 2010</a:t>
            </a:r>
            <a:endParaRPr lang="en-US" dirty="0"/>
          </a:p>
        </p:txBody>
      </p:sp>
      <p:pic>
        <p:nvPicPr>
          <p:cNvPr id="356354" name="Picture 2" descr="http://iontrap.umd.edu/aquteBACK.gif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12" y="6107884"/>
            <a:ext cx="1733550" cy="528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Picture 48" descr="Redworth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426030" y="-30171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E7F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Things that are scary:</a:t>
            </a:r>
            <a:endParaRPr lang="en-US" dirty="0">
              <a:solidFill>
                <a:srgbClr val="E7F6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1600200" y="1241969"/>
            <a:ext cx="209865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 smtClean="0">
                <a:solidFill>
                  <a:srgbClr val="E7F6FF"/>
                </a:solidFill>
                <a:latin typeface="Times New Roman" pitchFamily="18" charset="0"/>
                <a:cs typeface="Times New Roman" pitchFamily="18" charset="0"/>
              </a:rPr>
              <a:t>Ghosts!</a:t>
            </a:r>
            <a:endParaRPr lang="en-US" sz="4800" dirty="0">
              <a:solidFill>
                <a:srgbClr val="E7F6F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52400" y="152400"/>
            <a:ext cx="8839200" cy="6553200"/>
          </a:xfrm>
          <a:prstGeom prst="rect">
            <a:avLst/>
          </a:prstGeom>
          <a:solidFill>
            <a:srgbClr val="E7F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Rounded Rectangle 84"/>
          <p:cNvSpPr/>
          <p:nvPr/>
        </p:nvSpPr>
        <p:spPr bwMode="auto">
          <a:xfrm>
            <a:off x="4800600" y="1371600"/>
            <a:ext cx="3657600" cy="26670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0462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Mode-locked lasers: less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scary (?)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" name="Picture 39" descr="HF_One_Modes.pn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43000" y="5410200"/>
            <a:ext cx="2721639" cy="448019"/>
          </a:xfrm>
          <a:prstGeom prst="rect">
            <a:avLst/>
          </a:prstGeom>
        </p:spPr>
      </p:pic>
      <p:pic>
        <p:nvPicPr>
          <p:cNvPr id="26" name="Picture 25" descr="HF_Mode_2.png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43000" y="4876800"/>
            <a:ext cx="2721639" cy="448019"/>
          </a:xfrm>
          <a:prstGeom prst="rect">
            <a:avLst/>
          </a:prstGeom>
        </p:spPr>
      </p:pic>
      <p:pic>
        <p:nvPicPr>
          <p:cNvPr id="27" name="Picture 26" descr="HF_Mode_3.png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43000" y="4343400"/>
            <a:ext cx="2721639" cy="448019"/>
          </a:xfrm>
          <a:prstGeom prst="rect">
            <a:avLst/>
          </a:prstGeom>
        </p:spPr>
      </p:pic>
      <p:pic>
        <p:nvPicPr>
          <p:cNvPr id="28" name="Picture 27" descr="HF_Mode_5.png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43000" y="3276600"/>
            <a:ext cx="2721639" cy="448019"/>
          </a:xfrm>
          <a:prstGeom prst="rect">
            <a:avLst/>
          </a:prstGeom>
        </p:spPr>
      </p:pic>
      <p:pic>
        <p:nvPicPr>
          <p:cNvPr id="30" name="Picture 29" descr="HF_Mode_4.png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43000" y="3810000"/>
            <a:ext cx="2721639" cy="448019"/>
          </a:xfrm>
          <a:prstGeom prst="rect">
            <a:avLst/>
          </a:prstGeom>
        </p:spPr>
      </p:pic>
      <p:cxnSp>
        <p:nvCxnSpPr>
          <p:cNvPr id="36" name="Straight Connector 35"/>
          <p:cNvCxnSpPr/>
          <p:nvPr/>
        </p:nvCxnSpPr>
        <p:spPr>
          <a:xfrm rot="5400000" flipH="1" flipV="1">
            <a:off x="1371600" y="1600200"/>
            <a:ext cx="1371600" cy="914400"/>
          </a:xfrm>
          <a:prstGeom prst="line">
            <a:avLst/>
          </a:prstGeom>
          <a:ln w="254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1600200" y="2743200"/>
            <a:ext cx="1828800" cy="1588"/>
          </a:xfrm>
          <a:prstGeom prst="line">
            <a:avLst/>
          </a:prstGeom>
          <a:ln w="254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 rot="16200000" flipV="1">
            <a:off x="2286001" y="1600200"/>
            <a:ext cx="1371600" cy="914399"/>
          </a:xfrm>
          <a:prstGeom prst="line">
            <a:avLst/>
          </a:prstGeom>
          <a:ln w="254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 rot="10800000">
            <a:off x="2362889" y="1371600"/>
            <a:ext cx="304800" cy="1588"/>
          </a:xfrm>
          <a:prstGeom prst="line">
            <a:avLst/>
          </a:prstGeom>
          <a:ln w="38100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 rot="18000000">
            <a:off x="3277288" y="2762426"/>
            <a:ext cx="304800" cy="1588"/>
          </a:xfrm>
          <a:prstGeom prst="line">
            <a:avLst/>
          </a:prstGeom>
          <a:ln w="38100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 rot="3600000">
            <a:off x="1448488" y="2762426"/>
            <a:ext cx="304800" cy="1588"/>
          </a:xfrm>
          <a:prstGeom prst="line">
            <a:avLst/>
          </a:prstGeom>
          <a:ln w="38100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Parallelogram 45"/>
          <p:cNvSpPr/>
          <p:nvPr/>
        </p:nvSpPr>
        <p:spPr>
          <a:xfrm rot="3376977">
            <a:off x="2637072" y="2035610"/>
            <a:ext cx="762000" cy="152400"/>
          </a:xfrm>
          <a:prstGeom prst="parallelogram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7" name="Straight Arrow Connector 46"/>
          <p:cNvCxnSpPr/>
          <p:nvPr/>
        </p:nvCxnSpPr>
        <p:spPr>
          <a:xfrm rot="10800000">
            <a:off x="533400" y="2743200"/>
            <a:ext cx="1143000" cy="1588"/>
          </a:xfrm>
          <a:prstGeom prst="straightConnector1">
            <a:avLst/>
          </a:prstGeom>
          <a:ln w="25400">
            <a:solidFill>
              <a:srgbClr val="00B0F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rot="10800000" flipV="1">
            <a:off x="1143000" y="2743200"/>
            <a:ext cx="1219200" cy="3048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 rot="10800000">
            <a:off x="2590800" y="2743200"/>
            <a:ext cx="1219200" cy="3048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/>
          <p:nvPr/>
        </p:nvCxnSpPr>
        <p:spPr>
          <a:xfrm rot="5400000" flipH="1" flipV="1">
            <a:off x="4533900" y="2476500"/>
            <a:ext cx="1905000" cy="1588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/>
          <p:nvPr/>
        </p:nvCxnSpPr>
        <p:spPr>
          <a:xfrm flipV="1">
            <a:off x="5486400" y="3429000"/>
            <a:ext cx="2286000" cy="794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 rot="5400000" flipH="1" flipV="1">
            <a:off x="5791994" y="2895600"/>
            <a:ext cx="1066800" cy="1588"/>
          </a:xfrm>
          <a:prstGeom prst="line">
            <a:avLst/>
          </a:prstGeom>
          <a:ln w="254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 rot="5400000" flipH="1" flipV="1">
            <a:off x="5944394" y="2894806"/>
            <a:ext cx="1066800" cy="1588"/>
          </a:xfrm>
          <a:prstGeom prst="line">
            <a:avLst/>
          </a:prstGeom>
          <a:ln w="254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/>
          <p:cNvCxnSpPr/>
          <p:nvPr/>
        </p:nvCxnSpPr>
        <p:spPr>
          <a:xfrm rot="5400000" flipH="1" flipV="1">
            <a:off x="6096794" y="2894806"/>
            <a:ext cx="1066800" cy="1588"/>
          </a:xfrm>
          <a:prstGeom prst="line">
            <a:avLst/>
          </a:prstGeom>
          <a:ln w="254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/>
          <p:nvPr/>
        </p:nvCxnSpPr>
        <p:spPr>
          <a:xfrm rot="5400000" flipH="1" flipV="1">
            <a:off x="6247606" y="2894806"/>
            <a:ext cx="1066800" cy="1588"/>
          </a:xfrm>
          <a:prstGeom prst="line">
            <a:avLst/>
          </a:prstGeom>
          <a:ln w="254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 rot="5400000" flipH="1" flipV="1">
            <a:off x="6400006" y="2894806"/>
            <a:ext cx="1066800" cy="1588"/>
          </a:xfrm>
          <a:prstGeom prst="line">
            <a:avLst/>
          </a:prstGeom>
          <a:ln w="254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extBox 6"/>
          <p:cNvSpPr txBox="1">
            <a:spLocks noChangeArrowheads="1"/>
          </p:cNvSpPr>
          <p:nvPr/>
        </p:nvSpPr>
        <p:spPr bwMode="auto">
          <a:xfrm rot="-5400000">
            <a:off x="4846321" y="2174259"/>
            <a:ext cx="75693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dirty="0" smtClean="0"/>
              <a:t>PSD</a:t>
            </a:r>
            <a:endParaRPr lang="en-US" sz="2800" dirty="0"/>
          </a:p>
        </p:txBody>
      </p:sp>
      <p:pic>
        <p:nvPicPr>
          <p:cNvPr id="73" name="Picture 72" descr="HF_Many_Modes.png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3400" y="3069760"/>
            <a:ext cx="3810295" cy="627227"/>
          </a:xfrm>
          <a:prstGeom prst="rect">
            <a:avLst/>
          </a:prstGeom>
        </p:spPr>
      </p:pic>
      <p:cxnSp>
        <p:nvCxnSpPr>
          <p:cNvPr id="74" name="Straight Connector 73"/>
          <p:cNvCxnSpPr/>
          <p:nvPr/>
        </p:nvCxnSpPr>
        <p:spPr>
          <a:xfrm rot="5400000" flipH="1" flipV="1">
            <a:off x="6552406" y="2894806"/>
            <a:ext cx="1066800" cy="1588"/>
          </a:xfrm>
          <a:prstGeom prst="line">
            <a:avLst/>
          </a:prstGeom>
          <a:ln w="254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/>
          <p:nvPr/>
        </p:nvCxnSpPr>
        <p:spPr>
          <a:xfrm rot="5400000" flipH="1" flipV="1">
            <a:off x="6704806" y="2894806"/>
            <a:ext cx="1066800" cy="1588"/>
          </a:xfrm>
          <a:prstGeom prst="line">
            <a:avLst/>
          </a:prstGeom>
          <a:ln w="254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/>
          <p:nvPr/>
        </p:nvCxnSpPr>
        <p:spPr>
          <a:xfrm rot="5400000" flipH="1" flipV="1">
            <a:off x="6857206" y="2894806"/>
            <a:ext cx="1066800" cy="1588"/>
          </a:xfrm>
          <a:prstGeom prst="line">
            <a:avLst/>
          </a:prstGeom>
          <a:ln w="254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/>
          <p:nvPr/>
        </p:nvCxnSpPr>
        <p:spPr>
          <a:xfrm rot="5400000" flipH="1" flipV="1">
            <a:off x="7009606" y="2894806"/>
            <a:ext cx="1066800" cy="1588"/>
          </a:xfrm>
          <a:prstGeom prst="line">
            <a:avLst/>
          </a:prstGeom>
          <a:ln w="254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 rot="5400000" flipH="1" flipV="1">
            <a:off x="7162006" y="2894806"/>
            <a:ext cx="1066800" cy="1588"/>
          </a:xfrm>
          <a:prstGeom prst="line">
            <a:avLst/>
          </a:prstGeom>
          <a:ln w="254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0" name="Picture 79" descr="HF_Packet_Tall.png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3400" y="5040279"/>
            <a:ext cx="3814562" cy="1284321"/>
          </a:xfrm>
          <a:prstGeom prst="rect">
            <a:avLst/>
          </a:prstGeom>
        </p:spPr>
      </p:pic>
      <p:sp>
        <p:nvSpPr>
          <p:cNvPr id="81" name="Down Arrow 80"/>
          <p:cNvSpPr/>
          <p:nvPr/>
        </p:nvSpPr>
        <p:spPr>
          <a:xfrm>
            <a:off x="2209800" y="4082140"/>
            <a:ext cx="484632" cy="597408"/>
          </a:xfrm>
          <a:prstGeom prst="downArrow">
            <a:avLst/>
          </a:prstGeom>
          <a:solidFill>
            <a:srgbClr val="00B050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TextBox 2"/>
          <p:cNvSpPr txBox="1">
            <a:spLocks noChangeArrowheads="1"/>
          </p:cNvSpPr>
          <p:nvPr/>
        </p:nvSpPr>
        <p:spPr bwMode="auto">
          <a:xfrm>
            <a:off x="5055973" y="4114800"/>
            <a:ext cx="3554627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800" dirty="0">
                <a:solidFill>
                  <a:srgbClr val="C00000"/>
                </a:solidFill>
              </a:rPr>
              <a:t>p</a:t>
            </a:r>
            <a:r>
              <a:rPr lang="en-US" sz="2800" dirty="0" smtClean="0">
                <a:solidFill>
                  <a:srgbClr val="C00000"/>
                </a:solidFill>
              </a:rPr>
              <a:t>s – </a:t>
            </a:r>
            <a:r>
              <a:rPr lang="en-US" sz="2800" dirty="0" err="1" smtClean="0">
                <a:solidFill>
                  <a:srgbClr val="C00000"/>
                </a:solidFill>
              </a:rPr>
              <a:t>fs</a:t>
            </a:r>
            <a:r>
              <a:rPr lang="en-US" sz="2800" dirty="0" smtClean="0">
                <a:solidFill>
                  <a:srgbClr val="C00000"/>
                </a:solidFill>
              </a:rPr>
              <a:t> pulse durations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>
                <a:solidFill>
                  <a:srgbClr val="C00000"/>
                </a:solidFill>
              </a:rPr>
              <a:t>r</a:t>
            </a:r>
            <a:r>
              <a:rPr lang="en-US" sz="2800" dirty="0" smtClean="0">
                <a:solidFill>
                  <a:srgbClr val="C00000"/>
                </a:solidFill>
              </a:rPr>
              <a:t>epeatable and clean</a:t>
            </a:r>
          </a:p>
        </p:txBody>
      </p:sp>
      <p:graphicFrame>
        <p:nvGraphicFramePr>
          <p:cNvPr id="83" name="Object 82"/>
          <p:cNvGraphicFramePr>
            <a:graphicFrameLocks noChangeAspect="1"/>
          </p:cNvGraphicFramePr>
          <p:nvPr/>
        </p:nvGraphicFramePr>
        <p:xfrm>
          <a:off x="5486400" y="5715000"/>
          <a:ext cx="2530929" cy="984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0" name="Equation" r:id="rId11" imgW="1143000" imgH="444500" progId="Equation.3">
                  <p:embed/>
                </p:oleObj>
              </mc:Choice>
              <mc:Fallback>
                <p:oleObj name="Equation" r:id="rId11" imgW="1143000" imgH="4445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86400" y="5715000"/>
                        <a:ext cx="2530929" cy="984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8" name="Picture 8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00800" y="3505200"/>
            <a:ext cx="685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4" name="TextBox 93"/>
          <p:cNvSpPr txBox="1">
            <a:spLocks noChangeArrowheads="1"/>
          </p:cNvSpPr>
          <p:nvPr/>
        </p:nvSpPr>
        <p:spPr bwMode="auto">
          <a:xfrm>
            <a:off x="5867400" y="5105400"/>
            <a:ext cx="179087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FSR</a:t>
            </a:r>
            <a:r>
              <a:rPr lang="en-US" sz="3200" dirty="0" smtClean="0"/>
              <a:t> = </a:t>
            </a:r>
            <a:r>
              <a:rPr lang="en-US" sz="3200" i="1" dirty="0" err="1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3200" baseline="-25000" dirty="0" err="1" smtClean="0">
                <a:latin typeface="Times New Roman" pitchFamily="18" charset="0"/>
                <a:cs typeface="Times New Roman" pitchFamily="18" charset="0"/>
              </a:rPr>
              <a:t>rep</a:t>
            </a:r>
            <a:endParaRPr lang="en-US" sz="3200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5" name="Rectangle 94"/>
          <p:cNvSpPr/>
          <p:nvPr/>
        </p:nvSpPr>
        <p:spPr>
          <a:xfrm>
            <a:off x="5943600" y="1447800"/>
            <a:ext cx="91403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FSR</a:t>
            </a:r>
            <a:endParaRPr lang="en-US" sz="3200" dirty="0"/>
          </a:p>
        </p:txBody>
      </p:sp>
      <p:cxnSp>
        <p:nvCxnSpPr>
          <p:cNvPr id="97" name="Straight Arrow Connector 96"/>
          <p:cNvCxnSpPr/>
          <p:nvPr/>
        </p:nvCxnSpPr>
        <p:spPr>
          <a:xfrm rot="10800000">
            <a:off x="6477000" y="2057400"/>
            <a:ext cx="228600" cy="1588"/>
          </a:xfrm>
          <a:prstGeom prst="straightConnector1">
            <a:avLst/>
          </a:prstGeom>
          <a:ln w="381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Arrow Connector 98"/>
          <p:cNvCxnSpPr/>
          <p:nvPr/>
        </p:nvCxnSpPr>
        <p:spPr>
          <a:xfrm>
            <a:off x="6096000" y="2057400"/>
            <a:ext cx="228600" cy="1588"/>
          </a:xfrm>
          <a:prstGeom prst="straightConnector1">
            <a:avLst/>
          </a:prstGeom>
          <a:ln w="381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/>
          <p:cNvCxnSpPr/>
          <p:nvPr/>
        </p:nvCxnSpPr>
        <p:spPr>
          <a:xfrm rot="5400000" flipH="1" flipV="1">
            <a:off x="6400800" y="2057400"/>
            <a:ext cx="153194" cy="794"/>
          </a:xfrm>
          <a:prstGeom prst="line">
            <a:avLst/>
          </a:prstGeom>
          <a:ln w="254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Connector 104"/>
          <p:cNvCxnSpPr/>
          <p:nvPr/>
        </p:nvCxnSpPr>
        <p:spPr>
          <a:xfrm rot="5400000" flipH="1" flipV="1">
            <a:off x="6248400" y="2057400"/>
            <a:ext cx="153194" cy="794"/>
          </a:xfrm>
          <a:prstGeom prst="line">
            <a:avLst/>
          </a:prstGeom>
          <a:ln w="254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3.33333E-6 L 0.00122 -0.03264 " pathEditMode="relative" rAng="0" ptsTypes="AA">
                                      <p:cBhvr>
                                        <p:cTn id="40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" y="-1600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4.44444E-6 L 0.00122 -0.11041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" y="-5500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2.22222E-6 L 0.00122 -0.18819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" y="-9400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1.11022E-16 L 0.00122 -0.26597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" y="-13300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2.22222E-6 L 0.00122 -0.34375 " pathEditMode="relative" rAng="0" ptsTypes="AA">
                                      <p:cBhvr>
                                        <p:cTn id="48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" y="-17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 animBg="1"/>
      <p:bldP spid="82" grpId="0"/>
      <p:bldP spid="9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2400" y="152400"/>
            <a:ext cx="8839200" cy="6553200"/>
          </a:xfrm>
          <a:prstGeom prst="rect">
            <a:avLst/>
          </a:prstGeom>
          <a:solidFill>
            <a:srgbClr val="E7F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68369" y="76200"/>
            <a:ext cx="8229600" cy="1143000"/>
          </a:xfrm>
        </p:spPr>
        <p:txBody>
          <a:bodyPr/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Mode-Locked Laser Gates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60" name="Group 59"/>
          <p:cNvGrpSpPr/>
          <p:nvPr/>
        </p:nvGrpSpPr>
        <p:grpSpPr>
          <a:xfrm>
            <a:off x="457200" y="3200400"/>
            <a:ext cx="8008124" cy="1593001"/>
            <a:chOff x="463500" y="4960199"/>
            <a:chExt cx="8008124" cy="1593001"/>
          </a:xfrm>
        </p:grpSpPr>
        <p:sp>
          <p:nvSpPr>
            <p:cNvPr id="10" name="TextBox 2"/>
            <p:cNvSpPr txBox="1">
              <a:spLocks noChangeArrowheads="1"/>
            </p:cNvSpPr>
            <p:nvPr/>
          </p:nvSpPr>
          <p:spPr bwMode="auto">
            <a:xfrm>
              <a:off x="2120205" y="4960199"/>
              <a:ext cx="6351419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 typeface="Arial" pitchFamily="34" charset="0"/>
                <a:buChar char="•"/>
              </a:pPr>
              <a:r>
                <a:rPr lang="en-US" sz="2400" dirty="0" smtClean="0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rPr>
                <a:t>Raman transitions:  Strong excitation regime</a:t>
              </a:r>
              <a:endParaRPr lang="en-US" sz="24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" name="TextBox 2"/>
            <p:cNvSpPr txBox="1">
              <a:spLocks noChangeArrowheads="1"/>
            </p:cNvSpPr>
            <p:nvPr/>
          </p:nvSpPr>
          <p:spPr bwMode="auto">
            <a:xfrm>
              <a:off x="2586709" y="5507894"/>
              <a:ext cx="3849131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 dirty="0" smtClean="0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rPr>
                <a:t>fast single qubit operations</a:t>
              </a:r>
              <a:endParaRPr lang="en-US" sz="24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" name="TextBox 2"/>
            <p:cNvSpPr txBox="1">
              <a:spLocks noChangeArrowheads="1"/>
            </p:cNvSpPr>
            <p:nvPr/>
          </p:nvSpPr>
          <p:spPr bwMode="auto">
            <a:xfrm>
              <a:off x="2586709" y="6091535"/>
              <a:ext cx="4875053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 dirty="0" smtClean="0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rPr>
                <a:t>an approach for fast entanglement</a:t>
              </a:r>
              <a:endParaRPr lang="en-US" sz="24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31" name="Picture 30" descr="Sech.png"/>
            <p:cNvPicPr>
              <a:picLocks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lum bright="10000"/>
            </a:blip>
            <a:stretch>
              <a:fillRect/>
            </a:stretch>
          </p:blipFill>
          <p:spPr>
            <a:xfrm>
              <a:off x="463500" y="4960199"/>
              <a:ext cx="401643" cy="1256452"/>
            </a:xfrm>
            <a:prstGeom prst="rect">
              <a:avLst/>
            </a:prstGeom>
          </p:spPr>
        </p:pic>
        <p:grpSp>
          <p:nvGrpSpPr>
            <p:cNvPr id="37" name="Group 44"/>
            <p:cNvGrpSpPr>
              <a:grpSpLocks/>
            </p:cNvGrpSpPr>
            <p:nvPr/>
          </p:nvGrpSpPr>
          <p:grpSpPr bwMode="auto">
            <a:xfrm>
              <a:off x="1157247" y="5617433"/>
              <a:ext cx="457200" cy="568325"/>
              <a:chOff x="7848600" y="2938459"/>
              <a:chExt cx="457200" cy="568329"/>
            </a:xfrm>
          </p:grpSpPr>
          <p:cxnSp>
            <p:nvCxnSpPr>
              <p:cNvPr id="38" name="Straight Connector 37"/>
              <p:cNvCxnSpPr/>
              <p:nvPr/>
            </p:nvCxnSpPr>
            <p:spPr>
              <a:xfrm>
                <a:off x="8153400" y="3352799"/>
                <a:ext cx="152400" cy="1588"/>
              </a:xfrm>
              <a:prstGeom prst="line">
                <a:avLst/>
              </a:prstGeom>
              <a:ln w="38100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Connector 38"/>
              <p:cNvCxnSpPr/>
              <p:nvPr/>
            </p:nvCxnSpPr>
            <p:spPr>
              <a:xfrm>
                <a:off x="7848600" y="3505200"/>
                <a:ext cx="152400" cy="1588"/>
              </a:xfrm>
              <a:prstGeom prst="line">
                <a:avLst/>
              </a:prstGeom>
              <a:ln w="38100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Connector 39"/>
              <p:cNvCxnSpPr/>
              <p:nvPr/>
            </p:nvCxnSpPr>
            <p:spPr>
              <a:xfrm>
                <a:off x="7981950" y="2938459"/>
                <a:ext cx="152400" cy="1587"/>
              </a:xfrm>
              <a:prstGeom prst="line">
                <a:avLst/>
              </a:prstGeom>
              <a:ln w="38100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Arrow Connector 40"/>
              <p:cNvCxnSpPr/>
              <p:nvPr/>
            </p:nvCxnSpPr>
            <p:spPr>
              <a:xfrm rot="5400000" flipH="1" flipV="1">
                <a:off x="7755730" y="3193254"/>
                <a:ext cx="452441" cy="123825"/>
              </a:xfrm>
              <a:prstGeom prst="straightConnector1">
                <a:avLst/>
              </a:prstGeom>
              <a:ln w="31750">
                <a:solidFill>
                  <a:srgbClr val="00206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Arrow Connector 41"/>
              <p:cNvCxnSpPr/>
              <p:nvPr/>
            </p:nvCxnSpPr>
            <p:spPr>
              <a:xfrm rot="16200000" flipH="1">
                <a:off x="8000999" y="3105148"/>
                <a:ext cx="309565" cy="157163"/>
              </a:xfrm>
              <a:prstGeom prst="straightConnector1">
                <a:avLst/>
              </a:prstGeom>
              <a:ln w="3175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/>
              <p:cNvCxnSpPr/>
              <p:nvPr/>
            </p:nvCxnSpPr>
            <p:spPr>
              <a:xfrm>
                <a:off x="7996238" y="3024185"/>
                <a:ext cx="152400" cy="1587"/>
              </a:xfrm>
              <a:prstGeom prst="line">
                <a:avLst/>
              </a:prstGeom>
              <a:ln w="19050" cap="rnd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9" name="Group 58"/>
          <p:cNvGrpSpPr/>
          <p:nvPr/>
        </p:nvGrpSpPr>
        <p:grpSpPr>
          <a:xfrm>
            <a:off x="457200" y="4876800"/>
            <a:ext cx="7863276" cy="1520542"/>
            <a:chOff x="482544" y="3280058"/>
            <a:chExt cx="7863276" cy="1520542"/>
          </a:xfrm>
        </p:grpSpPr>
        <p:sp>
          <p:nvSpPr>
            <p:cNvPr id="7" name="TextBox 2"/>
            <p:cNvSpPr txBox="1">
              <a:spLocks noChangeArrowheads="1"/>
            </p:cNvSpPr>
            <p:nvPr/>
          </p:nvSpPr>
          <p:spPr bwMode="auto">
            <a:xfrm>
              <a:off x="2120205" y="3280058"/>
              <a:ext cx="6225615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 typeface="Arial" pitchFamily="34" charset="0"/>
                <a:buChar char="•"/>
              </a:pPr>
              <a:r>
                <a:rPr lang="en-US" sz="2400" dirty="0" smtClean="0">
                  <a:solidFill>
                    <a:srgbClr val="0070C0"/>
                  </a:solidFill>
                  <a:latin typeface="Arial" pitchFamily="34" charset="0"/>
                  <a:cs typeface="Arial" pitchFamily="34" charset="0"/>
                </a:rPr>
                <a:t>Raman transitions:  Weak excitation regime</a:t>
              </a:r>
              <a:endParaRPr lang="en-US" sz="24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" name="TextBox 2"/>
            <p:cNvSpPr txBox="1">
              <a:spLocks noChangeArrowheads="1"/>
            </p:cNvSpPr>
            <p:nvPr/>
          </p:nvSpPr>
          <p:spPr bwMode="auto">
            <a:xfrm>
              <a:off x="2586709" y="3791240"/>
              <a:ext cx="5642891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 dirty="0" smtClean="0">
                  <a:solidFill>
                    <a:srgbClr val="0070C0"/>
                  </a:solidFill>
                  <a:latin typeface="Arial" pitchFamily="34" charset="0"/>
                  <a:cs typeface="Arial" pitchFamily="34" charset="0"/>
                </a:rPr>
                <a:t>your favorite cw tasks done with a comb</a:t>
              </a:r>
              <a:endParaRPr lang="en-US" sz="24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" name="TextBox 2"/>
            <p:cNvSpPr txBox="1">
              <a:spLocks noChangeArrowheads="1"/>
            </p:cNvSpPr>
            <p:nvPr/>
          </p:nvSpPr>
          <p:spPr bwMode="auto">
            <a:xfrm>
              <a:off x="2586709" y="4338935"/>
              <a:ext cx="360868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 dirty="0" smtClean="0">
                  <a:solidFill>
                    <a:srgbClr val="0070C0"/>
                  </a:solidFill>
                  <a:latin typeface="Arial" pitchFamily="34" charset="0"/>
                  <a:cs typeface="Arial" pitchFamily="34" charset="0"/>
                </a:rPr>
                <a:t>entanglement of two ions</a:t>
              </a:r>
              <a:endParaRPr lang="en-US" sz="24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47" name="Group 46"/>
            <p:cNvGrpSpPr/>
            <p:nvPr/>
          </p:nvGrpSpPr>
          <p:grpSpPr>
            <a:xfrm>
              <a:off x="482544" y="3790223"/>
              <a:ext cx="438156" cy="526192"/>
              <a:chOff x="336492" y="4560903"/>
              <a:chExt cx="438156" cy="526192"/>
            </a:xfrm>
          </p:grpSpPr>
          <p:pic>
            <p:nvPicPr>
              <p:cNvPr id="33" name="Picture 32" descr="Sech.png"/>
              <p:cNvPicPr>
                <a:picLocks/>
              </p:cNvPicPr>
              <p:nvPr/>
            </p:nvPicPr>
            <p:blipFill>
              <a:blip r:embed="rId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lum bright="10000"/>
              </a:blip>
              <a:stretch>
                <a:fillRect/>
              </a:stretch>
            </p:blipFill>
            <p:spPr>
              <a:xfrm>
                <a:off x="336492" y="4560903"/>
                <a:ext cx="109539" cy="526192"/>
              </a:xfrm>
              <a:prstGeom prst="rect">
                <a:avLst/>
              </a:prstGeom>
            </p:spPr>
          </p:pic>
          <p:pic>
            <p:nvPicPr>
              <p:cNvPr id="44" name="Picture 43" descr="Sech.png"/>
              <p:cNvPicPr>
                <a:picLocks/>
              </p:cNvPicPr>
              <p:nvPr/>
            </p:nvPicPr>
            <p:blipFill>
              <a:blip r:embed="rId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lum bright="10000"/>
              </a:blip>
              <a:stretch>
                <a:fillRect/>
              </a:stretch>
            </p:blipFill>
            <p:spPr>
              <a:xfrm>
                <a:off x="446031" y="4560903"/>
                <a:ext cx="109539" cy="526192"/>
              </a:xfrm>
              <a:prstGeom prst="rect">
                <a:avLst/>
              </a:prstGeom>
            </p:spPr>
          </p:pic>
          <p:pic>
            <p:nvPicPr>
              <p:cNvPr id="45" name="Picture 44" descr="Sech.png"/>
              <p:cNvPicPr>
                <a:picLocks/>
              </p:cNvPicPr>
              <p:nvPr/>
            </p:nvPicPr>
            <p:blipFill>
              <a:blip r:embed="rId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lum bright="10000"/>
              </a:blip>
              <a:stretch>
                <a:fillRect/>
              </a:stretch>
            </p:blipFill>
            <p:spPr>
              <a:xfrm>
                <a:off x="555570" y="4560903"/>
                <a:ext cx="109539" cy="526192"/>
              </a:xfrm>
              <a:prstGeom prst="rect">
                <a:avLst/>
              </a:prstGeom>
            </p:spPr>
          </p:pic>
          <p:pic>
            <p:nvPicPr>
              <p:cNvPr id="46" name="Picture 45" descr="Sech.png"/>
              <p:cNvPicPr>
                <a:picLocks/>
              </p:cNvPicPr>
              <p:nvPr/>
            </p:nvPicPr>
            <p:blipFill>
              <a:blip r:embed="rId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lum bright="10000"/>
              </a:blip>
              <a:stretch>
                <a:fillRect/>
              </a:stretch>
            </p:blipFill>
            <p:spPr>
              <a:xfrm>
                <a:off x="665109" y="4560903"/>
                <a:ext cx="109539" cy="526192"/>
              </a:xfrm>
              <a:prstGeom prst="rect">
                <a:avLst/>
              </a:prstGeom>
            </p:spPr>
          </p:pic>
        </p:grpSp>
        <p:grpSp>
          <p:nvGrpSpPr>
            <p:cNvPr id="48" name="Group 44"/>
            <p:cNvGrpSpPr>
              <a:grpSpLocks/>
            </p:cNvGrpSpPr>
            <p:nvPr/>
          </p:nvGrpSpPr>
          <p:grpSpPr bwMode="auto">
            <a:xfrm>
              <a:off x="1176291" y="3717197"/>
              <a:ext cx="457200" cy="568325"/>
              <a:chOff x="7848600" y="2938459"/>
              <a:chExt cx="457200" cy="568329"/>
            </a:xfrm>
          </p:grpSpPr>
          <p:cxnSp>
            <p:nvCxnSpPr>
              <p:cNvPr id="49" name="Straight Connector 48"/>
              <p:cNvCxnSpPr/>
              <p:nvPr/>
            </p:nvCxnSpPr>
            <p:spPr>
              <a:xfrm>
                <a:off x="8153400" y="3352799"/>
                <a:ext cx="152400" cy="1588"/>
              </a:xfrm>
              <a:prstGeom prst="line">
                <a:avLst/>
              </a:prstGeom>
              <a:ln w="38100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/>
              <p:cNvCxnSpPr/>
              <p:nvPr/>
            </p:nvCxnSpPr>
            <p:spPr>
              <a:xfrm>
                <a:off x="7848600" y="3505200"/>
                <a:ext cx="152400" cy="1588"/>
              </a:xfrm>
              <a:prstGeom prst="line">
                <a:avLst/>
              </a:prstGeom>
              <a:ln w="38100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>
              <a:xfrm>
                <a:off x="7981950" y="2938459"/>
                <a:ext cx="152400" cy="1587"/>
              </a:xfrm>
              <a:prstGeom prst="line">
                <a:avLst/>
              </a:prstGeom>
              <a:ln w="38100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Arrow Connector 51"/>
              <p:cNvCxnSpPr/>
              <p:nvPr/>
            </p:nvCxnSpPr>
            <p:spPr>
              <a:xfrm rot="5400000" flipH="1" flipV="1">
                <a:off x="7755730" y="3193254"/>
                <a:ext cx="452441" cy="123825"/>
              </a:xfrm>
              <a:prstGeom prst="straightConnector1">
                <a:avLst/>
              </a:prstGeom>
              <a:ln w="31750">
                <a:solidFill>
                  <a:srgbClr val="00206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Arrow Connector 52"/>
              <p:cNvCxnSpPr/>
              <p:nvPr/>
            </p:nvCxnSpPr>
            <p:spPr>
              <a:xfrm rot="16200000" flipH="1">
                <a:off x="8000999" y="3105148"/>
                <a:ext cx="309565" cy="157163"/>
              </a:xfrm>
              <a:prstGeom prst="straightConnector1">
                <a:avLst/>
              </a:prstGeom>
              <a:ln w="3175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/>
              <p:cNvCxnSpPr/>
              <p:nvPr/>
            </p:nvCxnSpPr>
            <p:spPr>
              <a:xfrm>
                <a:off x="7996238" y="3024185"/>
                <a:ext cx="152400" cy="1587"/>
              </a:xfrm>
              <a:prstGeom prst="line">
                <a:avLst/>
              </a:prstGeom>
              <a:ln w="19050" cap="rnd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2" name="TextBox 2"/>
          <p:cNvSpPr txBox="1">
            <a:spLocks noChangeArrowheads="1"/>
          </p:cNvSpPr>
          <p:nvPr/>
        </p:nvSpPr>
        <p:spPr bwMode="auto">
          <a:xfrm>
            <a:off x="2120205" y="1600200"/>
            <a:ext cx="598356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Resonant transitions: excite to the P state</a:t>
            </a:r>
            <a:endParaRPr lang="en-US" sz="24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TextBox 2"/>
          <p:cNvSpPr txBox="1">
            <a:spLocks noChangeArrowheads="1"/>
          </p:cNvSpPr>
          <p:nvPr/>
        </p:nvSpPr>
        <p:spPr bwMode="auto">
          <a:xfrm>
            <a:off x="2586709" y="2111382"/>
            <a:ext cx="537358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photon frequency or polarization qubit</a:t>
            </a:r>
            <a:endParaRPr lang="en-US" sz="24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TextBox 2"/>
          <p:cNvSpPr txBox="1">
            <a:spLocks noChangeArrowheads="1"/>
          </p:cNvSpPr>
          <p:nvPr/>
        </p:nvSpPr>
        <p:spPr bwMode="auto">
          <a:xfrm>
            <a:off x="2586709" y="2659077"/>
            <a:ext cx="465223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remote entanglement of two ions</a:t>
            </a:r>
            <a:endParaRPr lang="en-US" sz="24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55" name="Straight Connector 54"/>
          <p:cNvCxnSpPr/>
          <p:nvPr/>
        </p:nvCxnSpPr>
        <p:spPr bwMode="auto">
          <a:xfrm>
            <a:off x="1524000" y="2395537"/>
            <a:ext cx="152400" cy="1588"/>
          </a:xfrm>
          <a:prstGeom prst="line">
            <a:avLst/>
          </a:prstGeom>
          <a:ln w="38100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 bwMode="auto">
          <a:xfrm>
            <a:off x="1219200" y="2547937"/>
            <a:ext cx="152400" cy="1588"/>
          </a:xfrm>
          <a:prstGeom prst="line">
            <a:avLst/>
          </a:prstGeom>
          <a:ln w="38100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 bwMode="auto">
          <a:xfrm>
            <a:off x="1352550" y="1981200"/>
            <a:ext cx="152400" cy="1587"/>
          </a:xfrm>
          <a:prstGeom prst="line">
            <a:avLst/>
          </a:prstGeom>
          <a:ln w="38100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/>
          <p:nvPr/>
        </p:nvCxnSpPr>
        <p:spPr bwMode="auto">
          <a:xfrm rot="5400000" flipH="1" flipV="1">
            <a:off x="1133481" y="2195513"/>
            <a:ext cx="528638" cy="128589"/>
          </a:xfrm>
          <a:prstGeom prst="straightConnector1">
            <a:avLst/>
          </a:prstGeom>
          <a:ln w="317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" name="Picture 60" descr="Sech.png"/>
          <p:cNvPicPr>
            <a:picLocks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10000"/>
          </a:blip>
          <a:stretch>
            <a:fillRect/>
          </a:stretch>
        </p:blipFill>
        <p:spPr>
          <a:xfrm>
            <a:off x="304800" y="2057400"/>
            <a:ext cx="762000" cy="533399"/>
          </a:xfrm>
          <a:prstGeom prst="rect">
            <a:avLst/>
          </a:prstGeom>
        </p:spPr>
      </p:pic>
      <p:cxnSp>
        <p:nvCxnSpPr>
          <p:cNvPr id="64" name="Straight Arrow Connector 63"/>
          <p:cNvCxnSpPr/>
          <p:nvPr/>
        </p:nvCxnSpPr>
        <p:spPr bwMode="auto">
          <a:xfrm rot="5400000" flipH="1" flipV="1">
            <a:off x="1497811" y="2112173"/>
            <a:ext cx="409577" cy="109533"/>
          </a:xfrm>
          <a:prstGeom prst="straightConnector1">
            <a:avLst/>
          </a:prstGeom>
          <a:ln w="317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/>
          <p:cNvCxnSpPr/>
          <p:nvPr/>
        </p:nvCxnSpPr>
        <p:spPr bwMode="auto">
          <a:xfrm>
            <a:off x="1628792" y="1938310"/>
            <a:ext cx="152400" cy="1587"/>
          </a:xfrm>
          <a:prstGeom prst="line">
            <a:avLst/>
          </a:prstGeom>
          <a:ln w="38100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Freeform 22"/>
          <p:cNvSpPr>
            <a:spLocks/>
          </p:cNvSpPr>
          <p:nvPr/>
        </p:nvSpPr>
        <p:spPr bwMode="auto">
          <a:xfrm flipH="1">
            <a:off x="1228723" y="2028824"/>
            <a:ext cx="138113" cy="485776"/>
          </a:xfrm>
          <a:custGeom>
            <a:avLst/>
            <a:gdLst>
              <a:gd name="T0" fmla="*/ 0 w 696"/>
              <a:gd name="T1" fmla="*/ 0 h 1344"/>
              <a:gd name="T2" fmla="*/ 96 w 696"/>
              <a:gd name="T3" fmla="*/ 96 h 1344"/>
              <a:gd name="T4" fmla="*/ 96 w 696"/>
              <a:gd name="T5" fmla="*/ 240 h 1344"/>
              <a:gd name="T6" fmla="*/ 240 w 696"/>
              <a:gd name="T7" fmla="*/ 336 h 1344"/>
              <a:gd name="T8" fmla="*/ 240 w 696"/>
              <a:gd name="T9" fmla="*/ 528 h 1344"/>
              <a:gd name="T10" fmla="*/ 384 w 696"/>
              <a:gd name="T11" fmla="*/ 672 h 1344"/>
              <a:gd name="T12" fmla="*/ 384 w 696"/>
              <a:gd name="T13" fmla="*/ 864 h 1344"/>
              <a:gd name="T14" fmla="*/ 528 w 696"/>
              <a:gd name="T15" fmla="*/ 1008 h 1344"/>
              <a:gd name="T16" fmla="*/ 528 w 696"/>
              <a:gd name="T17" fmla="*/ 1200 h 1344"/>
              <a:gd name="T18" fmla="*/ 672 w 696"/>
              <a:gd name="T19" fmla="*/ 1248 h 1344"/>
              <a:gd name="T20" fmla="*/ 672 w 696"/>
              <a:gd name="T21" fmla="*/ 1344 h 134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696"/>
              <a:gd name="T34" fmla="*/ 0 h 1344"/>
              <a:gd name="T35" fmla="*/ 696 w 696"/>
              <a:gd name="T36" fmla="*/ 1344 h 1344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696" h="1344">
                <a:moveTo>
                  <a:pt x="0" y="0"/>
                </a:moveTo>
                <a:cubicBezTo>
                  <a:pt x="40" y="28"/>
                  <a:pt x="80" y="56"/>
                  <a:pt x="96" y="96"/>
                </a:cubicBezTo>
                <a:cubicBezTo>
                  <a:pt x="112" y="136"/>
                  <a:pt x="72" y="200"/>
                  <a:pt x="96" y="240"/>
                </a:cubicBezTo>
                <a:cubicBezTo>
                  <a:pt x="120" y="280"/>
                  <a:pt x="216" y="288"/>
                  <a:pt x="240" y="336"/>
                </a:cubicBezTo>
                <a:cubicBezTo>
                  <a:pt x="264" y="384"/>
                  <a:pt x="216" y="472"/>
                  <a:pt x="240" y="528"/>
                </a:cubicBezTo>
                <a:cubicBezTo>
                  <a:pt x="264" y="584"/>
                  <a:pt x="360" y="616"/>
                  <a:pt x="384" y="672"/>
                </a:cubicBezTo>
                <a:cubicBezTo>
                  <a:pt x="408" y="728"/>
                  <a:pt x="360" y="808"/>
                  <a:pt x="384" y="864"/>
                </a:cubicBezTo>
                <a:cubicBezTo>
                  <a:pt x="408" y="920"/>
                  <a:pt x="504" y="952"/>
                  <a:pt x="528" y="1008"/>
                </a:cubicBezTo>
                <a:cubicBezTo>
                  <a:pt x="552" y="1064"/>
                  <a:pt x="504" y="1160"/>
                  <a:pt x="528" y="1200"/>
                </a:cubicBezTo>
                <a:cubicBezTo>
                  <a:pt x="552" y="1240"/>
                  <a:pt x="648" y="1224"/>
                  <a:pt x="672" y="1248"/>
                </a:cubicBezTo>
                <a:cubicBezTo>
                  <a:pt x="696" y="1272"/>
                  <a:pt x="672" y="1328"/>
                  <a:pt x="672" y="1344"/>
                </a:cubicBezTo>
              </a:path>
            </a:pathLst>
          </a:custGeom>
          <a:noFill/>
          <a:ln w="38100">
            <a:solidFill>
              <a:srgbClr val="00206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72" name="Freeform 22"/>
          <p:cNvSpPr>
            <a:spLocks/>
          </p:cNvSpPr>
          <p:nvPr/>
        </p:nvSpPr>
        <p:spPr bwMode="auto">
          <a:xfrm flipH="1">
            <a:off x="1552572" y="1985962"/>
            <a:ext cx="119066" cy="390525"/>
          </a:xfrm>
          <a:custGeom>
            <a:avLst/>
            <a:gdLst>
              <a:gd name="T0" fmla="*/ 0 w 696"/>
              <a:gd name="T1" fmla="*/ 0 h 1344"/>
              <a:gd name="T2" fmla="*/ 96 w 696"/>
              <a:gd name="T3" fmla="*/ 96 h 1344"/>
              <a:gd name="T4" fmla="*/ 96 w 696"/>
              <a:gd name="T5" fmla="*/ 240 h 1344"/>
              <a:gd name="T6" fmla="*/ 240 w 696"/>
              <a:gd name="T7" fmla="*/ 336 h 1344"/>
              <a:gd name="T8" fmla="*/ 240 w 696"/>
              <a:gd name="T9" fmla="*/ 528 h 1344"/>
              <a:gd name="T10" fmla="*/ 384 w 696"/>
              <a:gd name="T11" fmla="*/ 672 h 1344"/>
              <a:gd name="T12" fmla="*/ 384 w 696"/>
              <a:gd name="T13" fmla="*/ 864 h 1344"/>
              <a:gd name="T14" fmla="*/ 528 w 696"/>
              <a:gd name="T15" fmla="*/ 1008 h 1344"/>
              <a:gd name="T16" fmla="*/ 528 w 696"/>
              <a:gd name="T17" fmla="*/ 1200 h 1344"/>
              <a:gd name="T18" fmla="*/ 672 w 696"/>
              <a:gd name="T19" fmla="*/ 1248 h 1344"/>
              <a:gd name="T20" fmla="*/ 672 w 696"/>
              <a:gd name="T21" fmla="*/ 1344 h 134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696"/>
              <a:gd name="T34" fmla="*/ 0 h 1344"/>
              <a:gd name="T35" fmla="*/ 696 w 696"/>
              <a:gd name="T36" fmla="*/ 1344 h 1344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696" h="1344">
                <a:moveTo>
                  <a:pt x="0" y="0"/>
                </a:moveTo>
                <a:cubicBezTo>
                  <a:pt x="40" y="28"/>
                  <a:pt x="80" y="56"/>
                  <a:pt x="96" y="96"/>
                </a:cubicBezTo>
                <a:cubicBezTo>
                  <a:pt x="112" y="136"/>
                  <a:pt x="72" y="200"/>
                  <a:pt x="96" y="240"/>
                </a:cubicBezTo>
                <a:cubicBezTo>
                  <a:pt x="120" y="280"/>
                  <a:pt x="216" y="288"/>
                  <a:pt x="240" y="336"/>
                </a:cubicBezTo>
                <a:cubicBezTo>
                  <a:pt x="264" y="384"/>
                  <a:pt x="216" y="472"/>
                  <a:pt x="240" y="528"/>
                </a:cubicBezTo>
                <a:cubicBezTo>
                  <a:pt x="264" y="584"/>
                  <a:pt x="360" y="616"/>
                  <a:pt x="384" y="672"/>
                </a:cubicBezTo>
                <a:cubicBezTo>
                  <a:pt x="408" y="728"/>
                  <a:pt x="360" y="808"/>
                  <a:pt x="384" y="864"/>
                </a:cubicBezTo>
                <a:cubicBezTo>
                  <a:pt x="408" y="920"/>
                  <a:pt x="504" y="952"/>
                  <a:pt x="528" y="1008"/>
                </a:cubicBezTo>
                <a:cubicBezTo>
                  <a:pt x="552" y="1064"/>
                  <a:pt x="504" y="1160"/>
                  <a:pt x="528" y="1200"/>
                </a:cubicBezTo>
                <a:cubicBezTo>
                  <a:pt x="552" y="1240"/>
                  <a:pt x="648" y="1224"/>
                  <a:pt x="672" y="1248"/>
                </a:cubicBezTo>
                <a:cubicBezTo>
                  <a:pt x="696" y="1272"/>
                  <a:pt x="672" y="1328"/>
                  <a:pt x="672" y="1344"/>
                </a:cubicBezTo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>
              <a:solidFill>
                <a:srgbClr val="FF0000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Picture 59" descr="lab3.jpg"/>
          <p:cNvPicPr>
            <a:picLocks noChangeAspect="1"/>
          </p:cNvPicPr>
          <p:nvPr/>
        </p:nvPicPr>
        <p:blipFill>
          <a:blip r:embed="rId3" cstate="print">
            <a:lum bright="-46000" contrast="-79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7454"/>
            <a:ext cx="8229600" cy="1143000"/>
          </a:xfrm>
        </p:spPr>
        <p:txBody>
          <a:bodyPr>
            <a:normAutofit/>
          </a:bodyPr>
          <a:lstStyle/>
          <a:p>
            <a:r>
              <a:rPr lang="en-US" baseline="30000" dirty="0" smtClean="0">
                <a:solidFill>
                  <a:srgbClr val="00B0F0"/>
                </a:solidFill>
                <a:latin typeface="Arial Black" pitchFamily="34" charset="0"/>
              </a:rPr>
              <a:t>171</a:t>
            </a:r>
            <a:r>
              <a:rPr lang="en-US" dirty="0" smtClean="0">
                <a:solidFill>
                  <a:srgbClr val="00B0F0"/>
                </a:solidFill>
                <a:latin typeface="Arial Black" pitchFamily="34" charset="0"/>
              </a:rPr>
              <a:t>Yb</a:t>
            </a:r>
            <a:r>
              <a:rPr lang="en-US" baseline="30000" dirty="0" smtClean="0">
                <a:solidFill>
                  <a:srgbClr val="00B0F0"/>
                </a:solidFill>
                <a:latin typeface="Arial Black" pitchFamily="34" charset="0"/>
              </a:rPr>
              <a:t>+</a:t>
            </a:r>
            <a:r>
              <a:rPr lang="en-US" dirty="0" smtClean="0">
                <a:solidFill>
                  <a:srgbClr val="00B0F0"/>
                </a:solidFill>
                <a:latin typeface="Arial Black" pitchFamily="34" charset="0"/>
              </a:rPr>
              <a:t>  </a:t>
            </a:r>
            <a:r>
              <a:rPr lang="en-US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spin ½ nucleus</a:t>
            </a:r>
            <a:endParaRPr lang="en-US" dirty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Line 5"/>
          <p:cNvSpPr>
            <a:spLocks noChangeShapeType="1"/>
          </p:cNvSpPr>
          <p:nvPr/>
        </p:nvSpPr>
        <p:spPr bwMode="auto">
          <a:xfrm>
            <a:off x="3143320" y="4367192"/>
            <a:ext cx="838200" cy="0"/>
          </a:xfrm>
          <a:prstGeom prst="line">
            <a:avLst/>
          </a:prstGeom>
          <a:noFill/>
          <a:ln w="50800" cap="rnd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" name="Line 6"/>
          <p:cNvSpPr>
            <a:spLocks noChangeShapeType="1"/>
          </p:cNvSpPr>
          <p:nvPr/>
        </p:nvSpPr>
        <p:spPr bwMode="auto">
          <a:xfrm>
            <a:off x="4133920" y="4290992"/>
            <a:ext cx="838200" cy="0"/>
          </a:xfrm>
          <a:prstGeom prst="line">
            <a:avLst/>
          </a:prstGeom>
          <a:noFill/>
          <a:ln w="50800" cap="rnd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" name="Line 7"/>
          <p:cNvSpPr>
            <a:spLocks noChangeShapeType="1"/>
          </p:cNvSpPr>
          <p:nvPr/>
        </p:nvSpPr>
        <p:spPr bwMode="auto">
          <a:xfrm>
            <a:off x="5124520" y="4214792"/>
            <a:ext cx="838200" cy="0"/>
          </a:xfrm>
          <a:prstGeom prst="line">
            <a:avLst/>
          </a:prstGeom>
          <a:noFill/>
          <a:ln w="50800" cap="rnd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" name="Line 8"/>
          <p:cNvSpPr>
            <a:spLocks noChangeShapeType="1"/>
          </p:cNvSpPr>
          <p:nvPr/>
        </p:nvSpPr>
        <p:spPr bwMode="auto">
          <a:xfrm>
            <a:off x="4133920" y="4900592"/>
            <a:ext cx="838200" cy="0"/>
          </a:xfrm>
          <a:prstGeom prst="line">
            <a:avLst/>
          </a:prstGeom>
          <a:noFill/>
          <a:ln w="50800" cap="rnd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" name="Line 9"/>
          <p:cNvSpPr>
            <a:spLocks noChangeShapeType="1"/>
          </p:cNvSpPr>
          <p:nvPr/>
        </p:nvSpPr>
        <p:spPr bwMode="auto">
          <a:xfrm>
            <a:off x="4133920" y="2004992"/>
            <a:ext cx="838200" cy="0"/>
          </a:xfrm>
          <a:prstGeom prst="line">
            <a:avLst/>
          </a:prstGeom>
          <a:noFill/>
          <a:ln w="50800" cap="rnd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" name="Line 10"/>
          <p:cNvSpPr>
            <a:spLocks noChangeShapeType="1"/>
          </p:cNvSpPr>
          <p:nvPr/>
        </p:nvSpPr>
        <p:spPr bwMode="auto">
          <a:xfrm>
            <a:off x="4133920" y="1700192"/>
            <a:ext cx="838200" cy="0"/>
          </a:xfrm>
          <a:prstGeom prst="line">
            <a:avLst/>
          </a:prstGeom>
          <a:noFill/>
          <a:ln w="50800" cap="rnd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" name="Line 11"/>
          <p:cNvSpPr>
            <a:spLocks noChangeShapeType="1"/>
          </p:cNvSpPr>
          <p:nvPr/>
        </p:nvSpPr>
        <p:spPr bwMode="auto">
          <a:xfrm>
            <a:off x="5124520" y="1700192"/>
            <a:ext cx="838200" cy="0"/>
          </a:xfrm>
          <a:prstGeom prst="line">
            <a:avLst/>
          </a:prstGeom>
          <a:noFill/>
          <a:ln w="50800" cap="rnd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" name="Line 12"/>
          <p:cNvSpPr>
            <a:spLocks noChangeShapeType="1"/>
          </p:cNvSpPr>
          <p:nvPr/>
        </p:nvSpPr>
        <p:spPr bwMode="auto">
          <a:xfrm>
            <a:off x="3143320" y="1700192"/>
            <a:ext cx="838200" cy="0"/>
          </a:xfrm>
          <a:prstGeom prst="line">
            <a:avLst/>
          </a:prstGeom>
          <a:noFill/>
          <a:ln w="50800" cap="rnd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8" name="Text Box 13"/>
          <p:cNvSpPr txBox="1">
            <a:spLocks noChangeArrowheads="1"/>
          </p:cNvSpPr>
          <p:nvPr/>
        </p:nvSpPr>
        <p:spPr bwMode="auto">
          <a:xfrm>
            <a:off x="2381320" y="4367192"/>
            <a:ext cx="838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aseline="30000" dirty="0">
                <a:solidFill>
                  <a:schemeClr val="bg1"/>
                </a:solidFill>
                <a:latin typeface="Calibri" pitchFamily="34" charset="0"/>
              </a:rPr>
              <a:t>2</a:t>
            </a:r>
            <a:r>
              <a:rPr lang="en-US" sz="2800" dirty="0">
                <a:solidFill>
                  <a:schemeClr val="bg1"/>
                </a:solidFill>
                <a:latin typeface="Calibri" pitchFamily="34" charset="0"/>
              </a:rPr>
              <a:t>S</a:t>
            </a:r>
            <a:r>
              <a:rPr lang="en-US" sz="2800" baseline="-25000" dirty="0">
                <a:solidFill>
                  <a:schemeClr val="bg1"/>
                </a:solidFill>
                <a:latin typeface="Calibri" pitchFamily="34" charset="0"/>
              </a:rPr>
              <a:t>1/2</a:t>
            </a:r>
          </a:p>
        </p:txBody>
      </p:sp>
      <p:sp>
        <p:nvSpPr>
          <p:cNvPr id="39" name="Text Box 14"/>
          <p:cNvSpPr txBox="1">
            <a:spLocks noChangeArrowheads="1"/>
          </p:cNvSpPr>
          <p:nvPr/>
        </p:nvSpPr>
        <p:spPr bwMode="auto">
          <a:xfrm>
            <a:off x="2381320" y="1623992"/>
            <a:ext cx="838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aseline="30000" dirty="0">
                <a:solidFill>
                  <a:schemeClr val="bg1"/>
                </a:solidFill>
                <a:latin typeface="Calibri" pitchFamily="34" charset="0"/>
              </a:rPr>
              <a:t>2</a:t>
            </a:r>
            <a:r>
              <a:rPr lang="en-US" sz="2800" dirty="0">
                <a:solidFill>
                  <a:schemeClr val="bg1"/>
                </a:solidFill>
                <a:latin typeface="Calibri" pitchFamily="34" charset="0"/>
              </a:rPr>
              <a:t>P</a:t>
            </a:r>
            <a:r>
              <a:rPr lang="en-US" sz="2800" baseline="-25000" dirty="0">
                <a:solidFill>
                  <a:schemeClr val="bg1"/>
                </a:solidFill>
                <a:latin typeface="Calibri" pitchFamily="34" charset="0"/>
              </a:rPr>
              <a:t>1/2</a:t>
            </a:r>
          </a:p>
        </p:txBody>
      </p:sp>
      <p:sp>
        <p:nvSpPr>
          <p:cNvPr id="40" name="Oval 15"/>
          <p:cNvSpPr>
            <a:spLocks noChangeArrowheads="1"/>
          </p:cNvSpPr>
          <p:nvPr/>
        </p:nvSpPr>
        <p:spPr bwMode="auto">
          <a:xfrm>
            <a:off x="4438720" y="4138592"/>
            <a:ext cx="228600" cy="2286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41" name="Oval 18"/>
          <p:cNvSpPr>
            <a:spLocks noChangeArrowheads="1"/>
          </p:cNvSpPr>
          <p:nvPr/>
        </p:nvSpPr>
        <p:spPr bwMode="auto">
          <a:xfrm>
            <a:off x="4438720" y="4748192"/>
            <a:ext cx="228600" cy="228600"/>
          </a:xfrm>
          <a:prstGeom prst="ellipse">
            <a:avLst/>
          </a:prstGeom>
          <a:solidFill>
            <a:schemeClr val="accent5">
              <a:lumMod val="7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42" name="TextBox 45"/>
          <p:cNvSpPr txBox="1">
            <a:spLocks noChangeArrowheads="1"/>
          </p:cNvSpPr>
          <p:nvPr/>
        </p:nvSpPr>
        <p:spPr bwMode="auto">
          <a:xfrm>
            <a:off x="5048320" y="4367192"/>
            <a:ext cx="13049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Calibri" pitchFamily="34" charset="0"/>
              </a:rPr>
              <a:t>12.6 GHz</a:t>
            </a:r>
          </a:p>
        </p:txBody>
      </p:sp>
      <p:pic>
        <p:nvPicPr>
          <p:cNvPr id="43" name="Picture 46" descr="0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19720" y="4976792"/>
            <a:ext cx="22860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" name="Picture 47" descr="ket1.pn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19720" y="3986192"/>
            <a:ext cx="22860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" name="Title 1"/>
          <p:cNvSpPr txBox="1">
            <a:spLocks/>
          </p:cNvSpPr>
          <p:nvPr/>
        </p:nvSpPr>
        <p:spPr>
          <a:xfrm>
            <a:off x="428628" y="530859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dirty="0" smtClean="0">
                <a:solidFill>
                  <a:srgbClr val="E7F6FF"/>
                </a:solidFill>
                <a:latin typeface="Arial" pitchFamily="34" charset="0"/>
                <a:ea typeface="+mj-ea"/>
                <a:cs typeface="Arial" pitchFamily="34" charset="0"/>
              </a:rPr>
              <a:t>h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E7F6FF"/>
                </a:solidFill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yperfine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E7F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clock state qubit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E7F6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cxnSp>
        <p:nvCxnSpPr>
          <p:cNvPr id="47" name="Straight Arrow Connector 46"/>
          <p:cNvCxnSpPr/>
          <p:nvPr/>
        </p:nvCxnSpPr>
        <p:spPr>
          <a:xfrm rot="5400000">
            <a:off x="1677591" y="3351609"/>
            <a:ext cx="2285206" cy="1588"/>
          </a:xfrm>
          <a:prstGeom prst="straightConnector1">
            <a:avLst/>
          </a:prstGeom>
          <a:ln w="50800">
            <a:solidFill>
              <a:srgbClr val="00B0F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5"/>
          <p:cNvSpPr txBox="1">
            <a:spLocks noChangeArrowheads="1"/>
          </p:cNvSpPr>
          <p:nvPr/>
        </p:nvSpPr>
        <p:spPr bwMode="auto">
          <a:xfrm>
            <a:off x="2971800" y="2971800"/>
            <a:ext cx="1164678" cy="467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 b="1" dirty="0" smtClean="0">
                <a:solidFill>
                  <a:srgbClr val="00B0F0"/>
                </a:solidFill>
                <a:latin typeface="Calibri" pitchFamily="34" charset="0"/>
              </a:rPr>
              <a:t>370 nm</a:t>
            </a:r>
            <a:endParaRPr lang="en-US" sz="3200" b="1" dirty="0">
              <a:solidFill>
                <a:srgbClr val="00B0F0"/>
              </a:solidFill>
              <a:latin typeface="Calibri" pitchFamily="34" charset="0"/>
            </a:endParaRPr>
          </a:p>
        </p:txBody>
      </p:sp>
      <p:sp>
        <p:nvSpPr>
          <p:cNvPr id="22" name="TextBox 2"/>
          <p:cNvSpPr txBox="1">
            <a:spLocks noChangeArrowheads="1"/>
          </p:cNvSpPr>
          <p:nvPr/>
        </p:nvSpPr>
        <p:spPr bwMode="auto">
          <a:xfrm>
            <a:off x="1833525" y="6396335"/>
            <a:ext cx="553061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S. </a:t>
            </a:r>
            <a:r>
              <a:rPr lang="en-US" sz="2400" dirty="0" err="1" smtClean="0">
                <a:solidFill>
                  <a:schemeClr val="bg1"/>
                </a:solidFill>
              </a:rPr>
              <a:t>Olmschenk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i="1" dirty="0" smtClean="0">
                <a:solidFill>
                  <a:schemeClr val="bg1"/>
                </a:solidFill>
              </a:rPr>
              <a:t>et al.</a:t>
            </a:r>
            <a:r>
              <a:rPr lang="en-US" sz="2400" dirty="0" smtClean="0">
                <a:solidFill>
                  <a:schemeClr val="bg1"/>
                </a:solidFill>
              </a:rPr>
              <a:t>, PRA </a:t>
            </a:r>
            <a:r>
              <a:rPr lang="en-US" sz="2400" b="1" dirty="0" smtClean="0">
                <a:solidFill>
                  <a:schemeClr val="bg1"/>
                </a:solidFill>
              </a:rPr>
              <a:t>76</a:t>
            </a:r>
            <a:r>
              <a:rPr lang="en-US" sz="2400" dirty="0" smtClean="0">
                <a:solidFill>
                  <a:schemeClr val="bg1"/>
                </a:solidFill>
              </a:rPr>
              <a:t>, 052314 (2007)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Picture 59" descr="lab3.jpg"/>
          <p:cNvPicPr>
            <a:picLocks noChangeAspect="1"/>
          </p:cNvPicPr>
          <p:nvPr/>
        </p:nvPicPr>
        <p:blipFill>
          <a:blip r:embed="rId3" cstate="print">
            <a:lum bright="-46000" contrast="-79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7454"/>
            <a:ext cx="8229600" cy="1143000"/>
          </a:xfrm>
        </p:spPr>
        <p:txBody>
          <a:bodyPr>
            <a:normAutofit/>
          </a:bodyPr>
          <a:lstStyle/>
          <a:p>
            <a:r>
              <a:rPr lang="en-US" baseline="30000" dirty="0" smtClean="0">
                <a:solidFill>
                  <a:srgbClr val="00B0F0"/>
                </a:solidFill>
                <a:latin typeface="Arial Black" pitchFamily="34" charset="0"/>
              </a:rPr>
              <a:t>171</a:t>
            </a:r>
            <a:r>
              <a:rPr lang="en-US" dirty="0" smtClean="0">
                <a:solidFill>
                  <a:srgbClr val="00B0F0"/>
                </a:solidFill>
                <a:latin typeface="Arial Black" pitchFamily="34" charset="0"/>
              </a:rPr>
              <a:t>Yb</a:t>
            </a:r>
            <a:r>
              <a:rPr lang="en-US" baseline="30000" dirty="0" smtClean="0">
                <a:solidFill>
                  <a:srgbClr val="00B0F0"/>
                </a:solidFill>
                <a:latin typeface="Arial Black" pitchFamily="34" charset="0"/>
              </a:rPr>
              <a:t>+</a:t>
            </a:r>
            <a:r>
              <a:rPr lang="en-US" dirty="0" smtClean="0">
                <a:solidFill>
                  <a:srgbClr val="00B0F0"/>
                </a:solidFill>
                <a:latin typeface="Arial Black" pitchFamily="34" charset="0"/>
              </a:rPr>
              <a:t>  </a:t>
            </a:r>
            <a:r>
              <a:rPr lang="en-US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spin ½ nucleus</a:t>
            </a:r>
            <a:endParaRPr lang="en-US" dirty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Line 5"/>
          <p:cNvSpPr>
            <a:spLocks noChangeShapeType="1"/>
          </p:cNvSpPr>
          <p:nvPr/>
        </p:nvSpPr>
        <p:spPr bwMode="auto">
          <a:xfrm>
            <a:off x="3143320" y="4367192"/>
            <a:ext cx="838200" cy="0"/>
          </a:xfrm>
          <a:prstGeom prst="line">
            <a:avLst/>
          </a:prstGeom>
          <a:noFill/>
          <a:ln w="50800" cap="rnd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" name="Line 6"/>
          <p:cNvSpPr>
            <a:spLocks noChangeShapeType="1"/>
          </p:cNvSpPr>
          <p:nvPr/>
        </p:nvSpPr>
        <p:spPr bwMode="auto">
          <a:xfrm>
            <a:off x="4133920" y="4290992"/>
            <a:ext cx="838200" cy="0"/>
          </a:xfrm>
          <a:prstGeom prst="line">
            <a:avLst/>
          </a:prstGeom>
          <a:noFill/>
          <a:ln w="50800" cap="rnd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" name="Line 7"/>
          <p:cNvSpPr>
            <a:spLocks noChangeShapeType="1"/>
          </p:cNvSpPr>
          <p:nvPr/>
        </p:nvSpPr>
        <p:spPr bwMode="auto">
          <a:xfrm>
            <a:off x="5124520" y="4214792"/>
            <a:ext cx="838200" cy="0"/>
          </a:xfrm>
          <a:prstGeom prst="line">
            <a:avLst/>
          </a:prstGeom>
          <a:noFill/>
          <a:ln w="50800" cap="rnd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" name="Line 8"/>
          <p:cNvSpPr>
            <a:spLocks noChangeShapeType="1"/>
          </p:cNvSpPr>
          <p:nvPr/>
        </p:nvSpPr>
        <p:spPr bwMode="auto">
          <a:xfrm>
            <a:off x="4133920" y="4900592"/>
            <a:ext cx="838200" cy="0"/>
          </a:xfrm>
          <a:prstGeom prst="line">
            <a:avLst/>
          </a:prstGeom>
          <a:noFill/>
          <a:ln w="50800" cap="rnd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" name="Line 9"/>
          <p:cNvSpPr>
            <a:spLocks noChangeShapeType="1"/>
          </p:cNvSpPr>
          <p:nvPr/>
        </p:nvSpPr>
        <p:spPr bwMode="auto">
          <a:xfrm>
            <a:off x="4133920" y="2004992"/>
            <a:ext cx="838200" cy="0"/>
          </a:xfrm>
          <a:prstGeom prst="line">
            <a:avLst/>
          </a:prstGeom>
          <a:noFill/>
          <a:ln w="50800" cap="rnd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" name="Line 10"/>
          <p:cNvSpPr>
            <a:spLocks noChangeShapeType="1"/>
          </p:cNvSpPr>
          <p:nvPr/>
        </p:nvSpPr>
        <p:spPr bwMode="auto">
          <a:xfrm>
            <a:off x="4133920" y="1700192"/>
            <a:ext cx="838200" cy="0"/>
          </a:xfrm>
          <a:prstGeom prst="line">
            <a:avLst/>
          </a:prstGeom>
          <a:noFill/>
          <a:ln w="50800" cap="rnd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" name="Line 11"/>
          <p:cNvSpPr>
            <a:spLocks noChangeShapeType="1"/>
          </p:cNvSpPr>
          <p:nvPr/>
        </p:nvSpPr>
        <p:spPr bwMode="auto">
          <a:xfrm>
            <a:off x="5124520" y="1700192"/>
            <a:ext cx="838200" cy="0"/>
          </a:xfrm>
          <a:prstGeom prst="line">
            <a:avLst/>
          </a:prstGeom>
          <a:noFill/>
          <a:ln w="50800" cap="rnd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" name="Line 12"/>
          <p:cNvSpPr>
            <a:spLocks noChangeShapeType="1"/>
          </p:cNvSpPr>
          <p:nvPr/>
        </p:nvSpPr>
        <p:spPr bwMode="auto">
          <a:xfrm>
            <a:off x="3143320" y="1700192"/>
            <a:ext cx="838200" cy="0"/>
          </a:xfrm>
          <a:prstGeom prst="line">
            <a:avLst/>
          </a:prstGeom>
          <a:noFill/>
          <a:ln w="50800" cap="rnd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8" name="Text Box 13"/>
          <p:cNvSpPr txBox="1">
            <a:spLocks noChangeArrowheads="1"/>
          </p:cNvSpPr>
          <p:nvPr/>
        </p:nvSpPr>
        <p:spPr bwMode="auto">
          <a:xfrm>
            <a:off x="2381320" y="4367192"/>
            <a:ext cx="838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aseline="30000" dirty="0">
                <a:solidFill>
                  <a:schemeClr val="bg1"/>
                </a:solidFill>
                <a:latin typeface="Calibri" pitchFamily="34" charset="0"/>
              </a:rPr>
              <a:t>2</a:t>
            </a:r>
            <a:r>
              <a:rPr lang="en-US" sz="2800" dirty="0">
                <a:solidFill>
                  <a:schemeClr val="bg1"/>
                </a:solidFill>
                <a:latin typeface="Calibri" pitchFamily="34" charset="0"/>
              </a:rPr>
              <a:t>S</a:t>
            </a:r>
            <a:r>
              <a:rPr lang="en-US" sz="2800" baseline="-25000" dirty="0">
                <a:solidFill>
                  <a:schemeClr val="bg1"/>
                </a:solidFill>
                <a:latin typeface="Calibri" pitchFamily="34" charset="0"/>
              </a:rPr>
              <a:t>1/2</a:t>
            </a:r>
          </a:p>
        </p:txBody>
      </p:sp>
      <p:sp>
        <p:nvSpPr>
          <p:cNvPr id="39" name="Text Box 14"/>
          <p:cNvSpPr txBox="1">
            <a:spLocks noChangeArrowheads="1"/>
          </p:cNvSpPr>
          <p:nvPr/>
        </p:nvSpPr>
        <p:spPr bwMode="auto">
          <a:xfrm>
            <a:off x="2381320" y="1623992"/>
            <a:ext cx="838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aseline="30000" dirty="0">
                <a:solidFill>
                  <a:schemeClr val="bg1"/>
                </a:solidFill>
                <a:latin typeface="Calibri" pitchFamily="34" charset="0"/>
              </a:rPr>
              <a:t>2</a:t>
            </a:r>
            <a:r>
              <a:rPr lang="en-US" sz="2800" dirty="0">
                <a:solidFill>
                  <a:schemeClr val="bg1"/>
                </a:solidFill>
                <a:latin typeface="Calibri" pitchFamily="34" charset="0"/>
              </a:rPr>
              <a:t>P</a:t>
            </a:r>
            <a:r>
              <a:rPr lang="en-US" sz="2800" baseline="-25000" dirty="0">
                <a:solidFill>
                  <a:schemeClr val="bg1"/>
                </a:solidFill>
                <a:latin typeface="Calibri" pitchFamily="34" charset="0"/>
              </a:rPr>
              <a:t>1/2</a:t>
            </a:r>
          </a:p>
        </p:txBody>
      </p:sp>
      <p:sp>
        <p:nvSpPr>
          <p:cNvPr id="40" name="Oval 15"/>
          <p:cNvSpPr>
            <a:spLocks noChangeArrowheads="1"/>
          </p:cNvSpPr>
          <p:nvPr/>
        </p:nvSpPr>
        <p:spPr bwMode="auto">
          <a:xfrm>
            <a:off x="4438720" y="4138592"/>
            <a:ext cx="228600" cy="2286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41" name="Oval 18"/>
          <p:cNvSpPr>
            <a:spLocks noChangeArrowheads="1"/>
          </p:cNvSpPr>
          <p:nvPr/>
        </p:nvSpPr>
        <p:spPr bwMode="auto">
          <a:xfrm>
            <a:off x="4438720" y="4748192"/>
            <a:ext cx="228600" cy="228600"/>
          </a:xfrm>
          <a:prstGeom prst="ellipse">
            <a:avLst/>
          </a:prstGeom>
          <a:solidFill>
            <a:schemeClr val="accent5">
              <a:lumMod val="7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42" name="TextBox 45"/>
          <p:cNvSpPr txBox="1">
            <a:spLocks noChangeArrowheads="1"/>
          </p:cNvSpPr>
          <p:nvPr/>
        </p:nvSpPr>
        <p:spPr bwMode="auto">
          <a:xfrm>
            <a:off x="5048320" y="4367192"/>
            <a:ext cx="13049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Calibri" pitchFamily="34" charset="0"/>
              </a:rPr>
              <a:t>12.6 GHz</a:t>
            </a:r>
          </a:p>
        </p:txBody>
      </p:sp>
      <p:pic>
        <p:nvPicPr>
          <p:cNvPr id="43" name="Picture 46" descr="0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19720" y="4976792"/>
            <a:ext cx="22860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" name="Picture 47" descr="ket1.pn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19720" y="3986192"/>
            <a:ext cx="22860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" name="Title 1"/>
          <p:cNvSpPr txBox="1">
            <a:spLocks/>
          </p:cNvSpPr>
          <p:nvPr/>
        </p:nvSpPr>
        <p:spPr>
          <a:xfrm>
            <a:off x="428628" y="530859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E7F6FF"/>
                </a:solidFill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state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E7F6FF"/>
                </a:solidFill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preparation:optical</a:t>
            </a:r>
            <a:r>
              <a:rPr kumimoji="0" lang="en-US" sz="4400" b="0" i="0" u="none" strike="noStrike" kern="1200" cap="none" spc="0" normalizeH="0" noProof="0" dirty="0" smtClean="0">
                <a:ln>
                  <a:noFill/>
                </a:ln>
                <a:solidFill>
                  <a:srgbClr val="E7F6FF"/>
                </a:solidFill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pumping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E7F6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21" name="Line 19"/>
          <p:cNvSpPr>
            <a:spLocks noChangeShapeType="1"/>
          </p:cNvSpPr>
          <p:nvPr/>
        </p:nvSpPr>
        <p:spPr bwMode="auto">
          <a:xfrm flipH="1" flipV="1">
            <a:off x="4680829" y="1709057"/>
            <a:ext cx="838200" cy="2362200"/>
          </a:xfrm>
          <a:prstGeom prst="line">
            <a:avLst/>
          </a:prstGeom>
          <a:noFill/>
          <a:ln w="38100">
            <a:solidFill>
              <a:srgbClr val="00FF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2" name="Line 20"/>
          <p:cNvSpPr>
            <a:spLocks noChangeShapeType="1"/>
          </p:cNvSpPr>
          <p:nvPr/>
        </p:nvSpPr>
        <p:spPr bwMode="auto">
          <a:xfrm flipV="1">
            <a:off x="4604629" y="1709057"/>
            <a:ext cx="762000" cy="2438400"/>
          </a:xfrm>
          <a:prstGeom prst="line">
            <a:avLst/>
          </a:prstGeom>
          <a:noFill/>
          <a:ln w="38100">
            <a:solidFill>
              <a:srgbClr val="00FF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3" name="Line 21"/>
          <p:cNvSpPr>
            <a:spLocks noChangeShapeType="1"/>
          </p:cNvSpPr>
          <p:nvPr/>
        </p:nvSpPr>
        <p:spPr bwMode="auto">
          <a:xfrm flipV="1">
            <a:off x="3614029" y="1709057"/>
            <a:ext cx="838200" cy="2514600"/>
          </a:xfrm>
          <a:prstGeom prst="line">
            <a:avLst/>
          </a:prstGeom>
          <a:noFill/>
          <a:ln w="38100">
            <a:solidFill>
              <a:srgbClr val="00FF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>
            <a:off x="4680829" y="1709057"/>
            <a:ext cx="762000" cy="3048000"/>
          </a:xfrm>
          <a:custGeom>
            <a:avLst/>
            <a:gdLst>
              <a:gd name="T0" fmla="*/ 608 w 608"/>
              <a:gd name="T1" fmla="*/ 0 h 1440"/>
              <a:gd name="T2" fmla="*/ 464 w 608"/>
              <a:gd name="T3" fmla="*/ 96 h 1440"/>
              <a:gd name="T4" fmla="*/ 512 w 608"/>
              <a:gd name="T5" fmla="*/ 288 h 1440"/>
              <a:gd name="T6" fmla="*/ 368 w 608"/>
              <a:gd name="T7" fmla="*/ 384 h 1440"/>
              <a:gd name="T8" fmla="*/ 416 w 608"/>
              <a:gd name="T9" fmla="*/ 576 h 1440"/>
              <a:gd name="T10" fmla="*/ 224 w 608"/>
              <a:gd name="T11" fmla="*/ 672 h 1440"/>
              <a:gd name="T12" fmla="*/ 320 w 608"/>
              <a:gd name="T13" fmla="*/ 864 h 1440"/>
              <a:gd name="T14" fmla="*/ 128 w 608"/>
              <a:gd name="T15" fmla="*/ 960 h 1440"/>
              <a:gd name="T16" fmla="*/ 224 w 608"/>
              <a:gd name="T17" fmla="*/ 1152 h 1440"/>
              <a:gd name="T18" fmla="*/ 32 w 608"/>
              <a:gd name="T19" fmla="*/ 1200 h 1440"/>
              <a:gd name="T20" fmla="*/ 32 w 608"/>
              <a:gd name="T21" fmla="*/ 1440 h 144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608"/>
              <a:gd name="T34" fmla="*/ 0 h 1440"/>
              <a:gd name="T35" fmla="*/ 608 w 608"/>
              <a:gd name="T36" fmla="*/ 1440 h 1440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608" h="1440">
                <a:moveTo>
                  <a:pt x="608" y="0"/>
                </a:moveTo>
                <a:cubicBezTo>
                  <a:pt x="544" y="24"/>
                  <a:pt x="480" y="48"/>
                  <a:pt x="464" y="96"/>
                </a:cubicBezTo>
                <a:cubicBezTo>
                  <a:pt x="448" y="144"/>
                  <a:pt x="528" y="240"/>
                  <a:pt x="512" y="288"/>
                </a:cubicBezTo>
                <a:cubicBezTo>
                  <a:pt x="496" y="336"/>
                  <a:pt x="384" y="336"/>
                  <a:pt x="368" y="384"/>
                </a:cubicBezTo>
                <a:cubicBezTo>
                  <a:pt x="352" y="432"/>
                  <a:pt x="440" y="528"/>
                  <a:pt x="416" y="576"/>
                </a:cubicBezTo>
                <a:cubicBezTo>
                  <a:pt x="392" y="624"/>
                  <a:pt x="240" y="624"/>
                  <a:pt x="224" y="672"/>
                </a:cubicBezTo>
                <a:cubicBezTo>
                  <a:pt x="208" y="720"/>
                  <a:pt x="336" y="816"/>
                  <a:pt x="320" y="864"/>
                </a:cubicBezTo>
                <a:cubicBezTo>
                  <a:pt x="304" y="912"/>
                  <a:pt x="144" y="912"/>
                  <a:pt x="128" y="960"/>
                </a:cubicBezTo>
                <a:cubicBezTo>
                  <a:pt x="112" y="1008"/>
                  <a:pt x="240" y="1112"/>
                  <a:pt x="224" y="1152"/>
                </a:cubicBezTo>
                <a:cubicBezTo>
                  <a:pt x="208" y="1192"/>
                  <a:pt x="64" y="1152"/>
                  <a:pt x="32" y="1200"/>
                </a:cubicBezTo>
                <a:cubicBezTo>
                  <a:pt x="0" y="1248"/>
                  <a:pt x="16" y="1344"/>
                  <a:pt x="32" y="1440"/>
                </a:cubicBezTo>
              </a:path>
            </a:pathLst>
          </a:custGeom>
          <a:noFill/>
          <a:ln w="38100">
            <a:solidFill>
              <a:srgbClr val="00FF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25" name="Freeform 24"/>
          <p:cNvSpPr>
            <a:spLocks/>
          </p:cNvSpPr>
          <p:nvPr/>
        </p:nvSpPr>
        <p:spPr bwMode="auto">
          <a:xfrm>
            <a:off x="4452229" y="1709057"/>
            <a:ext cx="228600" cy="3048000"/>
          </a:xfrm>
          <a:custGeom>
            <a:avLst/>
            <a:gdLst>
              <a:gd name="T0" fmla="*/ 96 w 152"/>
              <a:gd name="T1" fmla="*/ 0 h 1440"/>
              <a:gd name="T2" fmla="*/ 144 w 152"/>
              <a:gd name="T3" fmla="*/ 192 h 1440"/>
              <a:gd name="T4" fmla="*/ 48 w 152"/>
              <a:gd name="T5" fmla="*/ 336 h 1440"/>
              <a:gd name="T6" fmla="*/ 144 w 152"/>
              <a:gd name="T7" fmla="*/ 528 h 1440"/>
              <a:gd name="T8" fmla="*/ 48 w 152"/>
              <a:gd name="T9" fmla="*/ 672 h 1440"/>
              <a:gd name="T10" fmla="*/ 144 w 152"/>
              <a:gd name="T11" fmla="*/ 864 h 1440"/>
              <a:gd name="T12" fmla="*/ 48 w 152"/>
              <a:gd name="T13" fmla="*/ 1008 h 1440"/>
              <a:gd name="T14" fmla="*/ 144 w 152"/>
              <a:gd name="T15" fmla="*/ 1152 h 1440"/>
              <a:gd name="T16" fmla="*/ 0 w 152"/>
              <a:gd name="T17" fmla="*/ 1296 h 1440"/>
              <a:gd name="T18" fmla="*/ 144 w 152"/>
              <a:gd name="T19" fmla="*/ 1440 h 144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52"/>
              <a:gd name="T31" fmla="*/ 0 h 1440"/>
              <a:gd name="T32" fmla="*/ 152 w 152"/>
              <a:gd name="T33" fmla="*/ 1440 h 1440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52" h="1440">
                <a:moveTo>
                  <a:pt x="96" y="0"/>
                </a:moveTo>
                <a:cubicBezTo>
                  <a:pt x="124" y="68"/>
                  <a:pt x="152" y="136"/>
                  <a:pt x="144" y="192"/>
                </a:cubicBezTo>
                <a:cubicBezTo>
                  <a:pt x="136" y="248"/>
                  <a:pt x="48" y="280"/>
                  <a:pt x="48" y="336"/>
                </a:cubicBezTo>
                <a:cubicBezTo>
                  <a:pt x="48" y="392"/>
                  <a:pt x="144" y="472"/>
                  <a:pt x="144" y="528"/>
                </a:cubicBezTo>
                <a:cubicBezTo>
                  <a:pt x="144" y="584"/>
                  <a:pt x="48" y="616"/>
                  <a:pt x="48" y="672"/>
                </a:cubicBezTo>
                <a:cubicBezTo>
                  <a:pt x="48" y="728"/>
                  <a:pt x="144" y="808"/>
                  <a:pt x="144" y="864"/>
                </a:cubicBezTo>
                <a:cubicBezTo>
                  <a:pt x="144" y="920"/>
                  <a:pt x="48" y="960"/>
                  <a:pt x="48" y="1008"/>
                </a:cubicBezTo>
                <a:cubicBezTo>
                  <a:pt x="48" y="1056"/>
                  <a:pt x="152" y="1104"/>
                  <a:pt x="144" y="1152"/>
                </a:cubicBezTo>
                <a:cubicBezTo>
                  <a:pt x="136" y="1200"/>
                  <a:pt x="0" y="1248"/>
                  <a:pt x="0" y="1296"/>
                </a:cubicBezTo>
                <a:cubicBezTo>
                  <a:pt x="0" y="1344"/>
                  <a:pt x="120" y="1416"/>
                  <a:pt x="144" y="1440"/>
                </a:cubicBezTo>
              </a:path>
            </a:pathLst>
          </a:custGeom>
          <a:noFill/>
          <a:ln w="38100">
            <a:solidFill>
              <a:srgbClr val="00FF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26" name="Line 28"/>
          <p:cNvSpPr>
            <a:spLocks noChangeShapeType="1"/>
          </p:cNvSpPr>
          <p:nvPr/>
        </p:nvSpPr>
        <p:spPr bwMode="auto">
          <a:xfrm flipV="1">
            <a:off x="5595229" y="1709057"/>
            <a:ext cx="0" cy="2514600"/>
          </a:xfrm>
          <a:prstGeom prst="line">
            <a:avLst/>
          </a:prstGeom>
          <a:noFill/>
          <a:ln w="38100">
            <a:solidFill>
              <a:srgbClr val="00FF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7" name="Line 29"/>
          <p:cNvSpPr>
            <a:spLocks noChangeShapeType="1"/>
          </p:cNvSpPr>
          <p:nvPr/>
        </p:nvSpPr>
        <p:spPr bwMode="auto">
          <a:xfrm flipV="1">
            <a:off x="3537829" y="1709057"/>
            <a:ext cx="0" cy="2667000"/>
          </a:xfrm>
          <a:prstGeom prst="line">
            <a:avLst/>
          </a:prstGeom>
          <a:noFill/>
          <a:ln w="38100">
            <a:solidFill>
              <a:srgbClr val="00FF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8" name="Line 30"/>
          <p:cNvSpPr>
            <a:spLocks noChangeShapeType="1"/>
          </p:cNvSpPr>
          <p:nvPr/>
        </p:nvSpPr>
        <p:spPr bwMode="auto">
          <a:xfrm flipH="1" flipV="1">
            <a:off x="3690229" y="1709057"/>
            <a:ext cx="838200" cy="2438400"/>
          </a:xfrm>
          <a:prstGeom prst="line">
            <a:avLst/>
          </a:prstGeom>
          <a:noFill/>
          <a:ln w="38100">
            <a:solidFill>
              <a:srgbClr val="00FF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9" name="Freeform 22"/>
          <p:cNvSpPr>
            <a:spLocks/>
          </p:cNvSpPr>
          <p:nvPr/>
        </p:nvSpPr>
        <p:spPr bwMode="auto">
          <a:xfrm>
            <a:off x="3592285" y="1741714"/>
            <a:ext cx="1066800" cy="3048000"/>
          </a:xfrm>
          <a:custGeom>
            <a:avLst/>
            <a:gdLst>
              <a:gd name="T0" fmla="*/ 0 w 696"/>
              <a:gd name="T1" fmla="*/ 0 h 1344"/>
              <a:gd name="T2" fmla="*/ 96 w 696"/>
              <a:gd name="T3" fmla="*/ 96 h 1344"/>
              <a:gd name="T4" fmla="*/ 96 w 696"/>
              <a:gd name="T5" fmla="*/ 240 h 1344"/>
              <a:gd name="T6" fmla="*/ 240 w 696"/>
              <a:gd name="T7" fmla="*/ 336 h 1344"/>
              <a:gd name="T8" fmla="*/ 240 w 696"/>
              <a:gd name="T9" fmla="*/ 528 h 1344"/>
              <a:gd name="T10" fmla="*/ 384 w 696"/>
              <a:gd name="T11" fmla="*/ 672 h 1344"/>
              <a:gd name="T12" fmla="*/ 384 w 696"/>
              <a:gd name="T13" fmla="*/ 864 h 1344"/>
              <a:gd name="T14" fmla="*/ 528 w 696"/>
              <a:gd name="T15" fmla="*/ 1008 h 1344"/>
              <a:gd name="T16" fmla="*/ 528 w 696"/>
              <a:gd name="T17" fmla="*/ 1200 h 1344"/>
              <a:gd name="T18" fmla="*/ 672 w 696"/>
              <a:gd name="T19" fmla="*/ 1248 h 1344"/>
              <a:gd name="T20" fmla="*/ 672 w 696"/>
              <a:gd name="T21" fmla="*/ 1344 h 134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696"/>
              <a:gd name="T34" fmla="*/ 0 h 1344"/>
              <a:gd name="T35" fmla="*/ 696 w 696"/>
              <a:gd name="T36" fmla="*/ 1344 h 1344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696" h="1344">
                <a:moveTo>
                  <a:pt x="0" y="0"/>
                </a:moveTo>
                <a:cubicBezTo>
                  <a:pt x="40" y="28"/>
                  <a:pt x="80" y="56"/>
                  <a:pt x="96" y="96"/>
                </a:cubicBezTo>
                <a:cubicBezTo>
                  <a:pt x="112" y="136"/>
                  <a:pt x="72" y="200"/>
                  <a:pt x="96" y="240"/>
                </a:cubicBezTo>
                <a:cubicBezTo>
                  <a:pt x="120" y="280"/>
                  <a:pt x="216" y="288"/>
                  <a:pt x="240" y="336"/>
                </a:cubicBezTo>
                <a:cubicBezTo>
                  <a:pt x="264" y="384"/>
                  <a:pt x="216" y="472"/>
                  <a:pt x="240" y="528"/>
                </a:cubicBezTo>
                <a:cubicBezTo>
                  <a:pt x="264" y="584"/>
                  <a:pt x="360" y="616"/>
                  <a:pt x="384" y="672"/>
                </a:cubicBezTo>
                <a:cubicBezTo>
                  <a:pt x="408" y="728"/>
                  <a:pt x="360" y="808"/>
                  <a:pt x="384" y="864"/>
                </a:cubicBezTo>
                <a:cubicBezTo>
                  <a:pt x="408" y="920"/>
                  <a:pt x="504" y="952"/>
                  <a:pt x="528" y="1008"/>
                </a:cubicBezTo>
                <a:cubicBezTo>
                  <a:pt x="552" y="1064"/>
                  <a:pt x="504" y="1160"/>
                  <a:pt x="528" y="1200"/>
                </a:cubicBezTo>
                <a:cubicBezTo>
                  <a:pt x="552" y="1240"/>
                  <a:pt x="648" y="1224"/>
                  <a:pt x="672" y="1248"/>
                </a:cubicBezTo>
                <a:cubicBezTo>
                  <a:pt x="696" y="1272"/>
                  <a:pt x="672" y="1328"/>
                  <a:pt x="672" y="1344"/>
                </a:cubicBezTo>
              </a:path>
            </a:pathLst>
          </a:custGeom>
          <a:noFill/>
          <a:ln w="38100">
            <a:solidFill>
              <a:srgbClr val="00FF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46" name="Oval 15"/>
          <p:cNvSpPr>
            <a:spLocks noChangeArrowheads="1"/>
          </p:cNvSpPr>
          <p:nvPr/>
        </p:nvSpPr>
        <p:spPr bwMode="auto">
          <a:xfrm>
            <a:off x="5443697" y="4067131"/>
            <a:ext cx="228600" cy="2286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47" name="Oval 15"/>
          <p:cNvSpPr>
            <a:spLocks noChangeArrowheads="1"/>
          </p:cNvSpPr>
          <p:nvPr/>
        </p:nvSpPr>
        <p:spPr bwMode="auto">
          <a:xfrm>
            <a:off x="3438474" y="4224310"/>
            <a:ext cx="228600" cy="2286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48" name="TextBox 2"/>
          <p:cNvSpPr txBox="1">
            <a:spLocks noChangeArrowheads="1"/>
          </p:cNvSpPr>
          <p:nvPr/>
        </p:nvSpPr>
        <p:spPr bwMode="auto">
          <a:xfrm>
            <a:off x="1833525" y="6396335"/>
            <a:ext cx="553061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S. </a:t>
            </a:r>
            <a:r>
              <a:rPr lang="en-US" sz="2400" dirty="0" err="1" smtClean="0">
                <a:solidFill>
                  <a:schemeClr val="bg1"/>
                </a:solidFill>
              </a:rPr>
              <a:t>Olmschenk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i="1" dirty="0" smtClean="0">
                <a:solidFill>
                  <a:schemeClr val="bg1"/>
                </a:solidFill>
              </a:rPr>
              <a:t>et al.</a:t>
            </a:r>
            <a:r>
              <a:rPr lang="en-US" sz="2400" dirty="0" smtClean="0">
                <a:solidFill>
                  <a:schemeClr val="bg1"/>
                </a:solidFill>
              </a:rPr>
              <a:t>, PRA </a:t>
            </a:r>
            <a:r>
              <a:rPr lang="en-US" sz="2400" b="1" dirty="0" smtClean="0">
                <a:solidFill>
                  <a:schemeClr val="bg1"/>
                </a:solidFill>
              </a:rPr>
              <a:t>76</a:t>
            </a:r>
            <a:r>
              <a:rPr lang="en-US" sz="2400" dirty="0" smtClean="0">
                <a:solidFill>
                  <a:schemeClr val="bg1"/>
                </a:solidFill>
              </a:rPr>
              <a:t>, 052314 (2007)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22" presetClass="entr" presetSubtype="4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4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4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4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500"/>
                            </p:stCondLst>
                            <p:childTnLst>
                              <p:par>
                                <p:cTn id="72" presetID="1" presetClass="exit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500"/>
                            </p:stCondLst>
                            <p:childTnLst>
                              <p:par>
                                <p:cTn id="75" presetID="1" presetClass="exit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500"/>
                            </p:stCondLst>
                            <p:childTnLst>
                              <p:par>
                                <p:cTn id="78" presetID="1" presetClass="exit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500"/>
                            </p:stCondLst>
                            <p:childTnLst>
                              <p:par>
                                <p:cTn id="81" presetID="1" presetClass="exit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500"/>
                            </p:stCondLst>
                            <p:childTnLst>
                              <p:par>
                                <p:cTn id="84" presetID="1" presetClass="exit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500"/>
                            </p:stCondLst>
                            <p:childTnLst>
                              <p:par>
                                <p:cTn id="87" presetID="1" presetClass="exit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500"/>
                            </p:stCondLst>
                            <p:childTnLst>
                              <p:par>
                                <p:cTn id="90" presetID="22" presetClass="entr" presetSubtype="1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2" presetClass="entr" presetSubtype="1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2" presetClass="entr" presetSubtype="1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0" presetID="1" presetClass="exit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2000"/>
                            </p:stCondLst>
                            <p:childTnLst>
                              <p:par>
                                <p:cTn id="107" presetID="22" presetClass="entr" presetSubtype="4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22" presetClass="entr" presetSubtype="4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22" presetClass="entr" presetSubtype="4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22" presetClass="entr" presetSubtype="4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22" presetClass="entr" presetSubtype="4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22" presetClass="entr" presetSubtype="4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2500"/>
                            </p:stCondLst>
                            <p:childTnLst>
                              <p:par>
                                <p:cTn id="12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3" presetID="1" presetClass="exit" presetSubtype="0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2500"/>
                            </p:stCondLst>
                            <p:childTnLst>
                              <p:par>
                                <p:cTn id="136" presetID="1" presetClass="exit" presetSubtype="0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2500"/>
                            </p:stCondLst>
                            <p:childTnLst>
                              <p:par>
                                <p:cTn id="139" presetID="1" presetClass="exit" presetSubtype="0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2500"/>
                            </p:stCondLst>
                            <p:childTnLst>
                              <p:par>
                                <p:cTn id="142" presetID="1" presetClass="exit" presetSubtype="0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2500"/>
                            </p:stCondLst>
                            <p:childTnLst>
                              <p:par>
                                <p:cTn id="145" presetID="1" presetClass="exit" presetSubtype="0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2500"/>
                            </p:stCondLst>
                            <p:childTnLst>
                              <p:par>
                                <p:cTn id="148" presetID="1" presetClass="exit" presetSubtype="0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2500"/>
                            </p:stCondLst>
                            <p:childTnLst>
                              <p:par>
                                <p:cTn id="151" presetID="22" presetClass="entr" presetSubtype="1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22" presetClass="entr" presetSubtype="1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22" presetClass="entr" presetSubtype="1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3000"/>
                            </p:stCondLst>
                            <p:childTnLst>
                              <p:par>
                                <p:cTn id="161" presetID="1" presetClass="exit" presetSubtype="0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21" grpId="0" animBg="1"/>
      <p:bldP spid="21" grpId="1" animBg="1"/>
      <p:bldP spid="21" grpId="2" animBg="1"/>
      <p:bldP spid="21" grpId="3" animBg="1"/>
      <p:bldP spid="21" grpId="4" animBg="1"/>
      <p:bldP spid="21" grpId="5" animBg="1"/>
      <p:bldP spid="22" grpId="0" animBg="1"/>
      <p:bldP spid="22" grpId="1" animBg="1"/>
      <p:bldP spid="22" grpId="2" animBg="1"/>
      <p:bldP spid="22" grpId="3" animBg="1"/>
      <p:bldP spid="22" grpId="4" animBg="1"/>
      <p:bldP spid="22" grpId="5" animBg="1"/>
      <p:bldP spid="23" grpId="0" animBg="1"/>
      <p:bldP spid="23" grpId="1" animBg="1"/>
      <p:bldP spid="23" grpId="2" animBg="1"/>
      <p:bldP spid="23" grpId="3" animBg="1"/>
      <p:bldP spid="23" grpId="4" animBg="1"/>
      <p:bldP spid="23" grpId="5" animBg="1"/>
      <p:bldP spid="24" grpId="0" animBg="1"/>
      <p:bldP spid="24" grpId="1" animBg="1"/>
      <p:bldP spid="24" grpId="2" animBg="1"/>
      <p:bldP spid="24" grpId="3" animBg="1"/>
      <p:bldP spid="24" grpId="4" animBg="1"/>
      <p:bldP spid="24" grpId="5" animBg="1"/>
      <p:bldP spid="25" grpId="0" animBg="1"/>
      <p:bldP spid="25" grpId="1" animBg="1"/>
      <p:bldP spid="25" grpId="2" animBg="1"/>
      <p:bldP spid="25" grpId="3" animBg="1"/>
      <p:bldP spid="25" grpId="4" animBg="1"/>
      <p:bldP spid="25" grpId="5" animBg="1"/>
      <p:bldP spid="26" grpId="0" animBg="1"/>
      <p:bldP spid="26" grpId="1" animBg="1"/>
      <p:bldP spid="26" grpId="2" animBg="1"/>
      <p:bldP spid="26" grpId="3" animBg="1"/>
      <p:bldP spid="26" grpId="4" animBg="1"/>
      <p:bldP spid="26" grpId="5" animBg="1"/>
      <p:bldP spid="27" grpId="0" animBg="1"/>
      <p:bldP spid="27" grpId="1" animBg="1"/>
      <p:bldP spid="27" grpId="2" animBg="1"/>
      <p:bldP spid="27" grpId="3" animBg="1"/>
      <p:bldP spid="27" grpId="4" animBg="1"/>
      <p:bldP spid="27" grpId="5" animBg="1"/>
      <p:bldP spid="28" grpId="0" animBg="1"/>
      <p:bldP spid="28" grpId="1" animBg="1"/>
      <p:bldP spid="28" grpId="2" animBg="1"/>
      <p:bldP spid="28" grpId="3" animBg="1"/>
      <p:bldP spid="28" grpId="4" animBg="1"/>
      <p:bldP spid="28" grpId="5" animBg="1"/>
      <p:bldP spid="29" grpId="0" animBg="1"/>
      <p:bldP spid="29" grpId="1" animBg="1"/>
      <p:bldP spid="29" grpId="2" animBg="1"/>
      <p:bldP spid="29" grpId="3" animBg="1"/>
      <p:bldP spid="29" grpId="4" animBg="1"/>
      <p:bldP spid="29" grpId="5" animBg="1"/>
      <p:bldP spid="46" grpId="0" animBg="1"/>
      <p:bldP spid="4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Picture 59" descr="lab3.jpg"/>
          <p:cNvPicPr>
            <a:picLocks noChangeAspect="1"/>
          </p:cNvPicPr>
          <p:nvPr/>
        </p:nvPicPr>
        <p:blipFill>
          <a:blip r:embed="rId3" cstate="print">
            <a:lum bright="-46000" contrast="-79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9" name="Rounded Rectangle 58"/>
          <p:cNvSpPr/>
          <p:nvPr/>
        </p:nvSpPr>
        <p:spPr>
          <a:xfrm>
            <a:off x="4608512" y="2151045"/>
            <a:ext cx="4308535" cy="3359196"/>
          </a:xfrm>
          <a:prstGeom prst="roundRect">
            <a:avLst/>
          </a:prstGeom>
          <a:solidFill>
            <a:srgbClr val="E7F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166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State detection with </a:t>
            </a:r>
            <a:r>
              <a:rPr lang="en-US" baseline="30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171</a:t>
            </a:r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Yb</a:t>
            </a:r>
            <a:r>
              <a:rPr lang="en-US" baseline="30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endParaRPr lang="en-US" sz="3600" baseline="30000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Line 5"/>
          <p:cNvSpPr>
            <a:spLocks noChangeShapeType="1"/>
          </p:cNvSpPr>
          <p:nvPr/>
        </p:nvSpPr>
        <p:spPr bwMode="auto">
          <a:xfrm>
            <a:off x="1143000" y="4953000"/>
            <a:ext cx="838200" cy="0"/>
          </a:xfrm>
          <a:prstGeom prst="line">
            <a:avLst/>
          </a:prstGeom>
          <a:noFill/>
          <a:ln w="50800" cap="rnd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" name="Line 6"/>
          <p:cNvSpPr>
            <a:spLocks noChangeShapeType="1"/>
          </p:cNvSpPr>
          <p:nvPr/>
        </p:nvSpPr>
        <p:spPr bwMode="auto">
          <a:xfrm>
            <a:off x="2133600" y="4876800"/>
            <a:ext cx="838200" cy="0"/>
          </a:xfrm>
          <a:prstGeom prst="line">
            <a:avLst/>
          </a:prstGeom>
          <a:noFill/>
          <a:ln w="50800" cap="rnd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" name="Line 7"/>
          <p:cNvSpPr>
            <a:spLocks noChangeShapeType="1"/>
          </p:cNvSpPr>
          <p:nvPr/>
        </p:nvSpPr>
        <p:spPr bwMode="auto">
          <a:xfrm>
            <a:off x="3124200" y="4800600"/>
            <a:ext cx="838200" cy="0"/>
          </a:xfrm>
          <a:prstGeom prst="line">
            <a:avLst/>
          </a:prstGeom>
          <a:noFill/>
          <a:ln w="50800" cap="rnd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" name="Line 8"/>
          <p:cNvSpPr>
            <a:spLocks noChangeShapeType="1"/>
          </p:cNvSpPr>
          <p:nvPr/>
        </p:nvSpPr>
        <p:spPr bwMode="auto">
          <a:xfrm>
            <a:off x="2133600" y="5486400"/>
            <a:ext cx="838200" cy="0"/>
          </a:xfrm>
          <a:prstGeom prst="line">
            <a:avLst/>
          </a:prstGeom>
          <a:noFill/>
          <a:ln w="50800" cap="rnd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" name="Line 9"/>
          <p:cNvSpPr>
            <a:spLocks noChangeShapeType="1"/>
          </p:cNvSpPr>
          <p:nvPr/>
        </p:nvSpPr>
        <p:spPr bwMode="auto">
          <a:xfrm>
            <a:off x="2133600" y="2590800"/>
            <a:ext cx="838200" cy="0"/>
          </a:xfrm>
          <a:prstGeom prst="line">
            <a:avLst/>
          </a:prstGeom>
          <a:noFill/>
          <a:ln w="50800" cap="rnd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" name="Line 10"/>
          <p:cNvSpPr>
            <a:spLocks noChangeShapeType="1"/>
          </p:cNvSpPr>
          <p:nvPr/>
        </p:nvSpPr>
        <p:spPr bwMode="auto">
          <a:xfrm>
            <a:off x="2133600" y="2286000"/>
            <a:ext cx="838200" cy="0"/>
          </a:xfrm>
          <a:prstGeom prst="line">
            <a:avLst/>
          </a:prstGeom>
          <a:noFill/>
          <a:ln w="50800" cap="rnd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" name="Line 11"/>
          <p:cNvSpPr>
            <a:spLocks noChangeShapeType="1"/>
          </p:cNvSpPr>
          <p:nvPr/>
        </p:nvSpPr>
        <p:spPr bwMode="auto">
          <a:xfrm>
            <a:off x="3124200" y="2286000"/>
            <a:ext cx="838200" cy="0"/>
          </a:xfrm>
          <a:prstGeom prst="line">
            <a:avLst/>
          </a:prstGeom>
          <a:noFill/>
          <a:ln w="50800" cap="rnd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" name="Line 12"/>
          <p:cNvSpPr>
            <a:spLocks noChangeShapeType="1"/>
          </p:cNvSpPr>
          <p:nvPr/>
        </p:nvSpPr>
        <p:spPr bwMode="auto">
          <a:xfrm>
            <a:off x="1143000" y="2286000"/>
            <a:ext cx="838200" cy="0"/>
          </a:xfrm>
          <a:prstGeom prst="line">
            <a:avLst/>
          </a:prstGeom>
          <a:noFill/>
          <a:ln w="50800" cap="rnd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8" name="Text Box 13"/>
          <p:cNvSpPr txBox="1">
            <a:spLocks noChangeArrowheads="1"/>
          </p:cNvSpPr>
          <p:nvPr/>
        </p:nvSpPr>
        <p:spPr bwMode="auto">
          <a:xfrm>
            <a:off x="381000" y="4953000"/>
            <a:ext cx="83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aseline="30000" dirty="0">
                <a:solidFill>
                  <a:schemeClr val="bg1"/>
                </a:solidFill>
                <a:latin typeface="Calibri" pitchFamily="34" charset="0"/>
              </a:rPr>
              <a:t>2</a:t>
            </a:r>
            <a:r>
              <a:rPr lang="en-US" sz="2400" dirty="0">
                <a:solidFill>
                  <a:schemeClr val="bg1"/>
                </a:solidFill>
                <a:latin typeface="Calibri" pitchFamily="34" charset="0"/>
              </a:rPr>
              <a:t>S</a:t>
            </a:r>
            <a:r>
              <a:rPr lang="en-US" sz="2400" baseline="-25000" dirty="0">
                <a:solidFill>
                  <a:schemeClr val="bg1"/>
                </a:solidFill>
                <a:latin typeface="Calibri" pitchFamily="34" charset="0"/>
              </a:rPr>
              <a:t>1/2</a:t>
            </a:r>
          </a:p>
        </p:txBody>
      </p:sp>
      <p:sp>
        <p:nvSpPr>
          <p:cNvPr id="39" name="Text Box 14"/>
          <p:cNvSpPr txBox="1">
            <a:spLocks noChangeArrowheads="1"/>
          </p:cNvSpPr>
          <p:nvPr/>
        </p:nvSpPr>
        <p:spPr bwMode="auto">
          <a:xfrm>
            <a:off x="381000" y="2209800"/>
            <a:ext cx="83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aseline="30000" dirty="0">
                <a:solidFill>
                  <a:schemeClr val="bg1"/>
                </a:solidFill>
                <a:latin typeface="Calibri" pitchFamily="34" charset="0"/>
              </a:rPr>
              <a:t>2</a:t>
            </a:r>
            <a:r>
              <a:rPr lang="en-US" sz="2400" dirty="0">
                <a:solidFill>
                  <a:schemeClr val="bg1"/>
                </a:solidFill>
                <a:latin typeface="Calibri" pitchFamily="34" charset="0"/>
              </a:rPr>
              <a:t>P</a:t>
            </a:r>
            <a:r>
              <a:rPr lang="en-US" sz="2400" baseline="-25000" dirty="0">
                <a:solidFill>
                  <a:schemeClr val="bg1"/>
                </a:solidFill>
                <a:latin typeface="Calibri" pitchFamily="34" charset="0"/>
              </a:rPr>
              <a:t>1/2</a:t>
            </a:r>
          </a:p>
        </p:txBody>
      </p:sp>
      <p:sp>
        <p:nvSpPr>
          <p:cNvPr id="40" name="Oval 15"/>
          <p:cNvSpPr>
            <a:spLocks noChangeArrowheads="1"/>
          </p:cNvSpPr>
          <p:nvPr/>
        </p:nvSpPr>
        <p:spPr bwMode="auto">
          <a:xfrm>
            <a:off x="2438400" y="4724400"/>
            <a:ext cx="228600" cy="2286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41" name="Oval 18"/>
          <p:cNvSpPr>
            <a:spLocks noChangeArrowheads="1"/>
          </p:cNvSpPr>
          <p:nvPr/>
        </p:nvSpPr>
        <p:spPr bwMode="auto">
          <a:xfrm>
            <a:off x="2438400" y="5334000"/>
            <a:ext cx="228600" cy="228600"/>
          </a:xfrm>
          <a:prstGeom prst="ellipse">
            <a:avLst/>
          </a:prstGeom>
          <a:solidFill>
            <a:schemeClr val="accent5">
              <a:lumMod val="7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42" name="TextBox 45"/>
          <p:cNvSpPr txBox="1">
            <a:spLocks noChangeArrowheads="1"/>
          </p:cNvSpPr>
          <p:nvPr/>
        </p:nvSpPr>
        <p:spPr bwMode="auto">
          <a:xfrm>
            <a:off x="3048000" y="4953000"/>
            <a:ext cx="13049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Calibri" pitchFamily="34" charset="0"/>
              </a:rPr>
              <a:t>12.6 GHz</a:t>
            </a:r>
          </a:p>
        </p:txBody>
      </p:sp>
      <p:pic>
        <p:nvPicPr>
          <p:cNvPr id="43" name="Picture 46" descr="0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19400" y="5562600"/>
            <a:ext cx="22860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" name="Picture 47" descr="ket1.pn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19400" y="4572000"/>
            <a:ext cx="22860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5" name="Group 66"/>
          <p:cNvGrpSpPr>
            <a:grpSpLocks/>
          </p:cNvGrpSpPr>
          <p:nvPr/>
        </p:nvGrpSpPr>
        <p:grpSpPr bwMode="auto">
          <a:xfrm>
            <a:off x="1295400" y="2590800"/>
            <a:ext cx="2514600" cy="2362200"/>
            <a:chOff x="1295400" y="2590800"/>
            <a:chExt cx="2514600" cy="2362200"/>
          </a:xfrm>
        </p:grpSpPr>
        <p:grpSp>
          <p:nvGrpSpPr>
            <p:cNvPr id="46" name="Group 71"/>
            <p:cNvGrpSpPr>
              <a:grpSpLocks/>
            </p:cNvGrpSpPr>
            <p:nvPr/>
          </p:nvGrpSpPr>
          <p:grpSpPr bwMode="auto">
            <a:xfrm>
              <a:off x="1295400" y="2590800"/>
              <a:ext cx="2514600" cy="2362200"/>
              <a:chOff x="576" y="2112"/>
              <a:chExt cx="1584" cy="1488"/>
            </a:xfrm>
          </p:grpSpPr>
          <p:sp>
            <p:nvSpPr>
              <p:cNvPr id="51" name="Freeform 22"/>
              <p:cNvSpPr>
                <a:spLocks/>
              </p:cNvSpPr>
              <p:nvPr/>
            </p:nvSpPr>
            <p:spPr bwMode="auto">
              <a:xfrm>
                <a:off x="1488" y="2112"/>
                <a:ext cx="672" cy="1392"/>
              </a:xfrm>
              <a:custGeom>
                <a:avLst/>
                <a:gdLst>
                  <a:gd name="T0" fmla="*/ 0 w 696"/>
                  <a:gd name="T1" fmla="*/ 0 h 1344"/>
                  <a:gd name="T2" fmla="*/ 96 w 696"/>
                  <a:gd name="T3" fmla="*/ 96 h 1344"/>
                  <a:gd name="T4" fmla="*/ 96 w 696"/>
                  <a:gd name="T5" fmla="*/ 240 h 1344"/>
                  <a:gd name="T6" fmla="*/ 240 w 696"/>
                  <a:gd name="T7" fmla="*/ 336 h 1344"/>
                  <a:gd name="T8" fmla="*/ 240 w 696"/>
                  <a:gd name="T9" fmla="*/ 528 h 1344"/>
                  <a:gd name="T10" fmla="*/ 384 w 696"/>
                  <a:gd name="T11" fmla="*/ 672 h 1344"/>
                  <a:gd name="T12" fmla="*/ 384 w 696"/>
                  <a:gd name="T13" fmla="*/ 864 h 1344"/>
                  <a:gd name="T14" fmla="*/ 528 w 696"/>
                  <a:gd name="T15" fmla="*/ 1008 h 1344"/>
                  <a:gd name="T16" fmla="*/ 528 w 696"/>
                  <a:gd name="T17" fmla="*/ 1200 h 1344"/>
                  <a:gd name="T18" fmla="*/ 672 w 696"/>
                  <a:gd name="T19" fmla="*/ 1248 h 1344"/>
                  <a:gd name="T20" fmla="*/ 672 w 696"/>
                  <a:gd name="T21" fmla="*/ 1344 h 1344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696"/>
                  <a:gd name="T34" fmla="*/ 0 h 1344"/>
                  <a:gd name="T35" fmla="*/ 696 w 696"/>
                  <a:gd name="T36" fmla="*/ 1344 h 1344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696" h="1344">
                    <a:moveTo>
                      <a:pt x="0" y="0"/>
                    </a:moveTo>
                    <a:cubicBezTo>
                      <a:pt x="40" y="28"/>
                      <a:pt x="80" y="56"/>
                      <a:pt x="96" y="96"/>
                    </a:cubicBezTo>
                    <a:cubicBezTo>
                      <a:pt x="112" y="136"/>
                      <a:pt x="72" y="200"/>
                      <a:pt x="96" y="240"/>
                    </a:cubicBezTo>
                    <a:cubicBezTo>
                      <a:pt x="120" y="280"/>
                      <a:pt x="216" y="288"/>
                      <a:pt x="240" y="336"/>
                    </a:cubicBezTo>
                    <a:cubicBezTo>
                      <a:pt x="264" y="384"/>
                      <a:pt x="216" y="472"/>
                      <a:pt x="240" y="528"/>
                    </a:cubicBezTo>
                    <a:cubicBezTo>
                      <a:pt x="264" y="584"/>
                      <a:pt x="360" y="616"/>
                      <a:pt x="384" y="672"/>
                    </a:cubicBezTo>
                    <a:cubicBezTo>
                      <a:pt x="408" y="728"/>
                      <a:pt x="360" y="808"/>
                      <a:pt x="384" y="864"/>
                    </a:cubicBezTo>
                    <a:cubicBezTo>
                      <a:pt x="408" y="920"/>
                      <a:pt x="504" y="952"/>
                      <a:pt x="528" y="1008"/>
                    </a:cubicBezTo>
                    <a:cubicBezTo>
                      <a:pt x="552" y="1064"/>
                      <a:pt x="504" y="1160"/>
                      <a:pt x="528" y="1200"/>
                    </a:cubicBezTo>
                    <a:cubicBezTo>
                      <a:pt x="552" y="1240"/>
                      <a:pt x="648" y="1224"/>
                      <a:pt x="672" y="1248"/>
                    </a:cubicBezTo>
                    <a:cubicBezTo>
                      <a:pt x="696" y="1272"/>
                      <a:pt x="672" y="1328"/>
                      <a:pt x="672" y="1344"/>
                    </a:cubicBezTo>
                  </a:path>
                </a:pathLst>
              </a:custGeom>
              <a:noFill/>
              <a:ln w="38100">
                <a:solidFill>
                  <a:srgbClr val="00FF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>
                  <a:latin typeface="Calibri" pitchFamily="34" charset="0"/>
                </a:endParaRPr>
              </a:p>
            </p:txBody>
          </p:sp>
          <p:sp>
            <p:nvSpPr>
              <p:cNvPr id="52" name="Freeform 23"/>
              <p:cNvSpPr>
                <a:spLocks/>
              </p:cNvSpPr>
              <p:nvPr/>
            </p:nvSpPr>
            <p:spPr bwMode="auto">
              <a:xfrm>
                <a:off x="576" y="2112"/>
                <a:ext cx="624" cy="1488"/>
              </a:xfrm>
              <a:custGeom>
                <a:avLst/>
                <a:gdLst>
                  <a:gd name="T0" fmla="*/ 608 w 608"/>
                  <a:gd name="T1" fmla="*/ 0 h 1440"/>
                  <a:gd name="T2" fmla="*/ 464 w 608"/>
                  <a:gd name="T3" fmla="*/ 96 h 1440"/>
                  <a:gd name="T4" fmla="*/ 512 w 608"/>
                  <a:gd name="T5" fmla="*/ 288 h 1440"/>
                  <a:gd name="T6" fmla="*/ 368 w 608"/>
                  <a:gd name="T7" fmla="*/ 384 h 1440"/>
                  <a:gd name="T8" fmla="*/ 416 w 608"/>
                  <a:gd name="T9" fmla="*/ 576 h 1440"/>
                  <a:gd name="T10" fmla="*/ 224 w 608"/>
                  <a:gd name="T11" fmla="*/ 672 h 1440"/>
                  <a:gd name="T12" fmla="*/ 320 w 608"/>
                  <a:gd name="T13" fmla="*/ 864 h 1440"/>
                  <a:gd name="T14" fmla="*/ 128 w 608"/>
                  <a:gd name="T15" fmla="*/ 960 h 1440"/>
                  <a:gd name="T16" fmla="*/ 224 w 608"/>
                  <a:gd name="T17" fmla="*/ 1152 h 1440"/>
                  <a:gd name="T18" fmla="*/ 32 w 608"/>
                  <a:gd name="T19" fmla="*/ 1200 h 1440"/>
                  <a:gd name="T20" fmla="*/ 32 w 608"/>
                  <a:gd name="T21" fmla="*/ 1440 h 144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608"/>
                  <a:gd name="T34" fmla="*/ 0 h 1440"/>
                  <a:gd name="T35" fmla="*/ 608 w 608"/>
                  <a:gd name="T36" fmla="*/ 1440 h 1440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608" h="1440">
                    <a:moveTo>
                      <a:pt x="608" y="0"/>
                    </a:moveTo>
                    <a:cubicBezTo>
                      <a:pt x="544" y="24"/>
                      <a:pt x="480" y="48"/>
                      <a:pt x="464" y="96"/>
                    </a:cubicBezTo>
                    <a:cubicBezTo>
                      <a:pt x="448" y="144"/>
                      <a:pt x="528" y="240"/>
                      <a:pt x="512" y="288"/>
                    </a:cubicBezTo>
                    <a:cubicBezTo>
                      <a:pt x="496" y="336"/>
                      <a:pt x="384" y="336"/>
                      <a:pt x="368" y="384"/>
                    </a:cubicBezTo>
                    <a:cubicBezTo>
                      <a:pt x="352" y="432"/>
                      <a:pt x="440" y="528"/>
                      <a:pt x="416" y="576"/>
                    </a:cubicBezTo>
                    <a:cubicBezTo>
                      <a:pt x="392" y="624"/>
                      <a:pt x="240" y="624"/>
                      <a:pt x="224" y="672"/>
                    </a:cubicBezTo>
                    <a:cubicBezTo>
                      <a:pt x="208" y="720"/>
                      <a:pt x="336" y="816"/>
                      <a:pt x="320" y="864"/>
                    </a:cubicBezTo>
                    <a:cubicBezTo>
                      <a:pt x="304" y="912"/>
                      <a:pt x="144" y="912"/>
                      <a:pt x="128" y="960"/>
                    </a:cubicBezTo>
                    <a:cubicBezTo>
                      <a:pt x="112" y="1008"/>
                      <a:pt x="240" y="1112"/>
                      <a:pt x="224" y="1152"/>
                    </a:cubicBezTo>
                    <a:cubicBezTo>
                      <a:pt x="208" y="1192"/>
                      <a:pt x="64" y="1152"/>
                      <a:pt x="32" y="1200"/>
                    </a:cubicBezTo>
                    <a:cubicBezTo>
                      <a:pt x="0" y="1248"/>
                      <a:pt x="16" y="1344"/>
                      <a:pt x="32" y="1440"/>
                    </a:cubicBezTo>
                  </a:path>
                </a:pathLst>
              </a:custGeom>
              <a:noFill/>
              <a:ln w="38100">
                <a:solidFill>
                  <a:srgbClr val="00FF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>
                  <a:latin typeface="Calibri" pitchFamily="34" charset="0"/>
                </a:endParaRPr>
              </a:p>
            </p:txBody>
          </p:sp>
          <p:sp>
            <p:nvSpPr>
              <p:cNvPr id="53" name="Freeform 24"/>
              <p:cNvSpPr>
                <a:spLocks/>
              </p:cNvSpPr>
              <p:nvPr/>
            </p:nvSpPr>
            <p:spPr bwMode="auto">
              <a:xfrm>
                <a:off x="1240" y="2112"/>
                <a:ext cx="152" cy="1440"/>
              </a:xfrm>
              <a:custGeom>
                <a:avLst/>
                <a:gdLst>
                  <a:gd name="T0" fmla="*/ 96 w 152"/>
                  <a:gd name="T1" fmla="*/ 0 h 1440"/>
                  <a:gd name="T2" fmla="*/ 144 w 152"/>
                  <a:gd name="T3" fmla="*/ 192 h 1440"/>
                  <a:gd name="T4" fmla="*/ 48 w 152"/>
                  <a:gd name="T5" fmla="*/ 336 h 1440"/>
                  <a:gd name="T6" fmla="*/ 144 w 152"/>
                  <a:gd name="T7" fmla="*/ 528 h 1440"/>
                  <a:gd name="T8" fmla="*/ 48 w 152"/>
                  <a:gd name="T9" fmla="*/ 672 h 1440"/>
                  <a:gd name="T10" fmla="*/ 144 w 152"/>
                  <a:gd name="T11" fmla="*/ 864 h 1440"/>
                  <a:gd name="T12" fmla="*/ 48 w 152"/>
                  <a:gd name="T13" fmla="*/ 1008 h 1440"/>
                  <a:gd name="T14" fmla="*/ 144 w 152"/>
                  <a:gd name="T15" fmla="*/ 1152 h 1440"/>
                  <a:gd name="T16" fmla="*/ 0 w 152"/>
                  <a:gd name="T17" fmla="*/ 1296 h 1440"/>
                  <a:gd name="T18" fmla="*/ 144 w 152"/>
                  <a:gd name="T19" fmla="*/ 1440 h 144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52"/>
                  <a:gd name="T31" fmla="*/ 0 h 1440"/>
                  <a:gd name="T32" fmla="*/ 152 w 152"/>
                  <a:gd name="T33" fmla="*/ 1440 h 1440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52" h="1440">
                    <a:moveTo>
                      <a:pt x="96" y="0"/>
                    </a:moveTo>
                    <a:cubicBezTo>
                      <a:pt x="124" y="68"/>
                      <a:pt x="152" y="136"/>
                      <a:pt x="144" y="192"/>
                    </a:cubicBezTo>
                    <a:cubicBezTo>
                      <a:pt x="136" y="248"/>
                      <a:pt x="48" y="280"/>
                      <a:pt x="48" y="336"/>
                    </a:cubicBezTo>
                    <a:cubicBezTo>
                      <a:pt x="48" y="392"/>
                      <a:pt x="144" y="472"/>
                      <a:pt x="144" y="528"/>
                    </a:cubicBezTo>
                    <a:cubicBezTo>
                      <a:pt x="144" y="584"/>
                      <a:pt x="48" y="616"/>
                      <a:pt x="48" y="672"/>
                    </a:cubicBezTo>
                    <a:cubicBezTo>
                      <a:pt x="48" y="728"/>
                      <a:pt x="144" y="808"/>
                      <a:pt x="144" y="864"/>
                    </a:cubicBezTo>
                    <a:cubicBezTo>
                      <a:pt x="144" y="920"/>
                      <a:pt x="48" y="960"/>
                      <a:pt x="48" y="1008"/>
                    </a:cubicBezTo>
                    <a:cubicBezTo>
                      <a:pt x="48" y="1056"/>
                      <a:pt x="152" y="1104"/>
                      <a:pt x="144" y="1152"/>
                    </a:cubicBezTo>
                    <a:cubicBezTo>
                      <a:pt x="136" y="1200"/>
                      <a:pt x="0" y="1248"/>
                      <a:pt x="0" y="1296"/>
                    </a:cubicBezTo>
                    <a:cubicBezTo>
                      <a:pt x="0" y="1344"/>
                      <a:pt x="120" y="1416"/>
                      <a:pt x="144" y="1440"/>
                    </a:cubicBezTo>
                  </a:path>
                </a:pathLst>
              </a:custGeom>
              <a:noFill/>
              <a:ln w="38100">
                <a:solidFill>
                  <a:srgbClr val="00FF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>
                  <a:latin typeface="Calibri" pitchFamily="34" charset="0"/>
                </a:endParaRPr>
              </a:p>
            </p:txBody>
          </p:sp>
        </p:grpSp>
        <p:grpSp>
          <p:nvGrpSpPr>
            <p:cNvPr id="47" name="Group 72"/>
            <p:cNvGrpSpPr>
              <a:grpSpLocks/>
            </p:cNvGrpSpPr>
            <p:nvPr/>
          </p:nvGrpSpPr>
          <p:grpSpPr bwMode="auto">
            <a:xfrm>
              <a:off x="1600200" y="2667000"/>
              <a:ext cx="1905000" cy="2209800"/>
              <a:chOff x="768" y="2112"/>
              <a:chExt cx="1200" cy="1392"/>
            </a:xfrm>
          </p:grpSpPr>
          <p:sp>
            <p:nvSpPr>
              <p:cNvPr id="49" name="Line 19"/>
              <p:cNvSpPr>
                <a:spLocks noChangeShapeType="1"/>
              </p:cNvSpPr>
              <p:nvPr/>
            </p:nvSpPr>
            <p:spPr bwMode="auto">
              <a:xfrm flipH="1" flipV="1">
                <a:off x="1392" y="2112"/>
                <a:ext cx="576" cy="1296"/>
              </a:xfrm>
              <a:prstGeom prst="line">
                <a:avLst/>
              </a:prstGeom>
              <a:noFill/>
              <a:ln w="38100">
                <a:solidFill>
                  <a:srgbClr val="00FF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" name="Line 21"/>
              <p:cNvSpPr>
                <a:spLocks noChangeShapeType="1"/>
              </p:cNvSpPr>
              <p:nvPr/>
            </p:nvSpPr>
            <p:spPr bwMode="auto">
              <a:xfrm flipV="1">
                <a:off x="768" y="2112"/>
                <a:ext cx="528" cy="1392"/>
              </a:xfrm>
              <a:prstGeom prst="line">
                <a:avLst/>
              </a:prstGeom>
              <a:noFill/>
              <a:ln w="38100">
                <a:solidFill>
                  <a:srgbClr val="00FF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48" name="Line 20"/>
            <p:cNvSpPr>
              <a:spLocks noChangeShapeType="1"/>
            </p:cNvSpPr>
            <p:nvPr/>
          </p:nvSpPr>
          <p:spPr bwMode="auto">
            <a:xfrm flipV="1">
              <a:off x="2514600" y="2667000"/>
              <a:ext cx="0" cy="2133600"/>
            </a:xfrm>
            <a:prstGeom prst="line">
              <a:avLst/>
            </a:prstGeom>
            <a:noFill/>
            <a:ln w="38100">
              <a:solidFill>
                <a:srgbClr val="00FF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54" name="Picture 185" descr="dark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78375" y="2422525"/>
            <a:ext cx="4059238" cy="2935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5" name="Text Box 184"/>
          <p:cNvSpPr txBox="1">
            <a:spLocks noChangeArrowheads="1"/>
          </p:cNvSpPr>
          <p:nvPr/>
        </p:nvSpPr>
        <p:spPr bwMode="auto">
          <a:xfrm>
            <a:off x="5594364" y="2625714"/>
            <a:ext cx="3143617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FF0066"/>
                </a:solidFill>
                <a:latin typeface="Calibri" pitchFamily="34" charset="0"/>
              </a:rPr>
              <a:t>simple discriminator</a:t>
            </a:r>
          </a:p>
          <a:p>
            <a:r>
              <a:rPr lang="en-US" sz="2400" dirty="0" smtClean="0">
                <a:solidFill>
                  <a:srgbClr val="FF0066"/>
                </a:solidFill>
                <a:latin typeface="Calibri" pitchFamily="34" charset="0"/>
              </a:rPr>
              <a:t>detection </a:t>
            </a:r>
            <a:r>
              <a:rPr lang="en-US" sz="2400" dirty="0">
                <a:solidFill>
                  <a:srgbClr val="FF0066"/>
                </a:solidFill>
                <a:latin typeface="Calibri" pitchFamily="34" charset="0"/>
              </a:rPr>
              <a:t>fidelity 98.5%</a:t>
            </a:r>
          </a:p>
        </p:txBody>
      </p:sp>
      <p:pic>
        <p:nvPicPr>
          <p:cNvPr id="56" name="Picture 183" descr="bright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767263" y="2414588"/>
            <a:ext cx="4070350" cy="294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" name="Picture 186" descr="dark_bright_state_hist_2007062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800600" y="2438400"/>
            <a:ext cx="4037013" cy="2919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" name="Line 20"/>
          <p:cNvSpPr>
            <a:spLocks noChangeShapeType="1"/>
          </p:cNvSpPr>
          <p:nvPr/>
        </p:nvSpPr>
        <p:spPr bwMode="auto">
          <a:xfrm flipH="1" flipV="1">
            <a:off x="2517748" y="3136896"/>
            <a:ext cx="46037" cy="2209800"/>
          </a:xfrm>
          <a:prstGeom prst="line">
            <a:avLst/>
          </a:prstGeom>
          <a:noFill/>
          <a:ln w="38100">
            <a:solidFill>
              <a:srgbClr val="00FF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61" name="TextBox 2"/>
          <p:cNvSpPr txBox="1">
            <a:spLocks noChangeArrowheads="1"/>
          </p:cNvSpPr>
          <p:nvPr/>
        </p:nvSpPr>
        <p:spPr bwMode="auto">
          <a:xfrm>
            <a:off x="1833525" y="6396335"/>
            <a:ext cx="553061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S. </a:t>
            </a:r>
            <a:r>
              <a:rPr lang="en-US" sz="2400" dirty="0" err="1" smtClean="0">
                <a:solidFill>
                  <a:schemeClr val="bg1"/>
                </a:solidFill>
              </a:rPr>
              <a:t>Olmschenk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i="1" dirty="0" smtClean="0">
                <a:solidFill>
                  <a:schemeClr val="bg1"/>
                </a:solidFill>
              </a:rPr>
              <a:t>et al.</a:t>
            </a:r>
            <a:r>
              <a:rPr lang="en-US" sz="2400" dirty="0" smtClean="0">
                <a:solidFill>
                  <a:schemeClr val="bg1"/>
                </a:solidFill>
              </a:rPr>
              <a:t>, PRA </a:t>
            </a:r>
            <a:r>
              <a:rPr lang="en-US" sz="2400" b="1" dirty="0" smtClean="0">
                <a:solidFill>
                  <a:schemeClr val="bg1"/>
                </a:solidFill>
              </a:rPr>
              <a:t>76</a:t>
            </a:r>
            <a:r>
              <a:rPr lang="en-US" sz="2400" dirty="0" smtClean="0">
                <a:solidFill>
                  <a:schemeClr val="bg1"/>
                </a:solidFill>
              </a:rPr>
              <a:t>, 052314 (2007)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1" grpId="1" animBg="1"/>
      <p:bldP spid="5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Rectangle 56"/>
          <p:cNvSpPr/>
          <p:nvPr/>
        </p:nvSpPr>
        <p:spPr>
          <a:xfrm>
            <a:off x="152400" y="152400"/>
            <a:ext cx="8839200" cy="6553200"/>
          </a:xfrm>
          <a:prstGeom prst="rect">
            <a:avLst/>
          </a:prstGeom>
          <a:solidFill>
            <a:srgbClr val="E7F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460" name="TextBox 85"/>
          <p:cNvSpPr txBox="1">
            <a:spLocks noChangeArrowheads="1"/>
          </p:cNvSpPr>
          <p:nvPr/>
        </p:nvSpPr>
        <p:spPr bwMode="auto">
          <a:xfrm>
            <a:off x="616540" y="1219185"/>
            <a:ext cx="8028709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34963" indent="-334963">
              <a:spcBef>
                <a:spcPct val="20000"/>
              </a:spcBef>
              <a:buFont typeface="Arial" pitchFamily="34" charset="0"/>
              <a:buChar char="•"/>
              <a:tabLst>
                <a:tab pos="512763" algn="l"/>
              </a:tabLst>
            </a:pPr>
            <a:r>
              <a:rPr lang="en-US" sz="3200" dirty="0" smtClean="0">
                <a:solidFill>
                  <a:srgbClr val="0000FF"/>
                </a:solidFill>
                <a:latin typeface="Calibri" pitchFamily="34" charset="0"/>
              </a:rPr>
              <a:t>Ions for QI preparation, storage, and readout</a:t>
            </a:r>
            <a:endParaRPr lang="en-US" sz="3200" dirty="0">
              <a:solidFill>
                <a:srgbClr val="0000FF"/>
              </a:solidFill>
              <a:latin typeface="Calibri" pitchFamily="34" charset="0"/>
            </a:endParaRPr>
          </a:p>
          <a:p>
            <a:pPr marL="334963" indent="-334963">
              <a:spcBef>
                <a:spcPct val="20000"/>
              </a:spcBef>
              <a:buFont typeface="Arial" pitchFamily="34" charset="0"/>
              <a:buChar char="•"/>
              <a:tabLst>
                <a:tab pos="512763" algn="l"/>
              </a:tabLst>
            </a:pPr>
            <a:r>
              <a:rPr lang="en-US" sz="3200" dirty="0" smtClean="0">
                <a:solidFill>
                  <a:srgbClr val="0000FF"/>
                </a:solidFill>
                <a:latin typeface="Calibri" pitchFamily="34" charset="0"/>
              </a:rPr>
              <a:t>Photons for QI transmission, communication</a:t>
            </a:r>
            <a:endParaRPr lang="en-US" sz="3200" dirty="0">
              <a:solidFill>
                <a:srgbClr val="0000FF"/>
              </a:solidFill>
              <a:latin typeface="Calibri" pitchFamily="34" charset="0"/>
            </a:endParaRPr>
          </a:p>
        </p:txBody>
      </p:sp>
      <p:sp>
        <p:nvSpPr>
          <p:cNvPr id="58" name="Title 1"/>
          <p:cNvSpPr txBox="1">
            <a:spLocks/>
          </p:cNvSpPr>
          <p:nvPr/>
        </p:nvSpPr>
        <p:spPr>
          <a:xfrm>
            <a:off x="457200" y="198436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ion-photon</a:t>
            </a:r>
            <a:r>
              <a:rPr kumimoji="0" lang="en-US" sz="4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entanglement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cxnSp>
        <p:nvCxnSpPr>
          <p:cNvPr id="61" name="Straight Connector 60"/>
          <p:cNvCxnSpPr/>
          <p:nvPr/>
        </p:nvCxnSpPr>
        <p:spPr>
          <a:xfrm rot="10800000">
            <a:off x="533400" y="3096491"/>
            <a:ext cx="609600" cy="1588"/>
          </a:xfrm>
          <a:prstGeom prst="line">
            <a:avLst/>
          </a:prstGeom>
          <a:ln w="38100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>
          <a:xfrm rot="10800000">
            <a:off x="533400" y="5561013"/>
            <a:ext cx="609600" cy="1587"/>
          </a:xfrm>
          <a:prstGeom prst="line">
            <a:avLst/>
          </a:prstGeom>
          <a:ln w="38100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>
          <a:xfrm rot="10800000">
            <a:off x="1447799" y="5408612"/>
            <a:ext cx="609600" cy="1588"/>
          </a:xfrm>
          <a:prstGeom prst="line">
            <a:avLst/>
          </a:prstGeom>
          <a:ln w="38100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4" name="Picture 1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89364" y="5467350"/>
            <a:ext cx="43815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5" name="Picture 4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28650" y="5638800"/>
            <a:ext cx="43815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5" name="TextBox 2"/>
          <p:cNvSpPr txBox="1">
            <a:spLocks noChangeArrowheads="1"/>
          </p:cNvSpPr>
          <p:nvPr/>
        </p:nvSpPr>
        <p:spPr bwMode="auto">
          <a:xfrm>
            <a:off x="3810000" y="3346609"/>
            <a:ext cx="43434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3200" dirty="0" smtClean="0"/>
              <a:t>Bandwidth must exceed qubit splitting(s)</a:t>
            </a:r>
            <a:endParaRPr lang="en-US" sz="3200" baseline="30000" dirty="0" smtClean="0"/>
          </a:p>
          <a:p>
            <a:pPr>
              <a:buFont typeface="Arial" pitchFamily="34" charset="0"/>
              <a:buChar char="•"/>
            </a:pPr>
            <a:r>
              <a:rPr lang="en-US" sz="3200" dirty="0" smtClean="0"/>
              <a:t>Excitation probability</a:t>
            </a:r>
          </a:p>
        </p:txBody>
      </p:sp>
      <p:graphicFrame>
        <p:nvGraphicFramePr>
          <p:cNvPr id="77" name="Object 76"/>
          <p:cNvGraphicFramePr>
            <a:graphicFrameLocks noChangeAspect="1"/>
          </p:cNvGraphicFramePr>
          <p:nvPr/>
        </p:nvGraphicFramePr>
        <p:xfrm>
          <a:off x="7667626" y="4230469"/>
          <a:ext cx="1019174" cy="628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9086" name="Equation" r:id="rId6" imgW="380880" imgH="215640" progId="Equation.3">
                  <p:embed/>
                </p:oleObj>
              </mc:Choice>
              <mc:Fallback>
                <p:oleObj name="Equation" r:id="rId6" imgW="380880" imgH="2156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67626" y="4230469"/>
                        <a:ext cx="1019174" cy="6286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82" name="Straight Connector 81"/>
          <p:cNvCxnSpPr/>
          <p:nvPr/>
        </p:nvCxnSpPr>
        <p:spPr>
          <a:xfrm rot="10800000">
            <a:off x="1828800" y="3207327"/>
            <a:ext cx="609600" cy="1588"/>
          </a:xfrm>
          <a:prstGeom prst="line">
            <a:avLst/>
          </a:prstGeom>
          <a:ln w="38100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7" name="Group 86"/>
          <p:cNvGrpSpPr/>
          <p:nvPr/>
        </p:nvGrpSpPr>
        <p:grpSpPr>
          <a:xfrm>
            <a:off x="1884218" y="2473040"/>
            <a:ext cx="438150" cy="739484"/>
            <a:chOff x="2971800" y="3851567"/>
            <a:chExt cx="438150" cy="739484"/>
          </a:xfrm>
        </p:grpSpPr>
        <p:pic>
          <p:nvPicPr>
            <p:cNvPr id="85" name="Picture 1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971800" y="4114801"/>
              <a:ext cx="438150" cy="476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6" name="TextBox 85"/>
            <p:cNvSpPr txBox="1"/>
            <p:nvPr/>
          </p:nvSpPr>
          <p:spPr>
            <a:xfrm>
              <a:off x="2992581" y="3851567"/>
              <a:ext cx="37061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dirty="0" smtClean="0">
                  <a:latin typeface="Times New Roman" pitchFamily="18" charset="0"/>
                  <a:cs typeface="Times New Roman" pitchFamily="18" charset="0"/>
                </a:rPr>
                <a:t>~</a:t>
              </a:r>
              <a:endParaRPr lang="en-US" sz="2800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90" name="Group 89"/>
          <p:cNvGrpSpPr/>
          <p:nvPr/>
        </p:nvGrpSpPr>
        <p:grpSpPr>
          <a:xfrm>
            <a:off x="644238" y="2348349"/>
            <a:ext cx="438150" cy="745112"/>
            <a:chOff x="3858492" y="3020295"/>
            <a:chExt cx="438150" cy="745112"/>
          </a:xfrm>
        </p:grpSpPr>
        <p:sp>
          <p:nvSpPr>
            <p:cNvPr id="88" name="TextBox 87"/>
            <p:cNvSpPr txBox="1"/>
            <p:nvPr/>
          </p:nvSpPr>
          <p:spPr>
            <a:xfrm>
              <a:off x="3879272" y="3020295"/>
              <a:ext cx="37061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dirty="0" smtClean="0">
                  <a:latin typeface="Times New Roman" pitchFamily="18" charset="0"/>
                  <a:cs typeface="Times New Roman" pitchFamily="18" charset="0"/>
                </a:rPr>
                <a:t>~</a:t>
              </a:r>
              <a:endParaRPr lang="en-US" sz="28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pic>
          <p:nvPicPr>
            <p:cNvPr id="89" name="Picture 4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858492" y="3289157"/>
              <a:ext cx="438150" cy="476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cxnSp>
        <p:nvCxnSpPr>
          <p:cNvPr id="94" name="Straight Arrow Connector 93"/>
          <p:cNvCxnSpPr/>
          <p:nvPr/>
        </p:nvCxnSpPr>
        <p:spPr>
          <a:xfrm rot="5400000">
            <a:off x="685800" y="4114800"/>
            <a:ext cx="2057400" cy="381000"/>
          </a:xfrm>
          <a:prstGeom prst="straightConnector1">
            <a:avLst/>
          </a:prstGeom>
          <a:ln w="38100">
            <a:solidFill>
              <a:srgbClr val="837CE0"/>
            </a:solidFill>
            <a:headEnd type="triangle" w="lg" len="lg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/>
          <p:cNvCxnSpPr/>
          <p:nvPr/>
        </p:nvCxnSpPr>
        <p:spPr>
          <a:xfrm rot="5400000">
            <a:off x="-533400" y="4342606"/>
            <a:ext cx="2286000" cy="1588"/>
          </a:xfrm>
          <a:prstGeom prst="straightConnector1">
            <a:avLst/>
          </a:prstGeom>
          <a:ln w="38100">
            <a:solidFill>
              <a:srgbClr val="837CE0"/>
            </a:solidFill>
            <a:headEnd type="triangle" w="lg" len="lg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Freeform 24"/>
          <p:cNvSpPr>
            <a:spLocks/>
          </p:cNvSpPr>
          <p:nvPr/>
        </p:nvSpPr>
        <p:spPr bwMode="auto">
          <a:xfrm flipH="1">
            <a:off x="838200" y="3276600"/>
            <a:ext cx="152400" cy="2219346"/>
          </a:xfrm>
          <a:custGeom>
            <a:avLst/>
            <a:gdLst>
              <a:gd name="T0" fmla="*/ 96 w 152"/>
              <a:gd name="T1" fmla="*/ 0 h 1440"/>
              <a:gd name="T2" fmla="*/ 144 w 152"/>
              <a:gd name="T3" fmla="*/ 192 h 1440"/>
              <a:gd name="T4" fmla="*/ 48 w 152"/>
              <a:gd name="T5" fmla="*/ 336 h 1440"/>
              <a:gd name="T6" fmla="*/ 144 w 152"/>
              <a:gd name="T7" fmla="*/ 528 h 1440"/>
              <a:gd name="T8" fmla="*/ 48 w 152"/>
              <a:gd name="T9" fmla="*/ 672 h 1440"/>
              <a:gd name="T10" fmla="*/ 144 w 152"/>
              <a:gd name="T11" fmla="*/ 864 h 1440"/>
              <a:gd name="T12" fmla="*/ 48 w 152"/>
              <a:gd name="T13" fmla="*/ 1008 h 1440"/>
              <a:gd name="T14" fmla="*/ 144 w 152"/>
              <a:gd name="T15" fmla="*/ 1152 h 1440"/>
              <a:gd name="T16" fmla="*/ 0 w 152"/>
              <a:gd name="T17" fmla="*/ 1296 h 1440"/>
              <a:gd name="T18" fmla="*/ 144 w 152"/>
              <a:gd name="T19" fmla="*/ 1440 h 144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52"/>
              <a:gd name="T31" fmla="*/ 0 h 1440"/>
              <a:gd name="T32" fmla="*/ 152 w 152"/>
              <a:gd name="T33" fmla="*/ 1440 h 1440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52" h="1440">
                <a:moveTo>
                  <a:pt x="96" y="0"/>
                </a:moveTo>
                <a:cubicBezTo>
                  <a:pt x="124" y="68"/>
                  <a:pt x="152" y="136"/>
                  <a:pt x="144" y="192"/>
                </a:cubicBezTo>
                <a:cubicBezTo>
                  <a:pt x="136" y="248"/>
                  <a:pt x="48" y="280"/>
                  <a:pt x="48" y="336"/>
                </a:cubicBezTo>
                <a:cubicBezTo>
                  <a:pt x="48" y="392"/>
                  <a:pt x="144" y="472"/>
                  <a:pt x="144" y="528"/>
                </a:cubicBezTo>
                <a:cubicBezTo>
                  <a:pt x="144" y="584"/>
                  <a:pt x="48" y="616"/>
                  <a:pt x="48" y="672"/>
                </a:cubicBezTo>
                <a:cubicBezTo>
                  <a:pt x="48" y="728"/>
                  <a:pt x="144" y="808"/>
                  <a:pt x="144" y="864"/>
                </a:cubicBezTo>
                <a:cubicBezTo>
                  <a:pt x="144" y="920"/>
                  <a:pt x="48" y="960"/>
                  <a:pt x="48" y="1008"/>
                </a:cubicBezTo>
                <a:cubicBezTo>
                  <a:pt x="48" y="1056"/>
                  <a:pt x="152" y="1104"/>
                  <a:pt x="144" y="1152"/>
                </a:cubicBezTo>
                <a:cubicBezTo>
                  <a:pt x="136" y="1200"/>
                  <a:pt x="0" y="1248"/>
                  <a:pt x="0" y="1296"/>
                </a:cubicBezTo>
                <a:cubicBezTo>
                  <a:pt x="0" y="1344"/>
                  <a:pt x="120" y="1416"/>
                  <a:pt x="144" y="1440"/>
                </a:cubicBezTo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03" name="Freeform 24"/>
          <p:cNvSpPr>
            <a:spLocks/>
          </p:cNvSpPr>
          <p:nvPr/>
        </p:nvSpPr>
        <p:spPr bwMode="auto">
          <a:xfrm rot="600000" flipH="1">
            <a:off x="1926913" y="3349611"/>
            <a:ext cx="139992" cy="2019921"/>
          </a:xfrm>
          <a:custGeom>
            <a:avLst/>
            <a:gdLst>
              <a:gd name="T0" fmla="*/ 96 w 152"/>
              <a:gd name="T1" fmla="*/ 0 h 1440"/>
              <a:gd name="T2" fmla="*/ 144 w 152"/>
              <a:gd name="T3" fmla="*/ 192 h 1440"/>
              <a:gd name="T4" fmla="*/ 48 w 152"/>
              <a:gd name="T5" fmla="*/ 336 h 1440"/>
              <a:gd name="T6" fmla="*/ 144 w 152"/>
              <a:gd name="T7" fmla="*/ 528 h 1440"/>
              <a:gd name="T8" fmla="*/ 48 w 152"/>
              <a:gd name="T9" fmla="*/ 672 h 1440"/>
              <a:gd name="T10" fmla="*/ 144 w 152"/>
              <a:gd name="T11" fmla="*/ 864 h 1440"/>
              <a:gd name="T12" fmla="*/ 48 w 152"/>
              <a:gd name="T13" fmla="*/ 1008 h 1440"/>
              <a:gd name="T14" fmla="*/ 144 w 152"/>
              <a:gd name="T15" fmla="*/ 1152 h 1440"/>
              <a:gd name="T16" fmla="*/ 0 w 152"/>
              <a:gd name="T17" fmla="*/ 1296 h 1440"/>
              <a:gd name="T18" fmla="*/ 144 w 152"/>
              <a:gd name="T19" fmla="*/ 1440 h 144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52"/>
              <a:gd name="T31" fmla="*/ 0 h 1440"/>
              <a:gd name="T32" fmla="*/ 152 w 152"/>
              <a:gd name="T33" fmla="*/ 1440 h 1440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52" h="1440">
                <a:moveTo>
                  <a:pt x="96" y="0"/>
                </a:moveTo>
                <a:cubicBezTo>
                  <a:pt x="124" y="68"/>
                  <a:pt x="152" y="136"/>
                  <a:pt x="144" y="192"/>
                </a:cubicBezTo>
                <a:cubicBezTo>
                  <a:pt x="136" y="248"/>
                  <a:pt x="48" y="280"/>
                  <a:pt x="48" y="336"/>
                </a:cubicBezTo>
                <a:cubicBezTo>
                  <a:pt x="48" y="392"/>
                  <a:pt x="144" y="472"/>
                  <a:pt x="144" y="528"/>
                </a:cubicBezTo>
                <a:cubicBezTo>
                  <a:pt x="144" y="584"/>
                  <a:pt x="48" y="616"/>
                  <a:pt x="48" y="672"/>
                </a:cubicBezTo>
                <a:cubicBezTo>
                  <a:pt x="48" y="728"/>
                  <a:pt x="144" y="808"/>
                  <a:pt x="144" y="864"/>
                </a:cubicBezTo>
                <a:cubicBezTo>
                  <a:pt x="144" y="920"/>
                  <a:pt x="48" y="960"/>
                  <a:pt x="48" y="1008"/>
                </a:cubicBezTo>
                <a:cubicBezTo>
                  <a:pt x="48" y="1056"/>
                  <a:pt x="152" y="1104"/>
                  <a:pt x="144" y="1152"/>
                </a:cubicBezTo>
                <a:cubicBezTo>
                  <a:pt x="136" y="1200"/>
                  <a:pt x="0" y="1248"/>
                  <a:pt x="0" y="1296"/>
                </a:cubicBezTo>
                <a:cubicBezTo>
                  <a:pt x="0" y="1344"/>
                  <a:pt x="120" y="1416"/>
                  <a:pt x="144" y="1440"/>
                </a:cubicBezTo>
              </a:path>
            </a:pathLst>
          </a:custGeom>
          <a:noFill/>
          <a:ln w="38100">
            <a:solidFill>
              <a:srgbClr val="0070C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latin typeface="Calibri" pitchFamily="34" charset="0"/>
            </a:endParaRPr>
          </a:p>
        </p:txBody>
      </p:sp>
      <p:pic>
        <p:nvPicPr>
          <p:cNvPr id="104" name="Picture 103" descr="Sech.png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10000"/>
          </a:blip>
          <a:stretch>
            <a:fillRect/>
          </a:stretch>
        </p:blipFill>
        <p:spPr>
          <a:xfrm rot="-5400000" flipV="1">
            <a:off x="1853371" y="4956092"/>
            <a:ext cx="1877336" cy="1164479"/>
          </a:xfrm>
          <a:prstGeom prst="rect">
            <a:avLst/>
          </a:prstGeom>
        </p:spPr>
      </p:pic>
      <p:sp>
        <p:nvSpPr>
          <p:cNvPr id="105" name="TextBox 2"/>
          <p:cNvSpPr txBox="1">
            <a:spLocks noChangeArrowheads="1"/>
          </p:cNvSpPr>
          <p:nvPr/>
        </p:nvSpPr>
        <p:spPr bwMode="auto">
          <a:xfrm>
            <a:off x="4620176" y="5144869"/>
            <a:ext cx="368562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i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pico</a:t>
            </a:r>
            <a:r>
              <a:rPr lang="en-US" sz="3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-second pulses</a:t>
            </a:r>
            <a:endParaRPr lang="en-US" sz="36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6" name="Right Arrow 105"/>
          <p:cNvSpPr/>
          <p:nvPr/>
        </p:nvSpPr>
        <p:spPr>
          <a:xfrm>
            <a:off x="3505200" y="5297269"/>
            <a:ext cx="978408" cy="484632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3581400" y="2667000"/>
            <a:ext cx="444384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34963" indent="-334963">
              <a:spcBef>
                <a:spcPct val="20000"/>
              </a:spcBef>
              <a:tabLst>
                <a:tab pos="512763" algn="l"/>
              </a:tabLst>
            </a:pPr>
            <a:r>
              <a:rPr lang="en-US" sz="2800" u="sng" dirty="0" smtClean="0">
                <a:latin typeface="Arial" pitchFamily="34" charset="0"/>
                <a:cs typeface="Arial" pitchFamily="34" charset="0"/>
              </a:rPr>
              <a:t>Pulse width considerations</a:t>
            </a:r>
            <a:endParaRPr lang="en-US" sz="2800" u="sng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TextBox 2"/>
          <p:cNvSpPr txBox="1">
            <a:spLocks noChangeArrowheads="1"/>
          </p:cNvSpPr>
          <p:nvPr/>
        </p:nvSpPr>
        <p:spPr bwMode="auto">
          <a:xfrm>
            <a:off x="4419600" y="5867400"/>
            <a:ext cx="117211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10 ps</a:t>
            </a:r>
            <a:endParaRPr lang="en-US" sz="36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TextBox 2"/>
          <p:cNvSpPr txBox="1">
            <a:spLocks noChangeArrowheads="1"/>
          </p:cNvSpPr>
          <p:nvPr/>
        </p:nvSpPr>
        <p:spPr bwMode="auto">
          <a:xfrm>
            <a:off x="6443419" y="5867400"/>
            <a:ext cx="163378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70 GHz</a:t>
            </a:r>
            <a:endParaRPr lang="en-US" sz="36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1" name="Straight Arrow Connector 30"/>
          <p:cNvCxnSpPr/>
          <p:nvPr/>
        </p:nvCxnSpPr>
        <p:spPr>
          <a:xfrm>
            <a:off x="5715000" y="6172200"/>
            <a:ext cx="609600" cy="1588"/>
          </a:xfrm>
          <a:prstGeom prst="straightConnector1">
            <a:avLst/>
          </a:prstGeom>
          <a:ln w="31750">
            <a:solidFill>
              <a:srgbClr val="C00000"/>
            </a:solidFill>
            <a:headEnd type="triangl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" grpId="0"/>
      <p:bldP spid="106" grpId="0" animBg="1"/>
      <p:bldP spid="28" grpId="0"/>
      <p:bldP spid="2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Picture 59" descr="lab3.jpg"/>
          <p:cNvPicPr>
            <a:picLocks noChangeAspect="1"/>
          </p:cNvPicPr>
          <p:nvPr/>
        </p:nvPicPr>
        <p:blipFill>
          <a:blip r:embed="rId4" cstate="print">
            <a:lum bright="-46000" contrast="-79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166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Ion-photon entanglement</a:t>
            </a:r>
            <a:endParaRPr lang="en-US" sz="3600" baseline="30000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Line 5"/>
          <p:cNvSpPr>
            <a:spLocks noChangeShapeType="1"/>
          </p:cNvSpPr>
          <p:nvPr/>
        </p:nvSpPr>
        <p:spPr bwMode="auto">
          <a:xfrm>
            <a:off x="1143000" y="4953000"/>
            <a:ext cx="838200" cy="0"/>
          </a:xfrm>
          <a:prstGeom prst="line">
            <a:avLst/>
          </a:prstGeom>
          <a:noFill/>
          <a:ln w="50800" cap="rnd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" name="Line 6"/>
          <p:cNvSpPr>
            <a:spLocks noChangeShapeType="1"/>
          </p:cNvSpPr>
          <p:nvPr/>
        </p:nvSpPr>
        <p:spPr bwMode="auto">
          <a:xfrm>
            <a:off x="2133600" y="4876800"/>
            <a:ext cx="838200" cy="0"/>
          </a:xfrm>
          <a:prstGeom prst="line">
            <a:avLst/>
          </a:prstGeom>
          <a:noFill/>
          <a:ln w="50800" cap="rnd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" name="Line 7"/>
          <p:cNvSpPr>
            <a:spLocks noChangeShapeType="1"/>
          </p:cNvSpPr>
          <p:nvPr/>
        </p:nvSpPr>
        <p:spPr bwMode="auto">
          <a:xfrm>
            <a:off x="3124200" y="4800600"/>
            <a:ext cx="838200" cy="0"/>
          </a:xfrm>
          <a:prstGeom prst="line">
            <a:avLst/>
          </a:prstGeom>
          <a:noFill/>
          <a:ln w="50800" cap="rnd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" name="Line 8"/>
          <p:cNvSpPr>
            <a:spLocks noChangeShapeType="1"/>
          </p:cNvSpPr>
          <p:nvPr/>
        </p:nvSpPr>
        <p:spPr bwMode="auto">
          <a:xfrm>
            <a:off x="2133600" y="5486400"/>
            <a:ext cx="838200" cy="0"/>
          </a:xfrm>
          <a:prstGeom prst="line">
            <a:avLst/>
          </a:prstGeom>
          <a:noFill/>
          <a:ln w="50800" cap="rnd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" name="Line 9"/>
          <p:cNvSpPr>
            <a:spLocks noChangeShapeType="1"/>
          </p:cNvSpPr>
          <p:nvPr/>
        </p:nvSpPr>
        <p:spPr bwMode="auto">
          <a:xfrm>
            <a:off x="2133600" y="2590800"/>
            <a:ext cx="838200" cy="0"/>
          </a:xfrm>
          <a:prstGeom prst="line">
            <a:avLst/>
          </a:prstGeom>
          <a:noFill/>
          <a:ln w="50800" cap="rnd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" name="Line 10"/>
          <p:cNvSpPr>
            <a:spLocks noChangeShapeType="1"/>
          </p:cNvSpPr>
          <p:nvPr/>
        </p:nvSpPr>
        <p:spPr bwMode="auto">
          <a:xfrm>
            <a:off x="2133600" y="2286000"/>
            <a:ext cx="838200" cy="0"/>
          </a:xfrm>
          <a:prstGeom prst="line">
            <a:avLst/>
          </a:prstGeom>
          <a:noFill/>
          <a:ln w="50800" cap="rnd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" name="Line 11"/>
          <p:cNvSpPr>
            <a:spLocks noChangeShapeType="1"/>
          </p:cNvSpPr>
          <p:nvPr/>
        </p:nvSpPr>
        <p:spPr bwMode="auto">
          <a:xfrm>
            <a:off x="3124200" y="2286000"/>
            <a:ext cx="838200" cy="0"/>
          </a:xfrm>
          <a:prstGeom prst="line">
            <a:avLst/>
          </a:prstGeom>
          <a:noFill/>
          <a:ln w="50800" cap="rnd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" name="Line 12"/>
          <p:cNvSpPr>
            <a:spLocks noChangeShapeType="1"/>
          </p:cNvSpPr>
          <p:nvPr/>
        </p:nvSpPr>
        <p:spPr bwMode="auto">
          <a:xfrm>
            <a:off x="1143000" y="2286000"/>
            <a:ext cx="838200" cy="0"/>
          </a:xfrm>
          <a:prstGeom prst="line">
            <a:avLst/>
          </a:prstGeom>
          <a:noFill/>
          <a:ln w="50800" cap="rnd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8" name="Text Box 13"/>
          <p:cNvSpPr txBox="1">
            <a:spLocks noChangeArrowheads="1"/>
          </p:cNvSpPr>
          <p:nvPr/>
        </p:nvSpPr>
        <p:spPr bwMode="auto">
          <a:xfrm>
            <a:off x="381000" y="4953000"/>
            <a:ext cx="83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aseline="30000" dirty="0">
                <a:solidFill>
                  <a:schemeClr val="bg1"/>
                </a:solidFill>
                <a:latin typeface="Calibri" pitchFamily="34" charset="0"/>
              </a:rPr>
              <a:t>2</a:t>
            </a:r>
            <a:r>
              <a:rPr lang="en-US" sz="2400" dirty="0">
                <a:solidFill>
                  <a:schemeClr val="bg1"/>
                </a:solidFill>
                <a:latin typeface="Calibri" pitchFamily="34" charset="0"/>
              </a:rPr>
              <a:t>S</a:t>
            </a:r>
            <a:r>
              <a:rPr lang="en-US" sz="2400" baseline="-25000" dirty="0">
                <a:solidFill>
                  <a:schemeClr val="bg1"/>
                </a:solidFill>
                <a:latin typeface="Calibri" pitchFamily="34" charset="0"/>
              </a:rPr>
              <a:t>1/2</a:t>
            </a:r>
          </a:p>
        </p:txBody>
      </p:sp>
      <p:sp>
        <p:nvSpPr>
          <p:cNvPr id="39" name="Text Box 14"/>
          <p:cNvSpPr txBox="1">
            <a:spLocks noChangeArrowheads="1"/>
          </p:cNvSpPr>
          <p:nvPr/>
        </p:nvSpPr>
        <p:spPr bwMode="auto">
          <a:xfrm>
            <a:off x="381000" y="2209800"/>
            <a:ext cx="83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aseline="30000" dirty="0">
                <a:solidFill>
                  <a:schemeClr val="bg1"/>
                </a:solidFill>
                <a:latin typeface="Calibri" pitchFamily="34" charset="0"/>
              </a:rPr>
              <a:t>2</a:t>
            </a:r>
            <a:r>
              <a:rPr lang="en-US" sz="2400" dirty="0">
                <a:solidFill>
                  <a:schemeClr val="bg1"/>
                </a:solidFill>
                <a:latin typeface="Calibri" pitchFamily="34" charset="0"/>
              </a:rPr>
              <a:t>P</a:t>
            </a:r>
            <a:r>
              <a:rPr lang="en-US" sz="2400" baseline="-25000" dirty="0">
                <a:solidFill>
                  <a:schemeClr val="bg1"/>
                </a:solidFill>
                <a:latin typeface="Calibri" pitchFamily="34" charset="0"/>
              </a:rPr>
              <a:t>1/2</a:t>
            </a:r>
          </a:p>
        </p:txBody>
      </p:sp>
      <p:sp>
        <p:nvSpPr>
          <p:cNvPr id="42" name="TextBox 45"/>
          <p:cNvSpPr txBox="1">
            <a:spLocks noChangeArrowheads="1"/>
          </p:cNvSpPr>
          <p:nvPr/>
        </p:nvSpPr>
        <p:spPr bwMode="auto">
          <a:xfrm>
            <a:off x="3048000" y="4953000"/>
            <a:ext cx="13049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Calibri" pitchFamily="34" charset="0"/>
              </a:rPr>
              <a:t>12.6 GHz</a:t>
            </a:r>
          </a:p>
        </p:txBody>
      </p:sp>
      <p:pic>
        <p:nvPicPr>
          <p:cNvPr id="43" name="Picture 46" descr="0.pn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19400" y="5562600"/>
            <a:ext cx="22860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" name="Picture 47" descr="ket1.pn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819400" y="4572000"/>
            <a:ext cx="22860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" name="Freeform 22"/>
          <p:cNvSpPr>
            <a:spLocks/>
          </p:cNvSpPr>
          <p:nvPr/>
        </p:nvSpPr>
        <p:spPr bwMode="auto">
          <a:xfrm>
            <a:off x="2743200" y="2628901"/>
            <a:ext cx="666750" cy="1200150"/>
          </a:xfrm>
          <a:custGeom>
            <a:avLst/>
            <a:gdLst>
              <a:gd name="T0" fmla="*/ 0 w 696"/>
              <a:gd name="T1" fmla="*/ 0 h 1344"/>
              <a:gd name="T2" fmla="*/ 96 w 696"/>
              <a:gd name="T3" fmla="*/ 96 h 1344"/>
              <a:gd name="T4" fmla="*/ 96 w 696"/>
              <a:gd name="T5" fmla="*/ 240 h 1344"/>
              <a:gd name="T6" fmla="*/ 240 w 696"/>
              <a:gd name="T7" fmla="*/ 336 h 1344"/>
              <a:gd name="T8" fmla="*/ 240 w 696"/>
              <a:gd name="T9" fmla="*/ 528 h 1344"/>
              <a:gd name="T10" fmla="*/ 384 w 696"/>
              <a:gd name="T11" fmla="*/ 672 h 1344"/>
              <a:gd name="T12" fmla="*/ 384 w 696"/>
              <a:gd name="T13" fmla="*/ 864 h 1344"/>
              <a:gd name="T14" fmla="*/ 528 w 696"/>
              <a:gd name="T15" fmla="*/ 1008 h 1344"/>
              <a:gd name="T16" fmla="*/ 528 w 696"/>
              <a:gd name="T17" fmla="*/ 1200 h 1344"/>
              <a:gd name="T18" fmla="*/ 672 w 696"/>
              <a:gd name="T19" fmla="*/ 1248 h 1344"/>
              <a:gd name="T20" fmla="*/ 672 w 696"/>
              <a:gd name="T21" fmla="*/ 1344 h 134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696"/>
              <a:gd name="T34" fmla="*/ 0 h 1344"/>
              <a:gd name="T35" fmla="*/ 696 w 696"/>
              <a:gd name="T36" fmla="*/ 1344 h 1344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696" h="1344">
                <a:moveTo>
                  <a:pt x="0" y="0"/>
                </a:moveTo>
                <a:cubicBezTo>
                  <a:pt x="40" y="28"/>
                  <a:pt x="80" y="56"/>
                  <a:pt x="96" y="96"/>
                </a:cubicBezTo>
                <a:cubicBezTo>
                  <a:pt x="112" y="136"/>
                  <a:pt x="72" y="200"/>
                  <a:pt x="96" y="240"/>
                </a:cubicBezTo>
                <a:cubicBezTo>
                  <a:pt x="120" y="280"/>
                  <a:pt x="216" y="288"/>
                  <a:pt x="240" y="336"/>
                </a:cubicBezTo>
                <a:cubicBezTo>
                  <a:pt x="264" y="384"/>
                  <a:pt x="216" y="472"/>
                  <a:pt x="240" y="528"/>
                </a:cubicBezTo>
                <a:cubicBezTo>
                  <a:pt x="264" y="584"/>
                  <a:pt x="360" y="616"/>
                  <a:pt x="384" y="672"/>
                </a:cubicBezTo>
                <a:cubicBezTo>
                  <a:pt x="408" y="728"/>
                  <a:pt x="360" y="808"/>
                  <a:pt x="384" y="864"/>
                </a:cubicBezTo>
                <a:cubicBezTo>
                  <a:pt x="408" y="920"/>
                  <a:pt x="504" y="952"/>
                  <a:pt x="528" y="1008"/>
                </a:cubicBezTo>
                <a:cubicBezTo>
                  <a:pt x="552" y="1064"/>
                  <a:pt x="504" y="1160"/>
                  <a:pt x="528" y="1200"/>
                </a:cubicBezTo>
                <a:cubicBezTo>
                  <a:pt x="552" y="1240"/>
                  <a:pt x="648" y="1224"/>
                  <a:pt x="672" y="1248"/>
                </a:cubicBezTo>
                <a:cubicBezTo>
                  <a:pt x="696" y="1272"/>
                  <a:pt x="672" y="1328"/>
                  <a:pt x="672" y="1344"/>
                </a:cubicBezTo>
              </a:path>
            </a:pathLst>
          </a:custGeom>
          <a:noFill/>
          <a:ln w="38100">
            <a:solidFill>
              <a:srgbClr val="00FF00">
                <a:alpha val="40000"/>
              </a:srgbClr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52" name="Freeform 23"/>
          <p:cNvSpPr>
            <a:spLocks/>
          </p:cNvSpPr>
          <p:nvPr/>
        </p:nvSpPr>
        <p:spPr bwMode="auto">
          <a:xfrm>
            <a:off x="1652588" y="2633664"/>
            <a:ext cx="633412" cy="1219200"/>
          </a:xfrm>
          <a:custGeom>
            <a:avLst/>
            <a:gdLst>
              <a:gd name="T0" fmla="*/ 608 w 608"/>
              <a:gd name="T1" fmla="*/ 0 h 1440"/>
              <a:gd name="T2" fmla="*/ 464 w 608"/>
              <a:gd name="T3" fmla="*/ 96 h 1440"/>
              <a:gd name="T4" fmla="*/ 512 w 608"/>
              <a:gd name="T5" fmla="*/ 288 h 1440"/>
              <a:gd name="T6" fmla="*/ 368 w 608"/>
              <a:gd name="T7" fmla="*/ 384 h 1440"/>
              <a:gd name="T8" fmla="*/ 416 w 608"/>
              <a:gd name="T9" fmla="*/ 576 h 1440"/>
              <a:gd name="T10" fmla="*/ 224 w 608"/>
              <a:gd name="T11" fmla="*/ 672 h 1440"/>
              <a:gd name="T12" fmla="*/ 320 w 608"/>
              <a:gd name="T13" fmla="*/ 864 h 1440"/>
              <a:gd name="T14" fmla="*/ 128 w 608"/>
              <a:gd name="T15" fmla="*/ 960 h 1440"/>
              <a:gd name="T16" fmla="*/ 224 w 608"/>
              <a:gd name="T17" fmla="*/ 1152 h 1440"/>
              <a:gd name="T18" fmla="*/ 32 w 608"/>
              <a:gd name="T19" fmla="*/ 1200 h 1440"/>
              <a:gd name="T20" fmla="*/ 32 w 608"/>
              <a:gd name="T21" fmla="*/ 1440 h 144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608"/>
              <a:gd name="T34" fmla="*/ 0 h 1440"/>
              <a:gd name="T35" fmla="*/ 608 w 608"/>
              <a:gd name="T36" fmla="*/ 1440 h 1440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608" h="1440">
                <a:moveTo>
                  <a:pt x="608" y="0"/>
                </a:moveTo>
                <a:cubicBezTo>
                  <a:pt x="544" y="24"/>
                  <a:pt x="480" y="48"/>
                  <a:pt x="464" y="96"/>
                </a:cubicBezTo>
                <a:cubicBezTo>
                  <a:pt x="448" y="144"/>
                  <a:pt x="528" y="240"/>
                  <a:pt x="512" y="288"/>
                </a:cubicBezTo>
                <a:cubicBezTo>
                  <a:pt x="496" y="336"/>
                  <a:pt x="384" y="336"/>
                  <a:pt x="368" y="384"/>
                </a:cubicBezTo>
                <a:cubicBezTo>
                  <a:pt x="352" y="432"/>
                  <a:pt x="440" y="528"/>
                  <a:pt x="416" y="576"/>
                </a:cubicBezTo>
                <a:cubicBezTo>
                  <a:pt x="392" y="624"/>
                  <a:pt x="240" y="624"/>
                  <a:pt x="224" y="672"/>
                </a:cubicBezTo>
                <a:cubicBezTo>
                  <a:pt x="208" y="720"/>
                  <a:pt x="336" y="816"/>
                  <a:pt x="320" y="864"/>
                </a:cubicBezTo>
                <a:cubicBezTo>
                  <a:pt x="304" y="912"/>
                  <a:pt x="144" y="912"/>
                  <a:pt x="128" y="960"/>
                </a:cubicBezTo>
                <a:cubicBezTo>
                  <a:pt x="112" y="1008"/>
                  <a:pt x="240" y="1112"/>
                  <a:pt x="224" y="1152"/>
                </a:cubicBezTo>
                <a:cubicBezTo>
                  <a:pt x="208" y="1192"/>
                  <a:pt x="64" y="1152"/>
                  <a:pt x="32" y="1200"/>
                </a:cubicBezTo>
                <a:cubicBezTo>
                  <a:pt x="0" y="1248"/>
                  <a:pt x="16" y="1344"/>
                  <a:pt x="32" y="1440"/>
                </a:cubicBezTo>
              </a:path>
            </a:pathLst>
          </a:custGeom>
          <a:noFill/>
          <a:ln w="38100">
            <a:solidFill>
              <a:srgbClr val="00FF00">
                <a:alpha val="40000"/>
              </a:srgbClr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53" name="Freeform 24"/>
          <p:cNvSpPr>
            <a:spLocks/>
          </p:cNvSpPr>
          <p:nvPr/>
        </p:nvSpPr>
        <p:spPr bwMode="auto">
          <a:xfrm>
            <a:off x="2082771" y="2619354"/>
            <a:ext cx="241300" cy="2143146"/>
          </a:xfrm>
          <a:custGeom>
            <a:avLst/>
            <a:gdLst>
              <a:gd name="T0" fmla="*/ 96 w 152"/>
              <a:gd name="T1" fmla="*/ 0 h 1440"/>
              <a:gd name="T2" fmla="*/ 144 w 152"/>
              <a:gd name="T3" fmla="*/ 192 h 1440"/>
              <a:gd name="T4" fmla="*/ 48 w 152"/>
              <a:gd name="T5" fmla="*/ 336 h 1440"/>
              <a:gd name="T6" fmla="*/ 144 w 152"/>
              <a:gd name="T7" fmla="*/ 528 h 1440"/>
              <a:gd name="T8" fmla="*/ 48 w 152"/>
              <a:gd name="T9" fmla="*/ 672 h 1440"/>
              <a:gd name="T10" fmla="*/ 144 w 152"/>
              <a:gd name="T11" fmla="*/ 864 h 1440"/>
              <a:gd name="T12" fmla="*/ 48 w 152"/>
              <a:gd name="T13" fmla="*/ 1008 h 1440"/>
              <a:gd name="T14" fmla="*/ 144 w 152"/>
              <a:gd name="T15" fmla="*/ 1152 h 1440"/>
              <a:gd name="T16" fmla="*/ 0 w 152"/>
              <a:gd name="T17" fmla="*/ 1296 h 1440"/>
              <a:gd name="T18" fmla="*/ 144 w 152"/>
              <a:gd name="T19" fmla="*/ 1440 h 144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52"/>
              <a:gd name="T31" fmla="*/ 0 h 1440"/>
              <a:gd name="T32" fmla="*/ 152 w 152"/>
              <a:gd name="T33" fmla="*/ 1440 h 1440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52" h="1440">
                <a:moveTo>
                  <a:pt x="96" y="0"/>
                </a:moveTo>
                <a:cubicBezTo>
                  <a:pt x="124" y="68"/>
                  <a:pt x="152" y="136"/>
                  <a:pt x="144" y="192"/>
                </a:cubicBezTo>
                <a:cubicBezTo>
                  <a:pt x="136" y="248"/>
                  <a:pt x="48" y="280"/>
                  <a:pt x="48" y="336"/>
                </a:cubicBezTo>
                <a:cubicBezTo>
                  <a:pt x="48" y="392"/>
                  <a:pt x="144" y="472"/>
                  <a:pt x="144" y="528"/>
                </a:cubicBezTo>
                <a:cubicBezTo>
                  <a:pt x="144" y="584"/>
                  <a:pt x="48" y="616"/>
                  <a:pt x="48" y="672"/>
                </a:cubicBezTo>
                <a:cubicBezTo>
                  <a:pt x="48" y="728"/>
                  <a:pt x="144" y="808"/>
                  <a:pt x="144" y="864"/>
                </a:cubicBezTo>
                <a:cubicBezTo>
                  <a:pt x="144" y="920"/>
                  <a:pt x="48" y="960"/>
                  <a:pt x="48" y="1008"/>
                </a:cubicBezTo>
                <a:cubicBezTo>
                  <a:pt x="48" y="1056"/>
                  <a:pt x="152" y="1104"/>
                  <a:pt x="144" y="1152"/>
                </a:cubicBezTo>
                <a:cubicBezTo>
                  <a:pt x="136" y="1200"/>
                  <a:pt x="0" y="1248"/>
                  <a:pt x="0" y="1296"/>
                </a:cubicBezTo>
                <a:cubicBezTo>
                  <a:pt x="0" y="1344"/>
                  <a:pt x="120" y="1416"/>
                  <a:pt x="144" y="1440"/>
                </a:cubicBezTo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48" name="Line 20"/>
          <p:cNvSpPr>
            <a:spLocks noChangeShapeType="1"/>
          </p:cNvSpPr>
          <p:nvPr/>
        </p:nvSpPr>
        <p:spPr bwMode="auto">
          <a:xfrm flipV="1">
            <a:off x="2395525" y="2667000"/>
            <a:ext cx="0" cy="2133600"/>
          </a:xfrm>
          <a:prstGeom prst="line">
            <a:avLst/>
          </a:prstGeom>
          <a:noFill/>
          <a:ln w="38100">
            <a:solidFill>
              <a:srgbClr val="00FF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8" name="Line 20"/>
          <p:cNvSpPr>
            <a:spLocks noChangeShapeType="1"/>
          </p:cNvSpPr>
          <p:nvPr/>
        </p:nvSpPr>
        <p:spPr bwMode="auto">
          <a:xfrm flipH="1" flipV="1">
            <a:off x="2518065" y="2386012"/>
            <a:ext cx="45719" cy="2960683"/>
          </a:xfrm>
          <a:prstGeom prst="line">
            <a:avLst/>
          </a:prstGeom>
          <a:noFill/>
          <a:ln w="38100">
            <a:solidFill>
              <a:srgbClr val="00FF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61" name="TextBox 2"/>
          <p:cNvSpPr txBox="1">
            <a:spLocks noChangeArrowheads="1"/>
          </p:cNvSpPr>
          <p:nvPr/>
        </p:nvSpPr>
        <p:spPr bwMode="auto">
          <a:xfrm>
            <a:off x="1833525" y="6396335"/>
            <a:ext cx="52276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L.-M. </a:t>
            </a:r>
            <a:r>
              <a:rPr lang="en-US" sz="2400" dirty="0" err="1" smtClean="0">
                <a:solidFill>
                  <a:schemeClr val="bg1"/>
                </a:solidFill>
              </a:rPr>
              <a:t>Duan</a:t>
            </a:r>
            <a:r>
              <a:rPr lang="en-US" sz="2400" dirty="0" smtClean="0">
                <a:solidFill>
                  <a:schemeClr val="bg1"/>
                </a:solidFill>
              </a:rPr>
              <a:t> et al., PRA </a:t>
            </a:r>
            <a:r>
              <a:rPr lang="en-US" sz="2400" b="1" dirty="0" smtClean="0">
                <a:solidFill>
                  <a:schemeClr val="bg1"/>
                </a:solidFill>
              </a:rPr>
              <a:t>73</a:t>
            </a:r>
            <a:r>
              <a:rPr lang="en-US" sz="2400" dirty="0" smtClean="0">
                <a:solidFill>
                  <a:schemeClr val="bg1"/>
                </a:solidFill>
              </a:rPr>
              <a:t>, 062324 (2006)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4931228" y="1349829"/>
            <a:ext cx="3746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E7F6FF"/>
                </a:solidFill>
                <a:latin typeface="Arial" pitchFamily="34" charset="0"/>
                <a:cs typeface="Arial" pitchFamily="34" charset="0"/>
              </a:rPr>
              <a:t>Prepare ion in an arbitrary</a:t>
            </a:r>
          </a:p>
          <a:p>
            <a:r>
              <a:rPr lang="en-US" sz="2400" dirty="0" smtClean="0">
                <a:solidFill>
                  <a:srgbClr val="E7F6FF"/>
                </a:solidFill>
                <a:latin typeface="Arial" pitchFamily="34" charset="0"/>
                <a:cs typeface="Arial" pitchFamily="34" charset="0"/>
              </a:rPr>
              <a:t>state</a:t>
            </a:r>
            <a:endParaRPr lang="en-US" sz="2400" dirty="0">
              <a:solidFill>
                <a:srgbClr val="E7F6FF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6" name="Object 45"/>
          <p:cNvGraphicFramePr>
            <a:graphicFrameLocks noChangeAspect="1"/>
          </p:cNvGraphicFramePr>
          <p:nvPr/>
        </p:nvGraphicFramePr>
        <p:xfrm>
          <a:off x="4982028" y="2299523"/>
          <a:ext cx="2812143" cy="6391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7050" name="Equation" r:id="rId7" imgW="1117440" imgH="253800" progId="Equation.3">
                  <p:embed/>
                </p:oleObj>
              </mc:Choice>
              <mc:Fallback>
                <p:oleObj name="Equation" r:id="rId7" imgW="1117440" imgH="2538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82028" y="2299523"/>
                        <a:ext cx="2812143" cy="639123"/>
                      </a:xfrm>
                      <a:prstGeom prst="rect">
                        <a:avLst/>
                      </a:prstGeom>
                      <a:solidFill>
                        <a:schemeClr val="bg2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" name="TextBox 46"/>
          <p:cNvSpPr txBox="1"/>
          <p:nvPr/>
        </p:nvSpPr>
        <p:spPr>
          <a:xfrm>
            <a:off x="4953000" y="3374572"/>
            <a:ext cx="417614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E7F6FF"/>
                </a:solidFill>
                <a:latin typeface="Arial" pitchFamily="34" charset="0"/>
                <a:cs typeface="Arial" pitchFamily="34" charset="0"/>
              </a:rPr>
              <a:t>excite ion to P state with a</a:t>
            </a:r>
          </a:p>
          <a:p>
            <a:r>
              <a:rPr lang="el-GR" sz="2400" dirty="0" smtClean="0">
                <a:solidFill>
                  <a:srgbClr val="E7F6FF"/>
                </a:solidFill>
              </a:rPr>
              <a:t>π</a:t>
            </a:r>
            <a:r>
              <a:rPr lang="en-US" sz="2400" dirty="0" smtClean="0">
                <a:solidFill>
                  <a:srgbClr val="E7F6FF"/>
                </a:solidFill>
                <a:latin typeface="Arial" pitchFamily="34" charset="0"/>
                <a:cs typeface="Arial" pitchFamily="34" charset="0"/>
              </a:rPr>
              <a:t>-polarized picosecond pulse</a:t>
            </a:r>
            <a:endParaRPr lang="en-US" sz="2400" dirty="0">
              <a:solidFill>
                <a:srgbClr val="E7F6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0" name="Oval 15"/>
          <p:cNvSpPr>
            <a:spLocks noChangeArrowheads="1"/>
          </p:cNvSpPr>
          <p:nvPr/>
        </p:nvSpPr>
        <p:spPr bwMode="auto">
          <a:xfrm>
            <a:off x="2276458" y="4724400"/>
            <a:ext cx="228600" cy="2286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41" name="Oval 18"/>
          <p:cNvSpPr>
            <a:spLocks noChangeArrowheads="1"/>
          </p:cNvSpPr>
          <p:nvPr/>
        </p:nvSpPr>
        <p:spPr bwMode="auto">
          <a:xfrm>
            <a:off x="2438400" y="5334000"/>
            <a:ext cx="228600" cy="228600"/>
          </a:xfrm>
          <a:prstGeom prst="ellipse">
            <a:avLst/>
          </a:prstGeom>
          <a:solidFill>
            <a:schemeClr val="accent5">
              <a:lumMod val="7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62" name="Oval 15"/>
          <p:cNvSpPr>
            <a:spLocks noChangeArrowheads="1"/>
          </p:cNvSpPr>
          <p:nvPr/>
        </p:nvSpPr>
        <p:spPr bwMode="auto">
          <a:xfrm>
            <a:off x="2276442" y="2447670"/>
            <a:ext cx="228600" cy="2286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63" name="Oval 18"/>
          <p:cNvSpPr>
            <a:spLocks noChangeArrowheads="1"/>
          </p:cNvSpPr>
          <p:nvPr/>
        </p:nvSpPr>
        <p:spPr bwMode="auto">
          <a:xfrm>
            <a:off x="2438384" y="2152300"/>
            <a:ext cx="228600" cy="228600"/>
          </a:xfrm>
          <a:prstGeom prst="ellipse">
            <a:avLst/>
          </a:prstGeom>
          <a:solidFill>
            <a:schemeClr val="accent5">
              <a:lumMod val="7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64" name="Freeform 24"/>
          <p:cNvSpPr>
            <a:spLocks/>
          </p:cNvSpPr>
          <p:nvPr/>
        </p:nvSpPr>
        <p:spPr bwMode="auto">
          <a:xfrm flipH="1">
            <a:off x="2614610" y="2319336"/>
            <a:ext cx="290513" cy="3052763"/>
          </a:xfrm>
          <a:custGeom>
            <a:avLst/>
            <a:gdLst>
              <a:gd name="T0" fmla="*/ 96 w 152"/>
              <a:gd name="T1" fmla="*/ 0 h 1440"/>
              <a:gd name="T2" fmla="*/ 144 w 152"/>
              <a:gd name="T3" fmla="*/ 192 h 1440"/>
              <a:gd name="T4" fmla="*/ 48 w 152"/>
              <a:gd name="T5" fmla="*/ 336 h 1440"/>
              <a:gd name="T6" fmla="*/ 144 w 152"/>
              <a:gd name="T7" fmla="*/ 528 h 1440"/>
              <a:gd name="T8" fmla="*/ 48 w 152"/>
              <a:gd name="T9" fmla="*/ 672 h 1440"/>
              <a:gd name="T10" fmla="*/ 144 w 152"/>
              <a:gd name="T11" fmla="*/ 864 h 1440"/>
              <a:gd name="T12" fmla="*/ 48 w 152"/>
              <a:gd name="T13" fmla="*/ 1008 h 1440"/>
              <a:gd name="T14" fmla="*/ 144 w 152"/>
              <a:gd name="T15" fmla="*/ 1152 h 1440"/>
              <a:gd name="T16" fmla="*/ 0 w 152"/>
              <a:gd name="T17" fmla="*/ 1296 h 1440"/>
              <a:gd name="T18" fmla="*/ 144 w 152"/>
              <a:gd name="T19" fmla="*/ 1440 h 144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52"/>
              <a:gd name="T31" fmla="*/ 0 h 1440"/>
              <a:gd name="T32" fmla="*/ 152 w 152"/>
              <a:gd name="T33" fmla="*/ 1440 h 1440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52" h="1440">
                <a:moveTo>
                  <a:pt x="96" y="0"/>
                </a:moveTo>
                <a:cubicBezTo>
                  <a:pt x="124" y="68"/>
                  <a:pt x="152" y="136"/>
                  <a:pt x="144" y="192"/>
                </a:cubicBezTo>
                <a:cubicBezTo>
                  <a:pt x="136" y="248"/>
                  <a:pt x="48" y="280"/>
                  <a:pt x="48" y="336"/>
                </a:cubicBezTo>
                <a:cubicBezTo>
                  <a:pt x="48" y="392"/>
                  <a:pt x="144" y="472"/>
                  <a:pt x="144" y="528"/>
                </a:cubicBezTo>
                <a:cubicBezTo>
                  <a:pt x="144" y="584"/>
                  <a:pt x="48" y="616"/>
                  <a:pt x="48" y="672"/>
                </a:cubicBezTo>
                <a:cubicBezTo>
                  <a:pt x="48" y="728"/>
                  <a:pt x="144" y="808"/>
                  <a:pt x="144" y="864"/>
                </a:cubicBezTo>
                <a:cubicBezTo>
                  <a:pt x="144" y="920"/>
                  <a:pt x="48" y="960"/>
                  <a:pt x="48" y="1008"/>
                </a:cubicBezTo>
                <a:cubicBezTo>
                  <a:pt x="48" y="1056"/>
                  <a:pt x="152" y="1104"/>
                  <a:pt x="144" y="1152"/>
                </a:cubicBezTo>
                <a:cubicBezTo>
                  <a:pt x="136" y="1200"/>
                  <a:pt x="0" y="1248"/>
                  <a:pt x="0" y="1296"/>
                </a:cubicBezTo>
                <a:cubicBezTo>
                  <a:pt x="0" y="1344"/>
                  <a:pt x="120" y="1416"/>
                  <a:pt x="144" y="1440"/>
                </a:cubicBezTo>
              </a:path>
            </a:pathLst>
          </a:custGeom>
          <a:noFill/>
          <a:ln w="38100">
            <a:solidFill>
              <a:srgbClr val="00B0F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65" name="Freeform 22"/>
          <p:cNvSpPr>
            <a:spLocks/>
          </p:cNvSpPr>
          <p:nvPr/>
        </p:nvSpPr>
        <p:spPr bwMode="auto">
          <a:xfrm>
            <a:off x="2743199" y="2343152"/>
            <a:ext cx="657226" cy="1490662"/>
          </a:xfrm>
          <a:custGeom>
            <a:avLst/>
            <a:gdLst>
              <a:gd name="T0" fmla="*/ 0 w 696"/>
              <a:gd name="T1" fmla="*/ 0 h 1344"/>
              <a:gd name="T2" fmla="*/ 96 w 696"/>
              <a:gd name="T3" fmla="*/ 96 h 1344"/>
              <a:gd name="T4" fmla="*/ 96 w 696"/>
              <a:gd name="T5" fmla="*/ 240 h 1344"/>
              <a:gd name="T6" fmla="*/ 240 w 696"/>
              <a:gd name="T7" fmla="*/ 336 h 1344"/>
              <a:gd name="T8" fmla="*/ 240 w 696"/>
              <a:gd name="T9" fmla="*/ 528 h 1344"/>
              <a:gd name="T10" fmla="*/ 384 w 696"/>
              <a:gd name="T11" fmla="*/ 672 h 1344"/>
              <a:gd name="T12" fmla="*/ 384 w 696"/>
              <a:gd name="T13" fmla="*/ 864 h 1344"/>
              <a:gd name="T14" fmla="*/ 528 w 696"/>
              <a:gd name="T15" fmla="*/ 1008 h 1344"/>
              <a:gd name="T16" fmla="*/ 528 w 696"/>
              <a:gd name="T17" fmla="*/ 1200 h 1344"/>
              <a:gd name="T18" fmla="*/ 672 w 696"/>
              <a:gd name="T19" fmla="*/ 1248 h 1344"/>
              <a:gd name="T20" fmla="*/ 672 w 696"/>
              <a:gd name="T21" fmla="*/ 1344 h 134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696"/>
              <a:gd name="T34" fmla="*/ 0 h 1344"/>
              <a:gd name="T35" fmla="*/ 696 w 696"/>
              <a:gd name="T36" fmla="*/ 1344 h 1344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696" h="1344">
                <a:moveTo>
                  <a:pt x="0" y="0"/>
                </a:moveTo>
                <a:cubicBezTo>
                  <a:pt x="40" y="28"/>
                  <a:pt x="80" y="56"/>
                  <a:pt x="96" y="96"/>
                </a:cubicBezTo>
                <a:cubicBezTo>
                  <a:pt x="112" y="136"/>
                  <a:pt x="72" y="200"/>
                  <a:pt x="96" y="240"/>
                </a:cubicBezTo>
                <a:cubicBezTo>
                  <a:pt x="120" y="280"/>
                  <a:pt x="216" y="288"/>
                  <a:pt x="240" y="336"/>
                </a:cubicBezTo>
                <a:cubicBezTo>
                  <a:pt x="264" y="384"/>
                  <a:pt x="216" y="472"/>
                  <a:pt x="240" y="528"/>
                </a:cubicBezTo>
                <a:cubicBezTo>
                  <a:pt x="264" y="584"/>
                  <a:pt x="360" y="616"/>
                  <a:pt x="384" y="672"/>
                </a:cubicBezTo>
                <a:cubicBezTo>
                  <a:pt x="408" y="728"/>
                  <a:pt x="360" y="808"/>
                  <a:pt x="384" y="864"/>
                </a:cubicBezTo>
                <a:cubicBezTo>
                  <a:pt x="408" y="920"/>
                  <a:pt x="504" y="952"/>
                  <a:pt x="528" y="1008"/>
                </a:cubicBezTo>
                <a:cubicBezTo>
                  <a:pt x="552" y="1064"/>
                  <a:pt x="504" y="1160"/>
                  <a:pt x="528" y="1200"/>
                </a:cubicBezTo>
                <a:cubicBezTo>
                  <a:pt x="552" y="1240"/>
                  <a:pt x="648" y="1224"/>
                  <a:pt x="672" y="1248"/>
                </a:cubicBezTo>
                <a:cubicBezTo>
                  <a:pt x="696" y="1272"/>
                  <a:pt x="672" y="1328"/>
                  <a:pt x="672" y="1344"/>
                </a:cubicBezTo>
              </a:path>
            </a:pathLst>
          </a:custGeom>
          <a:noFill/>
          <a:ln w="38100">
            <a:solidFill>
              <a:srgbClr val="00FF00">
                <a:alpha val="40000"/>
              </a:srgbClr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66" name="Freeform 23"/>
          <p:cNvSpPr>
            <a:spLocks/>
          </p:cNvSpPr>
          <p:nvPr/>
        </p:nvSpPr>
        <p:spPr bwMode="auto">
          <a:xfrm>
            <a:off x="1652588" y="2333625"/>
            <a:ext cx="633396" cy="1519238"/>
          </a:xfrm>
          <a:custGeom>
            <a:avLst/>
            <a:gdLst>
              <a:gd name="T0" fmla="*/ 608 w 608"/>
              <a:gd name="T1" fmla="*/ 0 h 1440"/>
              <a:gd name="T2" fmla="*/ 464 w 608"/>
              <a:gd name="T3" fmla="*/ 96 h 1440"/>
              <a:gd name="T4" fmla="*/ 512 w 608"/>
              <a:gd name="T5" fmla="*/ 288 h 1440"/>
              <a:gd name="T6" fmla="*/ 368 w 608"/>
              <a:gd name="T7" fmla="*/ 384 h 1440"/>
              <a:gd name="T8" fmla="*/ 416 w 608"/>
              <a:gd name="T9" fmla="*/ 576 h 1440"/>
              <a:gd name="T10" fmla="*/ 224 w 608"/>
              <a:gd name="T11" fmla="*/ 672 h 1440"/>
              <a:gd name="T12" fmla="*/ 320 w 608"/>
              <a:gd name="T13" fmla="*/ 864 h 1440"/>
              <a:gd name="T14" fmla="*/ 128 w 608"/>
              <a:gd name="T15" fmla="*/ 960 h 1440"/>
              <a:gd name="T16" fmla="*/ 224 w 608"/>
              <a:gd name="T17" fmla="*/ 1152 h 1440"/>
              <a:gd name="T18" fmla="*/ 32 w 608"/>
              <a:gd name="T19" fmla="*/ 1200 h 1440"/>
              <a:gd name="T20" fmla="*/ 32 w 608"/>
              <a:gd name="T21" fmla="*/ 1440 h 144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608"/>
              <a:gd name="T34" fmla="*/ 0 h 1440"/>
              <a:gd name="T35" fmla="*/ 608 w 608"/>
              <a:gd name="T36" fmla="*/ 1440 h 1440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608" h="1440">
                <a:moveTo>
                  <a:pt x="608" y="0"/>
                </a:moveTo>
                <a:cubicBezTo>
                  <a:pt x="544" y="24"/>
                  <a:pt x="480" y="48"/>
                  <a:pt x="464" y="96"/>
                </a:cubicBezTo>
                <a:cubicBezTo>
                  <a:pt x="448" y="144"/>
                  <a:pt x="528" y="240"/>
                  <a:pt x="512" y="288"/>
                </a:cubicBezTo>
                <a:cubicBezTo>
                  <a:pt x="496" y="336"/>
                  <a:pt x="384" y="336"/>
                  <a:pt x="368" y="384"/>
                </a:cubicBezTo>
                <a:cubicBezTo>
                  <a:pt x="352" y="432"/>
                  <a:pt x="440" y="528"/>
                  <a:pt x="416" y="576"/>
                </a:cubicBezTo>
                <a:cubicBezTo>
                  <a:pt x="392" y="624"/>
                  <a:pt x="240" y="624"/>
                  <a:pt x="224" y="672"/>
                </a:cubicBezTo>
                <a:cubicBezTo>
                  <a:pt x="208" y="720"/>
                  <a:pt x="336" y="816"/>
                  <a:pt x="320" y="864"/>
                </a:cubicBezTo>
                <a:cubicBezTo>
                  <a:pt x="304" y="912"/>
                  <a:pt x="144" y="912"/>
                  <a:pt x="128" y="960"/>
                </a:cubicBezTo>
                <a:cubicBezTo>
                  <a:pt x="112" y="1008"/>
                  <a:pt x="240" y="1112"/>
                  <a:pt x="224" y="1152"/>
                </a:cubicBezTo>
                <a:cubicBezTo>
                  <a:pt x="208" y="1192"/>
                  <a:pt x="64" y="1152"/>
                  <a:pt x="32" y="1200"/>
                </a:cubicBezTo>
                <a:cubicBezTo>
                  <a:pt x="0" y="1248"/>
                  <a:pt x="16" y="1344"/>
                  <a:pt x="32" y="1440"/>
                </a:cubicBezTo>
              </a:path>
            </a:pathLst>
          </a:custGeom>
          <a:noFill/>
          <a:ln w="38100">
            <a:solidFill>
              <a:srgbClr val="00FF00">
                <a:alpha val="40000"/>
              </a:srgbClr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latin typeface="Calibri" pitchFamily="34" charset="0"/>
            </a:endParaRPr>
          </a:p>
        </p:txBody>
      </p:sp>
      <p:pic>
        <p:nvPicPr>
          <p:cNvPr id="67" name="Picture 66" descr="Sech.png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10000"/>
          </a:blip>
          <a:stretch>
            <a:fillRect/>
          </a:stretch>
        </p:blipFill>
        <p:spPr>
          <a:xfrm>
            <a:off x="2746292" y="2635333"/>
            <a:ext cx="2791737" cy="1731121"/>
          </a:xfrm>
          <a:prstGeom prst="rect">
            <a:avLst/>
          </a:prstGeom>
        </p:spPr>
      </p:pic>
      <p:sp>
        <p:nvSpPr>
          <p:cNvPr id="68" name="TextBox 67"/>
          <p:cNvSpPr txBox="1"/>
          <p:nvPr/>
        </p:nvSpPr>
        <p:spPr>
          <a:xfrm>
            <a:off x="4953000" y="4708072"/>
            <a:ext cx="36952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E7F6FF"/>
                </a:solidFill>
                <a:latin typeface="Arial" pitchFamily="34" charset="0"/>
                <a:cs typeface="Arial" pitchFamily="34" charset="0"/>
              </a:rPr>
              <a:t>collect </a:t>
            </a:r>
            <a:r>
              <a:rPr lang="el-GR" sz="2400" dirty="0" smtClean="0">
                <a:solidFill>
                  <a:srgbClr val="E7F6FF"/>
                </a:solidFill>
              </a:rPr>
              <a:t>π</a:t>
            </a:r>
            <a:r>
              <a:rPr lang="en-US" sz="2400" dirty="0" smtClean="0">
                <a:solidFill>
                  <a:srgbClr val="E7F6FF"/>
                </a:solidFill>
                <a:latin typeface="Arial" pitchFamily="34" charset="0"/>
                <a:cs typeface="Arial" pitchFamily="34" charset="0"/>
              </a:rPr>
              <a:t>-polarized photon</a:t>
            </a:r>
            <a:endParaRPr lang="en-US" sz="2400" dirty="0">
              <a:solidFill>
                <a:srgbClr val="E7F6FF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57027" name="Object 3"/>
          <p:cNvGraphicFramePr>
            <a:graphicFrameLocks noChangeAspect="1"/>
          </p:cNvGraphicFramePr>
          <p:nvPr/>
        </p:nvGraphicFramePr>
        <p:xfrm>
          <a:off x="4979988" y="5335588"/>
          <a:ext cx="3675062" cy="701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7051" name="Equation" r:id="rId10" imgW="1460160" imgH="279360" progId="Equation.3">
                  <p:embed/>
                </p:oleObj>
              </mc:Choice>
              <mc:Fallback>
                <p:oleObj name="Equation" r:id="rId10" imgW="1460160" imgH="27936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79988" y="5335588"/>
                        <a:ext cx="3675062" cy="701675"/>
                      </a:xfrm>
                      <a:prstGeom prst="rect">
                        <a:avLst/>
                      </a:prstGeom>
                      <a:solidFill>
                        <a:schemeClr val="bg2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69" name="TextBox 68"/>
          <p:cNvSpPr txBox="1"/>
          <p:nvPr/>
        </p:nvSpPr>
        <p:spPr>
          <a:xfrm>
            <a:off x="6705600" y="5365297"/>
            <a:ext cx="4587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endParaRPr lang="en-US" sz="32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8143875" y="5365297"/>
            <a:ext cx="4587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endParaRPr lang="en-US" sz="3200" b="1" i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74" name="Group 73"/>
          <p:cNvGrpSpPr/>
          <p:nvPr/>
        </p:nvGrpSpPr>
        <p:grpSpPr>
          <a:xfrm>
            <a:off x="3138488" y="3633791"/>
            <a:ext cx="461963" cy="461961"/>
            <a:chOff x="1743075" y="1395413"/>
            <a:chExt cx="461963" cy="461961"/>
          </a:xfrm>
        </p:grpSpPr>
        <p:sp>
          <p:nvSpPr>
            <p:cNvPr id="71" name="Rectangle 70"/>
            <p:cNvSpPr/>
            <p:nvPr/>
          </p:nvSpPr>
          <p:spPr>
            <a:xfrm>
              <a:off x="1743075" y="1400174"/>
              <a:ext cx="457200" cy="457200"/>
            </a:xfrm>
            <a:prstGeom prst="rect">
              <a:avLst/>
            </a:prstGeom>
            <a:solidFill>
              <a:srgbClr val="E7F6FF">
                <a:alpha val="17000"/>
              </a:srgbClr>
            </a:solidFill>
            <a:ln>
              <a:solidFill>
                <a:schemeClr val="accent5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3" name="Straight Connector 72"/>
            <p:cNvCxnSpPr/>
            <p:nvPr/>
          </p:nvCxnSpPr>
          <p:spPr>
            <a:xfrm rot="5400000">
              <a:off x="1747838" y="1395413"/>
              <a:ext cx="457200" cy="457200"/>
            </a:xfrm>
            <a:prstGeom prst="line">
              <a:avLst/>
            </a:prstGeom>
            <a:ln w="25400">
              <a:solidFill>
                <a:schemeClr val="accent5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5" name="Group 74"/>
          <p:cNvGrpSpPr/>
          <p:nvPr/>
        </p:nvGrpSpPr>
        <p:grpSpPr>
          <a:xfrm>
            <a:off x="1447801" y="3633791"/>
            <a:ext cx="461963" cy="461961"/>
            <a:chOff x="1743075" y="1395413"/>
            <a:chExt cx="461963" cy="461961"/>
          </a:xfrm>
        </p:grpSpPr>
        <p:sp>
          <p:nvSpPr>
            <p:cNvPr id="76" name="Rectangle 75"/>
            <p:cNvSpPr/>
            <p:nvPr/>
          </p:nvSpPr>
          <p:spPr>
            <a:xfrm>
              <a:off x="1743075" y="1400174"/>
              <a:ext cx="457200" cy="457200"/>
            </a:xfrm>
            <a:prstGeom prst="rect">
              <a:avLst/>
            </a:prstGeom>
            <a:solidFill>
              <a:srgbClr val="E7F6FF">
                <a:alpha val="17000"/>
              </a:srgbClr>
            </a:solidFill>
            <a:ln>
              <a:solidFill>
                <a:schemeClr val="accent5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7" name="Straight Connector 76"/>
            <p:cNvCxnSpPr/>
            <p:nvPr/>
          </p:nvCxnSpPr>
          <p:spPr>
            <a:xfrm rot="5400000">
              <a:off x="1747838" y="1395413"/>
              <a:ext cx="457200" cy="457200"/>
            </a:xfrm>
            <a:prstGeom prst="line">
              <a:avLst/>
            </a:prstGeom>
            <a:ln w="25400">
              <a:solidFill>
                <a:schemeClr val="accent5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"/>
                            </p:stCondLst>
                            <p:childTnLst>
                              <p:par>
                                <p:cTn id="81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00"/>
                            </p:stCondLst>
                            <p:childTnLst>
                              <p:par>
                                <p:cTn id="84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00"/>
                            </p:stCondLst>
                            <p:childTnLst>
                              <p:par>
                                <p:cTn id="8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00"/>
                            </p:stCondLst>
                            <p:childTnLst>
                              <p:par>
                                <p:cTn id="9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52" grpId="0" animBg="1"/>
      <p:bldP spid="53" grpId="0" animBg="1"/>
      <p:bldP spid="48" grpId="0" animBg="1"/>
      <p:bldP spid="48" grpId="1" animBg="1"/>
      <p:bldP spid="58" grpId="0" animBg="1"/>
      <p:bldP spid="58" grpId="1" animBg="1"/>
      <p:bldP spid="45" grpId="0"/>
      <p:bldP spid="47" grpId="0"/>
      <p:bldP spid="40" grpId="0" animBg="1"/>
      <p:bldP spid="40" grpId="1" animBg="1"/>
      <p:bldP spid="40" grpId="2" animBg="1"/>
      <p:bldP spid="41" grpId="0" animBg="1"/>
      <p:bldP spid="41" grpId="1" animBg="1"/>
      <p:bldP spid="41" grpId="2" animBg="1"/>
      <p:bldP spid="62" grpId="0" animBg="1"/>
      <p:bldP spid="63" grpId="0" animBg="1"/>
      <p:bldP spid="64" grpId="0" animBg="1"/>
      <p:bldP spid="65" grpId="0" animBg="1"/>
      <p:bldP spid="66" grpId="0" animBg="1"/>
      <p:bldP spid="68" grpId="0"/>
      <p:bldP spid="69" grpId="0"/>
      <p:bldP spid="7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Rectangle 56"/>
          <p:cNvSpPr/>
          <p:nvPr/>
        </p:nvSpPr>
        <p:spPr>
          <a:xfrm>
            <a:off x="152400" y="152400"/>
            <a:ext cx="8839200" cy="6553200"/>
          </a:xfrm>
          <a:prstGeom prst="rect">
            <a:avLst/>
          </a:prstGeom>
          <a:solidFill>
            <a:srgbClr val="E7F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460" name="TextBox 85"/>
          <p:cNvSpPr txBox="1">
            <a:spLocks noChangeArrowheads="1"/>
          </p:cNvSpPr>
          <p:nvPr/>
        </p:nvSpPr>
        <p:spPr bwMode="auto">
          <a:xfrm>
            <a:off x="381000" y="1905000"/>
            <a:ext cx="56388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34963" indent="-334963">
              <a:spcBef>
                <a:spcPct val="20000"/>
              </a:spcBef>
              <a:buFont typeface="Arial" pitchFamily="34" charset="0"/>
              <a:buChar char="•"/>
              <a:tabLst>
                <a:tab pos="512763" algn="l"/>
              </a:tabLst>
            </a:pPr>
            <a:r>
              <a:rPr lang="en-US" sz="3200" dirty="0">
                <a:solidFill>
                  <a:srgbClr val="0000FF"/>
                </a:solidFill>
                <a:latin typeface="Calibri" pitchFamily="34" charset="0"/>
              </a:rPr>
              <a:t>Long Distance</a:t>
            </a:r>
          </a:p>
          <a:p>
            <a:pPr marL="334963" indent="-334963">
              <a:spcBef>
                <a:spcPct val="20000"/>
              </a:spcBef>
              <a:buFont typeface="Arial" pitchFamily="34" charset="0"/>
              <a:buChar char="•"/>
              <a:tabLst>
                <a:tab pos="512763" algn="l"/>
              </a:tabLst>
            </a:pPr>
            <a:r>
              <a:rPr lang="en-US" sz="3200" dirty="0" smtClean="0">
                <a:solidFill>
                  <a:srgbClr val="0000FF"/>
                </a:solidFill>
                <a:latin typeface="Calibri" pitchFamily="34" charset="0"/>
              </a:rPr>
              <a:t>atomic motion insensitivity</a:t>
            </a:r>
            <a:endParaRPr lang="en-US" sz="3200" dirty="0">
              <a:solidFill>
                <a:srgbClr val="0000FF"/>
              </a:solidFill>
              <a:latin typeface="Calibri" pitchFamily="34" charset="0"/>
            </a:endParaRPr>
          </a:p>
          <a:p>
            <a:pPr marL="334963" indent="-334963">
              <a:spcBef>
                <a:spcPct val="20000"/>
              </a:spcBef>
              <a:buFont typeface="Arial" pitchFamily="34" charset="0"/>
              <a:buChar char="•"/>
              <a:tabLst>
                <a:tab pos="512763" algn="l"/>
              </a:tabLst>
            </a:pPr>
            <a:r>
              <a:rPr lang="en-US" sz="3200" i="1" dirty="0">
                <a:solidFill>
                  <a:srgbClr val="0000FF"/>
                </a:solidFill>
                <a:latin typeface="Calibri" pitchFamily="34" charset="0"/>
              </a:rPr>
              <a:t>No </a:t>
            </a:r>
            <a:r>
              <a:rPr lang="en-US" sz="3200" i="1" dirty="0" smtClean="0">
                <a:solidFill>
                  <a:srgbClr val="0000FF"/>
                </a:solidFill>
                <a:latin typeface="Calibri" pitchFamily="34" charset="0"/>
              </a:rPr>
              <a:t>optical </a:t>
            </a:r>
            <a:r>
              <a:rPr lang="en-US" sz="3200" i="1" dirty="0" err="1" smtClean="0">
                <a:solidFill>
                  <a:srgbClr val="0000FF"/>
                </a:solidFill>
                <a:latin typeface="Calibri" pitchFamily="34" charset="0"/>
              </a:rPr>
              <a:t>interferometric</a:t>
            </a:r>
            <a:r>
              <a:rPr lang="en-US" sz="3200" i="1" dirty="0" smtClean="0">
                <a:solidFill>
                  <a:srgbClr val="0000FF"/>
                </a:solidFill>
                <a:latin typeface="Calibri" pitchFamily="34" charset="0"/>
              </a:rPr>
              <a:t> </a:t>
            </a:r>
            <a:r>
              <a:rPr lang="en-US" sz="3200" i="1" dirty="0">
                <a:solidFill>
                  <a:srgbClr val="0000FF"/>
                </a:solidFill>
                <a:latin typeface="Calibri" pitchFamily="34" charset="0"/>
              </a:rPr>
              <a:t>stability </a:t>
            </a:r>
            <a:r>
              <a:rPr lang="en-US" sz="3200" i="1" dirty="0" smtClean="0">
                <a:solidFill>
                  <a:srgbClr val="0000FF"/>
                </a:solidFill>
                <a:latin typeface="Calibri" pitchFamily="34" charset="0"/>
              </a:rPr>
              <a:t>necessary</a:t>
            </a:r>
            <a:endParaRPr lang="en-US" sz="3200" dirty="0">
              <a:solidFill>
                <a:srgbClr val="0000FF"/>
              </a:solidFill>
              <a:latin typeface="Calibri" pitchFamily="34" charset="0"/>
            </a:endParaRPr>
          </a:p>
          <a:p>
            <a:pPr marL="334963" indent="-334963">
              <a:spcBef>
                <a:spcPct val="20000"/>
              </a:spcBef>
              <a:buFont typeface="Arial" pitchFamily="34" charset="0"/>
              <a:buChar char="•"/>
              <a:tabLst>
                <a:tab pos="512763" algn="l"/>
              </a:tabLst>
            </a:pPr>
            <a:r>
              <a:rPr lang="en-US" sz="3200" dirty="0">
                <a:solidFill>
                  <a:srgbClr val="0000FF"/>
                </a:solidFill>
                <a:latin typeface="Calibri" pitchFamily="34" charset="0"/>
              </a:rPr>
              <a:t>Hybrid </a:t>
            </a:r>
            <a:r>
              <a:rPr lang="en-US" sz="3200" dirty="0" smtClean="0">
                <a:solidFill>
                  <a:srgbClr val="0000FF"/>
                </a:solidFill>
                <a:latin typeface="Calibri" pitchFamily="34" charset="0"/>
              </a:rPr>
              <a:t>systems</a:t>
            </a:r>
          </a:p>
          <a:p>
            <a:pPr marL="334963" indent="-334963">
              <a:spcBef>
                <a:spcPct val="20000"/>
              </a:spcBef>
              <a:buFont typeface="Arial" pitchFamily="34" charset="0"/>
              <a:buChar char="•"/>
              <a:tabLst>
                <a:tab pos="512763" algn="l"/>
              </a:tabLst>
            </a:pPr>
            <a:r>
              <a:rPr lang="en-US" sz="3200" dirty="0" smtClean="0">
                <a:solidFill>
                  <a:srgbClr val="0000FF"/>
                </a:solidFill>
                <a:latin typeface="Calibri" pitchFamily="34" charset="0"/>
              </a:rPr>
              <a:t>Probabilistic but scalable</a:t>
            </a:r>
            <a:endParaRPr lang="en-US" sz="3200" dirty="0">
              <a:solidFill>
                <a:srgbClr val="0000FF"/>
              </a:solidFill>
              <a:latin typeface="Calibri" pitchFamily="34" charset="0"/>
            </a:endParaRPr>
          </a:p>
        </p:txBody>
      </p:sp>
      <p:sp>
        <p:nvSpPr>
          <p:cNvPr id="19462" name="Text Box 21"/>
          <p:cNvSpPr txBox="1">
            <a:spLocks noChangeArrowheads="1"/>
          </p:cNvSpPr>
          <p:nvPr/>
        </p:nvSpPr>
        <p:spPr bwMode="auto">
          <a:xfrm>
            <a:off x="4267200" y="6292850"/>
            <a:ext cx="45942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eaLnBrk="0" hangingPunct="0"/>
            <a:r>
              <a:rPr lang="en-US" sz="1600">
                <a:solidFill>
                  <a:srgbClr val="FF0000"/>
                </a:solidFill>
                <a:latin typeface="Verdana" pitchFamily="34" charset="0"/>
              </a:rPr>
              <a:t>Simon and Irvine, </a:t>
            </a:r>
            <a:r>
              <a:rPr lang="en-US" sz="1600" i="1">
                <a:solidFill>
                  <a:srgbClr val="FF0000"/>
                </a:solidFill>
                <a:latin typeface="Verdana" pitchFamily="34" charset="0"/>
              </a:rPr>
              <a:t>PRL</a:t>
            </a:r>
            <a:r>
              <a:rPr lang="en-US" sz="1600">
                <a:solidFill>
                  <a:srgbClr val="FF0000"/>
                </a:solidFill>
                <a:latin typeface="Verdana" pitchFamily="34" charset="0"/>
              </a:rPr>
              <a:t>, </a:t>
            </a:r>
            <a:r>
              <a:rPr lang="en-US" sz="1600" b="1">
                <a:solidFill>
                  <a:srgbClr val="FF0000"/>
                </a:solidFill>
                <a:latin typeface="Verdana" pitchFamily="34" charset="0"/>
              </a:rPr>
              <a:t>91</a:t>
            </a:r>
            <a:r>
              <a:rPr lang="en-US" sz="1600">
                <a:solidFill>
                  <a:srgbClr val="FF0000"/>
                </a:solidFill>
                <a:latin typeface="Verdana" pitchFamily="34" charset="0"/>
              </a:rPr>
              <a:t>, 110405 (2003)</a:t>
            </a:r>
          </a:p>
        </p:txBody>
      </p:sp>
      <p:sp>
        <p:nvSpPr>
          <p:cNvPr id="58" name="Title 1"/>
          <p:cNvSpPr txBox="1">
            <a:spLocks/>
          </p:cNvSpPr>
          <p:nvPr/>
        </p:nvSpPr>
        <p:spPr>
          <a:xfrm>
            <a:off x="457200" y="198436"/>
            <a:ext cx="8229600" cy="1143000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non-local QIP via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photon coincidence detection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grpSp>
        <p:nvGrpSpPr>
          <p:cNvPr id="61" name="Group 60"/>
          <p:cNvGrpSpPr/>
          <p:nvPr/>
        </p:nvGrpSpPr>
        <p:grpSpPr>
          <a:xfrm>
            <a:off x="5710238" y="1828800"/>
            <a:ext cx="3586162" cy="4191000"/>
            <a:chOff x="5710238" y="1828800"/>
            <a:chExt cx="3586162" cy="4191000"/>
          </a:xfrm>
        </p:grpSpPr>
        <p:grpSp>
          <p:nvGrpSpPr>
            <p:cNvPr id="2" name="Group 81"/>
            <p:cNvGrpSpPr>
              <a:grpSpLocks/>
            </p:cNvGrpSpPr>
            <p:nvPr/>
          </p:nvGrpSpPr>
          <p:grpSpPr bwMode="auto">
            <a:xfrm>
              <a:off x="5710238" y="1828800"/>
              <a:ext cx="3586162" cy="4191000"/>
              <a:chOff x="965200" y="1277938"/>
              <a:chExt cx="3586040" cy="4190896"/>
            </a:xfrm>
          </p:grpSpPr>
          <p:pic>
            <p:nvPicPr>
              <p:cNvPr id="19464" name="Picture 2" descr="1ion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984250" y="4833938"/>
                <a:ext cx="508000" cy="4206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9465" name="AutoShape 4"/>
              <p:cNvSpPr>
                <a:spLocks noChangeArrowheads="1"/>
              </p:cNvSpPr>
              <p:nvPr/>
            </p:nvSpPr>
            <p:spPr bwMode="auto">
              <a:xfrm rot="-8136021">
                <a:off x="979488" y="1306513"/>
                <a:ext cx="400050" cy="460375"/>
              </a:xfrm>
              <a:prstGeom prst="flowChartDelay">
                <a:avLst/>
              </a:prstGeom>
              <a:solidFill>
                <a:srgbClr val="969696"/>
              </a:solidFill>
              <a:ln w="19050">
                <a:solidFill>
                  <a:schemeClr val="tx2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 pitchFamily="34" charset="0"/>
                </a:endParaRPr>
              </a:p>
            </p:txBody>
          </p:sp>
          <p:sp>
            <p:nvSpPr>
              <p:cNvPr id="19466" name="Oval 5"/>
              <p:cNvSpPr>
                <a:spLocks noChangeArrowheads="1"/>
              </p:cNvSpPr>
              <p:nvPr/>
            </p:nvSpPr>
            <p:spPr bwMode="auto">
              <a:xfrm rot="-2736021">
                <a:off x="1089025" y="1598613"/>
                <a:ext cx="466725" cy="150812"/>
              </a:xfrm>
              <a:prstGeom prst="ellipse">
                <a:avLst/>
              </a:prstGeom>
              <a:solidFill>
                <a:schemeClr val="tx2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 pitchFamily="34" charset="0"/>
                </a:endParaRPr>
              </a:p>
            </p:txBody>
          </p:sp>
          <p:sp>
            <p:nvSpPr>
              <p:cNvPr id="19467" name="Line 6"/>
              <p:cNvSpPr>
                <a:spLocks noChangeShapeType="1"/>
              </p:cNvSpPr>
              <p:nvPr/>
            </p:nvSpPr>
            <p:spPr bwMode="auto">
              <a:xfrm flipV="1">
                <a:off x="2125663" y="2392363"/>
                <a:ext cx="161925" cy="61912"/>
              </a:xfrm>
              <a:prstGeom prst="line">
                <a:avLst/>
              </a:prstGeom>
              <a:noFill/>
              <a:ln w="38100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468" name="Line 7"/>
              <p:cNvSpPr>
                <a:spLocks noChangeShapeType="1"/>
              </p:cNvSpPr>
              <p:nvPr/>
            </p:nvSpPr>
            <p:spPr bwMode="auto">
              <a:xfrm flipH="1" flipV="1">
                <a:off x="1555750" y="1892300"/>
                <a:ext cx="554038" cy="554038"/>
              </a:xfrm>
              <a:prstGeom prst="line">
                <a:avLst/>
              </a:prstGeom>
              <a:noFill/>
              <a:ln w="38100">
                <a:solidFill>
                  <a:schemeClr val="hlink"/>
                </a:solidFill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469" name="Line 8"/>
              <p:cNvSpPr>
                <a:spLocks noChangeShapeType="1"/>
              </p:cNvSpPr>
              <p:nvPr/>
            </p:nvSpPr>
            <p:spPr bwMode="auto">
              <a:xfrm flipV="1">
                <a:off x="1506538" y="2459038"/>
                <a:ext cx="609600" cy="623887"/>
              </a:xfrm>
              <a:prstGeom prst="line">
                <a:avLst/>
              </a:prstGeom>
              <a:noFill/>
              <a:ln w="38100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470" name="Rectangle 9"/>
              <p:cNvSpPr>
                <a:spLocks noChangeArrowheads="1"/>
              </p:cNvSpPr>
              <p:nvPr/>
            </p:nvSpPr>
            <p:spPr bwMode="auto">
              <a:xfrm>
                <a:off x="2128838" y="1987550"/>
                <a:ext cx="155575" cy="914400"/>
              </a:xfrm>
              <a:prstGeom prst="rect">
                <a:avLst/>
              </a:prstGeom>
              <a:solidFill>
                <a:srgbClr val="000000">
                  <a:alpha val="50195"/>
                </a:srgb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 pitchFamily="34" charset="0"/>
                </a:endParaRPr>
              </a:p>
            </p:txBody>
          </p:sp>
          <p:sp>
            <p:nvSpPr>
              <p:cNvPr id="19471" name="Line 10"/>
              <p:cNvSpPr>
                <a:spLocks noChangeShapeType="1"/>
              </p:cNvSpPr>
              <p:nvPr/>
            </p:nvSpPr>
            <p:spPr bwMode="auto">
              <a:xfrm>
                <a:off x="2114550" y="1987550"/>
                <a:ext cx="0" cy="91440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472" name="Oval 11"/>
              <p:cNvSpPr>
                <a:spLocks noChangeArrowheads="1"/>
              </p:cNvSpPr>
              <p:nvPr/>
            </p:nvSpPr>
            <p:spPr bwMode="auto">
              <a:xfrm rot="17946339" flipH="1">
                <a:off x="1373981" y="3217069"/>
                <a:ext cx="274638" cy="457200"/>
              </a:xfrm>
              <a:prstGeom prst="ellipse">
                <a:avLst/>
              </a:prstGeom>
              <a:noFill/>
              <a:ln w="38100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 pitchFamily="34" charset="0"/>
                </a:endParaRPr>
              </a:p>
            </p:txBody>
          </p:sp>
          <p:sp>
            <p:nvSpPr>
              <p:cNvPr id="19473" name="Arc 12"/>
              <p:cNvSpPr>
                <a:spLocks/>
              </p:cNvSpPr>
              <p:nvPr/>
            </p:nvSpPr>
            <p:spPr bwMode="auto">
              <a:xfrm flipH="1">
                <a:off x="1223963" y="3079750"/>
                <a:ext cx="914400" cy="666750"/>
              </a:xfrm>
              <a:custGeom>
                <a:avLst/>
                <a:gdLst>
                  <a:gd name="T0" fmla="*/ 2147483647 w 21600"/>
                  <a:gd name="T1" fmla="*/ 0 h 15735"/>
                  <a:gd name="T2" fmla="*/ 2147483647 w 21600"/>
                  <a:gd name="T3" fmla="*/ 2147483647 h 15735"/>
                  <a:gd name="T4" fmla="*/ 0 w 21600"/>
                  <a:gd name="T5" fmla="*/ 2147483647 h 1573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15735"/>
                  <a:gd name="T11" fmla="*/ 21600 w 21600"/>
                  <a:gd name="T12" fmla="*/ 15735 h 1573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15735" fill="none" extrusionOk="0">
                    <a:moveTo>
                      <a:pt x="14797" y="0"/>
                    </a:moveTo>
                    <a:cubicBezTo>
                      <a:pt x="19138" y="4082"/>
                      <a:pt x="21600" y="9776"/>
                      <a:pt x="21600" y="15735"/>
                    </a:cubicBezTo>
                  </a:path>
                  <a:path w="21600" h="15735" stroke="0" extrusionOk="0">
                    <a:moveTo>
                      <a:pt x="14797" y="0"/>
                    </a:moveTo>
                    <a:cubicBezTo>
                      <a:pt x="19138" y="4082"/>
                      <a:pt x="21600" y="9776"/>
                      <a:pt x="21600" y="15735"/>
                    </a:cubicBezTo>
                    <a:lnTo>
                      <a:pt x="0" y="15735"/>
                    </a:lnTo>
                    <a:close/>
                  </a:path>
                </a:pathLst>
              </a:custGeom>
              <a:noFill/>
              <a:ln w="38100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 pitchFamily="34" charset="0"/>
                </a:endParaRPr>
              </a:p>
            </p:txBody>
          </p:sp>
          <p:sp>
            <p:nvSpPr>
              <p:cNvPr id="19474" name="Line 14"/>
              <p:cNvSpPr>
                <a:spLocks noChangeShapeType="1"/>
              </p:cNvSpPr>
              <p:nvPr/>
            </p:nvSpPr>
            <p:spPr bwMode="auto">
              <a:xfrm flipH="1" flipV="1">
                <a:off x="1333500" y="1685925"/>
                <a:ext cx="425450" cy="412750"/>
              </a:xfrm>
              <a:prstGeom prst="line">
                <a:avLst/>
              </a:prstGeom>
              <a:noFill/>
              <a:ln w="38100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475" name="AutoShape 16"/>
              <p:cNvSpPr>
                <a:spLocks noChangeArrowheads="1"/>
              </p:cNvSpPr>
              <p:nvPr/>
            </p:nvSpPr>
            <p:spPr bwMode="auto">
              <a:xfrm rot="8136021" flipH="1">
                <a:off x="2986088" y="1277938"/>
                <a:ext cx="400050" cy="460375"/>
              </a:xfrm>
              <a:prstGeom prst="flowChartDelay">
                <a:avLst/>
              </a:prstGeom>
              <a:solidFill>
                <a:srgbClr val="969696"/>
              </a:solidFill>
              <a:ln w="19050">
                <a:solidFill>
                  <a:schemeClr val="tx2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 pitchFamily="34" charset="0"/>
                </a:endParaRPr>
              </a:p>
            </p:txBody>
          </p:sp>
          <p:sp>
            <p:nvSpPr>
              <p:cNvPr id="19476" name="Oval 17"/>
              <p:cNvSpPr>
                <a:spLocks noChangeArrowheads="1"/>
              </p:cNvSpPr>
              <p:nvPr/>
            </p:nvSpPr>
            <p:spPr bwMode="auto">
              <a:xfrm rot="2736021" flipH="1">
                <a:off x="2809875" y="1570038"/>
                <a:ext cx="466725" cy="150813"/>
              </a:xfrm>
              <a:prstGeom prst="ellipse">
                <a:avLst/>
              </a:prstGeom>
              <a:solidFill>
                <a:schemeClr val="tx2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 pitchFamily="34" charset="0"/>
                </a:endParaRPr>
              </a:p>
            </p:txBody>
          </p:sp>
          <p:sp>
            <p:nvSpPr>
              <p:cNvPr id="19477" name="Line 18"/>
              <p:cNvSpPr>
                <a:spLocks noChangeShapeType="1"/>
              </p:cNvSpPr>
              <p:nvPr/>
            </p:nvSpPr>
            <p:spPr bwMode="auto">
              <a:xfrm flipV="1">
                <a:off x="2293938" y="1873250"/>
                <a:ext cx="520700" cy="520700"/>
              </a:xfrm>
              <a:prstGeom prst="line">
                <a:avLst/>
              </a:prstGeom>
              <a:noFill/>
              <a:ln w="38100">
                <a:solidFill>
                  <a:schemeClr val="hlink"/>
                </a:solidFill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478" name="Line 19"/>
              <p:cNvSpPr>
                <a:spLocks noChangeShapeType="1"/>
              </p:cNvSpPr>
              <p:nvPr/>
            </p:nvSpPr>
            <p:spPr bwMode="auto">
              <a:xfrm flipV="1">
                <a:off x="2620963" y="1652588"/>
                <a:ext cx="425450" cy="412750"/>
              </a:xfrm>
              <a:prstGeom prst="line">
                <a:avLst/>
              </a:prstGeom>
              <a:noFill/>
              <a:ln w="38100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3" name="Group 25"/>
              <p:cNvGrpSpPr>
                <a:grpSpLocks/>
              </p:cNvGrpSpPr>
              <p:nvPr/>
            </p:nvGrpSpPr>
            <p:grpSpPr bwMode="auto">
              <a:xfrm flipH="1">
                <a:off x="965200" y="3894138"/>
                <a:ext cx="523875" cy="596900"/>
                <a:chOff x="4230" y="2928"/>
                <a:chExt cx="330" cy="376"/>
              </a:xfrm>
            </p:grpSpPr>
            <p:grpSp>
              <p:nvGrpSpPr>
                <p:cNvPr id="4" name="Group 26"/>
                <p:cNvGrpSpPr>
                  <a:grpSpLocks/>
                </p:cNvGrpSpPr>
                <p:nvPr/>
              </p:nvGrpSpPr>
              <p:grpSpPr bwMode="auto">
                <a:xfrm>
                  <a:off x="4230" y="3098"/>
                  <a:ext cx="330" cy="206"/>
                  <a:chOff x="4230" y="3098"/>
                  <a:chExt cx="330" cy="206"/>
                </a:xfrm>
              </p:grpSpPr>
              <p:sp>
                <p:nvSpPr>
                  <p:cNvPr id="25" name="AutoShape 27"/>
                  <p:cNvSpPr>
                    <a:spLocks noChangeArrowheads="1"/>
                  </p:cNvSpPr>
                  <p:nvPr/>
                </p:nvSpPr>
                <p:spPr bwMode="auto">
                  <a:xfrm rot="16200000">
                    <a:off x="4378" y="2950"/>
                    <a:ext cx="43" cy="330"/>
                  </a:xfrm>
                  <a:prstGeom prst="flowChartDelay">
                    <a:avLst/>
                  </a:prstGeom>
                  <a:gradFill rotWithShape="0">
                    <a:gsLst>
                      <a:gs pos="0">
                        <a:schemeClr val="hlink">
                          <a:gamma/>
                          <a:shade val="46275"/>
                          <a:invGamma/>
                        </a:schemeClr>
                      </a:gs>
                      <a:gs pos="100000">
                        <a:schemeClr val="hlink"/>
                      </a:gs>
                    </a:gsLst>
                    <a:lin ang="18900000" scaled="1"/>
                  </a:gra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rot="10800000" vert="eaVert" wrap="none" anchor="ctr"/>
                  <a:lstStyle/>
                  <a:p>
                    <a:pPr algn="ctr">
                      <a:defRPr/>
                    </a:pPr>
                    <a:endParaRPr lang="en-US" sz="2400"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26" name="AutoShape 28"/>
                  <p:cNvSpPr>
                    <a:spLocks noChangeArrowheads="1"/>
                  </p:cNvSpPr>
                  <p:nvPr/>
                </p:nvSpPr>
                <p:spPr bwMode="auto">
                  <a:xfrm rot="5400000">
                    <a:off x="4378" y="3113"/>
                    <a:ext cx="43" cy="330"/>
                  </a:xfrm>
                  <a:prstGeom prst="flowChartDelay">
                    <a:avLst/>
                  </a:prstGeom>
                  <a:gradFill rotWithShape="0">
                    <a:gsLst>
                      <a:gs pos="0">
                        <a:schemeClr val="hlink">
                          <a:gamma/>
                          <a:shade val="46275"/>
                          <a:invGamma/>
                        </a:schemeClr>
                      </a:gs>
                      <a:gs pos="100000">
                        <a:schemeClr val="hlink"/>
                      </a:gs>
                    </a:gsLst>
                    <a:lin ang="18900000" scaled="1"/>
                  </a:gra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vert="eaVert" wrap="none" anchor="ctr"/>
                  <a:lstStyle/>
                  <a:p>
                    <a:pPr algn="ctr">
                      <a:defRPr/>
                    </a:pPr>
                    <a:endParaRPr lang="en-US" sz="2400"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27" name="Rectangle 29"/>
                  <p:cNvSpPr>
                    <a:spLocks noChangeArrowheads="1"/>
                  </p:cNvSpPr>
                  <p:nvPr/>
                </p:nvSpPr>
                <p:spPr bwMode="auto">
                  <a:xfrm>
                    <a:off x="4230" y="3184"/>
                    <a:ext cx="330" cy="43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hlink">
                          <a:gamma/>
                          <a:shade val="46275"/>
                          <a:invGamma/>
                        </a:schemeClr>
                      </a:gs>
                      <a:gs pos="100000">
                        <a:schemeClr val="hlink"/>
                      </a:gs>
                    </a:gsLst>
                    <a:lin ang="18900000" scaled="1"/>
                  </a:gra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>
                      <a:latin typeface="Calibri" pitchFamily="34" charset="0"/>
                    </a:endParaRPr>
                  </a:p>
                </p:txBody>
              </p:sp>
            </p:grpSp>
            <p:sp>
              <p:nvSpPr>
                <p:cNvPr id="24" name="AutoShape 30"/>
                <p:cNvSpPr>
                  <a:spLocks noChangeAspect="1" noChangeArrowheads="1"/>
                </p:cNvSpPr>
                <p:nvPr/>
              </p:nvSpPr>
              <p:spPr bwMode="auto">
                <a:xfrm rot="5400000">
                  <a:off x="4376" y="2832"/>
                  <a:ext cx="29" cy="221"/>
                </a:xfrm>
                <a:prstGeom prst="flowChartDelay">
                  <a:avLst/>
                </a:prstGeom>
                <a:gradFill rotWithShape="0">
                  <a:gsLst>
                    <a:gs pos="0">
                      <a:schemeClr val="hlink">
                        <a:gamma/>
                        <a:shade val="46275"/>
                        <a:invGamma/>
                      </a:schemeClr>
                    </a:gs>
                    <a:gs pos="100000">
                      <a:schemeClr val="hlink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vert="eaVert" wrap="none" anchor="ctr"/>
                <a:lstStyle/>
                <a:p>
                  <a:pPr algn="ctr">
                    <a:defRPr/>
                  </a:pPr>
                  <a:endParaRPr lang="en-US" sz="2400">
                    <a:latin typeface="Times New Roman" pitchFamily="18" charset="0"/>
                  </a:endParaRPr>
                </a:p>
              </p:txBody>
            </p:sp>
          </p:grpSp>
          <p:grpSp>
            <p:nvGrpSpPr>
              <p:cNvPr id="5" name="Group 31"/>
              <p:cNvGrpSpPr>
                <a:grpSpLocks/>
              </p:cNvGrpSpPr>
              <p:nvPr/>
            </p:nvGrpSpPr>
            <p:grpSpPr bwMode="auto">
              <a:xfrm flipH="1">
                <a:off x="1041400" y="3694113"/>
                <a:ext cx="371475" cy="1343025"/>
                <a:chOff x="4278" y="2802"/>
                <a:chExt cx="234" cy="846"/>
              </a:xfrm>
            </p:grpSpPr>
            <p:sp>
              <p:nvSpPr>
                <p:cNvPr id="19506" name="AutoShape 32"/>
                <p:cNvSpPr>
                  <a:spLocks noChangeArrowheads="1"/>
                </p:cNvSpPr>
                <p:nvPr/>
              </p:nvSpPr>
              <p:spPr bwMode="auto">
                <a:xfrm flipV="1">
                  <a:off x="4278" y="3204"/>
                  <a:ext cx="234" cy="444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FF0000">
                    <a:alpha val="50195"/>
                  </a:srgbClr>
                </a:solidFill>
                <a:ln w="6350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latin typeface="Calibri" pitchFamily="34" charset="0"/>
                  </a:endParaRPr>
                </a:p>
              </p:txBody>
            </p:sp>
            <p:sp>
              <p:nvSpPr>
                <p:cNvPr id="19507" name="AutoShape 33"/>
                <p:cNvSpPr>
                  <a:spLocks noChangeArrowheads="1"/>
                </p:cNvSpPr>
                <p:nvPr/>
              </p:nvSpPr>
              <p:spPr bwMode="auto">
                <a:xfrm>
                  <a:off x="4278" y="2802"/>
                  <a:ext cx="234" cy="414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FF0000">
                    <a:alpha val="50195"/>
                  </a:srgbClr>
                </a:solidFill>
                <a:ln w="6350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latin typeface="Calibri" pitchFamily="34" charset="0"/>
                  </a:endParaRPr>
                </a:p>
              </p:txBody>
            </p:sp>
          </p:grpSp>
          <p:sp>
            <p:nvSpPr>
              <p:cNvPr id="19481" name="Freeform 34"/>
              <p:cNvSpPr>
                <a:spLocks/>
              </p:cNvSpPr>
              <p:nvPr/>
            </p:nvSpPr>
            <p:spPr bwMode="auto">
              <a:xfrm rot="-2950422">
                <a:off x="1193006" y="2815432"/>
                <a:ext cx="358775" cy="265112"/>
              </a:xfrm>
              <a:custGeom>
                <a:avLst/>
                <a:gdLst>
                  <a:gd name="T0" fmla="*/ 2147483647 w 151"/>
                  <a:gd name="T1" fmla="*/ 2147483647 h 117"/>
                  <a:gd name="T2" fmla="*/ 2147483647 w 151"/>
                  <a:gd name="T3" fmla="*/ 2147483647 h 117"/>
                  <a:gd name="T4" fmla="*/ 2147483647 w 151"/>
                  <a:gd name="T5" fmla="*/ 2147483647 h 117"/>
                  <a:gd name="T6" fmla="*/ 2147483647 w 151"/>
                  <a:gd name="T7" fmla="*/ 2147483647 h 117"/>
                  <a:gd name="T8" fmla="*/ 2147483647 w 151"/>
                  <a:gd name="T9" fmla="*/ 2147483647 h 117"/>
                  <a:gd name="T10" fmla="*/ 2147483647 w 151"/>
                  <a:gd name="T11" fmla="*/ 2147483647 h 117"/>
                  <a:gd name="T12" fmla="*/ 2147483647 w 151"/>
                  <a:gd name="T13" fmla="*/ 2147483647 h 117"/>
                  <a:gd name="T14" fmla="*/ 2147483647 w 151"/>
                  <a:gd name="T15" fmla="*/ 2147483647 h 117"/>
                  <a:gd name="T16" fmla="*/ 2147483647 w 151"/>
                  <a:gd name="T17" fmla="*/ 2147483647 h 117"/>
                  <a:gd name="T18" fmla="*/ 2147483647 w 151"/>
                  <a:gd name="T19" fmla="*/ 2147483647 h 117"/>
                  <a:gd name="T20" fmla="*/ 2147483647 w 151"/>
                  <a:gd name="T21" fmla="*/ 2147483647 h 117"/>
                  <a:gd name="T22" fmla="*/ 2147483647 w 151"/>
                  <a:gd name="T23" fmla="*/ 2147483647 h 117"/>
                  <a:gd name="T24" fmla="*/ 2147483647 w 151"/>
                  <a:gd name="T25" fmla="*/ 2147483647 h 117"/>
                  <a:gd name="T26" fmla="*/ 2147483647 w 151"/>
                  <a:gd name="T27" fmla="*/ 2147483647 h 117"/>
                  <a:gd name="T28" fmla="*/ 2147483647 w 151"/>
                  <a:gd name="T29" fmla="*/ 2147483647 h 117"/>
                  <a:gd name="T30" fmla="*/ 2147483647 w 151"/>
                  <a:gd name="T31" fmla="*/ 2147483647 h 117"/>
                  <a:gd name="T32" fmla="*/ 2147483647 w 151"/>
                  <a:gd name="T33" fmla="*/ 2147483647 h 117"/>
                  <a:gd name="T34" fmla="*/ 2147483647 w 151"/>
                  <a:gd name="T35" fmla="*/ 2147483647 h 117"/>
                  <a:gd name="T36" fmla="*/ 2147483647 w 151"/>
                  <a:gd name="T37" fmla="*/ 2147483647 h 117"/>
                  <a:gd name="T38" fmla="*/ 2147483647 w 151"/>
                  <a:gd name="T39" fmla="*/ 2147483647 h 117"/>
                  <a:gd name="T40" fmla="*/ 2147483647 w 151"/>
                  <a:gd name="T41" fmla="*/ 2147483647 h 117"/>
                  <a:gd name="T42" fmla="*/ 2147483647 w 151"/>
                  <a:gd name="T43" fmla="*/ 2147483647 h 117"/>
                  <a:gd name="T44" fmla="*/ 2147483647 w 151"/>
                  <a:gd name="T45" fmla="*/ 2147483647 h 117"/>
                  <a:gd name="T46" fmla="*/ 2147483647 w 151"/>
                  <a:gd name="T47" fmla="*/ 2147483647 h 117"/>
                  <a:gd name="T48" fmla="*/ 2147483647 w 151"/>
                  <a:gd name="T49" fmla="*/ 2147483647 h 117"/>
                  <a:gd name="T50" fmla="*/ 2147483647 w 151"/>
                  <a:gd name="T51" fmla="*/ 2147483647 h 117"/>
                  <a:gd name="T52" fmla="*/ 2147483647 w 151"/>
                  <a:gd name="T53" fmla="*/ 2147483647 h 117"/>
                  <a:gd name="T54" fmla="*/ 2147483647 w 151"/>
                  <a:gd name="T55" fmla="*/ 2147483647 h 117"/>
                  <a:gd name="T56" fmla="*/ 2147483647 w 151"/>
                  <a:gd name="T57" fmla="*/ 0 h 117"/>
                  <a:gd name="T58" fmla="*/ 2147483647 w 151"/>
                  <a:gd name="T59" fmla="*/ 2147483647 h 117"/>
                  <a:gd name="T60" fmla="*/ 2147483647 w 151"/>
                  <a:gd name="T61" fmla="*/ 2147483647 h 117"/>
                  <a:gd name="T62" fmla="*/ 2147483647 w 151"/>
                  <a:gd name="T63" fmla="*/ 2147483647 h 117"/>
                  <a:gd name="T64" fmla="*/ 2147483647 w 151"/>
                  <a:gd name="T65" fmla="*/ 2147483647 h 117"/>
                  <a:gd name="T66" fmla="*/ 2147483647 w 151"/>
                  <a:gd name="T67" fmla="*/ 2147483647 h 117"/>
                  <a:gd name="T68" fmla="*/ 2147483647 w 151"/>
                  <a:gd name="T69" fmla="*/ 2147483647 h 117"/>
                  <a:gd name="T70" fmla="*/ 2147483647 w 151"/>
                  <a:gd name="T71" fmla="*/ 2147483647 h 117"/>
                  <a:gd name="T72" fmla="*/ 2147483647 w 151"/>
                  <a:gd name="T73" fmla="*/ 2147483647 h 117"/>
                  <a:gd name="T74" fmla="*/ 2147483647 w 151"/>
                  <a:gd name="T75" fmla="*/ 2147483647 h 117"/>
                  <a:gd name="T76" fmla="*/ 2147483647 w 151"/>
                  <a:gd name="T77" fmla="*/ 2147483647 h 117"/>
                  <a:gd name="T78" fmla="*/ 2147483647 w 151"/>
                  <a:gd name="T79" fmla="*/ 2147483647 h 117"/>
                  <a:gd name="T80" fmla="*/ 2147483647 w 151"/>
                  <a:gd name="T81" fmla="*/ 2147483647 h 117"/>
                  <a:gd name="T82" fmla="*/ 2147483647 w 151"/>
                  <a:gd name="T83" fmla="*/ 2147483647 h 117"/>
                  <a:gd name="T84" fmla="*/ 2147483647 w 151"/>
                  <a:gd name="T85" fmla="*/ 2147483647 h 117"/>
                  <a:gd name="T86" fmla="*/ 2147483647 w 151"/>
                  <a:gd name="T87" fmla="*/ 2147483647 h 117"/>
                  <a:gd name="T88" fmla="*/ 2147483647 w 151"/>
                  <a:gd name="T89" fmla="*/ 2147483647 h 117"/>
                  <a:gd name="T90" fmla="*/ 2147483647 w 151"/>
                  <a:gd name="T91" fmla="*/ 2147483647 h 117"/>
                  <a:gd name="T92" fmla="*/ 2147483647 w 151"/>
                  <a:gd name="T93" fmla="*/ 2147483647 h 117"/>
                  <a:gd name="T94" fmla="*/ 2147483647 w 151"/>
                  <a:gd name="T95" fmla="*/ 2147483647 h 117"/>
                  <a:gd name="T96" fmla="*/ 2147483647 w 151"/>
                  <a:gd name="T97" fmla="*/ 2147483647 h 117"/>
                  <a:gd name="T98" fmla="*/ 2147483647 w 151"/>
                  <a:gd name="T99" fmla="*/ 2147483647 h 117"/>
                  <a:gd name="T100" fmla="*/ 2147483647 w 151"/>
                  <a:gd name="T101" fmla="*/ 2147483647 h 117"/>
                  <a:gd name="T102" fmla="*/ 2147483647 w 151"/>
                  <a:gd name="T103" fmla="*/ 2147483647 h 117"/>
                  <a:gd name="T104" fmla="*/ 2147483647 w 151"/>
                  <a:gd name="T105" fmla="*/ 2147483647 h 117"/>
                  <a:gd name="T106" fmla="*/ 2147483647 w 151"/>
                  <a:gd name="T107" fmla="*/ 2147483647 h 117"/>
                  <a:gd name="T108" fmla="*/ 2147483647 w 151"/>
                  <a:gd name="T109" fmla="*/ 2147483647 h 117"/>
                  <a:gd name="T110" fmla="*/ 2147483647 w 151"/>
                  <a:gd name="T111" fmla="*/ 2147483647 h 117"/>
                  <a:gd name="T112" fmla="*/ 2147483647 w 151"/>
                  <a:gd name="T113" fmla="*/ 2147483647 h 117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151"/>
                  <a:gd name="T172" fmla="*/ 0 h 117"/>
                  <a:gd name="T173" fmla="*/ 151 w 151"/>
                  <a:gd name="T174" fmla="*/ 117 h 117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151" h="117">
                    <a:moveTo>
                      <a:pt x="0" y="117"/>
                    </a:moveTo>
                    <a:lnTo>
                      <a:pt x="1" y="117"/>
                    </a:lnTo>
                    <a:lnTo>
                      <a:pt x="2" y="117"/>
                    </a:lnTo>
                    <a:lnTo>
                      <a:pt x="3" y="116"/>
                    </a:lnTo>
                    <a:lnTo>
                      <a:pt x="4" y="116"/>
                    </a:lnTo>
                    <a:lnTo>
                      <a:pt x="5" y="116"/>
                    </a:lnTo>
                    <a:lnTo>
                      <a:pt x="5" y="115"/>
                    </a:lnTo>
                    <a:lnTo>
                      <a:pt x="6" y="115"/>
                    </a:lnTo>
                    <a:lnTo>
                      <a:pt x="7" y="115"/>
                    </a:lnTo>
                    <a:lnTo>
                      <a:pt x="8" y="115"/>
                    </a:lnTo>
                    <a:lnTo>
                      <a:pt x="8" y="114"/>
                    </a:lnTo>
                    <a:lnTo>
                      <a:pt x="9" y="114"/>
                    </a:lnTo>
                    <a:lnTo>
                      <a:pt x="10" y="114"/>
                    </a:lnTo>
                    <a:lnTo>
                      <a:pt x="10" y="113"/>
                    </a:lnTo>
                    <a:lnTo>
                      <a:pt x="11" y="113"/>
                    </a:lnTo>
                    <a:lnTo>
                      <a:pt x="11" y="112"/>
                    </a:lnTo>
                    <a:lnTo>
                      <a:pt x="12" y="112"/>
                    </a:lnTo>
                    <a:lnTo>
                      <a:pt x="13" y="112"/>
                    </a:lnTo>
                    <a:lnTo>
                      <a:pt x="13" y="111"/>
                    </a:lnTo>
                    <a:lnTo>
                      <a:pt x="14" y="111"/>
                    </a:lnTo>
                    <a:lnTo>
                      <a:pt x="14" y="110"/>
                    </a:lnTo>
                    <a:lnTo>
                      <a:pt x="15" y="110"/>
                    </a:lnTo>
                    <a:lnTo>
                      <a:pt x="16" y="109"/>
                    </a:lnTo>
                    <a:lnTo>
                      <a:pt x="17" y="109"/>
                    </a:lnTo>
                    <a:lnTo>
                      <a:pt x="17" y="108"/>
                    </a:lnTo>
                    <a:lnTo>
                      <a:pt x="18" y="108"/>
                    </a:lnTo>
                    <a:lnTo>
                      <a:pt x="18" y="107"/>
                    </a:lnTo>
                    <a:lnTo>
                      <a:pt x="19" y="107"/>
                    </a:lnTo>
                    <a:lnTo>
                      <a:pt x="19" y="106"/>
                    </a:lnTo>
                    <a:lnTo>
                      <a:pt x="20" y="106"/>
                    </a:lnTo>
                    <a:lnTo>
                      <a:pt x="20" y="105"/>
                    </a:lnTo>
                    <a:lnTo>
                      <a:pt x="21" y="104"/>
                    </a:lnTo>
                    <a:lnTo>
                      <a:pt x="22" y="103"/>
                    </a:lnTo>
                    <a:lnTo>
                      <a:pt x="22" y="102"/>
                    </a:lnTo>
                    <a:lnTo>
                      <a:pt x="23" y="102"/>
                    </a:lnTo>
                    <a:lnTo>
                      <a:pt x="23" y="101"/>
                    </a:lnTo>
                    <a:lnTo>
                      <a:pt x="24" y="101"/>
                    </a:lnTo>
                    <a:lnTo>
                      <a:pt x="24" y="100"/>
                    </a:lnTo>
                    <a:lnTo>
                      <a:pt x="25" y="99"/>
                    </a:lnTo>
                    <a:lnTo>
                      <a:pt x="25" y="98"/>
                    </a:lnTo>
                    <a:lnTo>
                      <a:pt x="26" y="98"/>
                    </a:lnTo>
                    <a:lnTo>
                      <a:pt x="26" y="97"/>
                    </a:lnTo>
                    <a:lnTo>
                      <a:pt x="27" y="96"/>
                    </a:lnTo>
                    <a:lnTo>
                      <a:pt x="27" y="95"/>
                    </a:lnTo>
                    <a:lnTo>
                      <a:pt x="28" y="95"/>
                    </a:lnTo>
                    <a:lnTo>
                      <a:pt x="28" y="94"/>
                    </a:lnTo>
                    <a:lnTo>
                      <a:pt x="28" y="93"/>
                    </a:lnTo>
                    <a:lnTo>
                      <a:pt x="29" y="93"/>
                    </a:lnTo>
                    <a:lnTo>
                      <a:pt x="29" y="92"/>
                    </a:lnTo>
                    <a:lnTo>
                      <a:pt x="30" y="91"/>
                    </a:lnTo>
                    <a:lnTo>
                      <a:pt x="30" y="90"/>
                    </a:lnTo>
                    <a:lnTo>
                      <a:pt x="31" y="89"/>
                    </a:lnTo>
                    <a:lnTo>
                      <a:pt x="31" y="88"/>
                    </a:lnTo>
                    <a:lnTo>
                      <a:pt x="32" y="88"/>
                    </a:lnTo>
                    <a:lnTo>
                      <a:pt x="32" y="87"/>
                    </a:lnTo>
                    <a:lnTo>
                      <a:pt x="32" y="86"/>
                    </a:lnTo>
                    <a:lnTo>
                      <a:pt x="33" y="86"/>
                    </a:lnTo>
                    <a:lnTo>
                      <a:pt x="33" y="85"/>
                    </a:lnTo>
                    <a:lnTo>
                      <a:pt x="33" y="84"/>
                    </a:lnTo>
                    <a:lnTo>
                      <a:pt x="34" y="83"/>
                    </a:lnTo>
                    <a:lnTo>
                      <a:pt x="34" y="82"/>
                    </a:lnTo>
                    <a:lnTo>
                      <a:pt x="35" y="81"/>
                    </a:lnTo>
                    <a:lnTo>
                      <a:pt x="35" y="80"/>
                    </a:lnTo>
                    <a:lnTo>
                      <a:pt x="35" y="79"/>
                    </a:lnTo>
                    <a:lnTo>
                      <a:pt x="36" y="79"/>
                    </a:lnTo>
                    <a:lnTo>
                      <a:pt x="36" y="78"/>
                    </a:lnTo>
                    <a:lnTo>
                      <a:pt x="36" y="77"/>
                    </a:lnTo>
                    <a:lnTo>
                      <a:pt x="37" y="77"/>
                    </a:lnTo>
                    <a:lnTo>
                      <a:pt x="37" y="76"/>
                    </a:lnTo>
                    <a:lnTo>
                      <a:pt x="37" y="75"/>
                    </a:lnTo>
                    <a:lnTo>
                      <a:pt x="38" y="75"/>
                    </a:lnTo>
                    <a:lnTo>
                      <a:pt x="38" y="74"/>
                    </a:lnTo>
                    <a:lnTo>
                      <a:pt x="38" y="73"/>
                    </a:lnTo>
                    <a:lnTo>
                      <a:pt x="38" y="72"/>
                    </a:lnTo>
                    <a:lnTo>
                      <a:pt x="39" y="72"/>
                    </a:lnTo>
                    <a:lnTo>
                      <a:pt x="39" y="71"/>
                    </a:lnTo>
                    <a:lnTo>
                      <a:pt x="39" y="70"/>
                    </a:lnTo>
                    <a:lnTo>
                      <a:pt x="40" y="70"/>
                    </a:lnTo>
                    <a:lnTo>
                      <a:pt x="40" y="69"/>
                    </a:lnTo>
                    <a:lnTo>
                      <a:pt x="40" y="68"/>
                    </a:lnTo>
                    <a:lnTo>
                      <a:pt x="41" y="67"/>
                    </a:lnTo>
                    <a:lnTo>
                      <a:pt x="41" y="66"/>
                    </a:lnTo>
                    <a:lnTo>
                      <a:pt x="41" y="65"/>
                    </a:lnTo>
                    <a:lnTo>
                      <a:pt x="42" y="65"/>
                    </a:lnTo>
                    <a:lnTo>
                      <a:pt x="42" y="64"/>
                    </a:lnTo>
                    <a:lnTo>
                      <a:pt x="42" y="63"/>
                    </a:lnTo>
                    <a:lnTo>
                      <a:pt x="43" y="62"/>
                    </a:lnTo>
                    <a:lnTo>
                      <a:pt x="43" y="61"/>
                    </a:lnTo>
                    <a:lnTo>
                      <a:pt x="43" y="60"/>
                    </a:lnTo>
                    <a:lnTo>
                      <a:pt x="44" y="59"/>
                    </a:lnTo>
                    <a:lnTo>
                      <a:pt x="44" y="58"/>
                    </a:lnTo>
                    <a:lnTo>
                      <a:pt x="44" y="57"/>
                    </a:lnTo>
                    <a:lnTo>
                      <a:pt x="45" y="57"/>
                    </a:lnTo>
                    <a:lnTo>
                      <a:pt x="45" y="56"/>
                    </a:lnTo>
                    <a:lnTo>
                      <a:pt x="45" y="55"/>
                    </a:lnTo>
                    <a:lnTo>
                      <a:pt x="46" y="54"/>
                    </a:lnTo>
                    <a:lnTo>
                      <a:pt x="46" y="53"/>
                    </a:lnTo>
                    <a:lnTo>
                      <a:pt x="46" y="52"/>
                    </a:lnTo>
                    <a:lnTo>
                      <a:pt x="47" y="51"/>
                    </a:lnTo>
                    <a:lnTo>
                      <a:pt x="47" y="50"/>
                    </a:lnTo>
                    <a:lnTo>
                      <a:pt x="47" y="49"/>
                    </a:lnTo>
                    <a:lnTo>
                      <a:pt x="48" y="49"/>
                    </a:lnTo>
                    <a:lnTo>
                      <a:pt x="48" y="48"/>
                    </a:lnTo>
                    <a:lnTo>
                      <a:pt x="48" y="47"/>
                    </a:lnTo>
                    <a:lnTo>
                      <a:pt x="48" y="46"/>
                    </a:lnTo>
                    <a:lnTo>
                      <a:pt x="49" y="46"/>
                    </a:lnTo>
                    <a:lnTo>
                      <a:pt x="49" y="45"/>
                    </a:lnTo>
                    <a:lnTo>
                      <a:pt x="49" y="44"/>
                    </a:lnTo>
                    <a:lnTo>
                      <a:pt x="50" y="43"/>
                    </a:lnTo>
                    <a:lnTo>
                      <a:pt x="50" y="42"/>
                    </a:lnTo>
                    <a:lnTo>
                      <a:pt x="50" y="41"/>
                    </a:lnTo>
                    <a:lnTo>
                      <a:pt x="51" y="41"/>
                    </a:lnTo>
                    <a:lnTo>
                      <a:pt x="51" y="40"/>
                    </a:lnTo>
                    <a:lnTo>
                      <a:pt x="51" y="39"/>
                    </a:lnTo>
                    <a:lnTo>
                      <a:pt x="51" y="38"/>
                    </a:lnTo>
                    <a:lnTo>
                      <a:pt x="52" y="38"/>
                    </a:lnTo>
                    <a:lnTo>
                      <a:pt x="52" y="37"/>
                    </a:lnTo>
                    <a:lnTo>
                      <a:pt x="52" y="36"/>
                    </a:lnTo>
                    <a:lnTo>
                      <a:pt x="53" y="35"/>
                    </a:lnTo>
                    <a:lnTo>
                      <a:pt x="53" y="34"/>
                    </a:lnTo>
                    <a:lnTo>
                      <a:pt x="53" y="33"/>
                    </a:lnTo>
                    <a:lnTo>
                      <a:pt x="54" y="33"/>
                    </a:lnTo>
                    <a:lnTo>
                      <a:pt x="54" y="32"/>
                    </a:lnTo>
                    <a:lnTo>
                      <a:pt x="54" y="31"/>
                    </a:lnTo>
                    <a:lnTo>
                      <a:pt x="54" y="30"/>
                    </a:lnTo>
                    <a:lnTo>
                      <a:pt x="55" y="30"/>
                    </a:lnTo>
                    <a:lnTo>
                      <a:pt x="55" y="29"/>
                    </a:lnTo>
                    <a:lnTo>
                      <a:pt x="55" y="28"/>
                    </a:lnTo>
                    <a:lnTo>
                      <a:pt x="56" y="28"/>
                    </a:lnTo>
                    <a:lnTo>
                      <a:pt x="56" y="27"/>
                    </a:lnTo>
                    <a:lnTo>
                      <a:pt x="56" y="26"/>
                    </a:lnTo>
                    <a:lnTo>
                      <a:pt x="56" y="25"/>
                    </a:lnTo>
                    <a:lnTo>
                      <a:pt x="57" y="25"/>
                    </a:lnTo>
                    <a:lnTo>
                      <a:pt x="57" y="24"/>
                    </a:lnTo>
                    <a:lnTo>
                      <a:pt x="57" y="23"/>
                    </a:lnTo>
                    <a:lnTo>
                      <a:pt x="58" y="22"/>
                    </a:lnTo>
                    <a:lnTo>
                      <a:pt x="58" y="21"/>
                    </a:lnTo>
                    <a:lnTo>
                      <a:pt x="59" y="20"/>
                    </a:lnTo>
                    <a:lnTo>
                      <a:pt x="59" y="19"/>
                    </a:lnTo>
                    <a:lnTo>
                      <a:pt x="59" y="18"/>
                    </a:lnTo>
                    <a:lnTo>
                      <a:pt x="60" y="18"/>
                    </a:lnTo>
                    <a:lnTo>
                      <a:pt x="60" y="17"/>
                    </a:lnTo>
                    <a:lnTo>
                      <a:pt x="60" y="16"/>
                    </a:lnTo>
                    <a:lnTo>
                      <a:pt x="61" y="16"/>
                    </a:lnTo>
                    <a:lnTo>
                      <a:pt x="61" y="15"/>
                    </a:lnTo>
                    <a:lnTo>
                      <a:pt x="61" y="14"/>
                    </a:lnTo>
                    <a:lnTo>
                      <a:pt x="62" y="14"/>
                    </a:lnTo>
                    <a:lnTo>
                      <a:pt x="62" y="13"/>
                    </a:lnTo>
                    <a:lnTo>
                      <a:pt x="62" y="12"/>
                    </a:lnTo>
                    <a:lnTo>
                      <a:pt x="63" y="12"/>
                    </a:lnTo>
                    <a:lnTo>
                      <a:pt x="63" y="11"/>
                    </a:lnTo>
                    <a:lnTo>
                      <a:pt x="63" y="10"/>
                    </a:lnTo>
                    <a:lnTo>
                      <a:pt x="64" y="10"/>
                    </a:lnTo>
                    <a:lnTo>
                      <a:pt x="64" y="9"/>
                    </a:lnTo>
                    <a:lnTo>
                      <a:pt x="65" y="8"/>
                    </a:lnTo>
                    <a:lnTo>
                      <a:pt x="65" y="7"/>
                    </a:lnTo>
                    <a:lnTo>
                      <a:pt x="66" y="7"/>
                    </a:lnTo>
                    <a:lnTo>
                      <a:pt x="66" y="6"/>
                    </a:lnTo>
                    <a:lnTo>
                      <a:pt x="67" y="5"/>
                    </a:lnTo>
                    <a:lnTo>
                      <a:pt x="67" y="4"/>
                    </a:lnTo>
                    <a:lnTo>
                      <a:pt x="68" y="4"/>
                    </a:lnTo>
                    <a:lnTo>
                      <a:pt x="68" y="3"/>
                    </a:lnTo>
                    <a:lnTo>
                      <a:pt x="69" y="3"/>
                    </a:lnTo>
                    <a:lnTo>
                      <a:pt x="69" y="2"/>
                    </a:lnTo>
                    <a:lnTo>
                      <a:pt x="70" y="2"/>
                    </a:lnTo>
                    <a:lnTo>
                      <a:pt x="70" y="1"/>
                    </a:lnTo>
                    <a:lnTo>
                      <a:pt x="71" y="1"/>
                    </a:lnTo>
                    <a:lnTo>
                      <a:pt x="72" y="1"/>
                    </a:lnTo>
                    <a:lnTo>
                      <a:pt x="72" y="0"/>
                    </a:lnTo>
                    <a:lnTo>
                      <a:pt x="73" y="0"/>
                    </a:lnTo>
                    <a:lnTo>
                      <a:pt x="74" y="0"/>
                    </a:lnTo>
                    <a:lnTo>
                      <a:pt x="75" y="0"/>
                    </a:lnTo>
                    <a:lnTo>
                      <a:pt x="76" y="0"/>
                    </a:lnTo>
                    <a:lnTo>
                      <a:pt x="77" y="0"/>
                    </a:lnTo>
                    <a:lnTo>
                      <a:pt x="78" y="0"/>
                    </a:lnTo>
                    <a:lnTo>
                      <a:pt x="78" y="1"/>
                    </a:lnTo>
                    <a:lnTo>
                      <a:pt x="79" y="1"/>
                    </a:lnTo>
                    <a:lnTo>
                      <a:pt x="80" y="1"/>
                    </a:lnTo>
                    <a:lnTo>
                      <a:pt x="80" y="2"/>
                    </a:lnTo>
                    <a:lnTo>
                      <a:pt x="81" y="2"/>
                    </a:lnTo>
                    <a:lnTo>
                      <a:pt x="81" y="3"/>
                    </a:lnTo>
                    <a:lnTo>
                      <a:pt x="82" y="3"/>
                    </a:lnTo>
                    <a:lnTo>
                      <a:pt x="82" y="4"/>
                    </a:lnTo>
                    <a:lnTo>
                      <a:pt x="83" y="4"/>
                    </a:lnTo>
                    <a:lnTo>
                      <a:pt x="83" y="5"/>
                    </a:lnTo>
                    <a:lnTo>
                      <a:pt x="84" y="6"/>
                    </a:lnTo>
                    <a:lnTo>
                      <a:pt x="84" y="7"/>
                    </a:lnTo>
                    <a:lnTo>
                      <a:pt x="85" y="7"/>
                    </a:lnTo>
                    <a:lnTo>
                      <a:pt x="85" y="8"/>
                    </a:lnTo>
                    <a:lnTo>
                      <a:pt x="86" y="9"/>
                    </a:lnTo>
                    <a:lnTo>
                      <a:pt x="86" y="10"/>
                    </a:lnTo>
                    <a:lnTo>
                      <a:pt x="87" y="10"/>
                    </a:lnTo>
                    <a:lnTo>
                      <a:pt x="87" y="11"/>
                    </a:lnTo>
                    <a:lnTo>
                      <a:pt x="87" y="12"/>
                    </a:lnTo>
                    <a:lnTo>
                      <a:pt x="88" y="12"/>
                    </a:lnTo>
                    <a:lnTo>
                      <a:pt x="88" y="13"/>
                    </a:lnTo>
                    <a:lnTo>
                      <a:pt x="88" y="14"/>
                    </a:lnTo>
                    <a:lnTo>
                      <a:pt x="89" y="14"/>
                    </a:lnTo>
                    <a:lnTo>
                      <a:pt x="89" y="15"/>
                    </a:lnTo>
                    <a:lnTo>
                      <a:pt x="89" y="16"/>
                    </a:lnTo>
                    <a:lnTo>
                      <a:pt x="90" y="16"/>
                    </a:lnTo>
                    <a:lnTo>
                      <a:pt x="90" y="17"/>
                    </a:lnTo>
                    <a:lnTo>
                      <a:pt x="90" y="18"/>
                    </a:lnTo>
                    <a:lnTo>
                      <a:pt x="91" y="18"/>
                    </a:lnTo>
                    <a:lnTo>
                      <a:pt x="91" y="19"/>
                    </a:lnTo>
                    <a:lnTo>
                      <a:pt x="91" y="20"/>
                    </a:lnTo>
                    <a:lnTo>
                      <a:pt x="92" y="21"/>
                    </a:lnTo>
                    <a:lnTo>
                      <a:pt x="92" y="22"/>
                    </a:lnTo>
                    <a:lnTo>
                      <a:pt x="93" y="23"/>
                    </a:lnTo>
                    <a:lnTo>
                      <a:pt x="93" y="24"/>
                    </a:lnTo>
                    <a:lnTo>
                      <a:pt x="93" y="25"/>
                    </a:lnTo>
                    <a:lnTo>
                      <a:pt x="94" y="25"/>
                    </a:lnTo>
                    <a:lnTo>
                      <a:pt x="94" y="26"/>
                    </a:lnTo>
                    <a:lnTo>
                      <a:pt x="94" y="27"/>
                    </a:lnTo>
                    <a:lnTo>
                      <a:pt x="94" y="28"/>
                    </a:lnTo>
                    <a:lnTo>
                      <a:pt x="95" y="28"/>
                    </a:lnTo>
                    <a:lnTo>
                      <a:pt x="95" y="29"/>
                    </a:lnTo>
                    <a:lnTo>
                      <a:pt x="95" y="30"/>
                    </a:lnTo>
                    <a:lnTo>
                      <a:pt x="96" y="30"/>
                    </a:lnTo>
                    <a:lnTo>
                      <a:pt x="96" y="31"/>
                    </a:lnTo>
                    <a:lnTo>
                      <a:pt x="96" y="32"/>
                    </a:lnTo>
                    <a:lnTo>
                      <a:pt x="96" y="33"/>
                    </a:lnTo>
                    <a:lnTo>
                      <a:pt x="97" y="33"/>
                    </a:lnTo>
                    <a:lnTo>
                      <a:pt x="97" y="34"/>
                    </a:lnTo>
                    <a:lnTo>
                      <a:pt x="97" y="35"/>
                    </a:lnTo>
                    <a:lnTo>
                      <a:pt x="98" y="36"/>
                    </a:lnTo>
                    <a:lnTo>
                      <a:pt x="98" y="37"/>
                    </a:lnTo>
                    <a:lnTo>
                      <a:pt x="98" y="38"/>
                    </a:lnTo>
                    <a:lnTo>
                      <a:pt x="99" y="38"/>
                    </a:lnTo>
                    <a:lnTo>
                      <a:pt x="99" y="39"/>
                    </a:lnTo>
                    <a:lnTo>
                      <a:pt x="99" y="40"/>
                    </a:lnTo>
                    <a:lnTo>
                      <a:pt x="99" y="41"/>
                    </a:lnTo>
                    <a:lnTo>
                      <a:pt x="100" y="41"/>
                    </a:lnTo>
                    <a:lnTo>
                      <a:pt x="100" y="42"/>
                    </a:lnTo>
                    <a:lnTo>
                      <a:pt x="100" y="43"/>
                    </a:lnTo>
                    <a:lnTo>
                      <a:pt x="101" y="44"/>
                    </a:lnTo>
                    <a:lnTo>
                      <a:pt x="101" y="45"/>
                    </a:lnTo>
                    <a:lnTo>
                      <a:pt x="101" y="46"/>
                    </a:lnTo>
                    <a:lnTo>
                      <a:pt x="102" y="46"/>
                    </a:lnTo>
                    <a:lnTo>
                      <a:pt x="102" y="47"/>
                    </a:lnTo>
                    <a:lnTo>
                      <a:pt x="102" y="48"/>
                    </a:lnTo>
                    <a:lnTo>
                      <a:pt x="102" y="49"/>
                    </a:lnTo>
                    <a:lnTo>
                      <a:pt x="103" y="49"/>
                    </a:lnTo>
                    <a:lnTo>
                      <a:pt x="103" y="50"/>
                    </a:lnTo>
                    <a:lnTo>
                      <a:pt x="103" y="51"/>
                    </a:lnTo>
                    <a:lnTo>
                      <a:pt x="104" y="52"/>
                    </a:lnTo>
                    <a:lnTo>
                      <a:pt x="104" y="53"/>
                    </a:lnTo>
                    <a:lnTo>
                      <a:pt x="104" y="54"/>
                    </a:lnTo>
                    <a:lnTo>
                      <a:pt x="105" y="55"/>
                    </a:lnTo>
                    <a:lnTo>
                      <a:pt x="105" y="56"/>
                    </a:lnTo>
                    <a:lnTo>
                      <a:pt x="105" y="57"/>
                    </a:lnTo>
                    <a:lnTo>
                      <a:pt x="106" y="57"/>
                    </a:lnTo>
                    <a:lnTo>
                      <a:pt x="106" y="58"/>
                    </a:lnTo>
                    <a:lnTo>
                      <a:pt x="106" y="59"/>
                    </a:lnTo>
                    <a:lnTo>
                      <a:pt x="107" y="60"/>
                    </a:lnTo>
                    <a:lnTo>
                      <a:pt x="107" y="61"/>
                    </a:lnTo>
                    <a:lnTo>
                      <a:pt x="107" y="62"/>
                    </a:lnTo>
                    <a:lnTo>
                      <a:pt x="108" y="63"/>
                    </a:lnTo>
                    <a:lnTo>
                      <a:pt x="108" y="64"/>
                    </a:lnTo>
                    <a:lnTo>
                      <a:pt x="108" y="65"/>
                    </a:lnTo>
                    <a:lnTo>
                      <a:pt x="109" y="65"/>
                    </a:lnTo>
                    <a:lnTo>
                      <a:pt x="109" y="66"/>
                    </a:lnTo>
                    <a:lnTo>
                      <a:pt x="109" y="67"/>
                    </a:lnTo>
                    <a:lnTo>
                      <a:pt x="110" y="68"/>
                    </a:lnTo>
                    <a:lnTo>
                      <a:pt x="110" y="69"/>
                    </a:lnTo>
                    <a:lnTo>
                      <a:pt x="110" y="70"/>
                    </a:lnTo>
                    <a:lnTo>
                      <a:pt x="111" y="70"/>
                    </a:lnTo>
                    <a:lnTo>
                      <a:pt x="111" y="71"/>
                    </a:lnTo>
                    <a:lnTo>
                      <a:pt x="111" y="72"/>
                    </a:lnTo>
                    <a:lnTo>
                      <a:pt x="112" y="72"/>
                    </a:lnTo>
                    <a:lnTo>
                      <a:pt x="112" y="73"/>
                    </a:lnTo>
                    <a:lnTo>
                      <a:pt x="112" y="74"/>
                    </a:lnTo>
                    <a:lnTo>
                      <a:pt x="112" y="75"/>
                    </a:lnTo>
                    <a:lnTo>
                      <a:pt x="113" y="75"/>
                    </a:lnTo>
                    <a:lnTo>
                      <a:pt x="113" y="76"/>
                    </a:lnTo>
                    <a:lnTo>
                      <a:pt x="113" y="77"/>
                    </a:lnTo>
                    <a:lnTo>
                      <a:pt x="114" y="77"/>
                    </a:lnTo>
                    <a:lnTo>
                      <a:pt x="114" y="78"/>
                    </a:lnTo>
                    <a:lnTo>
                      <a:pt x="114" y="79"/>
                    </a:lnTo>
                    <a:lnTo>
                      <a:pt x="115" y="79"/>
                    </a:lnTo>
                    <a:lnTo>
                      <a:pt x="115" y="80"/>
                    </a:lnTo>
                    <a:lnTo>
                      <a:pt x="115" y="81"/>
                    </a:lnTo>
                    <a:lnTo>
                      <a:pt x="116" y="82"/>
                    </a:lnTo>
                    <a:lnTo>
                      <a:pt x="116" y="83"/>
                    </a:lnTo>
                    <a:lnTo>
                      <a:pt x="117" y="84"/>
                    </a:lnTo>
                    <a:lnTo>
                      <a:pt x="117" y="85"/>
                    </a:lnTo>
                    <a:lnTo>
                      <a:pt x="117" y="86"/>
                    </a:lnTo>
                    <a:lnTo>
                      <a:pt x="118" y="86"/>
                    </a:lnTo>
                    <a:lnTo>
                      <a:pt x="118" y="87"/>
                    </a:lnTo>
                    <a:lnTo>
                      <a:pt x="118" y="88"/>
                    </a:lnTo>
                    <a:lnTo>
                      <a:pt x="119" y="88"/>
                    </a:lnTo>
                    <a:lnTo>
                      <a:pt x="119" y="89"/>
                    </a:lnTo>
                    <a:lnTo>
                      <a:pt x="120" y="90"/>
                    </a:lnTo>
                    <a:lnTo>
                      <a:pt x="120" y="91"/>
                    </a:lnTo>
                    <a:lnTo>
                      <a:pt x="121" y="92"/>
                    </a:lnTo>
                    <a:lnTo>
                      <a:pt x="121" y="93"/>
                    </a:lnTo>
                    <a:lnTo>
                      <a:pt x="122" y="93"/>
                    </a:lnTo>
                    <a:lnTo>
                      <a:pt x="122" y="94"/>
                    </a:lnTo>
                    <a:lnTo>
                      <a:pt x="122" y="95"/>
                    </a:lnTo>
                    <a:lnTo>
                      <a:pt x="123" y="95"/>
                    </a:lnTo>
                    <a:lnTo>
                      <a:pt x="123" y="96"/>
                    </a:lnTo>
                    <a:lnTo>
                      <a:pt x="124" y="97"/>
                    </a:lnTo>
                    <a:lnTo>
                      <a:pt x="124" y="98"/>
                    </a:lnTo>
                    <a:lnTo>
                      <a:pt x="125" y="98"/>
                    </a:lnTo>
                    <a:lnTo>
                      <a:pt x="125" y="99"/>
                    </a:lnTo>
                    <a:lnTo>
                      <a:pt x="126" y="100"/>
                    </a:lnTo>
                    <a:lnTo>
                      <a:pt x="126" y="101"/>
                    </a:lnTo>
                    <a:lnTo>
                      <a:pt x="127" y="101"/>
                    </a:lnTo>
                    <a:lnTo>
                      <a:pt x="127" y="102"/>
                    </a:lnTo>
                    <a:lnTo>
                      <a:pt x="128" y="102"/>
                    </a:lnTo>
                    <a:lnTo>
                      <a:pt x="128" y="103"/>
                    </a:lnTo>
                    <a:lnTo>
                      <a:pt x="129" y="104"/>
                    </a:lnTo>
                    <a:lnTo>
                      <a:pt x="130" y="105"/>
                    </a:lnTo>
                    <a:lnTo>
                      <a:pt x="130" y="106"/>
                    </a:lnTo>
                    <a:lnTo>
                      <a:pt x="131" y="106"/>
                    </a:lnTo>
                    <a:lnTo>
                      <a:pt x="131" y="107"/>
                    </a:lnTo>
                    <a:lnTo>
                      <a:pt x="132" y="107"/>
                    </a:lnTo>
                    <a:lnTo>
                      <a:pt x="132" y="108"/>
                    </a:lnTo>
                    <a:lnTo>
                      <a:pt x="133" y="108"/>
                    </a:lnTo>
                    <a:lnTo>
                      <a:pt x="133" y="109"/>
                    </a:lnTo>
                    <a:lnTo>
                      <a:pt x="134" y="109"/>
                    </a:lnTo>
                    <a:lnTo>
                      <a:pt x="135" y="110"/>
                    </a:lnTo>
                    <a:lnTo>
                      <a:pt x="136" y="110"/>
                    </a:lnTo>
                    <a:lnTo>
                      <a:pt x="136" y="111"/>
                    </a:lnTo>
                    <a:lnTo>
                      <a:pt x="137" y="111"/>
                    </a:lnTo>
                    <a:lnTo>
                      <a:pt x="137" y="112"/>
                    </a:lnTo>
                    <a:lnTo>
                      <a:pt x="138" y="112"/>
                    </a:lnTo>
                    <a:lnTo>
                      <a:pt x="139" y="112"/>
                    </a:lnTo>
                    <a:lnTo>
                      <a:pt x="139" y="113"/>
                    </a:lnTo>
                    <a:lnTo>
                      <a:pt x="140" y="113"/>
                    </a:lnTo>
                    <a:lnTo>
                      <a:pt x="140" y="114"/>
                    </a:lnTo>
                    <a:lnTo>
                      <a:pt x="141" y="114"/>
                    </a:lnTo>
                    <a:lnTo>
                      <a:pt x="142" y="114"/>
                    </a:lnTo>
                    <a:lnTo>
                      <a:pt x="142" y="115"/>
                    </a:lnTo>
                    <a:lnTo>
                      <a:pt x="143" y="115"/>
                    </a:lnTo>
                    <a:lnTo>
                      <a:pt x="144" y="115"/>
                    </a:lnTo>
                    <a:lnTo>
                      <a:pt x="145" y="115"/>
                    </a:lnTo>
                    <a:lnTo>
                      <a:pt x="145" y="116"/>
                    </a:lnTo>
                    <a:lnTo>
                      <a:pt x="146" y="116"/>
                    </a:lnTo>
                    <a:lnTo>
                      <a:pt x="147" y="116"/>
                    </a:lnTo>
                    <a:lnTo>
                      <a:pt x="148" y="117"/>
                    </a:lnTo>
                    <a:lnTo>
                      <a:pt x="149" y="117"/>
                    </a:lnTo>
                    <a:lnTo>
                      <a:pt x="150" y="117"/>
                    </a:lnTo>
                    <a:lnTo>
                      <a:pt x="151" y="117"/>
                    </a:lnTo>
                  </a:path>
                </a:pathLst>
              </a:custGeom>
              <a:solidFill>
                <a:srgbClr val="FF0000">
                  <a:alpha val="50195"/>
                </a:srgbClr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latin typeface="Calibri" pitchFamily="34" charset="0"/>
                </a:endParaRPr>
              </a:p>
            </p:txBody>
          </p:sp>
          <p:sp>
            <p:nvSpPr>
              <p:cNvPr id="19482" name="Line 35"/>
              <p:cNvSpPr>
                <a:spLocks noChangeShapeType="1"/>
              </p:cNvSpPr>
              <p:nvPr/>
            </p:nvSpPr>
            <p:spPr bwMode="auto">
              <a:xfrm flipV="1">
                <a:off x="1309688" y="2632075"/>
                <a:ext cx="169862" cy="196850"/>
              </a:xfrm>
              <a:prstGeom prst="line">
                <a:avLst/>
              </a:prstGeom>
              <a:noFill/>
              <a:ln w="19050">
                <a:solidFill>
                  <a:srgbClr val="FF0000">
                    <a:alpha val="50195"/>
                  </a:srgbClr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484" name="Line 7"/>
              <p:cNvSpPr>
                <a:spLocks noChangeShapeType="1"/>
              </p:cNvSpPr>
              <p:nvPr/>
            </p:nvSpPr>
            <p:spPr bwMode="auto">
              <a:xfrm>
                <a:off x="2135188" y="2454275"/>
                <a:ext cx="157162" cy="52388"/>
              </a:xfrm>
              <a:prstGeom prst="line">
                <a:avLst/>
              </a:prstGeom>
              <a:noFill/>
              <a:ln w="38100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485" name="Line 15"/>
              <p:cNvSpPr>
                <a:spLocks noChangeShapeType="1"/>
              </p:cNvSpPr>
              <p:nvPr/>
            </p:nvSpPr>
            <p:spPr bwMode="auto">
              <a:xfrm flipH="1" flipV="1">
                <a:off x="2286000" y="2503488"/>
                <a:ext cx="609600" cy="623887"/>
              </a:xfrm>
              <a:prstGeom prst="line">
                <a:avLst/>
              </a:prstGeom>
              <a:noFill/>
              <a:ln w="38100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486" name="Oval 16"/>
              <p:cNvSpPr>
                <a:spLocks noChangeArrowheads="1"/>
              </p:cNvSpPr>
              <p:nvPr/>
            </p:nvSpPr>
            <p:spPr bwMode="auto">
              <a:xfrm rot="3653661">
                <a:off x="2753519" y="3261519"/>
                <a:ext cx="274638" cy="457200"/>
              </a:xfrm>
              <a:prstGeom prst="ellipse">
                <a:avLst/>
              </a:prstGeom>
              <a:noFill/>
              <a:ln w="38100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 pitchFamily="34" charset="0"/>
                </a:endParaRPr>
              </a:p>
            </p:txBody>
          </p:sp>
          <p:sp>
            <p:nvSpPr>
              <p:cNvPr id="19487" name="Arc 17"/>
              <p:cNvSpPr>
                <a:spLocks/>
              </p:cNvSpPr>
              <p:nvPr/>
            </p:nvSpPr>
            <p:spPr bwMode="auto">
              <a:xfrm>
                <a:off x="2263775" y="3124200"/>
                <a:ext cx="912813" cy="666750"/>
              </a:xfrm>
              <a:custGeom>
                <a:avLst/>
                <a:gdLst>
                  <a:gd name="T0" fmla="*/ 2147483647 w 21546"/>
                  <a:gd name="T1" fmla="*/ 0 h 15735"/>
                  <a:gd name="T2" fmla="*/ 2147483647 w 21546"/>
                  <a:gd name="T3" fmla="*/ 2147483647 h 15735"/>
                  <a:gd name="T4" fmla="*/ 0 w 21546"/>
                  <a:gd name="T5" fmla="*/ 2147483647 h 15735"/>
                  <a:gd name="T6" fmla="*/ 0 60000 65536"/>
                  <a:gd name="T7" fmla="*/ 0 60000 65536"/>
                  <a:gd name="T8" fmla="*/ 0 60000 65536"/>
                  <a:gd name="T9" fmla="*/ 0 w 21546"/>
                  <a:gd name="T10" fmla="*/ 0 h 15735"/>
                  <a:gd name="T11" fmla="*/ 21546 w 21546"/>
                  <a:gd name="T12" fmla="*/ 15735 h 1573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546" h="15735" fill="none" extrusionOk="0">
                    <a:moveTo>
                      <a:pt x="14797" y="0"/>
                    </a:moveTo>
                    <a:cubicBezTo>
                      <a:pt x="18751" y="3718"/>
                      <a:pt x="21160" y="8789"/>
                      <a:pt x="21545" y="14203"/>
                    </a:cubicBezTo>
                  </a:path>
                  <a:path w="21546" h="15735" stroke="0" extrusionOk="0">
                    <a:moveTo>
                      <a:pt x="14797" y="0"/>
                    </a:moveTo>
                    <a:cubicBezTo>
                      <a:pt x="18751" y="3718"/>
                      <a:pt x="21160" y="8789"/>
                      <a:pt x="21545" y="14203"/>
                    </a:cubicBezTo>
                    <a:lnTo>
                      <a:pt x="0" y="15735"/>
                    </a:lnTo>
                    <a:close/>
                  </a:path>
                </a:pathLst>
              </a:custGeom>
              <a:noFill/>
              <a:ln w="38100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 pitchFamily="34" charset="0"/>
                </a:endParaRPr>
              </a:p>
            </p:txBody>
          </p:sp>
          <p:grpSp>
            <p:nvGrpSpPr>
              <p:cNvPr id="6" name="Group 39"/>
              <p:cNvGrpSpPr>
                <a:grpSpLocks/>
              </p:cNvGrpSpPr>
              <p:nvPr/>
            </p:nvGrpSpPr>
            <p:grpSpPr bwMode="auto">
              <a:xfrm>
                <a:off x="2916238" y="3697288"/>
                <a:ext cx="523875" cy="1343025"/>
                <a:chOff x="2389" y="2873"/>
                <a:chExt cx="330" cy="846"/>
              </a:xfrm>
            </p:grpSpPr>
            <p:grpSp>
              <p:nvGrpSpPr>
                <p:cNvPr id="7" name="Group 40"/>
                <p:cNvGrpSpPr>
                  <a:grpSpLocks/>
                </p:cNvGrpSpPr>
                <p:nvPr/>
              </p:nvGrpSpPr>
              <p:grpSpPr bwMode="auto">
                <a:xfrm flipH="1">
                  <a:off x="2389" y="2999"/>
                  <a:ext cx="330" cy="376"/>
                  <a:chOff x="4230" y="2928"/>
                  <a:chExt cx="330" cy="376"/>
                </a:xfrm>
              </p:grpSpPr>
              <p:grpSp>
                <p:nvGrpSpPr>
                  <p:cNvPr id="8" name="Group 41"/>
                  <p:cNvGrpSpPr>
                    <a:grpSpLocks/>
                  </p:cNvGrpSpPr>
                  <p:nvPr/>
                </p:nvGrpSpPr>
                <p:grpSpPr bwMode="auto">
                  <a:xfrm>
                    <a:off x="4230" y="3098"/>
                    <a:ext cx="330" cy="206"/>
                    <a:chOff x="4230" y="3098"/>
                    <a:chExt cx="330" cy="206"/>
                  </a:xfrm>
                </p:grpSpPr>
                <p:sp>
                  <p:nvSpPr>
                    <p:cNvPr id="54" name="AutoShape 42"/>
                    <p:cNvSpPr>
                      <a:spLocks noChangeArrowheads="1"/>
                    </p:cNvSpPr>
                    <p:nvPr/>
                  </p:nvSpPr>
                  <p:spPr bwMode="auto">
                    <a:xfrm rot="16200000">
                      <a:off x="4378" y="2950"/>
                      <a:ext cx="43" cy="330"/>
                    </a:xfrm>
                    <a:prstGeom prst="flowChartDelay">
                      <a:avLst/>
                    </a:prstGeom>
                    <a:gradFill rotWithShape="0">
                      <a:gsLst>
                        <a:gs pos="0">
                          <a:schemeClr val="hlink">
                            <a:gamma/>
                            <a:shade val="46275"/>
                            <a:invGamma/>
                          </a:schemeClr>
                        </a:gs>
                        <a:gs pos="100000">
                          <a:schemeClr val="hlink"/>
                        </a:gs>
                      </a:gsLst>
                      <a:lin ang="18900000" scaled="1"/>
                    </a:gra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 rot="10800000" vert="eaVert" wrap="none" anchor="ctr"/>
                    <a:lstStyle/>
                    <a:p>
                      <a:pPr algn="ctr">
                        <a:defRPr/>
                      </a:pPr>
                      <a:endParaRPr lang="en-US" sz="2400"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55" name="AutoShape 43"/>
                    <p:cNvSpPr>
                      <a:spLocks noChangeArrowheads="1"/>
                    </p:cNvSpPr>
                    <p:nvPr/>
                  </p:nvSpPr>
                  <p:spPr bwMode="auto">
                    <a:xfrm rot="5400000">
                      <a:off x="4378" y="3113"/>
                      <a:ext cx="43" cy="330"/>
                    </a:xfrm>
                    <a:prstGeom prst="flowChartDelay">
                      <a:avLst/>
                    </a:prstGeom>
                    <a:gradFill rotWithShape="0">
                      <a:gsLst>
                        <a:gs pos="0">
                          <a:schemeClr val="hlink">
                            <a:gamma/>
                            <a:shade val="46275"/>
                            <a:invGamma/>
                          </a:schemeClr>
                        </a:gs>
                        <a:gs pos="100000">
                          <a:schemeClr val="hlink"/>
                        </a:gs>
                      </a:gsLst>
                      <a:lin ang="18900000" scaled="1"/>
                    </a:gra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 vert="eaVert" wrap="none" anchor="ctr"/>
                    <a:lstStyle/>
                    <a:p>
                      <a:pPr algn="ctr">
                        <a:defRPr/>
                      </a:pPr>
                      <a:endParaRPr lang="en-US" sz="2400"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56" name="Rectangle 4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30" y="3184"/>
                      <a:ext cx="330" cy="43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hlink">
                            <a:gamma/>
                            <a:shade val="46275"/>
                            <a:invGamma/>
                          </a:schemeClr>
                        </a:gs>
                        <a:gs pos="100000">
                          <a:schemeClr val="hlink"/>
                        </a:gs>
                      </a:gsLst>
                      <a:lin ang="18900000" scaled="1"/>
                    </a:gra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n-US">
                        <a:latin typeface="Calibri" pitchFamily="34" charset="0"/>
                      </a:endParaRPr>
                    </a:p>
                  </p:txBody>
                </p:sp>
              </p:grpSp>
              <p:sp>
                <p:nvSpPr>
                  <p:cNvPr id="53" name="AutoShape 45"/>
                  <p:cNvSpPr>
                    <a:spLocks noChangeAspect="1" noChangeArrowheads="1"/>
                  </p:cNvSpPr>
                  <p:nvPr/>
                </p:nvSpPr>
                <p:spPr bwMode="auto">
                  <a:xfrm rot="5400000">
                    <a:off x="4376" y="2832"/>
                    <a:ext cx="29" cy="221"/>
                  </a:xfrm>
                  <a:prstGeom prst="flowChartDelay">
                    <a:avLst/>
                  </a:prstGeom>
                  <a:gradFill rotWithShape="0">
                    <a:gsLst>
                      <a:gs pos="0">
                        <a:schemeClr val="hlink">
                          <a:gamma/>
                          <a:shade val="46275"/>
                          <a:invGamma/>
                        </a:schemeClr>
                      </a:gs>
                      <a:gs pos="100000">
                        <a:schemeClr val="hlink"/>
                      </a:gs>
                    </a:gsLst>
                    <a:lin ang="18900000" scaled="1"/>
                  </a:gra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vert="eaVert" wrap="none" anchor="ctr"/>
                  <a:lstStyle/>
                  <a:p>
                    <a:pPr algn="ctr">
                      <a:defRPr/>
                    </a:pPr>
                    <a:endParaRPr lang="en-US" sz="2400">
                      <a:latin typeface="Times New Roman" pitchFamily="18" charset="0"/>
                    </a:endParaRPr>
                  </a:p>
                </p:txBody>
              </p:sp>
            </p:grpSp>
            <p:grpSp>
              <p:nvGrpSpPr>
                <p:cNvPr id="9" name="Group 46"/>
                <p:cNvGrpSpPr>
                  <a:grpSpLocks/>
                </p:cNvGrpSpPr>
                <p:nvPr/>
              </p:nvGrpSpPr>
              <p:grpSpPr bwMode="auto">
                <a:xfrm flipH="1">
                  <a:off x="2437" y="2873"/>
                  <a:ext cx="234" cy="846"/>
                  <a:chOff x="4278" y="2802"/>
                  <a:chExt cx="234" cy="846"/>
                </a:xfrm>
              </p:grpSpPr>
              <p:sp>
                <p:nvSpPr>
                  <p:cNvPr id="19500" name="AutoShape 48"/>
                  <p:cNvSpPr>
                    <a:spLocks noChangeArrowheads="1"/>
                  </p:cNvSpPr>
                  <p:nvPr/>
                </p:nvSpPr>
                <p:spPr bwMode="auto">
                  <a:xfrm>
                    <a:off x="4278" y="2802"/>
                    <a:ext cx="234" cy="414"/>
                  </a:xfrm>
                  <a:prstGeom prst="triangle">
                    <a:avLst>
                      <a:gd name="adj" fmla="val 50000"/>
                    </a:avLst>
                  </a:prstGeom>
                  <a:solidFill>
                    <a:srgbClr val="FF0000">
                      <a:alpha val="50195"/>
                    </a:srgbClr>
                  </a:solidFill>
                  <a:ln w="6350">
                    <a:noFill/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>
                      <a:latin typeface="Calibri" pitchFamily="34" charset="0"/>
                    </a:endParaRPr>
                  </a:p>
                </p:txBody>
              </p:sp>
              <p:sp>
                <p:nvSpPr>
                  <p:cNvPr id="19499" name="AutoShape 47"/>
                  <p:cNvSpPr>
                    <a:spLocks noChangeArrowheads="1"/>
                  </p:cNvSpPr>
                  <p:nvPr/>
                </p:nvSpPr>
                <p:spPr bwMode="auto">
                  <a:xfrm flipV="1">
                    <a:off x="4278" y="3204"/>
                    <a:ext cx="234" cy="444"/>
                  </a:xfrm>
                  <a:prstGeom prst="triangle">
                    <a:avLst>
                      <a:gd name="adj" fmla="val 50000"/>
                    </a:avLst>
                  </a:prstGeom>
                  <a:solidFill>
                    <a:srgbClr val="FF0000">
                      <a:alpha val="50195"/>
                    </a:srgbClr>
                  </a:solidFill>
                  <a:ln w="6350">
                    <a:noFill/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>
                      <a:latin typeface="Calibri" pitchFamily="34" charset="0"/>
                    </a:endParaRPr>
                  </a:p>
                </p:txBody>
              </p:sp>
            </p:grpSp>
          </p:grpSp>
          <p:sp>
            <p:nvSpPr>
              <p:cNvPr id="19489" name="Freeform 50"/>
              <p:cNvSpPr>
                <a:spLocks/>
              </p:cNvSpPr>
              <p:nvPr/>
            </p:nvSpPr>
            <p:spPr bwMode="auto">
              <a:xfrm rot="2572405">
                <a:off x="2732088" y="2743200"/>
                <a:ext cx="358775" cy="265113"/>
              </a:xfrm>
              <a:custGeom>
                <a:avLst/>
                <a:gdLst>
                  <a:gd name="T0" fmla="*/ 2147483647 w 151"/>
                  <a:gd name="T1" fmla="*/ 2147483647 h 117"/>
                  <a:gd name="T2" fmla="*/ 2147483647 w 151"/>
                  <a:gd name="T3" fmla="*/ 2147483647 h 117"/>
                  <a:gd name="T4" fmla="*/ 2147483647 w 151"/>
                  <a:gd name="T5" fmla="*/ 2147483647 h 117"/>
                  <a:gd name="T6" fmla="*/ 2147483647 w 151"/>
                  <a:gd name="T7" fmla="*/ 2147483647 h 117"/>
                  <a:gd name="T8" fmla="*/ 2147483647 w 151"/>
                  <a:gd name="T9" fmla="*/ 2147483647 h 117"/>
                  <a:gd name="T10" fmla="*/ 2147483647 w 151"/>
                  <a:gd name="T11" fmla="*/ 2147483647 h 117"/>
                  <a:gd name="T12" fmla="*/ 2147483647 w 151"/>
                  <a:gd name="T13" fmla="*/ 2147483647 h 117"/>
                  <a:gd name="T14" fmla="*/ 2147483647 w 151"/>
                  <a:gd name="T15" fmla="*/ 2147483647 h 117"/>
                  <a:gd name="T16" fmla="*/ 2147483647 w 151"/>
                  <a:gd name="T17" fmla="*/ 2147483647 h 117"/>
                  <a:gd name="T18" fmla="*/ 2147483647 w 151"/>
                  <a:gd name="T19" fmla="*/ 2147483647 h 117"/>
                  <a:gd name="T20" fmla="*/ 2147483647 w 151"/>
                  <a:gd name="T21" fmla="*/ 2147483647 h 117"/>
                  <a:gd name="T22" fmla="*/ 2147483647 w 151"/>
                  <a:gd name="T23" fmla="*/ 2147483647 h 117"/>
                  <a:gd name="T24" fmla="*/ 2147483647 w 151"/>
                  <a:gd name="T25" fmla="*/ 2147483647 h 117"/>
                  <a:gd name="T26" fmla="*/ 2147483647 w 151"/>
                  <a:gd name="T27" fmla="*/ 2147483647 h 117"/>
                  <a:gd name="T28" fmla="*/ 2147483647 w 151"/>
                  <a:gd name="T29" fmla="*/ 2147483647 h 117"/>
                  <a:gd name="T30" fmla="*/ 2147483647 w 151"/>
                  <a:gd name="T31" fmla="*/ 2147483647 h 117"/>
                  <a:gd name="T32" fmla="*/ 2147483647 w 151"/>
                  <a:gd name="T33" fmla="*/ 2147483647 h 117"/>
                  <a:gd name="T34" fmla="*/ 2147483647 w 151"/>
                  <a:gd name="T35" fmla="*/ 2147483647 h 117"/>
                  <a:gd name="T36" fmla="*/ 2147483647 w 151"/>
                  <a:gd name="T37" fmla="*/ 2147483647 h 117"/>
                  <a:gd name="T38" fmla="*/ 2147483647 w 151"/>
                  <a:gd name="T39" fmla="*/ 2147483647 h 117"/>
                  <a:gd name="T40" fmla="*/ 2147483647 w 151"/>
                  <a:gd name="T41" fmla="*/ 2147483647 h 117"/>
                  <a:gd name="T42" fmla="*/ 2147483647 w 151"/>
                  <a:gd name="T43" fmla="*/ 2147483647 h 117"/>
                  <a:gd name="T44" fmla="*/ 2147483647 w 151"/>
                  <a:gd name="T45" fmla="*/ 2147483647 h 117"/>
                  <a:gd name="T46" fmla="*/ 2147483647 w 151"/>
                  <a:gd name="T47" fmla="*/ 2147483647 h 117"/>
                  <a:gd name="T48" fmla="*/ 2147483647 w 151"/>
                  <a:gd name="T49" fmla="*/ 2147483647 h 117"/>
                  <a:gd name="T50" fmla="*/ 2147483647 w 151"/>
                  <a:gd name="T51" fmla="*/ 2147483647 h 117"/>
                  <a:gd name="T52" fmla="*/ 2147483647 w 151"/>
                  <a:gd name="T53" fmla="*/ 2147483647 h 117"/>
                  <a:gd name="T54" fmla="*/ 2147483647 w 151"/>
                  <a:gd name="T55" fmla="*/ 2147483647 h 117"/>
                  <a:gd name="T56" fmla="*/ 2147483647 w 151"/>
                  <a:gd name="T57" fmla="*/ 0 h 117"/>
                  <a:gd name="T58" fmla="*/ 2147483647 w 151"/>
                  <a:gd name="T59" fmla="*/ 2147483647 h 117"/>
                  <a:gd name="T60" fmla="*/ 2147483647 w 151"/>
                  <a:gd name="T61" fmla="*/ 2147483647 h 117"/>
                  <a:gd name="T62" fmla="*/ 2147483647 w 151"/>
                  <a:gd name="T63" fmla="*/ 2147483647 h 117"/>
                  <a:gd name="T64" fmla="*/ 2147483647 w 151"/>
                  <a:gd name="T65" fmla="*/ 2147483647 h 117"/>
                  <a:gd name="T66" fmla="*/ 2147483647 w 151"/>
                  <a:gd name="T67" fmla="*/ 2147483647 h 117"/>
                  <a:gd name="T68" fmla="*/ 2147483647 w 151"/>
                  <a:gd name="T69" fmla="*/ 2147483647 h 117"/>
                  <a:gd name="T70" fmla="*/ 2147483647 w 151"/>
                  <a:gd name="T71" fmla="*/ 2147483647 h 117"/>
                  <a:gd name="T72" fmla="*/ 2147483647 w 151"/>
                  <a:gd name="T73" fmla="*/ 2147483647 h 117"/>
                  <a:gd name="T74" fmla="*/ 2147483647 w 151"/>
                  <a:gd name="T75" fmla="*/ 2147483647 h 117"/>
                  <a:gd name="T76" fmla="*/ 2147483647 w 151"/>
                  <a:gd name="T77" fmla="*/ 2147483647 h 117"/>
                  <a:gd name="T78" fmla="*/ 2147483647 w 151"/>
                  <a:gd name="T79" fmla="*/ 2147483647 h 117"/>
                  <a:gd name="T80" fmla="*/ 2147483647 w 151"/>
                  <a:gd name="T81" fmla="*/ 2147483647 h 117"/>
                  <a:gd name="T82" fmla="*/ 2147483647 w 151"/>
                  <a:gd name="T83" fmla="*/ 2147483647 h 117"/>
                  <a:gd name="T84" fmla="*/ 2147483647 w 151"/>
                  <a:gd name="T85" fmla="*/ 2147483647 h 117"/>
                  <a:gd name="T86" fmla="*/ 2147483647 w 151"/>
                  <a:gd name="T87" fmla="*/ 2147483647 h 117"/>
                  <a:gd name="T88" fmla="*/ 2147483647 w 151"/>
                  <a:gd name="T89" fmla="*/ 2147483647 h 117"/>
                  <a:gd name="T90" fmla="*/ 2147483647 w 151"/>
                  <a:gd name="T91" fmla="*/ 2147483647 h 117"/>
                  <a:gd name="T92" fmla="*/ 2147483647 w 151"/>
                  <a:gd name="T93" fmla="*/ 2147483647 h 117"/>
                  <a:gd name="T94" fmla="*/ 2147483647 w 151"/>
                  <a:gd name="T95" fmla="*/ 2147483647 h 117"/>
                  <a:gd name="T96" fmla="*/ 2147483647 w 151"/>
                  <a:gd name="T97" fmla="*/ 2147483647 h 117"/>
                  <a:gd name="T98" fmla="*/ 2147483647 w 151"/>
                  <a:gd name="T99" fmla="*/ 2147483647 h 117"/>
                  <a:gd name="T100" fmla="*/ 2147483647 w 151"/>
                  <a:gd name="T101" fmla="*/ 2147483647 h 117"/>
                  <a:gd name="T102" fmla="*/ 2147483647 w 151"/>
                  <a:gd name="T103" fmla="*/ 2147483647 h 117"/>
                  <a:gd name="T104" fmla="*/ 2147483647 w 151"/>
                  <a:gd name="T105" fmla="*/ 2147483647 h 117"/>
                  <a:gd name="T106" fmla="*/ 2147483647 w 151"/>
                  <a:gd name="T107" fmla="*/ 2147483647 h 117"/>
                  <a:gd name="T108" fmla="*/ 2147483647 w 151"/>
                  <a:gd name="T109" fmla="*/ 2147483647 h 117"/>
                  <a:gd name="T110" fmla="*/ 2147483647 w 151"/>
                  <a:gd name="T111" fmla="*/ 2147483647 h 117"/>
                  <a:gd name="T112" fmla="*/ 2147483647 w 151"/>
                  <a:gd name="T113" fmla="*/ 2147483647 h 117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151"/>
                  <a:gd name="T172" fmla="*/ 0 h 117"/>
                  <a:gd name="T173" fmla="*/ 151 w 151"/>
                  <a:gd name="T174" fmla="*/ 117 h 117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151" h="117">
                    <a:moveTo>
                      <a:pt x="0" y="117"/>
                    </a:moveTo>
                    <a:lnTo>
                      <a:pt x="1" y="117"/>
                    </a:lnTo>
                    <a:lnTo>
                      <a:pt x="2" y="117"/>
                    </a:lnTo>
                    <a:lnTo>
                      <a:pt x="3" y="116"/>
                    </a:lnTo>
                    <a:lnTo>
                      <a:pt x="4" y="116"/>
                    </a:lnTo>
                    <a:lnTo>
                      <a:pt x="5" y="116"/>
                    </a:lnTo>
                    <a:lnTo>
                      <a:pt x="5" y="115"/>
                    </a:lnTo>
                    <a:lnTo>
                      <a:pt x="6" y="115"/>
                    </a:lnTo>
                    <a:lnTo>
                      <a:pt x="7" y="115"/>
                    </a:lnTo>
                    <a:lnTo>
                      <a:pt x="8" y="115"/>
                    </a:lnTo>
                    <a:lnTo>
                      <a:pt x="8" y="114"/>
                    </a:lnTo>
                    <a:lnTo>
                      <a:pt x="9" y="114"/>
                    </a:lnTo>
                    <a:lnTo>
                      <a:pt x="10" y="114"/>
                    </a:lnTo>
                    <a:lnTo>
                      <a:pt x="10" y="113"/>
                    </a:lnTo>
                    <a:lnTo>
                      <a:pt x="11" y="113"/>
                    </a:lnTo>
                    <a:lnTo>
                      <a:pt x="11" y="112"/>
                    </a:lnTo>
                    <a:lnTo>
                      <a:pt x="12" y="112"/>
                    </a:lnTo>
                    <a:lnTo>
                      <a:pt x="13" y="112"/>
                    </a:lnTo>
                    <a:lnTo>
                      <a:pt x="13" y="111"/>
                    </a:lnTo>
                    <a:lnTo>
                      <a:pt x="14" y="111"/>
                    </a:lnTo>
                    <a:lnTo>
                      <a:pt x="14" y="110"/>
                    </a:lnTo>
                    <a:lnTo>
                      <a:pt x="15" y="110"/>
                    </a:lnTo>
                    <a:lnTo>
                      <a:pt x="16" y="109"/>
                    </a:lnTo>
                    <a:lnTo>
                      <a:pt x="17" y="109"/>
                    </a:lnTo>
                    <a:lnTo>
                      <a:pt x="17" y="108"/>
                    </a:lnTo>
                    <a:lnTo>
                      <a:pt x="18" y="108"/>
                    </a:lnTo>
                    <a:lnTo>
                      <a:pt x="18" y="107"/>
                    </a:lnTo>
                    <a:lnTo>
                      <a:pt x="19" y="107"/>
                    </a:lnTo>
                    <a:lnTo>
                      <a:pt x="19" y="106"/>
                    </a:lnTo>
                    <a:lnTo>
                      <a:pt x="20" y="106"/>
                    </a:lnTo>
                    <a:lnTo>
                      <a:pt x="20" y="105"/>
                    </a:lnTo>
                    <a:lnTo>
                      <a:pt x="21" y="104"/>
                    </a:lnTo>
                    <a:lnTo>
                      <a:pt x="22" y="103"/>
                    </a:lnTo>
                    <a:lnTo>
                      <a:pt x="22" y="102"/>
                    </a:lnTo>
                    <a:lnTo>
                      <a:pt x="23" y="102"/>
                    </a:lnTo>
                    <a:lnTo>
                      <a:pt x="23" y="101"/>
                    </a:lnTo>
                    <a:lnTo>
                      <a:pt x="24" y="101"/>
                    </a:lnTo>
                    <a:lnTo>
                      <a:pt x="24" y="100"/>
                    </a:lnTo>
                    <a:lnTo>
                      <a:pt x="25" y="99"/>
                    </a:lnTo>
                    <a:lnTo>
                      <a:pt x="25" y="98"/>
                    </a:lnTo>
                    <a:lnTo>
                      <a:pt x="26" y="98"/>
                    </a:lnTo>
                    <a:lnTo>
                      <a:pt x="26" y="97"/>
                    </a:lnTo>
                    <a:lnTo>
                      <a:pt x="27" y="96"/>
                    </a:lnTo>
                    <a:lnTo>
                      <a:pt x="27" y="95"/>
                    </a:lnTo>
                    <a:lnTo>
                      <a:pt x="28" y="95"/>
                    </a:lnTo>
                    <a:lnTo>
                      <a:pt x="28" y="94"/>
                    </a:lnTo>
                    <a:lnTo>
                      <a:pt x="28" y="93"/>
                    </a:lnTo>
                    <a:lnTo>
                      <a:pt x="29" y="93"/>
                    </a:lnTo>
                    <a:lnTo>
                      <a:pt x="29" y="92"/>
                    </a:lnTo>
                    <a:lnTo>
                      <a:pt x="30" y="91"/>
                    </a:lnTo>
                    <a:lnTo>
                      <a:pt x="30" y="90"/>
                    </a:lnTo>
                    <a:lnTo>
                      <a:pt x="31" y="89"/>
                    </a:lnTo>
                    <a:lnTo>
                      <a:pt x="31" y="88"/>
                    </a:lnTo>
                    <a:lnTo>
                      <a:pt x="32" y="88"/>
                    </a:lnTo>
                    <a:lnTo>
                      <a:pt x="32" y="87"/>
                    </a:lnTo>
                    <a:lnTo>
                      <a:pt x="32" y="86"/>
                    </a:lnTo>
                    <a:lnTo>
                      <a:pt x="33" y="86"/>
                    </a:lnTo>
                    <a:lnTo>
                      <a:pt x="33" y="85"/>
                    </a:lnTo>
                    <a:lnTo>
                      <a:pt x="33" y="84"/>
                    </a:lnTo>
                    <a:lnTo>
                      <a:pt x="34" y="83"/>
                    </a:lnTo>
                    <a:lnTo>
                      <a:pt x="34" y="82"/>
                    </a:lnTo>
                    <a:lnTo>
                      <a:pt x="35" y="81"/>
                    </a:lnTo>
                    <a:lnTo>
                      <a:pt x="35" y="80"/>
                    </a:lnTo>
                    <a:lnTo>
                      <a:pt x="35" y="79"/>
                    </a:lnTo>
                    <a:lnTo>
                      <a:pt x="36" y="79"/>
                    </a:lnTo>
                    <a:lnTo>
                      <a:pt x="36" y="78"/>
                    </a:lnTo>
                    <a:lnTo>
                      <a:pt x="36" y="77"/>
                    </a:lnTo>
                    <a:lnTo>
                      <a:pt x="37" y="77"/>
                    </a:lnTo>
                    <a:lnTo>
                      <a:pt x="37" y="76"/>
                    </a:lnTo>
                    <a:lnTo>
                      <a:pt x="37" y="75"/>
                    </a:lnTo>
                    <a:lnTo>
                      <a:pt x="38" y="75"/>
                    </a:lnTo>
                    <a:lnTo>
                      <a:pt x="38" y="74"/>
                    </a:lnTo>
                    <a:lnTo>
                      <a:pt x="38" y="73"/>
                    </a:lnTo>
                    <a:lnTo>
                      <a:pt x="38" y="72"/>
                    </a:lnTo>
                    <a:lnTo>
                      <a:pt x="39" y="72"/>
                    </a:lnTo>
                    <a:lnTo>
                      <a:pt x="39" y="71"/>
                    </a:lnTo>
                    <a:lnTo>
                      <a:pt x="39" y="70"/>
                    </a:lnTo>
                    <a:lnTo>
                      <a:pt x="40" y="70"/>
                    </a:lnTo>
                    <a:lnTo>
                      <a:pt x="40" y="69"/>
                    </a:lnTo>
                    <a:lnTo>
                      <a:pt x="40" y="68"/>
                    </a:lnTo>
                    <a:lnTo>
                      <a:pt x="41" y="67"/>
                    </a:lnTo>
                    <a:lnTo>
                      <a:pt x="41" y="66"/>
                    </a:lnTo>
                    <a:lnTo>
                      <a:pt x="41" y="65"/>
                    </a:lnTo>
                    <a:lnTo>
                      <a:pt x="42" y="65"/>
                    </a:lnTo>
                    <a:lnTo>
                      <a:pt x="42" y="64"/>
                    </a:lnTo>
                    <a:lnTo>
                      <a:pt x="42" y="63"/>
                    </a:lnTo>
                    <a:lnTo>
                      <a:pt x="43" y="62"/>
                    </a:lnTo>
                    <a:lnTo>
                      <a:pt x="43" y="61"/>
                    </a:lnTo>
                    <a:lnTo>
                      <a:pt x="43" y="60"/>
                    </a:lnTo>
                    <a:lnTo>
                      <a:pt x="44" y="59"/>
                    </a:lnTo>
                    <a:lnTo>
                      <a:pt x="44" y="58"/>
                    </a:lnTo>
                    <a:lnTo>
                      <a:pt x="44" y="57"/>
                    </a:lnTo>
                    <a:lnTo>
                      <a:pt x="45" y="57"/>
                    </a:lnTo>
                    <a:lnTo>
                      <a:pt x="45" y="56"/>
                    </a:lnTo>
                    <a:lnTo>
                      <a:pt x="45" y="55"/>
                    </a:lnTo>
                    <a:lnTo>
                      <a:pt x="46" y="54"/>
                    </a:lnTo>
                    <a:lnTo>
                      <a:pt x="46" y="53"/>
                    </a:lnTo>
                    <a:lnTo>
                      <a:pt x="46" y="52"/>
                    </a:lnTo>
                    <a:lnTo>
                      <a:pt x="47" y="51"/>
                    </a:lnTo>
                    <a:lnTo>
                      <a:pt x="47" y="50"/>
                    </a:lnTo>
                    <a:lnTo>
                      <a:pt x="47" y="49"/>
                    </a:lnTo>
                    <a:lnTo>
                      <a:pt x="48" y="49"/>
                    </a:lnTo>
                    <a:lnTo>
                      <a:pt x="48" y="48"/>
                    </a:lnTo>
                    <a:lnTo>
                      <a:pt x="48" y="47"/>
                    </a:lnTo>
                    <a:lnTo>
                      <a:pt x="48" y="46"/>
                    </a:lnTo>
                    <a:lnTo>
                      <a:pt x="49" y="46"/>
                    </a:lnTo>
                    <a:lnTo>
                      <a:pt x="49" y="45"/>
                    </a:lnTo>
                    <a:lnTo>
                      <a:pt x="49" y="44"/>
                    </a:lnTo>
                    <a:lnTo>
                      <a:pt x="50" y="43"/>
                    </a:lnTo>
                    <a:lnTo>
                      <a:pt x="50" y="42"/>
                    </a:lnTo>
                    <a:lnTo>
                      <a:pt x="50" y="41"/>
                    </a:lnTo>
                    <a:lnTo>
                      <a:pt x="51" y="41"/>
                    </a:lnTo>
                    <a:lnTo>
                      <a:pt x="51" y="40"/>
                    </a:lnTo>
                    <a:lnTo>
                      <a:pt x="51" y="39"/>
                    </a:lnTo>
                    <a:lnTo>
                      <a:pt x="51" y="38"/>
                    </a:lnTo>
                    <a:lnTo>
                      <a:pt x="52" y="38"/>
                    </a:lnTo>
                    <a:lnTo>
                      <a:pt x="52" y="37"/>
                    </a:lnTo>
                    <a:lnTo>
                      <a:pt x="52" y="36"/>
                    </a:lnTo>
                    <a:lnTo>
                      <a:pt x="53" y="35"/>
                    </a:lnTo>
                    <a:lnTo>
                      <a:pt x="53" y="34"/>
                    </a:lnTo>
                    <a:lnTo>
                      <a:pt x="53" y="33"/>
                    </a:lnTo>
                    <a:lnTo>
                      <a:pt x="54" y="33"/>
                    </a:lnTo>
                    <a:lnTo>
                      <a:pt x="54" y="32"/>
                    </a:lnTo>
                    <a:lnTo>
                      <a:pt x="54" y="31"/>
                    </a:lnTo>
                    <a:lnTo>
                      <a:pt x="54" y="30"/>
                    </a:lnTo>
                    <a:lnTo>
                      <a:pt x="55" y="30"/>
                    </a:lnTo>
                    <a:lnTo>
                      <a:pt x="55" y="29"/>
                    </a:lnTo>
                    <a:lnTo>
                      <a:pt x="55" y="28"/>
                    </a:lnTo>
                    <a:lnTo>
                      <a:pt x="56" y="28"/>
                    </a:lnTo>
                    <a:lnTo>
                      <a:pt x="56" y="27"/>
                    </a:lnTo>
                    <a:lnTo>
                      <a:pt x="56" y="26"/>
                    </a:lnTo>
                    <a:lnTo>
                      <a:pt x="56" y="25"/>
                    </a:lnTo>
                    <a:lnTo>
                      <a:pt x="57" y="25"/>
                    </a:lnTo>
                    <a:lnTo>
                      <a:pt x="57" y="24"/>
                    </a:lnTo>
                    <a:lnTo>
                      <a:pt x="57" y="23"/>
                    </a:lnTo>
                    <a:lnTo>
                      <a:pt x="58" y="22"/>
                    </a:lnTo>
                    <a:lnTo>
                      <a:pt x="58" y="21"/>
                    </a:lnTo>
                    <a:lnTo>
                      <a:pt x="59" y="20"/>
                    </a:lnTo>
                    <a:lnTo>
                      <a:pt x="59" y="19"/>
                    </a:lnTo>
                    <a:lnTo>
                      <a:pt x="59" y="18"/>
                    </a:lnTo>
                    <a:lnTo>
                      <a:pt x="60" y="18"/>
                    </a:lnTo>
                    <a:lnTo>
                      <a:pt x="60" y="17"/>
                    </a:lnTo>
                    <a:lnTo>
                      <a:pt x="60" y="16"/>
                    </a:lnTo>
                    <a:lnTo>
                      <a:pt x="61" y="16"/>
                    </a:lnTo>
                    <a:lnTo>
                      <a:pt x="61" y="15"/>
                    </a:lnTo>
                    <a:lnTo>
                      <a:pt x="61" y="14"/>
                    </a:lnTo>
                    <a:lnTo>
                      <a:pt x="62" y="14"/>
                    </a:lnTo>
                    <a:lnTo>
                      <a:pt x="62" y="13"/>
                    </a:lnTo>
                    <a:lnTo>
                      <a:pt x="62" y="12"/>
                    </a:lnTo>
                    <a:lnTo>
                      <a:pt x="63" y="12"/>
                    </a:lnTo>
                    <a:lnTo>
                      <a:pt x="63" y="11"/>
                    </a:lnTo>
                    <a:lnTo>
                      <a:pt x="63" y="10"/>
                    </a:lnTo>
                    <a:lnTo>
                      <a:pt x="64" y="10"/>
                    </a:lnTo>
                    <a:lnTo>
                      <a:pt x="64" y="9"/>
                    </a:lnTo>
                    <a:lnTo>
                      <a:pt x="65" y="8"/>
                    </a:lnTo>
                    <a:lnTo>
                      <a:pt x="65" y="7"/>
                    </a:lnTo>
                    <a:lnTo>
                      <a:pt x="66" y="7"/>
                    </a:lnTo>
                    <a:lnTo>
                      <a:pt x="66" y="6"/>
                    </a:lnTo>
                    <a:lnTo>
                      <a:pt x="67" y="5"/>
                    </a:lnTo>
                    <a:lnTo>
                      <a:pt x="67" y="4"/>
                    </a:lnTo>
                    <a:lnTo>
                      <a:pt x="68" y="4"/>
                    </a:lnTo>
                    <a:lnTo>
                      <a:pt x="68" y="3"/>
                    </a:lnTo>
                    <a:lnTo>
                      <a:pt x="69" y="3"/>
                    </a:lnTo>
                    <a:lnTo>
                      <a:pt x="69" y="2"/>
                    </a:lnTo>
                    <a:lnTo>
                      <a:pt x="70" y="2"/>
                    </a:lnTo>
                    <a:lnTo>
                      <a:pt x="70" y="1"/>
                    </a:lnTo>
                    <a:lnTo>
                      <a:pt x="71" y="1"/>
                    </a:lnTo>
                    <a:lnTo>
                      <a:pt x="72" y="1"/>
                    </a:lnTo>
                    <a:lnTo>
                      <a:pt x="72" y="0"/>
                    </a:lnTo>
                    <a:lnTo>
                      <a:pt x="73" y="0"/>
                    </a:lnTo>
                    <a:lnTo>
                      <a:pt x="74" y="0"/>
                    </a:lnTo>
                    <a:lnTo>
                      <a:pt x="75" y="0"/>
                    </a:lnTo>
                    <a:lnTo>
                      <a:pt x="76" y="0"/>
                    </a:lnTo>
                    <a:lnTo>
                      <a:pt x="77" y="0"/>
                    </a:lnTo>
                    <a:lnTo>
                      <a:pt x="78" y="0"/>
                    </a:lnTo>
                    <a:lnTo>
                      <a:pt x="78" y="1"/>
                    </a:lnTo>
                    <a:lnTo>
                      <a:pt x="79" y="1"/>
                    </a:lnTo>
                    <a:lnTo>
                      <a:pt x="80" y="1"/>
                    </a:lnTo>
                    <a:lnTo>
                      <a:pt x="80" y="2"/>
                    </a:lnTo>
                    <a:lnTo>
                      <a:pt x="81" y="2"/>
                    </a:lnTo>
                    <a:lnTo>
                      <a:pt x="81" y="3"/>
                    </a:lnTo>
                    <a:lnTo>
                      <a:pt x="82" y="3"/>
                    </a:lnTo>
                    <a:lnTo>
                      <a:pt x="82" y="4"/>
                    </a:lnTo>
                    <a:lnTo>
                      <a:pt x="83" y="4"/>
                    </a:lnTo>
                    <a:lnTo>
                      <a:pt x="83" y="5"/>
                    </a:lnTo>
                    <a:lnTo>
                      <a:pt x="84" y="6"/>
                    </a:lnTo>
                    <a:lnTo>
                      <a:pt x="84" y="7"/>
                    </a:lnTo>
                    <a:lnTo>
                      <a:pt x="85" y="7"/>
                    </a:lnTo>
                    <a:lnTo>
                      <a:pt x="85" y="8"/>
                    </a:lnTo>
                    <a:lnTo>
                      <a:pt x="86" y="9"/>
                    </a:lnTo>
                    <a:lnTo>
                      <a:pt x="86" y="10"/>
                    </a:lnTo>
                    <a:lnTo>
                      <a:pt x="87" y="10"/>
                    </a:lnTo>
                    <a:lnTo>
                      <a:pt x="87" y="11"/>
                    </a:lnTo>
                    <a:lnTo>
                      <a:pt x="87" y="12"/>
                    </a:lnTo>
                    <a:lnTo>
                      <a:pt x="88" y="12"/>
                    </a:lnTo>
                    <a:lnTo>
                      <a:pt x="88" y="13"/>
                    </a:lnTo>
                    <a:lnTo>
                      <a:pt x="88" y="14"/>
                    </a:lnTo>
                    <a:lnTo>
                      <a:pt x="89" y="14"/>
                    </a:lnTo>
                    <a:lnTo>
                      <a:pt x="89" y="15"/>
                    </a:lnTo>
                    <a:lnTo>
                      <a:pt x="89" y="16"/>
                    </a:lnTo>
                    <a:lnTo>
                      <a:pt x="90" y="16"/>
                    </a:lnTo>
                    <a:lnTo>
                      <a:pt x="90" y="17"/>
                    </a:lnTo>
                    <a:lnTo>
                      <a:pt x="90" y="18"/>
                    </a:lnTo>
                    <a:lnTo>
                      <a:pt x="91" y="18"/>
                    </a:lnTo>
                    <a:lnTo>
                      <a:pt x="91" y="19"/>
                    </a:lnTo>
                    <a:lnTo>
                      <a:pt x="91" y="20"/>
                    </a:lnTo>
                    <a:lnTo>
                      <a:pt x="92" y="21"/>
                    </a:lnTo>
                    <a:lnTo>
                      <a:pt x="92" y="22"/>
                    </a:lnTo>
                    <a:lnTo>
                      <a:pt x="93" y="23"/>
                    </a:lnTo>
                    <a:lnTo>
                      <a:pt x="93" y="24"/>
                    </a:lnTo>
                    <a:lnTo>
                      <a:pt x="93" y="25"/>
                    </a:lnTo>
                    <a:lnTo>
                      <a:pt x="94" y="25"/>
                    </a:lnTo>
                    <a:lnTo>
                      <a:pt x="94" y="26"/>
                    </a:lnTo>
                    <a:lnTo>
                      <a:pt x="94" y="27"/>
                    </a:lnTo>
                    <a:lnTo>
                      <a:pt x="94" y="28"/>
                    </a:lnTo>
                    <a:lnTo>
                      <a:pt x="95" y="28"/>
                    </a:lnTo>
                    <a:lnTo>
                      <a:pt x="95" y="29"/>
                    </a:lnTo>
                    <a:lnTo>
                      <a:pt x="95" y="30"/>
                    </a:lnTo>
                    <a:lnTo>
                      <a:pt x="96" y="30"/>
                    </a:lnTo>
                    <a:lnTo>
                      <a:pt x="96" y="31"/>
                    </a:lnTo>
                    <a:lnTo>
                      <a:pt x="96" y="32"/>
                    </a:lnTo>
                    <a:lnTo>
                      <a:pt x="96" y="33"/>
                    </a:lnTo>
                    <a:lnTo>
                      <a:pt x="97" y="33"/>
                    </a:lnTo>
                    <a:lnTo>
                      <a:pt x="97" y="34"/>
                    </a:lnTo>
                    <a:lnTo>
                      <a:pt x="97" y="35"/>
                    </a:lnTo>
                    <a:lnTo>
                      <a:pt x="98" y="36"/>
                    </a:lnTo>
                    <a:lnTo>
                      <a:pt x="98" y="37"/>
                    </a:lnTo>
                    <a:lnTo>
                      <a:pt x="98" y="38"/>
                    </a:lnTo>
                    <a:lnTo>
                      <a:pt x="99" y="38"/>
                    </a:lnTo>
                    <a:lnTo>
                      <a:pt x="99" y="39"/>
                    </a:lnTo>
                    <a:lnTo>
                      <a:pt x="99" y="40"/>
                    </a:lnTo>
                    <a:lnTo>
                      <a:pt x="99" y="41"/>
                    </a:lnTo>
                    <a:lnTo>
                      <a:pt x="100" y="41"/>
                    </a:lnTo>
                    <a:lnTo>
                      <a:pt x="100" y="42"/>
                    </a:lnTo>
                    <a:lnTo>
                      <a:pt x="100" y="43"/>
                    </a:lnTo>
                    <a:lnTo>
                      <a:pt x="101" y="44"/>
                    </a:lnTo>
                    <a:lnTo>
                      <a:pt x="101" y="45"/>
                    </a:lnTo>
                    <a:lnTo>
                      <a:pt x="101" y="46"/>
                    </a:lnTo>
                    <a:lnTo>
                      <a:pt x="102" y="46"/>
                    </a:lnTo>
                    <a:lnTo>
                      <a:pt x="102" y="47"/>
                    </a:lnTo>
                    <a:lnTo>
                      <a:pt x="102" y="48"/>
                    </a:lnTo>
                    <a:lnTo>
                      <a:pt x="102" y="49"/>
                    </a:lnTo>
                    <a:lnTo>
                      <a:pt x="103" y="49"/>
                    </a:lnTo>
                    <a:lnTo>
                      <a:pt x="103" y="50"/>
                    </a:lnTo>
                    <a:lnTo>
                      <a:pt x="103" y="51"/>
                    </a:lnTo>
                    <a:lnTo>
                      <a:pt x="104" y="52"/>
                    </a:lnTo>
                    <a:lnTo>
                      <a:pt x="104" y="53"/>
                    </a:lnTo>
                    <a:lnTo>
                      <a:pt x="104" y="54"/>
                    </a:lnTo>
                    <a:lnTo>
                      <a:pt x="105" y="55"/>
                    </a:lnTo>
                    <a:lnTo>
                      <a:pt x="105" y="56"/>
                    </a:lnTo>
                    <a:lnTo>
                      <a:pt x="105" y="57"/>
                    </a:lnTo>
                    <a:lnTo>
                      <a:pt x="106" y="57"/>
                    </a:lnTo>
                    <a:lnTo>
                      <a:pt x="106" y="58"/>
                    </a:lnTo>
                    <a:lnTo>
                      <a:pt x="106" y="59"/>
                    </a:lnTo>
                    <a:lnTo>
                      <a:pt x="107" y="60"/>
                    </a:lnTo>
                    <a:lnTo>
                      <a:pt x="107" y="61"/>
                    </a:lnTo>
                    <a:lnTo>
                      <a:pt x="107" y="62"/>
                    </a:lnTo>
                    <a:lnTo>
                      <a:pt x="108" y="63"/>
                    </a:lnTo>
                    <a:lnTo>
                      <a:pt x="108" y="64"/>
                    </a:lnTo>
                    <a:lnTo>
                      <a:pt x="108" y="65"/>
                    </a:lnTo>
                    <a:lnTo>
                      <a:pt x="109" y="65"/>
                    </a:lnTo>
                    <a:lnTo>
                      <a:pt x="109" y="66"/>
                    </a:lnTo>
                    <a:lnTo>
                      <a:pt x="109" y="67"/>
                    </a:lnTo>
                    <a:lnTo>
                      <a:pt x="110" y="68"/>
                    </a:lnTo>
                    <a:lnTo>
                      <a:pt x="110" y="69"/>
                    </a:lnTo>
                    <a:lnTo>
                      <a:pt x="110" y="70"/>
                    </a:lnTo>
                    <a:lnTo>
                      <a:pt x="111" y="70"/>
                    </a:lnTo>
                    <a:lnTo>
                      <a:pt x="111" y="71"/>
                    </a:lnTo>
                    <a:lnTo>
                      <a:pt x="111" y="72"/>
                    </a:lnTo>
                    <a:lnTo>
                      <a:pt x="112" y="72"/>
                    </a:lnTo>
                    <a:lnTo>
                      <a:pt x="112" y="73"/>
                    </a:lnTo>
                    <a:lnTo>
                      <a:pt x="112" y="74"/>
                    </a:lnTo>
                    <a:lnTo>
                      <a:pt x="112" y="75"/>
                    </a:lnTo>
                    <a:lnTo>
                      <a:pt x="113" y="75"/>
                    </a:lnTo>
                    <a:lnTo>
                      <a:pt x="113" y="76"/>
                    </a:lnTo>
                    <a:lnTo>
                      <a:pt x="113" y="77"/>
                    </a:lnTo>
                    <a:lnTo>
                      <a:pt x="114" y="77"/>
                    </a:lnTo>
                    <a:lnTo>
                      <a:pt x="114" y="78"/>
                    </a:lnTo>
                    <a:lnTo>
                      <a:pt x="114" y="79"/>
                    </a:lnTo>
                    <a:lnTo>
                      <a:pt x="115" y="79"/>
                    </a:lnTo>
                    <a:lnTo>
                      <a:pt x="115" y="80"/>
                    </a:lnTo>
                    <a:lnTo>
                      <a:pt x="115" y="81"/>
                    </a:lnTo>
                    <a:lnTo>
                      <a:pt x="116" y="82"/>
                    </a:lnTo>
                    <a:lnTo>
                      <a:pt x="116" y="83"/>
                    </a:lnTo>
                    <a:lnTo>
                      <a:pt x="117" y="84"/>
                    </a:lnTo>
                    <a:lnTo>
                      <a:pt x="117" y="85"/>
                    </a:lnTo>
                    <a:lnTo>
                      <a:pt x="117" y="86"/>
                    </a:lnTo>
                    <a:lnTo>
                      <a:pt x="118" y="86"/>
                    </a:lnTo>
                    <a:lnTo>
                      <a:pt x="118" y="87"/>
                    </a:lnTo>
                    <a:lnTo>
                      <a:pt x="118" y="88"/>
                    </a:lnTo>
                    <a:lnTo>
                      <a:pt x="119" y="88"/>
                    </a:lnTo>
                    <a:lnTo>
                      <a:pt x="119" y="89"/>
                    </a:lnTo>
                    <a:lnTo>
                      <a:pt x="120" y="90"/>
                    </a:lnTo>
                    <a:lnTo>
                      <a:pt x="120" y="91"/>
                    </a:lnTo>
                    <a:lnTo>
                      <a:pt x="121" y="92"/>
                    </a:lnTo>
                    <a:lnTo>
                      <a:pt x="121" y="93"/>
                    </a:lnTo>
                    <a:lnTo>
                      <a:pt x="122" y="93"/>
                    </a:lnTo>
                    <a:lnTo>
                      <a:pt x="122" y="94"/>
                    </a:lnTo>
                    <a:lnTo>
                      <a:pt x="122" y="95"/>
                    </a:lnTo>
                    <a:lnTo>
                      <a:pt x="123" y="95"/>
                    </a:lnTo>
                    <a:lnTo>
                      <a:pt x="123" y="96"/>
                    </a:lnTo>
                    <a:lnTo>
                      <a:pt x="124" y="97"/>
                    </a:lnTo>
                    <a:lnTo>
                      <a:pt x="124" y="98"/>
                    </a:lnTo>
                    <a:lnTo>
                      <a:pt x="125" y="98"/>
                    </a:lnTo>
                    <a:lnTo>
                      <a:pt x="125" y="99"/>
                    </a:lnTo>
                    <a:lnTo>
                      <a:pt x="126" y="100"/>
                    </a:lnTo>
                    <a:lnTo>
                      <a:pt x="126" y="101"/>
                    </a:lnTo>
                    <a:lnTo>
                      <a:pt x="127" y="101"/>
                    </a:lnTo>
                    <a:lnTo>
                      <a:pt x="127" y="102"/>
                    </a:lnTo>
                    <a:lnTo>
                      <a:pt x="128" y="102"/>
                    </a:lnTo>
                    <a:lnTo>
                      <a:pt x="128" y="103"/>
                    </a:lnTo>
                    <a:lnTo>
                      <a:pt x="129" y="104"/>
                    </a:lnTo>
                    <a:lnTo>
                      <a:pt x="130" y="105"/>
                    </a:lnTo>
                    <a:lnTo>
                      <a:pt x="130" y="106"/>
                    </a:lnTo>
                    <a:lnTo>
                      <a:pt x="131" y="106"/>
                    </a:lnTo>
                    <a:lnTo>
                      <a:pt x="131" y="107"/>
                    </a:lnTo>
                    <a:lnTo>
                      <a:pt x="132" y="107"/>
                    </a:lnTo>
                    <a:lnTo>
                      <a:pt x="132" y="108"/>
                    </a:lnTo>
                    <a:lnTo>
                      <a:pt x="133" y="108"/>
                    </a:lnTo>
                    <a:lnTo>
                      <a:pt x="133" y="109"/>
                    </a:lnTo>
                    <a:lnTo>
                      <a:pt x="134" y="109"/>
                    </a:lnTo>
                    <a:lnTo>
                      <a:pt x="135" y="110"/>
                    </a:lnTo>
                    <a:lnTo>
                      <a:pt x="136" y="110"/>
                    </a:lnTo>
                    <a:lnTo>
                      <a:pt x="136" y="111"/>
                    </a:lnTo>
                    <a:lnTo>
                      <a:pt x="137" y="111"/>
                    </a:lnTo>
                    <a:lnTo>
                      <a:pt x="137" y="112"/>
                    </a:lnTo>
                    <a:lnTo>
                      <a:pt x="138" y="112"/>
                    </a:lnTo>
                    <a:lnTo>
                      <a:pt x="139" y="112"/>
                    </a:lnTo>
                    <a:lnTo>
                      <a:pt x="139" y="113"/>
                    </a:lnTo>
                    <a:lnTo>
                      <a:pt x="140" y="113"/>
                    </a:lnTo>
                    <a:lnTo>
                      <a:pt x="140" y="114"/>
                    </a:lnTo>
                    <a:lnTo>
                      <a:pt x="141" y="114"/>
                    </a:lnTo>
                    <a:lnTo>
                      <a:pt x="142" y="114"/>
                    </a:lnTo>
                    <a:lnTo>
                      <a:pt x="142" y="115"/>
                    </a:lnTo>
                    <a:lnTo>
                      <a:pt x="143" y="115"/>
                    </a:lnTo>
                    <a:lnTo>
                      <a:pt x="144" y="115"/>
                    </a:lnTo>
                    <a:lnTo>
                      <a:pt x="145" y="115"/>
                    </a:lnTo>
                    <a:lnTo>
                      <a:pt x="145" y="116"/>
                    </a:lnTo>
                    <a:lnTo>
                      <a:pt x="146" y="116"/>
                    </a:lnTo>
                    <a:lnTo>
                      <a:pt x="147" y="116"/>
                    </a:lnTo>
                    <a:lnTo>
                      <a:pt x="148" y="117"/>
                    </a:lnTo>
                    <a:lnTo>
                      <a:pt x="149" y="117"/>
                    </a:lnTo>
                    <a:lnTo>
                      <a:pt x="150" y="117"/>
                    </a:lnTo>
                    <a:lnTo>
                      <a:pt x="151" y="117"/>
                    </a:lnTo>
                  </a:path>
                </a:pathLst>
              </a:custGeom>
              <a:solidFill>
                <a:srgbClr val="FF0000">
                  <a:alpha val="50195"/>
                </a:srgbClr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latin typeface="Calibri" pitchFamily="34" charset="0"/>
                </a:endParaRPr>
              </a:p>
            </p:txBody>
          </p:sp>
          <p:sp>
            <p:nvSpPr>
              <p:cNvPr id="19490" name="Line 52"/>
              <p:cNvSpPr>
                <a:spLocks noChangeShapeType="1"/>
              </p:cNvSpPr>
              <p:nvPr/>
            </p:nvSpPr>
            <p:spPr bwMode="auto">
              <a:xfrm flipH="1" flipV="1">
                <a:off x="2798763" y="2595563"/>
                <a:ext cx="158750" cy="158750"/>
              </a:xfrm>
              <a:prstGeom prst="line">
                <a:avLst/>
              </a:prstGeom>
              <a:noFill/>
              <a:ln w="19050">
                <a:solidFill>
                  <a:srgbClr val="FF0000">
                    <a:alpha val="50195"/>
                  </a:srgbClr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10" name="Group 77"/>
              <p:cNvGrpSpPr>
                <a:grpSpLocks/>
              </p:cNvGrpSpPr>
              <p:nvPr/>
            </p:nvGrpSpPr>
            <p:grpSpPr bwMode="auto">
              <a:xfrm rot="-3955000">
                <a:off x="1818344" y="4682486"/>
                <a:ext cx="360364" cy="1212332"/>
                <a:chOff x="1314450" y="5264668"/>
                <a:chExt cx="360364" cy="1212332"/>
              </a:xfrm>
            </p:grpSpPr>
            <p:sp>
              <p:nvSpPr>
                <p:cNvPr id="19495" name="Freeform 42"/>
                <p:cNvSpPr>
                  <a:spLocks/>
                </p:cNvSpPr>
                <p:nvPr/>
              </p:nvSpPr>
              <p:spPr bwMode="auto">
                <a:xfrm rot="5400000">
                  <a:off x="997851" y="5800037"/>
                  <a:ext cx="1051726" cy="302200"/>
                </a:xfrm>
                <a:custGeom>
                  <a:avLst/>
                  <a:gdLst>
                    <a:gd name="T0" fmla="*/ 0 w 633"/>
                    <a:gd name="T1" fmla="*/ 0 h 181"/>
                    <a:gd name="T2" fmla="*/ 633 w 633"/>
                    <a:gd name="T3" fmla="*/ 181 h 181"/>
                  </a:gdLst>
                  <a:ahLst/>
                  <a:cxnLst/>
                  <a:rect l="T0" t="T1" r="T2" b="T3"/>
                  <a:pathLst>
                    <a:path w="633" h="181">
                      <a:moveTo>
                        <a:pt x="168" y="174"/>
                      </a:moveTo>
                      <a:lnTo>
                        <a:pt x="168" y="174"/>
                      </a:lnTo>
                      <a:lnTo>
                        <a:pt x="170" y="174"/>
                      </a:lnTo>
                      <a:lnTo>
                        <a:pt x="172" y="174"/>
                      </a:lnTo>
                      <a:lnTo>
                        <a:pt x="174" y="174"/>
                      </a:lnTo>
                      <a:lnTo>
                        <a:pt x="0" y="173"/>
                      </a:lnTo>
                      <a:lnTo>
                        <a:pt x="178" y="174"/>
                      </a:lnTo>
                      <a:lnTo>
                        <a:pt x="179" y="174"/>
                      </a:lnTo>
                      <a:lnTo>
                        <a:pt x="181" y="174"/>
                      </a:lnTo>
                      <a:lnTo>
                        <a:pt x="183" y="174"/>
                      </a:lnTo>
                      <a:lnTo>
                        <a:pt x="185" y="174"/>
                      </a:lnTo>
                      <a:lnTo>
                        <a:pt x="187" y="174"/>
                      </a:lnTo>
                      <a:lnTo>
                        <a:pt x="189" y="174"/>
                      </a:lnTo>
                      <a:lnTo>
                        <a:pt x="191" y="174"/>
                      </a:lnTo>
                      <a:lnTo>
                        <a:pt x="193" y="174"/>
                      </a:lnTo>
                      <a:lnTo>
                        <a:pt x="195" y="174"/>
                      </a:lnTo>
                      <a:lnTo>
                        <a:pt x="197" y="174"/>
                      </a:lnTo>
                      <a:lnTo>
                        <a:pt x="199" y="174"/>
                      </a:lnTo>
                      <a:lnTo>
                        <a:pt x="201" y="174"/>
                      </a:lnTo>
                      <a:lnTo>
                        <a:pt x="202" y="174"/>
                      </a:lnTo>
                      <a:lnTo>
                        <a:pt x="204" y="174"/>
                      </a:lnTo>
                      <a:lnTo>
                        <a:pt x="206" y="174"/>
                      </a:lnTo>
                      <a:lnTo>
                        <a:pt x="208" y="174"/>
                      </a:lnTo>
                      <a:lnTo>
                        <a:pt x="210" y="174"/>
                      </a:lnTo>
                      <a:lnTo>
                        <a:pt x="212" y="174"/>
                      </a:lnTo>
                      <a:lnTo>
                        <a:pt x="214" y="174"/>
                      </a:lnTo>
                      <a:lnTo>
                        <a:pt x="216" y="174"/>
                      </a:lnTo>
                      <a:lnTo>
                        <a:pt x="218" y="174"/>
                      </a:lnTo>
                      <a:lnTo>
                        <a:pt x="220" y="174"/>
                      </a:lnTo>
                      <a:lnTo>
                        <a:pt x="222" y="174"/>
                      </a:lnTo>
                      <a:lnTo>
                        <a:pt x="224" y="174"/>
                      </a:lnTo>
                      <a:lnTo>
                        <a:pt x="225" y="174"/>
                      </a:lnTo>
                      <a:lnTo>
                        <a:pt x="227" y="174"/>
                      </a:lnTo>
                      <a:lnTo>
                        <a:pt x="229" y="174"/>
                      </a:lnTo>
                      <a:lnTo>
                        <a:pt x="231" y="174"/>
                      </a:lnTo>
                      <a:lnTo>
                        <a:pt x="233" y="174"/>
                      </a:lnTo>
                      <a:lnTo>
                        <a:pt x="235" y="174"/>
                      </a:lnTo>
                      <a:lnTo>
                        <a:pt x="237" y="174"/>
                      </a:lnTo>
                      <a:lnTo>
                        <a:pt x="239" y="174"/>
                      </a:lnTo>
                      <a:lnTo>
                        <a:pt x="241" y="174"/>
                      </a:lnTo>
                      <a:lnTo>
                        <a:pt x="243" y="174"/>
                      </a:lnTo>
                      <a:lnTo>
                        <a:pt x="245" y="174"/>
                      </a:lnTo>
                      <a:lnTo>
                        <a:pt x="247" y="174"/>
                      </a:lnTo>
                      <a:lnTo>
                        <a:pt x="248" y="174"/>
                      </a:lnTo>
                      <a:lnTo>
                        <a:pt x="250" y="174"/>
                      </a:lnTo>
                      <a:lnTo>
                        <a:pt x="252" y="174"/>
                      </a:lnTo>
                      <a:lnTo>
                        <a:pt x="254" y="174"/>
                      </a:lnTo>
                      <a:lnTo>
                        <a:pt x="256" y="174"/>
                      </a:lnTo>
                      <a:lnTo>
                        <a:pt x="258" y="174"/>
                      </a:lnTo>
                      <a:lnTo>
                        <a:pt x="258" y="172"/>
                      </a:lnTo>
                      <a:lnTo>
                        <a:pt x="260" y="172"/>
                      </a:lnTo>
                      <a:lnTo>
                        <a:pt x="262" y="172"/>
                      </a:lnTo>
                      <a:lnTo>
                        <a:pt x="262" y="170"/>
                      </a:lnTo>
                      <a:lnTo>
                        <a:pt x="262" y="168"/>
                      </a:lnTo>
                      <a:lnTo>
                        <a:pt x="264" y="168"/>
                      </a:lnTo>
                      <a:lnTo>
                        <a:pt x="264" y="166"/>
                      </a:lnTo>
                      <a:lnTo>
                        <a:pt x="266" y="166"/>
                      </a:lnTo>
                      <a:lnTo>
                        <a:pt x="266" y="164"/>
                      </a:lnTo>
                      <a:lnTo>
                        <a:pt x="266" y="162"/>
                      </a:lnTo>
                      <a:lnTo>
                        <a:pt x="266" y="161"/>
                      </a:lnTo>
                      <a:lnTo>
                        <a:pt x="266" y="159"/>
                      </a:lnTo>
                      <a:lnTo>
                        <a:pt x="266" y="157"/>
                      </a:lnTo>
                      <a:lnTo>
                        <a:pt x="268" y="157"/>
                      </a:lnTo>
                      <a:lnTo>
                        <a:pt x="268" y="155"/>
                      </a:lnTo>
                      <a:lnTo>
                        <a:pt x="268" y="153"/>
                      </a:lnTo>
                      <a:lnTo>
                        <a:pt x="268" y="151"/>
                      </a:lnTo>
                      <a:lnTo>
                        <a:pt x="268" y="149"/>
                      </a:lnTo>
                      <a:lnTo>
                        <a:pt x="270" y="147"/>
                      </a:lnTo>
                      <a:lnTo>
                        <a:pt x="270" y="145"/>
                      </a:lnTo>
                      <a:lnTo>
                        <a:pt x="270" y="143"/>
                      </a:lnTo>
                      <a:lnTo>
                        <a:pt x="270" y="141"/>
                      </a:lnTo>
                      <a:lnTo>
                        <a:pt x="270" y="139"/>
                      </a:lnTo>
                      <a:lnTo>
                        <a:pt x="271" y="138"/>
                      </a:lnTo>
                      <a:lnTo>
                        <a:pt x="271" y="134"/>
                      </a:lnTo>
                      <a:lnTo>
                        <a:pt x="271" y="132"/>
                      </a:lnTo>
                      <a:lnTo>
                        <a:pt x="271" y="128"/>
                      </a:lnTo>
                      <a:lnTo>
                        <a:pt x="271" y="124"/>
                      </a:lnTo>
                      <a:lnTo>
                        <a:pt x="271" y="122"/>
                      </a:lnTo>
                      <a:lnTo>
                        <a:pt x="271" y="120"/>
                      </a:lnTo>
                      <a:lnTo>
                        <a:pt x="273" y="118"/>
                      </a:lnTo>
                      <a:lnTo>
                        <a:pt x="273" y="115"/>
                      </a:lnTo>
                      <a:lnTo>
                        <a:pt x="273" y="113"/>
                      </a:lnTo>
                      <a:lnTo>
                        <a:pt x="273" y="109"/>
                      </a:lnTo>
                      <a:lnTo>
                        <a:pt x="273" y="107"/>
                      </a:lnTo>
                      <a:lnTo>
                        <a:pt x="273" y="105"/>
                      </a:lnTo>
                      <a:lnTo>
                        <a:pt x="273" y="103"/>
                      </a:lnTo>
                      <a:cubicBezTo>
                        <a:pt x="274" y="102"/>
                        <a:pt x="274" y="100"/>
                        <a:pt x="275" y="99"/>
                      </a:cubicBezTo>
                      <a:lnTo>
                        <a:pt x="275" y="97"/>
                      </a:lnTo>
                      <a:lnTo>
                        <a:pt x="275" y="93"/>
                      </a:lnTo>
                      <a:lnTo>
                        <a:pt x="275" y="92"/>
                      </a:lnTo>
                      <a:lnTo>
                        <a:pt x="275" y="88"/>
                      </a:lnTo>
                      <a:lnTo>
                        <a:pt x="275" y="84"/>
                      </a:lnTo>
                      <a:lnTo>
                        <a:pt x="275" y="82"/>
                      </a:lnTo>
                      <a:lnTo>
                        <a:pt x="275" y="78"/>
                      </a:lnTo>
                      <a:lnTo>
                        <a:pt x="275" y="76"/>
                      </a:lnTo>
                      <a:lnTo>
                        <a:pt x="275" y="72"/>
                      </a:lnTo>
                      <a:lnTo>
                        <a:pt x="275" y="70"/>
                      </a:lnTo>
                      <a:cubicBezTo>
                        <a:pt x="276" y="69"/>
                        <a:pt x="276" y="68"/>
                        <a:pt x="277" y="67"/>
                      </a:cubicBezTo>
                      <a:lnTo>
                        <a:pt x="277" y="63"/>
                      </a:lnTo>
                      <a:lnTo>
                        <a:pt x="277" y="61"/>
                      </a:lnTo>
                      <a:lnTo>
                        <a:pt x="277" y="59"/>
                      </a:lnTo>
                      <a:lnTo>
                        <a:pt x="277" y="55"/>
                      </a:lnTo>
                      <a:lnTo>
                        <a:pt x="277" y="53"/>
                      </a:lnTo>
                      <a:lnTo>
                        <a:pt x="277" y="49"/>
                      </a:lnTo>
                      <a:lnTo>
                        <a:pt x="279" y="47"/>
                      </a:lnTo>
                      <a:lnTo>
                        <a:pt x="279" y="44"/>
                      </a:lnTo>
                      <a:lnTo>
                        <a:pt x="279" y="40"/>
                      </a:lnTo>
                      <a:lnTo>
                        <a:pt x="279" y="38"/>
                      </a:lnTo>
                      <a:lnTo>
                        <a:pt x="279" y="36"/>
                      </a:lnTo>
                      <a:lnTo>
                        <a:pt x="281" y="34"/>
                      </a:lnTo>
                      <a:lnTo>
                        <a:pt x="281" y="30"/>
                      </a:lnTo>
                      <a:lnTo>
                        <a:pt x="281" y="28"/>
                      </a:lnTo>
                      <a:lnTo>
                        <a:pt x="281" y="24"/>
                      </a:lnTo>
                      <a:lnTo>
                        <a:pt x="281" y="23"/>
                      </a:lnTo>
                      <a:lnTo>
                        <a:pt x="281" y="21"/>
                      </a:lnTo>
                      <a:lnTo>
                        <a:pt x="281" y="19"/>
                      </a:lnTo>
                      <a:lnTo>
                        <a:pt x="281" y="17"/>
                      </a:lnTo>
                      <a:lnTo>
                        <a:pt x="281" y="13"/>
                      </a:lnTo>
                      <a:lnTo>
                        <a:pt x="281" y="11"/>
                      </a:lnTo>
                      <a:lnTo>
                        <a:pt x="281" y="9"/>
                      </a:lnTo>
                      <a:lnTo>
                        <a:pt x="283" y="7"/>
                      </a:lnTo>
                      <a:lnTo>
                        <a:pt x="283" y="5"/>
                      </a:lnTo>
                      <a:lnTo>
                        <a:pt x="283" y="3"/>
                      </a:lnTo>
                      <a:lnTo>
                        <a:pt x="283" y="1"/>
                      </a:lnTo>
                      <a:lnTo>
                        <a:pt x="285" y="1"/>
                      </a:lnTo>
                      <a:lnTo>
                        <a:pt x="285" y="0"/>
                      </a:lnTo>
                      <a:lnTo>
                        <a:pt x="287" y="0"/>
                      </a:lnTo>
                      <a:lnTo>
                        <a:pt x="287" y="1"/>
                      </a:lnTo>
                      <a:lnTo>
                        <a:pt x="287" y="3"/>
                      </a:lnTo>
                      <a:lnTo>
                        <a:pt x="287" y="5"/>
                      </a:lnTo>
                      <a:lnTo>
                        <a:pt x="287" y="7"/>
                      </a:lnTo>
                      <a:lnTo>
                        <a:pt x="287" y="9"/>
                      </a:lnTo>
                      <a:lnTo>
                        <a:pt x="289" y="11"/>
                      </a:lnTo>
                      <a:lnTo>
                        <a:pt x="289" y="13"/>
                      </a:lnTo>
                      <a:lnTo>
                        <a:pt x="289" y="17"/>
                      </a:lnTo>
                      <a:lnTo>
                        <a:pt x="289" y="19"/>
                      </a:lnTo>
                      <a:lnTo>
                        <a:pt x="291" y="21"/>
                      </a:lnTo>
                      <a:lnTo>
                        <a:pt x="291" y="23"/>
                      </a:lnTo>
                      <a:lnTo>
                        <a:pt x="291" y="24"/>
                      </a:lnTo>
                      <a:lnTo>
                        <a:pt x="291" y="28"/>
                      </a:lnTo>
                      <a:lnTo>
                        <a:pt x="291" y="30"/>
                      </a:lnTo>
                      <a:lnTo>
                        <a:pt x="291" y="34"/>
                      </a:lnTo>
                      <a:lnTo>
                        <a:pt x="291" y="36"/>
                      </a:lnTo>
                      <a:lnTo>
                        <a:pt x="291" y="38"/>
                      </a:lnTo>
                      <a:lnTo>
                        <a:pt x="291" y="40"/>
                      </a:lnTo>
                      <a:lnTo>
                        <a:pt x="291" y="44"/>
                      </a:lnTo>
                      <a:lnTo>
                        <a:pt x="291" y="47"/>
                      </a:lnTo>
                      <a:lnTo>
                        <a:pt x="291" y="49"/>
                      </a:lnTo>
                      <a:lnTo>
                        <a:pt x="291" y="53"/>
                      </a:lnTo>
                      <a:lnTo>
                        <a:pt x="293" y="55"/>
                      </a:lnTo>
                      <a:lnTo>
                        <a:pt x="293" y="59"/>
                      </a:lnTo>
                      <a:lnTo>
                        <a:pt x="293" y="61"/>
                      </a:lnTo>
                      <a:lnTo>
                        <a:pt x="293" y="63"/>
                      </a:lnTo>
                      <a:lnTo>
                        <a:pt x="293" y="67"/>
                      </a:lnTo>
                      <a:cubicBezTo>
                        <a:pt x="294" y="68"/>
                        <a:pt x="294" y="69"/>
                        <a:pt x="295" y="70"/>
                      </a:cubicBezTo>
                      <a:lnTo>
                        <a:pt x="295" y="72"/>
                      </a:lnTo>
                      <a:lnTo>
                        <a:pt x="295" y="76"/>
                      </a:lnTo>
                      <a:lnTo>
                        <a:pt x="295" y="78"/>
                      </a:lnTo>
                      <a:lnTo>
                        <a:pt x="295" y="82"/>
                      </a:lnTo>
                      <a:cubicBezTo>
                        <a:pt x="295" y="83"/>
                        <a:pt x="296" y="83"/>
                        <a:pt x="296" y="84"/>
                      </a:cubicBezTo>
                      <a:lnTo>
                        <a:pt x="296" y="88"/>
                      </a:lnTo>
                      <a:lnTo>
                        <a:pt x="296" y="92"/>
                      </a:lnTo>
                      <a:lnTo>
                        <a:pt x="296" y="93"/>
                      </a:lnTo>
                      <a:lnTo>
                        <a:pt x="296" y="97"/>
                      </a:lnTo>
                      <a:lnTo>
                        <a:pt x="296" y="99"/>
                      </a:lnTo>
                      <a:lnTo>
                        <a:pt x="296" y="103"/>
                      </a:lnTo>
                      <a:lnTo>
                        <a:pt x="296" y="105"/>
                      </a:lnTo>
                      <a:lnTo>
                        <a:pt x="296" y="107"/>
                      </a:lnTo>
                      <a:lnTo>
                        <a:pt x="296" y="109"/>
                      </a:lnTo>
                      <a:lnTo>
                        <a:pt x="296" y="113"/>
                      </a:lnTo>
                      <a:lnTo>
                        <a:pt x="296" y="115"/>
                      </a:lnTo>
                      <a:lnTo>
                        <a:pt x="296" y="118"/>
                      </a:lnTo>
                      <a:lnTo>
                        <a:pt x="298" y="120"/>
                      </a:lnTo>
                      <a:lnTo>
                        <a:pt x="298" y="122"/>
                      </a:lnTo>
                      <a:lnTo>
                        <a:pt x="298" y="124"/>
                      </a:lnTo>
                      <a:lnTo>
                        <a:pt x="298" y="128"/>
                      </a:lnTo>
                      <a:cubicBezTo>
                        <a:pt x="299" y="129"/>
                        <a:pt x="299" y="131"/>
                        <a:pt x="300" y="132"/>
                      </a:cubicBezTo>
                      <a:lnTo>
                        <a:pt x="300" y="134"/>
                      </a:lnTo>
                      <a:lnTo>
                        <a:pt x="300" y="138"/>
                      </a:lnTo>
                      <a:lnTo>
                        <a:pt x="300" y="139"/>
                      </a:lnTo>
                      <a:lnTo>
                        <a:pt x="300" y="141"/>
                      </a:lnTo>
                      <a:lnTo>
                        <a:pt x="300" y="143"/>
                      </a:lnTo>
                      <a:lnTo>
                        <a:pt x="300" y="145"/>
                      </a:lnTo>
                      <a:lnTo>
                        <a:pt x="300" y="147"/>
                      </a:lnTo>
                      <a:lnTo>
                        <a:pt x="300" y="149"/>
                      </a:lnTo>
                      <a:lnTo>
                        <a:pt x="302" y="151"/>
                      </a:lnTo>
                      <a:lnTo>
                        <a:pt x="302" y="153"/>
                      </a:lnTo>
                      <a:lnTo>
                        <a:pt x="302" y="155"/>
                      </a:lnTo>
                      <a:lnTo>
                        <a:pt x="302" y="157"/>
                      </a:lnTo>
                      <a:lnTo>
                        <a:pt x="304" y="157"/>
                      </a:lnTo>
                      <a:lnTo>
                        <a:pt x="304" y="159"/>
                      </a:lnTo>
                      <a:lnTo>
                        <a:pt x="304" y="161"/>
                      </a:lnTo>
                      <a:lnTo>
                        <a:pt x="304" y="162"/>
                      </a:lnTo>
                      <a:lnTo>
                        <a:pt x="306" y="164"/>
                      </a:lnTo>
                      <a:lnTo>
                        <a:pt x="306" y="166"/>
                      </a:lnTo>
                      <a:lnTo>
                        <a:pt x="306" y="168"/>
                      </a:lnTo>
                      <a:lnTo>
                        <a:pt x="308" y="168"/>
                      </a:lnTo>
                      <a:lnTo>
                        <a:pt x="308" y="170"/>
                      </a:lnTo>
                      <a:lnTo>
                        <a:pt x="308" y="172"/>
                      </a:lnTo>
                      <a:lnTo>
                        <a:pt x="310" y="172"/>
                      </a:lnTo>
                      <a:lnTo>
                        <a:pt x="312" y="172"/>
                      </a:lnTo>
                      <a:lnTo>
                        <a:pt x="312" y="174"/>
                      </a:lnTo>
                      <a:lnTo>
                        <a:pt x="314" y="174"/>
                      </a:lnTo>
                      <a:lnTo>
                        <a:pt x="316" y="174"/>
                      </a:lnTo>
                      <a:lnTo>
                        <a:pt x="318" y="174"/>
                      </a:lnTo>
                      <a:lnTo>
                        <a:pt x="319" y="174"/>
                      </a:lnTo>
                      <a:lnTo>
                        <a:pt x="321" y="174"/>
                      </a:lnTo>
                      <a:lnTo>
                        <a:pt x="323" y="174"/>
                      </a:lnTo>
                      <a:lnTo>
                        <a:pt x="325" y="174"/>
                      </a:lnTo>
                      <a:lnTo>
                        <a:pt x="327" y="174"/>
                      </a:lnTo>
                      <a:lnTo>
                        <a:pt x="329" y="174"/>
                      </a:lnTo>
                      <a:lnTo>
                        <a:pt x="331" y="174"/>
                      </a:lnTo>
                      <a:lnTo>
                        <a:pt x="333" y="174"/>
                      </a:lnTo>
                      <a:lnTo>
                        <a:pt x="335" y="174"/>
                      </a:lnTo>
                      <a:lnTo>
                        <a:pt x="337" y="174"/>
                      </a:lnTo>
                      <a:lnTo>
                        <a:pt x="339" y="174"/>
                      </a:lnTo>
                      <a:lnTo>
                        <a:pt x="341" y="174"/>
                      </a:lnTo>
                      <a:lnTo>
                        <a:pt x="342" y="174"/>
                      </a:lnTo>
                      <a:lnTo>
                        <a:pt x="344" y="174"/>
                      </a:lnTo>
                      <a:lnTo>
                        <a:pt x="346" y="174"/>
                      </a:lnTo>
                      <a:lnTo>
                        <a:pt x="348" y="174"/>
                      </a:lnTo>
                      <a:lnTo>
                        <a:pt x="350" y="174"/>
                      </a:lnTo>
                      <a:lnTo>
                        <a:pt x="352" y="174"/>
                      </a:lnTo>
                      <a:lnTo>
                        <a:pt x="354" y="174"/>
                      </a:lnTo>
                      <a:lnTo>
                        <a:pt x="356" y="174"/>
                      </a:lnTo>
                      <a:lnTo>
                        <a:pt x="358" y="174"/>
                      </a:lnTo>
                      <a:lnTo>
                        <a:pt x="360" y="174"/>
                      </a:lnTo>
                      <a:lnTo>
                        <a:pt x="362" y="174"/>
                      </a:lnTo>
                      <a:lnTo>
                        <a:pt x="364" y="174"/>
                      </a:lnTo>
                      <a:lnTo>
                        <a:pt x="365" y="174"/>
                      </a:lnTo>
                      <a:lnTo>
                        <a:pt x="367" y="174"/>
                      </a:lnTo>
                      <a:lnTo>
                        <a:pt x="369" y="174"/>
                      </a:lnTo>
                      <a:lnTo>
                        <a:pt x="371" y="174"/>
                      </a:lnTo>
                      <a:lnTo>
                        <a:pt x="373" y="174"/>
                      </a:lnTo>
                      <a:lnTo>
                        <a:pt x="375" y="174"/>
                      </a:lnTo>
                      <a:lnTo>
                        <a:pt x="377" y="174"/>
                      </a:lnTo>
                      <a:lnTo>
                        <a:pt x="379" y="174"/>
                      </a:lnTo>
                      <a:lnTo>
                        <a:pt x="381" y="174"/>
                      </a:lnTo>
                      <a:lnTo>
                        <a:pt x="383" y="174"/>
                      </a:lnTo>
                      <a:lnTo>
                        <a:pt x="385" y="174"/>
                      </a:lnTo>
                      <a:lnTo>
                        <a:pt x="387" y="174"/>
                      </a:lnTo>
                      <a:lnTo>
                        <a:pt x="388" y="174"/>
                      </a:lnTo>
                      <a:lnTo>
                        <a:pt x="390" y="174"/>
                      </a:lnTo>
                      <a:lnTo>
                        <a:pt x="392" y="174"/>
                      </a:lnTo>
                      <a:lnTo>
                        <a:pt x="394" y="174"/>
                      </a:lnTo>
                      <a:lnTo>
                        <a:pt x="396" y="174"/>
                      </a:lnTo>
                      <a:lnTo>
                        <a:pt x="398" y="174"/>
                      </a:lnTo>
                      <a:lnTo>
                        <a:pt x="400" y="174"/>
                      </a:lnTo>
                      <a:cubicBezTo>
                        <a:pt x="401" y="174"/>
                        <a:pt x="363" y="173"/>
                        <a:pt x="402" y="174"/>
                      </a:cubicBezTo>
                      <a:lnTo>
                        <a:pt x="633" y="181"/>
                      </a:lnTo>
                    </a:path>
                  </a:pathLst>
                </a:cu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latin typeface="Calibri" pitchFamily="34" charset="0"/>
                  </a:endParaRPr>
                </a:p>
              </p:txBody>
            </p:sp>
            <p:sp>
              <p:nvSpPr>
                <p:cNvPr id="19496" name="Freeform 45"/>
                <p:cNvSpPr>
                  <a:spLocks/>
                </p:cNvSpPr>
                <p:nvPr/>
              </p:nvSpPr>
              <p:spPr bwMode="auto">
                <a:xfrm rot="5400000">
                  <a:off x="1312863" y="5266255"/>
                  <a:ext cx="146050" cy="142875"/>
                </a:xfrm>
                <a:custGeom>
                  <a:avLst/>
                  <a:gdLst>
                    <a:gd name="T0" fmla="*/ 2147483647 w 89"/>
                    <a:gd name="T1" fmla="*/ 2147483647 h 86"/>
                    <a:gd name="T2" fmla="*/ 0 w 89"/>
                    <a:gd name="T3" fmla="*/ 2147483647 h 86"/>
                    <a:gd name="T4" fmla="*/ 2147483647 w 89"/>
                    <a:gd name="T5" fmla="*/ 0 h 86"/>
                    <a:gd name="T6" fmla="*/ 2147483647 w 89"/>
                    <a:gd name="T7" fmla="*/ 2147483647 h 86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89"/>
                    <a:gd name="T13" fmla="*/ 0 h 86"/>
                    <a:gd name="T14" fmla="*/ 89 w 89"/>
                    <a:gd name="T15" fmla="*/ 86 h 8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89" h="86">
                      <a:moveTo>
                        <a:pt x="89" y="86"/>
                      </a:moveTo>
                      <a:lnTo>
                        <a:pt x="0" y="42"/>
                      </a:lnTo>
                      <a:lnTo>
                        <a:pt x="89" y="0"/>
                      </a:lnTo>
                      <a:lnTo>
                        <a:pt x="89" y="86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 w="19050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latin typeface="Calibri" pitchFamily="34" charset="0"/>
                  </a:endParaRPr>
                </a:p>
              </p:txBody>
            </p:sp>
          </p:grpSp>
          <p:grpSp>
            <p:nvGrpSpPr>
              <p:cNvPr id="11" name="Group 78"/>
              <p:cNvGrpSpPr>
                <a:grpSpLocks/>
              </p:cNvGrpSpPr>
              <p:nvPr/>
            </p:nvGrpSpPr>
            <p:grpSpPr bwMode="auto">
              <a:xfrm rot="-3955000">
                <a:off x="3764892" y="4606287"/>
                <a:ext cx="360364" cy="1212332"/>
                <a:chOff x="1314450" y="5264668"/>
                <a:chExt cx="360364" cy="1212332"/>
              </a:xfrm>
            </p:grpSpPr>
            <p:sp>
              <p:nvSpPr>
                <p:cNvPr id="19493" name="Freeform 42"/>
                <p:cNvSpPr>
                  <a:spLocks/>
                </p:cNvSpPr>
                <p:nvPr/>
              </p:nvSpPr>
              <p:spPr bwMode="auto">
                <a:xfrm rot="5400000">
                  <a:off x="997851" y="5800037"/>
                  <a:ext cx="1051726" cy="302200"/>
                </a:xfrm>
                <a:custGeom>
                  <a:avLst/>
                  <a:gdLst>
                    <a:gd name="T0" fmla="*/ 0 w 633"/>
                    <a:gd name="T1" fmla="*/ 0 h 181"/>
                    <a:gd name="T2" fmla="*/ 633 w 633"/>
                    <a:gd name="T3" fmla="*/ 181 h 181"/>
                  </a:gdLst>
                  <a:ahLst/>
                  <a:cxnLst/>
                  <a:rect l="T0" t="T1" r="T2" b="T3"/>
                  <a:pathLst>
                    <a:path w="633" h="181">
                      <a:moveTo>
                        <a:pt x="168" y="174"/>
                      </a:moveTo>
                      <a:lnTo>
                        <a:pt x="168" y="174"/>
                      </a:lnTo>
                      <a:lnTo>
                        <a:pt x="170" y="174"/>
                      </a:lnTo>
                      <a:lnTo>
                        <a:pt x="172" y="174"/>
                      </a:lnTo>
                      <a:lnTo>
                        <a:pt x="174" y="174"/>
                      </a:lnTo>
                      <a:lnTo>
                        <a:pt x="0" y="173"/>
                      </a:lnTo>
                      <a:lnTo>
                        <a:pt x="178" y="174"/>
                      </a:lnTo>
                      <a:lnTo>
                        <a:pt x="179" y="174"/>
                      </a:lnTo>
                      <a:lnTo>
                        <a:pt x="181" y="174"/>
                      </a:lnTo>
                      <a:lnTo>
                        <a:pt x="183" y="174"/>
                      </a:lnTo>
                      <a:lnTo>
                        <a:pt x="185" y="174"/>
                      </a:lnTo>
                      <a:lnTo>
                        <a:pt x="187" y="174"/>
                      </a:lnTo>
                      <a:lnTo>
                        <a:pt x="189" y="174"/>
                      </a:lnTo>
                      <a:lnTo>
                        <a:pt x="191" y="174"/>
                      </a:lnTo>
                      <a:lnTo>
                        <a:pt x="193" y="174"/>
                      </a:lnTo>
                      <a:lnTo>
                        <a:pt x="195" y="174"/>
                      </a:lnTo>
                      <a:lnTo>
                        <a:pt x="197" y="174"/>
                      </a:lnTo>
                      <a:lnTo>
                        <a:pt x="199" y="174"/>
                      </a:lnTo>
                      <a:lnTo>
                        <a:pt x="201" y="174"/>
                      </a:lnTo>
                      <a:lnTo>
                        <a:pt x="202" y="174"/>
                      </a:lnTo>
                      <a:lnTo>
                        <a:pt x="204" y="174"/>
                      </a:lnTo>
                      <a:lnTo>
                        <a:pt x="206" y="174"/>
                      </a:lnTo>
                      <a:lnTo>
                        <a:pt x="208" y="174"/>
                      </a:lnTo>
                      <a:lnTo>
                        <a:pt x="210" y="174"/>
                      </a:lnTo>
                      <a:lnTo>
                        <a:pt x="212" y="174"/>
                      </a:lnTo>
                      <a:lnTo>
                        <a:pt x="214" y="174"/>
                      </a:lnTo>
                      <a:lnTo>
                        <a:pt x="216" y="174"/>
                      </a:lnTo>
                      <a:lnTo>
                        <a:pt x="218" y="174"/>
                      </a:lnTo>
                      <a:lnTo>
                        <a:pt x="220" y="174"/>
                      </a:lnTo>
                      <a:lnTo>
                        <a:pt x="222" y="174"/>
                      </a:lnTo>
                      <a:lnTo>
                        <a:pt x="224" y="174"/>
                      </a:lnTo>
                      <a:lnTo>
                        <a:pt x="225" y="174"/>
                      </a:lnTo>
                      <a:lnTo>
                        <a:pt x="227" y="174"/>
                      </a:lnTo>
                      <a:lnTo>
                        <a:pt x="229" y="174"/>
                      </a:lnTo>
                      <a:lnTo>
                        <a:pt x="231" y="174"/>
                      </a:lnTo>
                      <a:lnTo>
                        <a:pt x="233" y="174"/>
                      </a:lnTo>
                      <a:lnTo>
                        <a:pt x="235" y="174"/>
                      </a:lnTo>
                      <a:lnTo>
                        <a:pt x="237" y="174"/>
                      </a:lnTo>
                      <a:lnTo>
                        <a:pt x="239" y="174"/>
                      </a:lnTo>
                      <a:lnTo>
                        <a:pt x="241" y="174"/>
                      </a:lnTo>
                      <a:lnTo>
                        <a:pt x="243" y="174"/>
                      </a:lnTo>
                      <a:lnTo>
                        <a:pt x="245" y="174"/>
                      </a:lnTo>
                      <a:lnTo>
                        <a:pt x="247" y="174"/>
                      </a:lnTo>
                      <a:lnTo>
                        <a:pt x="248" y="174"/>
                      </a:lnTo>
                      <a:lnTo>
                        <a:pt x="250" y="174"/>
                      </a:lnTo>
                      <a:lnTo>
                        <a:pt x="252" y="174"/>
                      </a:lnTo>
                      <a:lnTo>
                        <a:pt x="254" y="174"/>
                      </a:lnTo>
                      <a:lnTo>
                        <a:pt x="256" y="174"/>
                      </a:lnTo>
                      <a:lnTo>
                        <a:pt x="258" y="174"/>
                      </a:lnTo>
                      <a:lnTo>
                        <a:pt x="258" y="172"/>
                      </a:lnTo>
                      <a:lnTo>
                        <a:pt x="260" y="172"/>
                      </a:lnTo>
                      <a:lnTo>
                        <a:pt x="262" y="172"/>
                      </a:lnTo>
                      <a:lnTo>
                        <a:pt x="262" y="170"/>
                      </a:lnTo>
                      <a:lnTo>
                        <a:pt x="262" y="168"/>
                      </a:lnTo>
                      <a:lnTo>
                        <a:pt x="264" y="168"/>
                      </a:lnTo>
                      <a:lnTo>
                        <a:pt x="264" y="166"/>
                      </a:lnTo>
                      <a:lnTo>
                        <a:pt x="266" y="166"/>
                      </a:lnTo>
                      <a:lnTo>
                        <a:pt x="266" y="164"/>
                      </a:lnTo>
                      <a:lnTo>
                        <a:pt x="266" y="162"/>
                      </a:lnTo>
                      <a:lnTo>
                        <a:pt x="266" y="161"/>
                      </a:lnTo>
                      <a:lnTo>
                        <a:pt x="266" y="159"/>
                      </a:lnTo>
                      <a:lnTo>
                        <a:pt x="266" y="157"/>
                      </a:lnTo>
                      <a:lnTo>
                        <a:pt x="268" y="157"/>
                      </a:lnTo>
                      <a:lnTo>
                        <a:pt x="268" y="155"/>
                      </a:lnTo>
                      <a:lnTo>
                        <a:pt x="268" y="153"/>
                      </a:lnTo>
                      <a:lnTo>
                        <a:pt x="268" y="151"/>
                      </a:lnTo>
                      <a:lnTo>
                        <a:pt x="268" y="149"/>
                      </a:lnTo>
                      <a:lnTo>
                        <a:pt x="270" y="147"/>
                      </a:lnTo>
                      <a:lnTo>
                        <a:pt x="270" y="145"/>
                      </a:lnTo>
                      <a:lnTo>
                        <a:pt x="270" y="143"/>
                      </a:lnTo>
                      <a:lnTo>
                        <a:pt x="270" y="141"/>
                      </a:lnTo>
                      <a:lnTo>
                        <a:pt x="270" y="139"/>
                      </a:lnTo>
                      <a:lnTo>
                        <a:pt x="271" y="138"/>
                      </a:lnTo>
                      <a:lnTo>
                        <a:pt x="271" y="134"/>
                      </a:lnTo>
                      <a:lnTo>
                        <a:pt x="271" y="132"/>
                      </a:lnTo>
                      <a:lnTo>
                        <a:pt x="271" y="128"/>
                      </a:lnTo>
                      <a:lnTo>
                        <a:pt x="271" y="124"/>
                      </a:lnTo>
                      <a:lnTo>
                        <a:pt x="271" y="122"/>
                      </a:lnTo>
                      <a:lnTo>
                        <a:pt x="271" y="120"/>
                      </a:lnTo>
                      <a:lnTo>
                        <a:pt x="273" y="118"/>
                      </a:lnTo>
                      <a:lnTo>
                        <a:pt x="273" y="115"/>
                      </a:lnTo>
                      <a:lnTo>
                        <a:pt x="273" y="113"/>
                      </a:lnTo>
                      <a:lnTo>
                        <a:pt x="273" y="109"/>
                      </a:lnTo>
                      <a:lnTo>
                        <a:pt x="273" y="107"/>
                      </a:lnTo>
                      <a:lnTo>
                        <a:pt x="273" y="105"/>
                      </a:lnTo>
                      <a:lnTo>
                        <a:pt x="273" y="103"/>
                      </a:lnTo>
                      <a:cubicBezTo>
                        <a:pt x="274" y="102"/>
                        <a:pt x="274" y="100"/>
                        <a:pt x="275" y="99"/>
                      </a:cubicBezTo>
                      <a:lnTo>
                        <a:pt x="275" y="97"/>
                      </a:lnTo>
                      <a:lnTo>
                        <a:pt x="275" y="93"/>
                      </a:lnTo>
                      <a:lnTo>
                        <a:pt x="275" y="92"/>
                      </a:lnTo>
                      <a:lnTo>
                        <a:pt x="275" y="88"/>
                      </a:lnTo>
                      <a:lnTo>
                        <a:pt x="275" y="84"/>
                      </a:lnTo>
                      <a:lnTo>
                        <a:pt x="275" y="82"/>
                      </a:lnTo>
                      <a:lnTo>
                        <a:pt x="275" y="78"/>
                      </a:lnTo>
                      <a:lnTo>
                        <a:pt x="275" y="76"/>
                      </a:lnTo>
                      <a:lnTo>
                        <a:pt x="275" y="72"/>
                      </a:lnTo>
                      <a:lnTo>
                        <a:pt x="275" y="70"/>
                      </a:lnTo>
                      <a:cubicBezTo>
                        <a:pt x="276" y="69"/>
                        <a:pt x="276" y="68"/>
                        <a:pt x="277" y="67"/>
                      </a:cubicBezTo>
                      <a:lnTo>
                        <a:pt x="277" y="63"/>
                      </a:lnTo>
                      <a:lnTo>
                        <a:pt x="277" y="61"/>
                      </a:lnTo>
                      <a:lnTo>
                        <a:pt x="277" y="59"/>
                      </a:lnTo>
                      <a:lnTo>
                        <a:pt x="277" y="55"/>
                      </a:lnTo>
                      <a:lnTo>
                        <a:pt x="277" y="53"/>
                      </a:lnTo>
                      <a:lnTo>
                        <a:pt x="277" y="49"/>
                      </a:lnTo>
                      <a:lnTo>
                        <a:pt x="279" y="47"/>
                      </a:lnTo>
                      <a:lnTo>
                        <a:pt x="279" y="44"/>
                      </a:lnTo>
                      <a:lnTo>
                        <a:pt x="279" y="40"/>
                      </a:lnTo>
                      <a:lnTo>
                        <a:pt x="279" y="38"/>
                      </a:lnTo>
                      <a:lnTo>
                        <a:pt x="279" y="36"/>
                      </a:lnTo>
                      <a:lnTo>
                        <a:pt x="281" y="34"/>
                      </a:lnTo>
                      <a:lnTo>
                        <a:pt x="281" y="30"/>
                      </a:lnTo>
                      <a:lnTo>
                        <a:pt x="281" y="28"/>
                      </a:lnTo>
                      <a:lnTo>
                        <a:pt x="281" y="24"/>
                      </a:lnTo>
                      <a:lnTo>
                        <a:pt x="281" y="23"/>
                      </a:lnTo>
                      <a:lnTo>
                        <a:pt x="281" y="21"/>
                      </a:lnTo>
                      <a:lnTo>
                        <a:pt x="281" y="19"/>
                      </a:lnTo>
                      <a:lnTo>
                        <a:pt x="281" y="17"/>
                      </a:lnTo>
                      <a:lnTo>
                        <a:pt x="281" y="13"/>
                      </a:lnTo>
                      <a:lnTo>
                        <a:pt x="281" y="11"/>
                      </a:lnTo>
                      <a:lnTo>
                        <a:pt x="281" y="9"/>
                      </a:lnTo>
                      <a:lnTo>
                        <a:pt x="283" y="7"/>
                      </a:lnTo>
                      <a:lnTo>
                        <a:pt x="283" y="5"/>
                      </a:lnTo>
                      <a:lnTo>
                        <a:pt x="283" y="3"/>
                      </a:lnTo>
                      <a:lnTo>
                        <a:pt x="283" y="1"/>
                      </a:lnTo>
                      <a:lnTo>
                        <a:pt x="285" y="1"/>
                      </a:lnTo>
                      <a:lnTo>
                        <a:pt x="285" y="0"/>
                      </a:lnTo>
                      <a:lnTo>
                        <a:pt x="287" y="0"/>
                      </a:lnTo>
                      <a:lnTo>
                        <a:pt x="287" y="1"/>
                      </a:lnTo>
                      <a:lnTo>
                        <a:pt x="287" y="3"/>
                      </a:lnTo>
                      <a:lnTo>
                        <a:pt x="287" y="5"/>
                      </a:lnTo>
                      <a:lnTo>
                        <a:pt x="287" y="7"/>
                      </a:lnTo>
                      <a:lnTo>
                        <a:pt x="287" y="9"/>
                      </a:lnTo>
                      <a:lnTo>
                        <a:pt x="289" y="11"/>
                      </a:lnTo>
                      <a:lnTo>
                        <a:pt x="289" y="13"/>
                      </a:lnTo>
                      <a:lnTo>
                        <a:pt x="289" y="17"/>
                      </a:lnTo>
                      <a:lnTo>
                        <a:pt x="289" y="19"/>
                      </a:lnTo>
                      <a:lnTo>
                        <a:pt x="291" y="21"/>
                      </a:lnTo>
                      <a:lnTo>
                        <a:pt x="291" y="23"/>
                      </a:lnTo>
                      <a:lnTo>
                        <a:pt x="291" y="24"/>
                      </a:lnTo>
                      <a:lnTo>
                        <a:pt x="291" y="28"/>
                      </a:lnTo>
                      <a:lnTo>
                        <a:pt x="291" y="30"/>
                      </a:lnTo>
                      <a:lnTo>
                        <a:pt x="291" y="34"/>
                      </a:lnTo>
                      <a:lnTo>
                        <a:pt x="291" y="36"/>
                      </a:lnTo>
                      <a:lnTo>
                        <a:pt x="291" y="38"/>
                      </a:lnTo>
                      <a:lnTo>
                        <a:pt x="291" y="40"/>
                      </a:lnTo>
                      <a:lnTo>
                        <a:pt x="291" y="44"/>
                      </a:lnTo>
                      <a:lnTo>
                        <a:pt x="291" y="47"/>
                      </a:lnTo>
                      <a:lnTo>
                        <a:pt x="291" y="49"/>
                      </a:lnTo>
                      <a:lnTo>
                        <a:pt x="291" y="53"/>
                      </a:lnTo>
                      <a:lnTo>
                        <a:pt x="293" y="55"/>
                      </a:lnTo>
                      <a:lnTo>
                        <a:pt x="293" y="59"/>
                      </a:lnTo>
                      <a:lnTo>
                        <a:pt x="293" y="61"/>
                      </a:lnTo>
                      <a:lnTo>
                        <a:pt x="293" y="63"/>
                      </a:lnTo>
                      <a:lnTo>
                        <a:pt x="293" y="67"/>
                      </a:lnTo>
                      <a:cubicBezTo>
                        <a:pt x="294" y="68"/>
                        <a:pt x="294" y="69"/>
                        <a:pt x="295" y="70"/>
                      </a:cubicBezTo>
                      <a:lnTo>
                        <a:pt x="295" y="72"/>
                      </a:lnTo>
                      <a:lnTo>
                        <a:pt x="295" y="76"/>
                      </a:lnTo>
                      <a:lnTo>
                        <a:pt x="295" y="78"/>
                      </a:lnTo>
                      <a:lnTo>
                        <a:pt x="295" y="82"/>
                      </a:lnTo>
                      <a:cubicBezTo>
                        <a:pt x="295" y="83"/>
                        <a:pt x="296" y="83"/>
                        <a:pt x="296" y="84"/>
                      </a:cubicBezTo>
                      <a:lnTo>
                        <a:pt x="296" y="88"/>
                      </a:lnTo>
                      <a:lnTo>
                        <a:pt x="296" y="92"/>
                      </a:lnTo>
                      <a:lnTo>
                        <a:pt x="296" y="93"/>
                      </a:lnTo>
                      <a:lnTo>
                        <a:pt x="296" y="97"/>
                      </a:lnTo>
                      <a:lnTo>
                        <a:pt x="296" y="99"/>
                      </a:lnTo>
                      <a:lnTo>
                        <a:pt x="296" y="103"/>
                      </a:lnTo>
                      <a:lnTo>
                        <a:pt x="296" y="105"/>
                      </a:lnTo>
                      <a:lnTo>
                        <a:pt x="296" y="107"/>
                      </a:lnTo>
                      <a:lnTo>
                        <a:pt x="296" y="109"/>
                      </a:lnTo>
                      <a:lnTo>
                        <a:pt x="296" y="113"/>
                      </a:lnTo>
                      <a:lnTo>
                        <a:pt x="296" y="115"/>
                      </a:lnTo>
                      <a:lnTo>
                        <a:pt x="296" y="118"/>
                      </a:lnTo>
                      <a:lnTo>
                        <a:pt x="298" y="120"/>
                      </a:lnTo>
                      <a:lnTo>
                        <a:pt x="298" y="122"/>
                      </a:lnTo>
                      <a:lnTo>
                        <a:pt x="298" y="124"/>
                      </a:lnTo>
                      <a:lnTo>
                        <a:pt x="298" y="128"/>
                      </a:lnTo>
                      <a:cubicBezTo>
                        <a:pt x="299" y="129"/>
                        <a:pt x="299" y="131"/>
                        <a:pt x="300" y="132"/>
                      </a:cubicBezTo>
                      <a:lnTo>
                        <a:pt x="300" y="134"/>
                      </a:lnTo>
                      <a:lnTo>
                        <a:pt x="300" y="138"/>
                      </a:lnTo>
                      <a:lnTo>
                        <a:pt x="300" y="139"/>
                      </a:lnTo>
                      <a:lnTo>
                        <a:pt x="300" y="141"/>
                      </a:lnTo>
                      <a:lnTo>
                        <a:pt x="300" y="143"/>
                      </a:lnTo>
                      <a:lnTo>
                        <a:pt x="300" y="145"/>
                      </a:lnTo>
                      <a:lnTo>
                        <a:pt x="300" y="147"/>
                      </a:lnTo>
                      <a:lnTo>
                        <a:pt x="300" y="149"/>
                      </a:lnTo>
                      <a:lnTo>
                        <a:pt x="302" y="151"/>
                      </a:lnTo>
                      <a:lnTo>
                        <a:pt x="302" y="153"/>
                      </a:lnTo>
                      <a:lnTo>
                        <a:pt x="302" y="155"/>
                      </a:lnTo>
                      <a:lnTo>
                        <a:pt x="302" y="157"/>
                      </a:lnTo>
                      <a:lnTo>
                        <a:pt x="304" y="157"/>
                      </a:lnTo>
                      <a:lnTo>
                        <a:pt x="304" y="159"/>
                      </a:lnTo>
                      <a:lnTo>
                        <a:pt x="304" y="161"/>
                      </a:lnTo>
                      <a:lnTo>
                        <a:pt x="304" y="162"/>
                      </a:lnTo>
                      <a:lnTo>
                        <a:pt x="306" y="164"/>
                      </a:lnTo>
                      <a:lnTo>
                        <a:pt x="306" y="166"/>
                      </a:lnTo>
                      <a:lnTo>
                        <a:pt x="306" y="168"/>
                      </a:lnTo>
                      <a:lnTo>
                        <a:pt x="308" y="168"/>
                      </a:lnTo>
                      <a:lnTo>
                        <a:pt x="308" y="170"/>
                      </a:lnTo>
                      <a:lnTo>
                        <a:pt x="308" y="172"/>
                      </a:lnTo>
                      <a:lnTo>
                        <a:pt x="310" y="172"/>
                      </a:lnTo>
                      <a:lnTo>
                        <a:pt x="312" y="172"/>
                      </a:lnTo>
                      <a:lnTo>
                        <a:pt x="312" y="174"/>
                      </a:lnTo>
                      <a:lnTo>
                        <a:pt x="314" y="174"/>
                      </a:lnTo>
                      <a:lnTo>
                        <a:pt x="316" y="174"/>
                      </a:lnTo>
                      <a:lnTo>
                        <a:pt x="318" y="174"/>
                      </a:lnTo>
                      <a:lnTo>
                        <a:pt x="319" y="174"/>
                      </a:lnTo>
                      <a:lnTo>
                        <a:pt x="321" y="174"/>
                      </a:lnTo>
                      <a:lnTo>
                        <a:pt x="323" y="174"/>
                      </a:lnTo>
                      <a:lnTo>
                        <a:pt x="325" y="174"/>
                      </a:lnTo>
                      <a:lnTo>
                        <a:pt x="327" y="174"/>
                      </a:lnTo>
                      <a:lnTo>
                        <a:pt x="329" y="174"/>
                      </a:lnTo>
                      <a:lnTo>
                        <a:pt x="331" y="174"/>
                      </a:lnTo>
                      <a:lnTo>
                        <a:pt x="333" y="174"/>
                      </a:lnTo>
                      <a:lnTo>
                        <a:pt x="335" y="174"/>
                      </a:lnTo>
                      <a:lnTo>
                        <a:pt x="337" y="174"/>
                      </a:lnTo>
                      <a:lnTo>
                        <a:pt x="339" y="174"/>
                      </a:lnTo>
                      <a:lnTo>
                        <a:pt x="341" y="174"/>
                      </a:lnTo>
                      <a:lnTo>
                        <a:pt x="342" y="174"/>
                      </a:lnTo>
                      <a:lnTo>
                        <a:pt x="344" y="174"/>
                      </a:lnTo>
                      <a:lnTo>
                        <a:pt x="346" y="174"/>
                      </a:lnTo>
                      <a:lnTo>
                        <a:pt x="348" y="174"/>
                      </a:lnTo>
                      <a:lnTo>
                        <a:pt x="350" y="174"/>
                      </a:lnTo>
                      <a:lnTo>
                        <a:pt x="352" y="174"/>
                      </a:lnTo>
                      <a:lnTo>
                        <a:pt x="354" y="174"/>
                      </a:lnTo>
                      <a:lnTo>
                        <a:pt x="356" y="174"/>
                      </a:lnTo>
                      <a:lnTo>
                        <a:pt x="358" y="174"/>
                      </a:lnTo>
                      <a:lnTo>
                        <a:pt x="360" y="174"/>
                      </a:lnTo>
                      <a:lnTo>
                        <a:pt x="362" y="174"/>
                      </a:lnTo>
                      <a:lnTo>
                        <a:pt x="364" y="174"/>
                      </a:lnTo>
                      <a:lnTo>
                        <a:pt x="365" y="174"/>
                      </a:lnTo>
                      <a:lnTo>
                        <a:pt x="367" y="174"/>
                      </a:lnTo>
                      <a:lnTo>
                        <a:pt x="369" y="174"/>
                      </a:lnTo>
                      <a:lnTo>
                        <a:pt x="371" y="174"/>
                      </a:lnTo>
                      <a:lnTo>
                        <a:pt x="373" y="174"/>
                      </a:lnTo>
                      <a:lnTo>
                        <a:pt x="375" y="174"/>
                      </a:lnTo>
                      <a:lnTo>
                        <a:pt x="377" y="174"/>
                      </a:lnTo>
                      <a:lnTo>
                        <a:pt x="379" y="174"/>
                      </a:lnTo>
                      <a:lnTo>
                        <a:pt x="381" y="174"/>
                      </a:lnTo>
                      <a:lnTo>
                        <a:pt x="383" y="174"/>
                      </a:lnTo>
                      <a:lnTo>
                        <a:pt x="385" y="174"/>
                      </a:lnTo>
                      <a:lnTo>
                        <a:pt x="387" y="174"/>
                      </a:lnTo>
                      <a:lnTo>
                        <a:pt x="388" y="174"/>
                      </a:lnTo>
                      <a:lnTo>
                        <a:pt x="390" y="174"/>
                      </a:lnTo>
                      <a:lnTo>
                        <a:pt x="392" y="174"/>
                      </a:lnTo>
                      <a:lnTo>
                        <a:pt x="394" y="174"/>
                      </a:lnTo>
                      <a:lnTo>
                        <a:pt x="396" y="174"/>
                      </a:lnTo>
                      <a:lnTo>
                        <a:pt x="398" y="174"/>
                      </a:lnTo>
                      <a:lnTo>
                        <a:pt x="400" y="174"/>
                      </a:lnTo>
                      <a:cubicBezTo>
                        <a:pt x="401" y="174"/>
                        <a:pt x="363" y="173"/>
                        <a:pt x="402" y="174"/>
                      </a:cubicBezTo>
                      <a:lnTo>
                        <a:pt x="633" y="181"/>
                      </a:lnTo>
                    </a:path>
                  </a:pathLst>
                </a:cu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latin typeface="Calibri" pitchFamily="34" charset="0"/>
                  </a:endParaRPr>
                </a:p>
              </p:txBody>
            </p:sp>
            <p:sp>
              <p:nvSpPr>
                <p:cNvPr id="19494" name="Freeform 45"/>
                <p:cNvSpPr>
                  <a:spLocks/>
                </p:cNvSpPr>
                <p:nvPr/>
              </p:nvSpPr>
              <p:spPr bwMode="auto">
                <a:xfrm rot="5400000">
                  <a:off x="1312863" y="5266255"/>
                  <a:ext cx="146050" cy="142875"/>
                </a:xfrm>
                <a:custGeom>
                  <a:avLst/>
                  <a:gdLst>
                    <a:gd name="T0" fmla="*/ 2147483647 w 89"/>
                    <a:gd name="T1" fmla="*/ 2147483647 h 86"/>
                    <a:gd name="T2" fmla="*/ 0 w 89"/>
                    <a:gd name="T3" fmla="*/ 2147483647 h 86"/>
                    <a:gd name="T4" fmla="*/ 2147483647 w 89"/>
                    <a:gd name="T5" fmla="*/ 0 h 86"/>
                    <a:gd name="T6" fmla="*/ 2147483647 w 89"/>
                    <a:gd name="T7" fmla="*/ 2147483647 h 86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89"/>
                    <a:gd name="T13" fmla="*/ 0 h 86"/>
                    <a:gd name="T14" fmla="*/ 89 w 89"/>
                    <a:gd name="T15" fmla="*/ 86 h 8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89" h="86">
                      <a:moveTo>
                        <a:pt x="89" y="86"/>
                      </a:moveTo>
                      <a:lnTo>
                        <a:pt x="0" y="42"/>
                      </a:lnTo>
                      <a:lnTo>
                        <a:pt x="89" y="0"/>
                      </a:lnTo>
                      <a:lnTo>
                        <a:pt x="89" y="86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 w="19050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latin typeface="Calibri" pitchFamily="34" charset="0"/>
                  </a:endParaRPr>
                </a:p>
              </p:txBody>
            </p:sp>
          </p:grpSp>
        </p:grpSp>
        <p:pic>
          <p:nvPicPr>
            <p:cNvPr id="59" name="Picture 2" descr="1ion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7677879" y="5395770"/>
              <a:ext cx="508017" cy="4206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60" name="Group 202"/>
          <p:cNvGrpSpPr>
            <a:grpSpLocks noChangeAspect="1"/>
          </p:cNvGrpSpPr>
          <p:nvPr/>
        </p:nvGrpSpPr>
        <p:grpSpPr bwMode="auto">
          <a:xfrm>
            <a:off x="457200" y="5410200"/>
            <a:ext cx="4718844" cy="842963"/>
            <a:chOff x="-154772" y="1371811"/>
            <a:chExt cx="9438512" cy="1685302"/>
          </a:xfrm>
        </p:grpSpPr>
        <p:pic>
          <p:nvPicPr>
            <p:cNvPr id="62" name="Picture 193" descr="cd2purp.jpg"/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C9D0FA"/>
                </a:clrFrom>
                <a:clrTo>
                  <a:srgbClr val="C9D0FA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8693011" y="2674113"/>
              <a:ext cx="590729" cy="383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63" name="Group 180"/>
            <p:cNvGrpSpPr>
              <a:grpSpLocks/>
            </p:cNvGrpSpPr>
            <p:nvPr/>
          </p:nvGrpSpPr>
          <p:grpSpPr bwMode="auto">
            <a:xfrm>
              <a:off x="6939341" y="1408301"/>
              <a:ext cx="1906210" cy="1635933"/>
              <a:chOff x="4584411" y="1401964"/>
              <a:chExt cx="1906210" cy="1635933"/>
            </a:xfrm>
          </p:grpSpPr>
          <p:grpSp>
            <p:nvGrpSpPr>
              <p:cNvPr id="107" name="Group 133"/>
              <p:cNvGrpSpPr>
                <a:grpSpLocks/>
              </p:cNvGrpSpPr>
              <p:nvPr/>
            </p:nvGrpSpPr>
            <p:grpSpPr bwMode="auto">
              <a:xfrm>
                <a:off x="6117022" y="1401964"/>
                <a:ext cx="200177" cy="543243"/>
                <a:chOff x="6542894" y="1294828"/>
                <a:chExt cx="323562" cy="762659"/>
              </a:xfrm>
            </p:grpSpPr>
            <p:sp>
              <p:nvSpPr>
                <p:cNvPr id="115" name="AutoShape 13"/>
                <p:cNvSpPr>
                  <a:spLocks noChangeArrowheads="1"/>
                </p:cNvSpPr>
                <p:nvPr/>
              </p:nvSpPr>
              <p:spPr bwMode="auto">
                <a:xfrm rot="8104563">
                  <a:off x="6599444" y="1294828"/>
                  <a:ext cx="267012" cy="682393"/>
                </a:xfrm>
                <a:prstGeom prst="moon">
                  <a:avLst>
                    <a:gd name="adj" fmla="val 87500"/>
                  </a:avLst>
                </a:prstGeom>
                <a:solidFill>
                  <a:srgbClr val="0070C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eaLnBrk="0" hangingPunct="0"/>
                  <a:endParaRPr lang="en-US">
                    <a:latin typeface="Trebuchet MS" pitchFamily="34" charset="0"/>
                  </a:endParaRPr>
                </a:p>
              </p:txBody>
            </p:sp>
            <p:sp>
              <p:nvSpPr>
                <p:cNvPr id="116" name="Oval 14"/>
                <p:cNvSpPr>
                  <a:spLocks noChangeArrowheads="1"/>
                </p:cNvSpPr>
                <p:nvPr/>
              </p:nvSpPr>
              <p:spPr bwMode="auto">
                <a:xfrm rot="2716945">
                  <a:off x="6307418" y="1642729"/>
                  <a:ext cx="650234" cy="179282"/>
                </a:xfrm>
                <a:prstGeom prst="ellipse">
                  <a:avLst/>
                </a:prstGeom>
                <a:solidFill>
                  <a:schemeClr val="tx2"/>
                </a:solidFill>
                <a:ln w="38100">
                  <a:solidFill>
                    <a:srgbClr val="0070C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eaLnBrk="0" hangingPunct="0"/>
                  <a:endParaRPr lang="en-US">
                    <a:latin typeface="Trebuchet MS" pitchFamily="34" charset="0"/>
                  </a:endParaRPr>
                </a:p>
              </p:txBody>
            </p:sp>
          </p:grpSp>
          <p:pic>
            <p:nvPicPr>
              <p:cNvPr id="108" name="Picture 182" descr="cd2purp.jpg"/>
              <p:cNvPicPr>
                <a:picLocks noChangeAspect="1"/>
              </p:cNvPicPr>
              <p:nvPr/>
            </p:nvPicPr>
            <p:blipFill>
              <a:blip r:embed="rId4" cstate="print">
                <a:clrChange>
                  <a:clrFrom>
                    <a:srgbClr val="C9D0FA"/>
                  </a:clrFrom>
                  <a:clrTo>
                    <a:srgbClr val="C9D0FA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4584411" y="2654897"/>
                <a:ext cx="590729" cy="383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109" name="Group 119"/>
              <p:cNvGrpSpPr>
                <a:grpSpLocks/>
              </p:cNvGrpSpPr>
              <p:nvPr/>
            </p:nvGrpSpPr>
            <p:grpSpPr bwMode="auto">
              <a:xfrm rot="-5400000">
                <a:off x="5282120" y="1373910"/>
                <a:ext cx="200177" cy="543243"/>
                <a:chOff x="6542894" y="1294828"/>
                <a:chExt cx="323562" cy="762659"/>
              </a:xfrm>
            </p:grpSpPr>
            <p:sp>
              <p:nvSpPr>
                <p:cNvPr id="113" name="AutoShape 13"/>
                <p:cNvSpPr>
                  <a:spLocks noChangeArrowheads="1"/>
                </p:cNvSpPr>
                <p:nvPr/>
              </p:nvSpPr>
              <p:spPr bwMode="auto">
                <a:xfrm rot="8104563">
                  <a:off x="6599444" y="1294828"/>
                  <a:ext cx="267012" cy="682393"/>
                </a:xfrm>
                <a:prstGeom prst="moon">
                  <a:avLst>
                    <a:gd name="adj" fmla="val 87500"/>
                  </a:avLst>
                </a:prstGeom>
                <a:solidFill>
                  <a:srgbClr val="0070C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eaLnBrk="0" hangingPunct="0"/>
                  <a:endParaRPr lang="en-US">
                    <a:latin typeface="Trebuchet MS" pitchFamily="34" charset="0"/>
                  </a:endParaRPr>
                </a:p>
              </p:txBody>
            </p:sp>
            <p:sp>
              <p:nvSpPr>
                <p:cNvPr id="114" name="Oval 14"/>
                <p:cNvSpPr>
                  <a:spLocks noChangeArrowheads="1"/>
                </p:cNvSpPr>
                <p:nvPr/>
              </p:nvSpPr>
              <p:spPr bwMode="auto">
                <a:xfrm rot="2716945">
                  <a:off x="6307418" y="1642729"/>
                  <a:ext cx="650234" cy="179282"/>
                </a:xfrm>
                <a:prstGeom prst="ellipse">
                  <a:avLst/>
                </a:prstGeom>
                <a:solidFill>
                  <a:schemeClr val="tx2"/>
                </a:solidFill>
                <a:ln w="38100">
                  <a:solidFill>
                    <a:srgbClr val="0070C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eaLnBrk="0" hangingPunct="0"/>
                  <a:endParaRPr lang="en-US">
                    <a:latin typeface="Trebuchet MS" pitchFamily="34" charset="0"/>
                  </a:endParaRPr>
                </a:p>
              </p:txBody>
            </p:sp>
          </p:grpSp>
          <p:sp>
            <p:nvSpPr>
              <p:cNvPr id="110" name="Line 7"/>
              <p:cNvSpPr>
                <a:spLocks noChangeShapeType="1"/>
              </p:cNvSpPr>
              <p:nvPr/>
            </p:nvSpPr>
            <p:spPr bwMode="auto">
              <a:xfrm flipV="1">
                <a:off x="5022056" y="1687617"/>
                <a:ext cx="1158976" cy="1107665"/>
              </a:xfrm>
              <a:prstGeom prst="line">
                <a:avLst/>
              </a:prstGeom>
              <a:ln w="12700">
                <a:solidFill>
                  <a:srgbClr val="FF0000"/>
                </a:solidFill>
                <a:headEnd/>
                <a:tailEnd type="triangle" w="med" len="med"/>
              </a:ln>
            </p:spPr>
            <p:style>
              <a:lnRef idx="3">
                <a:schemeClr val="accent4"/>
              </a:lnRef>
              <a:fillRef idx="0">
                <a:schemeClr val="accent4"/>
              </a:fillRef>
              <a:effectRef idx="2">
                <a:schemeClr val="accent4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 eaLnBrk="0" hangingPunct="0">
                  <a:defRPr/>
                </a:pPr>
                <a:endParaRPr lang="en-US">
                  <a:latin typeface="Trebuchet MS" pitchFamily="34" charset="0"/>
                </a:endParaRPr>
              </a:p>
            </p:txBody>
          </p:sp>
          <p:sp>
            <p:nvSpPr>
              <p:cNvPr id="111" name="Line 7"/>
              <p:cNvSpPr>
                <a:spLocks noChangeShapeType="1"/>
              </p:cNvSpPr>
              <p:nvPr/>
            </p:nvSpPr>
            <p:spPr bwMode="auto">
              <a:xfrm flipH="1" flipV="1">
                <a:off x="5447543" y="1674922"/>
                <a:ext cx="1043078" cy="1133056"/>
              </a:xfrm>
              <a:prstGeom prst="line">
                <a:avLst/>
              </a:prstGeom>
              <a:ln w="12700">
                <a:solidFill>
                  <a:srgbClr val="FF0000"/>
                </a:solidFill>
                <a:headEnd/>
                <a:tailEnd type="triangle" w="med" len="med"/>
              </a:ln>
            </p:spPr>
            <p:style>
              <a:lnRef idx="3">
                <a:schemeClr val="accent4"/>
              </a:lnRef>
              <a:fillRef idx="0">
                <a:schemeClr val="accent4"/>
              </a:fillRef>
              <a:effectRef idx="2">
                <a:schemeClr val="accent4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 eaLnBrk="0" hangingPunct="0">
                  <a:defRPr/>
                </a:pPr>
                <a:endParaRPr lang="en-US">
                  <a:latin typeface="Trebuchet MS" pitchFamily="34" charset="0"/>
                </a:endParaRPr>
              </a:p>
            </p:txBody>
          </p:sp>
          <p:sp>
            <p:nvSpPr>
              <p:cNvPr id="112" name="Rectangle 186"/>
              <p:cNvSpPr>
                <a:spLocks noChangeArrowheads="1"/>
              </p:cNvSpPr>
              <p:nvPr/>
            </p:nvSpPr>
            <p:spPr bwMode="auto">
              <a:xfrm>
                <a:off x="5743975" y="1847575"/>
                <a:ext cx="103031" cy="425003"/>
              </a:xfrm>
              <a:prstGeom prst="rect">
                <a:avLst/>
              </a:prstGeom>
              <a:solidFill>
                <a:srgbClr val="BBE0E3">
                  <a:alpha val="69803"/>
                </a:srgbClr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latin typeface="Trebuchet MS" pitchFamily="34" charset="0"/>
                </a:endParaRPr>
              </a:p>
            </p:txBody>
          </p:sp>
        </p:grpSp>
        <p:grpSp>
          <p:nvGrpSpPr>
            <p:cNvPr id="64" name="Group 146"/>
            <p:cNvGrpSpPr>
              <a:grpSpLocks/>
            </p:cNvGrpSpPr>
            <p:nvPr/>
          </p:nvGrpSpPr>
          <p:grpSpPr bwMode="auto">
            <a:xfrm>
              <a:off x="5163966" y="1401964"/>
              <a:ext cx="1906605" cy="1635933"/>
              <a:chOff x="4584411" y="1401964"/>
              <a:chExt cx="1906605" cy="1635933"/>
            </a:xfrm>
          </p:grpSpPr>
          <p:grpSp>
            <p:nvGrpSpPr>
              <p:cNvPr id="97" name="Group 133"/>
              <p:cNvGrpSpPr>
                <a:grpSpLocks/>
              </p:cNvGrpSpPr>
              <p:nvPr/>
            </p:nvGrpSpPr>
            <p:grpSpPr bwMode="auto">
              <a:xfrm>
                <a:off x="6117022" y="1401964"/>
                <a:ext cx="200177" cy="543243"/>
                <a:chOff x="6542894" y="1294828"/>
                <a:chExt cx="323562" cy="762659"/>
              </a:xfrm>
            </p:grpSpPr>
            <p:sp>
              <p:nvSpPr>
                <p:cNvPr id="105" name="AutoShape 13"/>
                <p:cNvSpPr>
                  <a:spLocks noChangeArrowheads="1"/>
                </p:cNvSpPr>
                <p:nvPr/>
              </p:nvSpPr>
              <p:spPr bwMode="auto">
                <a:xfrm rot="8104563">
                  <a:off x="6599444" y="1294828"/>
                  <a:ext cx="267012" cy="682393"/>
                </a:xfrm>
                <a:prstGeom prst="moon">
                  <a:avLst>
                    <a:gd name="adj" fmla="val 87500"/>
                  </a:avLst>
                </a:prstGeom>
                <a:solidFill>
                  <a:srgbClr val="0070C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eaLnBrk="0" hangingPunct="0"/>
                  <a:endParaRPr lang="en-US">
                    <a:latin typeface="Trebuchet MS" pitchFamily="34" charset="0"/>
                  </a:endParaRPr>
                </a:p>
              </p:txBody>
            </p:sp>
            <p:sp>
              <p:nvSpPr>
                <p:cNvPr id="106" name="Oval 14"/>
                <p:cNvSpPr>
                  <a:spLocks noChangeArrowheads="1"/>
                </p:cNvSpPr>
                <p:nvPr/>
              </p:nvSpPr>
              <p:spPr bwMode="auto">
                <a:xfrm rot="2716945">
                  <a:off x="6307418" y="1642729"/>
                  <a:ext cx="650234" cy="179282"/>
                </a:xfrm>
                <a:prstGeom prst="ellipse">
                  <a:avLst/>
                </a:prstGeom>
                <a:solidFill>
                  <a:schemeClr val="tx2"/>
                </a:solidFill>
                <a:ln w="38100">
                  <a:solidFill>
                    <a:srgbClr val="0070C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eaLnBrk="0" hangingPunct="0"/>
                  <a:endParaRPr lang="en-US">
                    <a:latin typeface="Trebuchet MS" pitchFamily="34" charset="0"/>
                  </a:endParaRPr>
                </a:p>
              </p:txBody>
            </p:sp>
          </p:grpSp>
          <p:pic>
            <p:nvPicPr>
              <p:cNvPr id="98" name="Picture 122" descr="cd2purp.jpg"/>
              <p:cNvPicPr>
                <a:picLocks noChangeAspect="1"/>
              </p:cNvPicPr>
              <p:nvPr/>
            </p:nvPicPr>
            <p:blipFill>
              <a:blip r:embed="rId4" cstate="print">
                <a:clrChange>
                  <a:clrFrom>
                    <a:srgbClr val="C9D0FA"/>
                  </a:clrFrom>
                  <a:clrTo>
                    <a:srgbClr val="C9D0FA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4584411" y="2654897"/>
                <a:ext cx="590729" cy="383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99" name="Group 119"/>
              <p:cNvGrpSpPr>
                <a:grpSpLocks/>
              </p:cNvGrpSpPr>
              <p:nvPr/>
            </p:nvGrpSpPr>
            <p:grpSpPr bwMode="auto">
              <a:xfrm rot="-5400000">
                <a:off x="5282120" y="1373910"/>
                <a:ext cx="200177" cy="543243"/>
                <a:chOff x="6542894" y="1294828"/>
                <a:chExt cx="323562" cy="762659"/>
              </a:xfrm>
            </p:grpSpPr>
            <p:sp>
              <p:nvSpPr>
                <p:cNvPr id="103" name="AutoShape 13"/>
                <p:cNvSpPr>
                  <a:spLocks noChangeArrowheads="1"/>
                </p:cNvSpPr>
                <p:nvPr/>
              </p:nvSpPr>
              <p:spPr bwMode="auto">
                <a:xfrm rot="8104563">
                  <a:off x="6599444" y="1294828"/>
                  <a:ext cx="267012" cy="682393"/>
                </a:xfrm>
                <a:prstGeom prst="moon">
                  <a:avLst>
                    <a:gd name="adj" fmla="val 87500"/>
                  </a:avLst>
                </a:prstGeom>
                <a:solidFill>
                  <a:srgbClr val="0070C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eaLnBrk="0" hangingPunct="0"/>
                  <a:endParaRPr lang="en-US">
                    <a:latin typeface="Trebuchet MS" pitchFamily="34" charset="0"/>
                  </a:endParaRPr>
                </a:p>
              </p:txBody>
            </p:sp>
            <p:sp>
              <p:nvSpPr>
                <p:cNvPr id="104" name="Oval 14"/>
                <p:cNvSpPr>
                  <a:spLocks noChangeArrowheads="1"/>
                </p:cNvSpPr>
                <p:nvPr/>
              </p:nvSpPr>
              <p:spPr bwMode="auto">
                <a:xfrm rot="2716945">
                  <a:off x="6307418" y="1642729"/>
                  <a:ext cx="650234" cy="179282"/>
                </a:xfrm>
                <a:prstGeom prst="ellipse">
                  <a:avLst/>
                </a:prstGeom>
                <a:solidFill>
                  <a:schemeClr val="tx2"/>
                </a:solidFill>
                <a:ln w="38100">
                  <a:solidFill>
                    <a:srgbClr val="0070C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eaLnBrk="0" hangingPunct="0"/>
                  <a:endParaRPr lang="en-US">
                    <a:latin typeface="Trebuchet MS" pitchFamily="34" charset="0"/>
                  </a:endParaRPr>
                </a:p>
              </p:txBody>
            </p:sp>
          </p:grpSp>
          <p:sp>
            <p:nvSpPr>
              <p:cNvPr id="100" name="Line 7"/>
              <p:cNvSpPr>
                <a:spLocks noChangeShapeType="1"/>
              </p:cNvSpPr>
              <p:nvPr/>
            </p:nvSpPr>
            <p:spPr bwMode="auto">
              <a:xfrm flipV="1">
                <a:off x="5022451" y="1687606"/>
                <a:ext cx="1158976" cy="1107665"/>
              </a:xfrm>
              <a:prstGeom prst="line">
                <a:avLst/>
              </a:prstGeom>
              <a:ln w="12700">
                <a:solidFill>
                  <a:srgbClr val="FF0000"/>
                </a:solidFill>
                <a:headEnd/>
                <a:tailEnd type="triangle" w="med" len="med"/>
              </a:ln>
            </p:spPr>
            <p:style>
              <a:lnRef idx="3">
                <a:schemeClr val="accent4"/>
              </a:lnRef>
              <a:fillRef idx="0">
                <a:schemeClr val="accent4"/>
              </a:fillRef>
              <a:effectRef idx="2">
                <a:schemeClr val="accent4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 eaLnBrk="0" hangingPunct="0">
                  <a:defRPr/>
                </a:pPr>
                <a:endParaRPr lang="en-US">
                  <a:latin typeface="Trebuchet MS" pitchFamily="34" charset="0"/>
                </a:endParaRPr>
              </a:p>
            </p:txBody>
          </p:sp>
          <p:sp>
            <p:nvSpPr>
              <p:cNvPr id="101" name="Line 7"/>
              <p:cNvSpPr>
                <a:spLocks noChangeShapeType="1"/>
              </p:cNvSpPr>
              <p:nvPr/>
            </p:nvSpPr>
            <p:spPr bwMode="auto">
              <a:xfrm flipH="1" flipV="1">
                <a:off x="5447938" y="1674911"/>
                <a:ext cx="1043078" cy="1133056"/>
              </a:xfrm>
              <a:prstGeom prst="line">
                <a:avLst/>
              </a:prstGeom>
              <a:ln w="12700">
                <a:solidFill>
                  <a:srgbClr val="FF0000"/>
                </a:solidFill>
                <a:headEnd/>
                <a:tailEnd type="triangle" w="med" len="med"/>
              </a:ln>
            </p:spPr>
            <p:style>
              <a:lnRef idx="3">
                <a:schemeClr val="accent4"/>
              </a:lnRef>
              <a:fillRef idx="0">
                <a:schemeClr val="accent4"/>
              </a:fillRef>
              <a:effectRef idx="2">
                <a:schemeClr val="accent4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 eaLnBrk="0" hangingPunct="0">
                  <a:defRPr/>
                </a:pPr>
                <a:endParaRPr lang="en-US">
                  <a:latin typeface="Trebuchet MS" pitchFamily="34" charset="0"/>
                </a:endParaRPr>
              </a:p>
            </p:txBody>
          </p:sp>
          <p:sp>
            <p:nvSpPr>
              <p:cNvPr id="102" name="Rectangle 117"/>
              <p:cNvSpPr>
                <a:spLocks noChangeArrowheads="1"/>
              </p:cNvSpPr>
              <p:nvPr/>
            </p:nvSpPr>
            <p:spPr bwMode="auto">
              <a:xfrm>
                <a:off x="5743975" y="1847575"/>
                <a:ext cx="103031" cy="425003"/>
              </a:xfrm>
              <a:prstGeom prst="rect">
                <a:avLst/>
              </a:prstGeom>
              <a:solidFill>
                <a:srgbClr val="BBE0E3">
                  <a:alpha val="69803"/>
                </a:srgbClr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latin typeface="Trebuchet MS" pitchFamily="34" charset="0"/>
                </a:endParaRPr>
              </a:p>
            </p:txBody>
          </p:sp>
        </p:grpSp>
        <p:grpSp>
          <p:nvGrpSpPr>
            <p:cNvPr id="65" name="Group 147"/>
            <p:cNvGrpSpPr>
              <a:grpSpLocks/>
            </p:cNvGrpSpPr>
            <p:nvPr/>
          </p:nvGrpSpPr>
          <p:grpSpPr bwMode="auto">
            <a:xfrm>
              <a:off x="3389845" y="1386841"/>
              <a:ext cx="1905746" cy="1635933"/>
              <a:chOff x="4584411" y="1401964"/>
              <a:chExt cx="1905746" cy="1635933"/>
            </a:xfrm>
          </p:grpSpPr>
          <p:grpSp>
            <p:nvGrpSpPr>
              <p:cNvPr id="87" name="Group 133"/>
              <p:cNvGrpSpPr>
                <a:grpSpLocks/>
              </p:cNvGrpSpPr>
              <p:nvPr/>
            </p:nvGrpSpPr>
            <p:grpSpPr bwMode="auto">
              <a:xfrm>
                <a:off x="6117022" y="1401964"/>
                <a:ext cx="200177" cy="543243"/>
                <a:chOff x="6542894" y="1294828"/>
                <a:chExt cx="323562" cy="762659"/>
              </a:xfrm>
            </p:grpSpPr>
            <p:sp>
              <p:nvSpPr>
                <p:cNvPr id="95" name="AutoShape 13"/>
                <p:cNvSpPr>
                  <a:spLocks noChangeArrowheads="1"/>
                </p:cNvSpPr>
                <p:nvPr/>
              </p:nvSpPr>
              <p:spPr bwMode="auto">
                <a:xfrm rot="8104563">
                  <a:off x="6599444" y="1294828"/>
                  <a:ext cx="267012" cy="682393"/>
                </a:xfrm>
                <a:prstGeom prst="moon">
                  <a:avLst>
                    <a:gd name="adj" fmla="val 87500"/>
                  </a:avLst>
                </a:prstGeom>
                <a:solidFill>
                  <a:srgbClr val="0070C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eaLnBrk="0" hangingPunct="0"/>
                  <a:endParaRPr lang="en-US">
                    <a:latin typeface="Trebuchet MS" pitchFamily="34" charset="0"/>
                  </a:endParaRPr>
                </a:p>
              </p:txBody>
            </p:sp>
            <p:sp>
              <p:nvSpPr>
                <p:cNvPr id="96" name="Oval 14"/>
                <p:cNvSpPr>
                  <a:spLocks noChangeArrowheads="1"/>
                </p:cNvSpPr>
                <p:nvPr/>
              </p:nvSpPr>
              <p:spPr bwMode="auto">
                <a:xfrm rot="2716945">
                  <a:off x="6307418" y="1642729"/>
                  <a:ext cx="650234" cy="179282"/>
                </a:xfrm>
                <a:prstGeom prst="ellipse">
                  <a:avLst/>
                </a:prstGeom>
                <a:solidFill>
                  <a:schemeClr val="tx2"/>
                </a:solidFill>
                <a:ln w="38100">
                  <a:solidFill>
                    <a:srgbClr val="0070C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eaLnBrk="0" hangingPunct="0"/>
                  <a:endParaRPr lang="en-US">
                    <a:latin typeface="Trebuchet MS" pitchFamily="34" charset="0"/>
                  </a:endParaRPr>
                </a:p>
              </p:txBody>
            </p:sp>
          </p:grpSp>
          <p:pic>
            <p:nvPicPr>
              <p:cNvPr id="88" name="Picture 149" descr="cd2purp.jpg"/>
              <p:cNvPicPr>
                <a:picLocks noChangeAspect="1"/>
              </p:cNvPicPr>
              <p:nvPr/>
            </p:nvPicPr>
            <p:blipFill>
              <a:blip r:embed="rId4" cstate="print">
                <a:clrChange>
                  <a:clrFrom>
                    <a:srgbClr val="C9D0FA"/>
                  </a:clrFrom>
                  <a:clrTo>
                    <a:srgbClr val="C9D0FA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4584411" y="2654897"/>
                <a:ext cx="590729" cy="383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89" name="Group 119"/>
              <p:cNvGrpSpPr>
                <a:grpSpLocks/>
              </p:cNvGrpSpPr>
              <p:nvPr/>
            </p:nvGrpSpPr>
            <p:grpSpPr bwMode="auto">
              <a:xfrm rot="-5400000">
                <a:off x="5282120" y="1373910"/>
                <a:ext cx="200177" cy="543243"/>
                <a:chOff x="6542894" y="1294828"/>
                <a:chExt cx="323562" cy="762659"/>
              </a:xfrm>
            </p:grpSpPr>
            <p:sp>
              <p:nvSpPr>
                <p:cNvPr id="93" name="AutoShape 13"/>
                <p:cNvSpPr>
                  <a:spLocks noChangeArrowheads="1"/>
                </p:cNvSpPr>
                <p:nvPr/>
              </p:nvSpPr>
              <p:spPr bwMode="auto">
                <a:xfrm rot="8104563">
                  <a:off x="6599444" y="1294828"/>
                  <a:ext cx="267012" cy="682393"/>
                </a:xfrm>
                <a:prstGeom prst="moon">
                  <a:avLst>
                    <a:gd name="adj" fmla="val 87500"/>
                  </a:avLst>
                </a:prstGeom>
                <a:solidFill>
                  <a:srgbClr val="0070C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eaLnBrk="0" hangingPunct="0"/>
                  <a:endParaRPr lang="en-US">
                    <a:latin typeface="Trebuchet MS" pitchFamily="34" charset="0"/>
                  </a:endParaRPr>
                </a:p>
              </p:txBody>
            </p:sp>
            <p:sp>
              <p:nvSpPr>
                <p:cNvPr id="94" name="Oval 14"/>
                <p:cNvSpPr>
                  <a:spLocks noChangeArrowheads="1"/>
                </p:cNvSpPr>
                <p:nvPr/>
              </p:nvSpPr>
              <p:spPr bwMode="auto">
                <a:xfrm rot="2716945">
                  <a:off x="6307418" y="1642729"/>
                  <a:ext cx="650234" cy="179282"/>
                </a:xfrm>
                <a:prstGeom prst="ellipse">
                  <a:avLst/>
                </a:prstGeom>
                <a:solidFill>
                  <a:schemeClr val="tx2"/>
                </a:solidFill>
                <a:ln w="38100">
                  <a:solidFill>
                    <a:srgbClr val="0070C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eaLnBrk="0" hangingPunct="0"/>
                  <a:endParaRPr lang="en-US">
                    <a:latin typeface="Trebuchet MS" pitchFamily="34" charset="0"/>
                  </a:endParaRPr>
                </a:p>
              </p:txBody>
            </p:sp>
          </p:grpSp>
          <p:sp>
            <p:nvSpPr>
              <p:cNvPr id="90" name="Line 7"/>
              <p:cNvSpPr>
                <a:spLocks noChangeShapeType="1"/>
              </p:cNvSpPr>
              <p:nvPr/>
            </p:nvSpPr>
            <p:spPr bwMode="auto">
              <a:xfrm flipV="1">
                <a:off x="5023179" y="1686860"/>
                <a:ext cx="1157389" cy="1107665"/>
              </a:xfrm>
              <a:prstGeom prst="line">
                <a:avLst/>
              </a:prstGeom>
              <a:ln w="12700">
                <a:solidFill>
                  <a:srgbClr val="FF0000"/>
                </a:solidFill>
                <a:headEnd/>
                <a:tailEnd type="triangle" w="med" len="med"/>
              </a:ln>
            </p:spPr>
            <p:style>
              <a:lnRef idx="3">
                <a:schemeClr val="accent4"/>
              </a:lnRef>
              <a:fillRef idx="0">
                <a:schemeClr val="accent4"/>
              </a:fillRef>
              <a:effectRef idx="2">
                <a:schemeClr val="accent4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 eaLnBrk="0" hangingPunct="0">
                  <a:defRPr/>
                </a:pPr>
                <a:endParaRPr lang="en-US">
                  <a:latin typeface="Trebuchet MS" pitchFamily="34" charset="0"/>
                </a:endParaRPr>
              </a:p>
            </p:txBody>
          </p:sp>
          <p:sp>
            <p:nvSpPr>
              <p:cNvPr id="91" name="Line 7"/>
              <p:cNvSpPr>
                <a:spLocks noChangeShapeType="1"/>
              </p:cNvSpPr>
              <p:nvPr/>
            </p:nvSpPr>
            <p:spPr bwMode="auto">
              <a:xfrm flipH="1" flipV="1">
                <a:off x="5447079" y="1674164"/>
                <a:ext cx="1043078" cy="1133056"/>
              </a:xfrm>
              <a:prstGeom prst="line">
                <a:avLst/>
              </a:prstGeom>
              <a:ln w="12700">
                <a:solidFill>
                  <a:srgbClr val="FF0000"/>
                </a:solidFill>
                <a:headEnd/>
                <a:tailEnd type="triangle" w="med" len="med"/>
              </a:ln>
            </p:spPr>
            <p:style>
              <a:lnRef idx="3">
                <a:schemeClr val="accent4"/>
              </a:lnRef>
              <a:fillRef idx="0">
                <a:schemeClr val="accent4"/>
              </a:fillRef>
              <a:effectRef idx="2">
                <a:schemeClr val="accent4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 eaLnBrk="0" hangingPunct="0">
                  <a:defRPr/>
                </a:pPr>
                <a:endParaRPr lang="en-US">
                  <a:latin typeface="Trebuchet MS" pitchFamily="34" charset="0"/>
                </a:endParaRPr>
              </a:p>
            </p:txBody>
          </p:sp>
          <p:sp>
            <p:nvSpPr>
              <p:cNvPr id="92" name="Rectangle 153"/>
              <p:cNvSpPr>
                <a:spLocks noChangeArrowheads="1"/>
              </p:cNvSpPr>
              <p:nvPr/>
            </p:nvSpPr>
            <p:spPr bwMode="auto">
              <a:xfrm>
                <a:off x="5743975" y="1847575"/>
                <a:ext cx="103031" cy="425003"/>
              </a:xfrm>
              <a:prstGeom prst="rect">
                <a:avLst/>
              </a:prstGeom>
              <a:solidFill>
                <a:srgbClr val="BBE0E3">
                  <a:alpha val="69803"/>
                </a:srgbClr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latin typeface="Trebuchet MS" pitchFamily="34" charset="0"/>
                </a:endParaRPr>
              </a:p>
            </p:txBody>
          </p:sp>
        </p:grpSp>
        <p:grpSp>
          <p:nvGrpSpPr>
            <p:cNvPr id="66" name="Group 158"/>
            <p:cNvGrpSpPr>
              <a:grpSpLocks/>
            </p:cNvGrpSpPr>
            <p:nvPr/>
          </p:nvGrpSpPr>
          <p:grpSpPr bwMode="auto">
            <a:xfrm>
              <a:off x="1619349" y="1386934"/>
              <a:ext cx="1906026" cy="1635933"/>
              <a:chOff x="4584411" y="1401964"/>
              <a:chExt cx="1906026" cy="1635933"/>
            </a:xfrm>
          </p:grpSpPr>
          <p:grpSp>
            <p:nvGrpSpPr>
              <p:cNvPr id="77" name="Group 133"/>
              <p:cNvGrpSpPr>
                <a:grpSpLocks/>
              </p:cNvGrpSpPr>
              <p:nvPr/>
            </p:nvGrpSpPr>
            <p:grpSpPr bwMode="auto">
              <a:xfrm>
                <a:off x="6117022" y="1401964"/>
                <a:ext cx="200177" cy="543243"/>
                <a:chOff x="6542894" y="1294828"/>
                <a:chExt cx="323562" cy="762659"/>
              </a:xfrm>
            </p:grpSpPr>
            <p:sp>
              <p:nvSpPr>
                <p:cNvPr id="85" name="AutoShape 13"/>
                <p:cNvSpPr>
                  <a:spLocks noChangeArrowheads="1"/>
                </p:cNvSpPr>
                <p:nvPr/>
              </p:nvSpPr>
              <p:spPr bwMode="auto">
                <a:xfrm rot="8104563">
                  <a:off x="6599444" y="1294828"/>
                  <a:ext cx="267012" cy="682393"/>
                </a:xfrm>
                <a:prstGeom prst="moon">
                  <a:avLst>
                    <a:gd name="adj" fmla="val 87500"/>
                  </a:avLst>
                </a:prstGeom>
                <a:solidFill>
                  <a:srgbClr val="0070C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eaLnBrk="0" hangingPunct="0"/>
                  <a:endParaRPr lang="en-US">
                    <a:latin typeface="Trebuchet MS" pitchFamily="34" charset="0"/>
                  </a:endParaRPr>
                </a:p>
              </p:txBody>
            </p:sp>
            <p:sp>
              <p:nvSpPr>
                <p:cNvPr id="86" name="Oval 14"/>
                <p:cNvSpPr>
                  <a:spLocks noChangeArrowheads="1"/>
                </p:cNvSpPr>
                <p:nvPr/>
              </p:nvSpPr>
              <p:spPr bwMode="auto">
                <a:xfrm rot="2716945">
                  <a:off x="6307418" y="1642729"/>
                  <a:ext cx="650234" cy="179282"/>
                </a:xfrm>
                <a:prstGeom prst="ellipse">
                  <a:avLst/>
                </a:prstGeom>
                <a:solidFill>
                  <a:schemeClr val="tx2"/>
                </a:solidFill>
                <a:ln w="38100">
                  <a:solidFill>
                    <a:srgbClr val="0070C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eaLnBrk="0" hangingPunct="0"/>
                  <a:endParaRPr lang="en-US">
                    <a:latin typeface="Trebuchet MS" pitchFamily="34" charset="0"/>
                  </a:endParaRPr>
                </a:p>
              </p:txBody>
            </p:sp>
          </p:grpSp>
          <p:pic>
            <p:nvPicPr>
              <p:cNvPr id="78" name="Picture 160" descr="cd2purp.jpg"/>
              <p:cNvPicPr>
                <a:picLocks noChangeAspect="1"/>
              </p:cNvPicPr>
              <p:nvPr/>
            </p:nvPicPr>
            <p:blipFill>
              <a:blip r:embed="rId4" cstate="print">
                <a:clrChange>
                  <a:clrFrom>
                    <a:srgbClr val="C9D0FA"/>
                  </a:clrFrom>
                  <a:clrTo>
                    <a:srgbClr val="C9D0FA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4584411" y="2654897"/>
                <a:ext cx="590729" cy="383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79" name="Group 119"/>
              <p:cNvGrpSpPr>
                <a:grpSpLocks/>
              </p:cNvGrpSpPr>
              <p:nvPr/>
            </p:nvGrpSpPr>
            <p:grpSpPr bwMode="auto">
              <a:xfrm rot="-5400000">
                <a:off x="5282120" y="1373910"/>
                <a:ext cx="200177" cy="543243"/>
                <a:chOff x="6542894" y="1294828"/>
                <a:chExt cx="323562" cy="762659"/>
              </a:xfrm>
            </p:grpSpPr>
            <p:sp>
              <p:nvSpPr>
                <p:cNvPr id="83" name="AutoShape 13"/>
                <p:cNvSpPr>
                  <a:spLocks noChangeArrowheads="1"/>
                </p:cNvSpPr>
                <p:nvPr/>
              </p:nvSpPr>
              <p:spPr bwMode="auto">
                <a:xfrm rot="8104563">
                  <a:off x="6599444" y="1294828"/>
                  <a:ext cx="267012" cy="682393"/>
                </a:xfrm>
                <a:prstGeom prst="moon">
                  <a:avLst>
                    <a:gd name="adj" fmla="val 87500"/>
                  </a:avLst>
                </a:prstGeom>
                <a:solidFill>
                  <a:srgbClr val="0070C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eaLnBrk="0" hangingPunct="0"/>
                  <a:endParaRPr lang="en-US">
                    <a:latin typeface="Trebuchet MS" pitchFamily="34" charset="0"/>
                  </a:endParaRPr>
                </a:p>
              </p:txBody>
            </p:sp>
            <p:sp>
              <p:nvSpPr>
                <p:cNvPr id="84" name="Oval 14"/>
                <p:cNvSpPr>
                  <a:spLocks noChangeArrowheads="1"/>
                </p:cNvSpPr>
                <p:nvPr/>
              </p:nvSpPr>
              <p:spPr bwMode="auto">
                <a:xfrm rot="2716945">
                  <a:off x="6307418" y="1642729"/>
                  <a:ext cx="650234" cy="179282"/>
                </a:xfrm>
                <a:prstGeom prst="ellipse">
                  <a:avLst/>
                </a:prstGeom>
                <a:solidFill>
                  <a:schemeClr val="tx2"/>
                </a:solidFill>
                <a:ln w="38100">
                  <a:solidFill>
                    <a:srgbClr val="0070C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eaLnBrk="0" hangingPunct="0"/>
                  <a:endParaRPr lang="en-US">
                    <a:latin typeface="Trebuchet MS" pitchFamily="34" charset="0"/>
                  </a:endParaRPr>
                </a:p>
              </p:txBody>
            </p:sp>
          </p:grpSp>
          <p:sp>
            <p:nvSpPr>
              <p:cNvPr id="80" name="Line 7"/>
              <p:cNvSpPr>
                <a:spLocks noChangeShapeType="1"/>
              </p:cNvSpPr>
              <p:nvPr/>
            </p:nvSpPr>
            <p:spPr bwMode="auto">
              <a:xfrm flipV="1">
                <a:off x="5021871" y="1688354"/>
                <a:ext cx="1158976" cy="1106078"/>
              </a:xfrm>
              <a:prstGeom prst="line">
                <a:avLst/>
              </a:prstGeom>
              <a:ln w="12700">
                <a:solidFill>
                  <a:srgbClr val="FF0000"/>
                </a:solidFill>
                <a:headEnd/>
                <a:tailEnd type="triangle" w="med" len="med"/>
              </a:ln>
            </p:spPr>
            <p:style>
              <a:lnRef idx="3">
                <a:schemeClr val="accent4"/>
              </a:lnRef>
              <a:fillRef idx="0">
                <a:schemeClr val="accent4"/>
              </a:fillRef>
              <a:effectRef idx="2">
                <a:schemeClr val="accent4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 eaLnBrk="0" hangingPunct="0">
                  <a:defRPr/>
                </a:pPr>
                <a:endParaRPr lang="en-US">
                  <a:latin typeface="Trebuchet MS" pitchFamily="34" charset="0"/>
                </a:endParaRPr>
              </a:p>
            </p:txBody>
          </p:sp>
          <p:sp>
            <p:nvSpPr>
              <p:cNvPr id="81" name="Line 7"/>
              <p:cNvSpPr>
                <a:spLocks noChangeShapeType="1"/>
              </p:cNvSpPr>
              <p:nvPr/>
            </p:nvSpPr>
            <p:spPr bwMode="auto">
              <a:xfrm flipH="1" flipV="1">
                <a:off x="5447358" y="1674071"/>
                <a:ext cx="1043079" cy="1133056"/>
              </a:xfrm>
              <a:prstGeom prst="line">
                <a:avLst/>
              </a:prstGeom>
              <a:ln w="12700">
                <a:solidFill>
                  <a:srgbClr val="FF0000"/>
                </a:solidFill>
                <a:headEnd/>
                <a:tailEnd type="triangle" w="med" len="med"/>
              </a:ln>
            </p:spPr>
            <p:style>
              <a:lnRef idx="3">
                <a:schemeClr val="accent4"/>
              </a:lnRef>
              <a:fillRef idx="0">
                <a:schemeClr val="accent4"/>
              </a:fillRef>
              <a:effectRef idx="2">
                <a:schemeClr val="accent4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 eaLnBrk="0" hangingPunct="0">
                  <a:defRPr/>
                </a:pPr>
                <a:endParaRPr lang="en-US">
                  <a:latin typeface="Trebuchet MS" pitchFamily="34" charset="0"/>
                </a:endParaRPr>
              </a:p>
            </p:txBody>
          </p:sp>
          <p:sp>
            <p:nvSpPr>
              <p:cNvPr id="82" name="Rectangle 164"/>
              <p:cNvSpPr>
                <a:spLocks noChangeArrowheads="1"/>
              </p:cNvSpPr>
              <p:nvPr/>
            </p:nvSpPr>
            <p:spPr bwMode="auto">
              <a:xfrm>
                <a:off x="5743975" y="1847575"/>
                <a:ext cx="103031" cy="425003"/>
              </a:xfrm>
              <a:prstGeom prst="rect">
                <a:avLst/>
              </a:prstGeom>
              <a:solidFill>
                <a:srgbClr val="BBE0E3">
                  <a:alpha val="69803"/>
                </a:srgbClr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latin typeface="Trebuchet MS" pitchFamily="34" charset="0"/>
                </a:endParaRPr>
              </a:p>
            </p:txBody>
          </p:sp>
        </p:grpSp>
        <p:grpSp>
          <p:nvGrpSpPr>
            <p:cNvPr id="67" name="Group 133"/>
            <p:cNvGrpSpPr>
              <a:grpSpLocks/>
            </p:cNvGrpSpPr>
            <p:nvPr/>
          </p:nvGrpSpPr>
          <p:grpSpPr bwMode="auto">
            <a:xfrm>
              <a:off x="1377839" y="1371811"/>
              <a:ext cx="200177" cy="543243"/>
              <a:chOff x="6542894" y="1294828"/>
              <a:chExt cx="323562" cy="762659"/>
            </a:xfrm>
          </p:grpSpPr>
          <p:sp>
            <p:nvSpPr>
              <p:cNvPr id="75" name="AutoShape 13"/>
              <p:cNvSpPr>
                <a:spLocks noChangeArrowheads="1"/>
              </p:cNvSpPr>
              <p:nvPr/>
            </p:nvSpPr>
            <p:spPr bwMode="auto">
              <a:xfrm rot="8104563">
                <a:off x="6599444" y="1294828"/>
                <a:ext cx="267012" cy="682393"/>
              </a:xfrm>
              <a:prstGeom prst="moon">
                <a:avLst>
                  <a:gd name="adj" fmla="val 87500"/>
                </a:avLst>
              </a:prstGeom>
              <a:solidFill>
                <a:srgbClr val="0070C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>
                  <a:latin typeface="Trebuchet MS" pitchFamily="34" charset="0"/>
                </a:endParaRPr>
              </a:p>
            </p:txBody>
          </p:sp>
          <p:sp>
            <p:nvSpPr>
              <p:cNvPr id="76" name="Oval 14"/>
              <p:cNvSpPr>
                <a:spLocks noChangeArrowheads="1"/>
              </p:cNvSpPr>
              <p:nvPr/>
            </p:nvSpPr>
            <p:spPr bwMode="auto">
              <a:xfrm rot="2716945">
                <a:off x="6307418" y="1642729"/>
                <a:ext cx="650234" cy="179282"/>
              </a:xfrm>
              <a:prstGeom prst="ellipse">
                <a:avLst/>
              </a:prstGeom>
              <a:solidFill>
                <a:schemeClr val="tx2"/>
              </a:solidFill>
              <a:ln w="38100">
                <a:solidFill>
                  <a:srgbClr val="0070C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>
                  <a:latin typeface="Trebuchet MS" pitchFamily="34" charset="0"/>
                </a:endParaRPr>
              </a:p>
            </p:txBody>
          </p:sp>
        </p:grpSp>
        <p:pic>
          <p:nvPicPr>
            <p:cNvPr id="68" name="Picture 171" descr="cd2purp.jpg"/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CCCCFF"/>
                </a:clrFrom>
                <a:clrTo>
                  <a:srgbClr val="CCCC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-154772" y="2624744"/>
              <a:ext cx="590729" cy="383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69" name="Group 119"/>
            <p:cNvGrpSpPr>
              <a:grpSpLocks/>
            </p:cNvGrpSpPr>
            <p:nvPr/>
          </p:nvGrpSpPr>
          <p:grpSpPr bwMode="auto">
            <a:xfrm rot="-5400000">
              <a:off x="542937" y="1343757"/>
              <a:ext cx="200177" cy="543243"/>
              <a:chOff x="6542894" y="1294828"/>
              <a:chExt cx="323562" cy="762659"/>
            </a:xfrm>
          </p:grpSpPr>
          <p:sp>
            <p:nvSpPr>
              <p:cNvPr id="73" name="AutoShape 13"/>
              <p:cNvSpPr>
                <a:spLocks noChangeArrowheads="1"/>
              </p:cNvSpPr>
              <p:nvPr/>
            </p:nvSpPr>
            <p:spPr bwMode="auto">
              <a:xfrm rot="8104563">
                <a:off x="6599444" y="1294828"/>
                <a:ext cx="267012" cy="682393"/>
              </a:xfrm>
              <a:prstGeom prst="moon">
                <a:avLst>
                  <a:gd name="adj" fmla="val 87500"/>
                </a:avLst>
              </a:prstGeom>
              <a:solidFill>
                <a:srgbClr val="0070C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>
                  <a:latin typeface="Trebuchet MS" pitchFamily="34" charset="0"/>
                </a:endParaRPr>
              </a:p>
            </p:txBody>
          </p:sp>
          <p:sp>
            <p:nvSpPr>
              <p:cNvPr id="74" name="Oval 14"/>
              <p:cNvSpPr>
                <a:spLocks noChangeArrowheads="1"/>
              </p:cNvSpPr>
              <p:nvPr/>
            </p:nvSpPr>
            <p:spPr bwMode="auto">
              <a:xfrm rot="2716945">
                <a:off x="6307418" y="1642729"/>
                <a:ext cx="650234" cy="179282"/>
              </a:xfrm>
              <a:prstGeom prst="ellipse">
                <a:avLst/>
              </a:prstGeom>
              <a:solidFill>
                <a:schemeClr val="tx2"/>
              </a:solidFill>
              <a:ln w="38100">
                <a:solidFill>
                  <a:srgbClr val="0070C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>
                  <a:latin typeface="Trebuchet MS" pitchFamily="34" charset="0"/>
                </a:endParaRPr>
              </a:p>
            </p:txBody>
          </p:sp>
        </p:grpSp>
        <p:sp>
          <p:nvSpPr>
            <p:cNvPr id="70" name="Line 7"/>
            <p:cNvSpPr>
              <a:spLocks noChangeShapeType="1"/>
            </p:cNvSpPr>
            <p:nvPr/>
          </p:nvSpPr>
          <p:spPr bwMode="auto">
            <a:xfrm flipV="1">
              <a:off x="283417" y="1657455"/>
              <a:ext cx="1158976" cy="1107666"/>
            </a:xfrm>
            <a:prstGeom prst="line">
              <a:avLst/>
            </a:prstGeom>
            <a:ln w="12700">
              <a:solidFill>
                <a:srgbClr val="FF0000"/>
              </a:solidFill>
              <a:headEnd/>
              <a:tailEnd type="triangle" w="med" len="med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 eaLnBrk="0" hangingPunct="0">
                <a:defRPr/>
              </a:pPr>
              <a:endParaRPr lang="en-US">
                <a:latin typeface="Trebuchet MS" pitchFamily="34" charset="0"/>
              </a:endParaRPr>
            </a:p>
          </p:txBody>
        </p:sp>
        <p:sp>
          <p:nvSpPr>
            <p:cNvPr id="71" name="Line 7"/>
            <p:cNvSpPr>
              <a:spLocks noChangeShapeType="1"/>
            </p:cNvSpPr>
            <p:nvPr/>
          </p:nvSpPr>
          <p:spPr bwMode="auto">
            <a:xfrm flipH="1" flipV="1">
              <a:off x="708904" y="1644760"/>
              <a:ext cx="1043078" cy="1133056"/>
            </a:xfrm>
            <a:prstGeom prst="line">
              <a:avLst/>
            </a:prstGeom>
            <a:ln w="12700">
              <a:solidFill>
                <a:srgbClr val="FF0000"/>
              </a:solidFill>
              <a:headEnd/>
              <a:tailEnd type="triangle" w="med" len="med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 eaLnBrk="0" hangingPunct="0">
                <a:defRPr/>
              </a:pPr>
              <a:endParaRPr lang="en-US">
                <a:latin typeface="Trebuchet MS" pitchFamily="34" charset="0"/>
              </a:endParaRPr>
            </a:p>
          </p:txBody>
        </p:sp>
        <p:sp>
          <p:nvSpPr>
            <p:cNvPr id="72" name="Rectangle 175"/>
            <p:cNvSpPr>
              <a:spLocks noChangeArrowheads="1"/>
            </p:cNvSpPr>
            <p:nvPr/>
          </p:nvSpPr>
          <p:spPr bwMode="auto">
            <a:xfrm>
              <a:off x="1004792" y="1817422"/>
              <a:ext cx="103031" cy="425003"/>
            </a:xfrm>
            <a:prstGeom prst="rect">
              <a:avLst/>
            </a:prstGeom>
            <a:solidFill>
              <a:srgbClr val="BBE0E3">
                <a:alpha val="69803"/>
              </a:srgbClr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latin typeface="Trebuchet MS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Picture 59" descr="lab3.jpg"/>
          <p:cNvPicPr>
            <a:picLocks noChangeAspect="1"/>
          </p:cNvPicPr>
          <p:nvPr/>
        </p:nvPicPr>
        <p:blipFill>
          <a:blip r:embed="rId4" cstate="print">
            <a:lum bright="-70000" contrast="-79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166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Ion-Ion entanglement</a:t>
            </a:r>
            <a:endParaRPr lang="en-US" sz="3600" baseline="30000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" name="TextBox 2"/>
          <p:cNvSpPr txBox="1">
            <a:spLocks noChangeArrowheads="1"/>
          </p:cNvSpPr>
          <p:nvPr/>
        </p:nvSpPr>
        <p:spPr bwMode="auto">
          <a:xfrm>
            <a:off x="1833525" y="6396335"/>
            <a:ext cx="509062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P. </a:t>
            </a:r>
            <a:r>
              <a:rPr lang="en-US" sz="2400" dirty="0" err="1" smtClean="0">
                <a:solidFill>
                  <a:schemeClr val="bg1"/>
                </a:solidFill>
              </a:rPr>
              <a:t>Maunz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i="1" dirty="0" smtClean="0">
                <a:solidFill>
                  <a:schemeClr val="bg1"/>
                </a:solidFill>
              </a:rPr>
              <a:t>et al</a:t>
            </a:r>
            <a:r>
              <a:rPr lang="en-US" sz="2400" dirty="0" smtClean="0">
                <a:solidFill>
                  <a:schemeClr val="bg1"/>
                </a:solidFill>
              </a:rPr>
              <a:t>., PRL </a:t>
            </a:r>
            <a:r>
              <a:rPr lang="en-US" sz="2400" b="1" dirty="0" smtClean="0">
                <a:solidFill>
                  <a:schemeClr val="bg1"/>
                </a:solidFill>
              </a:rPr>
              <a:t>102</a:t>
            </a:r>
            <a:r>
              <a:rPr lang="en-US" sz="2400" dirty="0" smtClean="0">
                <a:solidFill>
                  <a:schemeClr val="bg1"/>
                </a:solidFill>
              </a:rPr>
              <a:t>, 250502 (2009)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56" name="AutoShape 4"/>
          <p:cNvSpPr>
            <a:spLocks noChangeArrowheads="1"/>
          </p:cNvSpPr>
          <p:nvPr/>
        </p:nvSpPr>
        <p:spPr bwMode="auto">
          <a:xfrm rot="13463979">
            <a:off x="905784" y="1552573"/>
            <a:ext cx="400063" cy="460386"/>
          </a:xfrm>
          <a:prstGeom prst="flowChartDelay">
            <a:avLst/>
          </a:prstGeom>
          <a:solidFill>
            <a:srgbClr val="969696"/>
          </a:solidFill>
          <a:ln w="19050">
            <a:solidFill>
              <a:schemeClr val="tx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57" name="Oval 5"/>
          <p:cNvSpPr>
            <a:spLocks noChangeArrowheads="1"/>
          </p:cNvSpPr>
          <p:nvPr/>
        </p:nvSpPr>
        <p:spPr bwMode="auto">
          <a:xfrm rot="18863979">
            <a:off x="1015327" y="1844679"/>
            <a:ext cx="466736" cy="150817"/>
          </a:xfrm>
          <a:prstGeom prst="ellipse">
            <a:avLst/>
          </a:prstGeom>
          <a:solidFill>
            <a:schemeClr val="tx2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59" name="Line 6"/>
          <p:cNvSpPr>
            <a:spLocks noChangeShapeType="1"/>
          </p:cNvSpPr>
          <p:nvPr/>
        </p:nvSpPr>
        <p:spPr bwMode="auto">
          <a:xfrm flipV="1">
            <a:off x="2051997" y="2638449"/>
            <a:ext cx="161930" cy="61913"/>
          </a:xfrm>
          <a:prstGeom prst="line">
            <a:avLst/>
          </a:prstGeom>
          <a:noFill/>
          <a:ln w="38100">
            <a:solidFill>
              <a:srgbClr val="00B0F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" name="Line 7"/>
          <p:cNvSpPr>
            <a:spLocks noChangeShapeType="1"/>
          </p:cNvSpPr>
          <p:nvPr/>
        </p:nvSpPr>
        <p:spPr bwMode="auto">
          <a:xfrm flipH="1" flipV="1">
            <a:off x="1482065" y="2138374"/>
            <a:ext cx="554056" cy="554051"/>
          </a:xfrm>
          <a:prstGeom prst="line">
            <a:avLst/>
          </a:prstGeom>
          <a:noFill/>
          <a:ln w="44450">
            <a:solidFill>
              <a:srgbClr val="00B0F0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74" name="Line 8"/>
          <p:cNvSpPr>
            <a:spLocks noChangeShapeType="1"/>
          </p:cNvSpPr>
          <p:nvPr/>
        </p:nvSpPr>
        <p:spPr bwMode="auto">
          <a:xfrm flipV="1">
            <a:off x="1432851" y="2705125"/>
            <a:ext cx="609620" cy="623902"/>
          </a:xfrm>
          <a:prstGeom prst="line">
            <a:avLst/>
          </a:prstGeom>
          <a:noFill/>
          <a:ln w="44450">
            <a:solidFill>
              <a:srgbClr val="00B0F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8" name="Line 10"/>
          <p:cNvSpPr>
            <a:spLocks noChangeShapeType="1"/>
          </p:cNvSpPr>
          <p:nvPr/>
        </p:nvSpPr>
        <p:spPr bwMode="auto">
          <a:xfrm>
            <a:off x="2040883" y="2233626"/>
            <a:ext cx="0" cy="914422"/>
          </a:xfrm>
          <a:prstGeom prst="line">
            <a:avLst/>
          </a:prstGeom>
          <a:noFill/>
          <a:ln w="38100">
            <a:solidFill>
              <a:schemeClr val="accent5">
                <a:lumMod val="60000"/>
                <a:lumOff val="40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9" name="Oval 11"/>
          <p:cNvSpPr>
            <a:spLocks noChangeArrowheads="1"/>
          </p:cNvSpPr>
          <p:nvPr/>
        </p:nvSpPr>
        <p:spPr bwMode="auto">
          <a:xfrm rot="17946339" flipH="1">
            <a:off x="1319341" y="3463172"/>
            <a:ext cx="274645" cy="457215"/>
          </a:xfrm>
          <a:prstGeom prst="ellipse">
            <a:avLst/>
          </a:prstGeom>
          <a:noFill/>
          <a:ln w="44450">
            <a:solidFill>
              <a:srgbClr val="00B0F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80" name="Arc 12"/>
          <p:cNvSpPr>
            <a:spLocks/>
          </p:cNvSpPr>
          <p:nvPr/>
        </p:nvSpPr>
        <p:spPr bwMode="auto">
          <a:xfrm flipH="1">
            <a:off x="1150267" y="3325852"/>
            <a:ext cx="914430" cy="666766"/>
          </a:xfrm>
          <a:custGeom>
            <a:avLst/>
            <a:gdLst>
              <a:gd name="T0" fmla="*/ 2147483647 w 21600"/>
              <a:gd name="T1" fmla="*/ 0 h 15735"/>
              <a:gd name="T2" fmla="*/ 2147483647 w 21600"/>
              <a:gd name="T3" fmla="*/ 2147483647 h 15735"/>
              <a:gd name="T4" fmla="*/ 0 w 21600"/>
              <a:gd name="T5" fmla="*/ 2147483647 h 15735"/>
              <a:gd name="T6" fmla="*/ 0 60000 65536"/>
              <a:gd name="T7" fmla="*/ 0 60000 65536"/>
              <a:gd name="T8" fmla="*/ 0 60000 65536"/>
              <a:gd name="T9" fmla="*/ 0 w 21600"/>
              <a:gd name="T10" fmla="*/ 0 h 15735"/>
              <a:gd name="T11" fmla="*/ 21600 w 21600"/>
              <a:gd name="T12" fmla="*/ 15735 h 1573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15735" fill="none" extrusionOk="0">
                <a:moveTo>
                  <a:pt x="14797" y="0"/>
                </a:moveTo>
                <a:cubicBezTo>
                  <a:pt x="19138" y="4082"/>
                  <a:pt x="21600" y="9776"/>
                  <a:pt x="21600" y="15735"/>
                </a:cubicBezTo>
              </a:path>
              <a:path w="21600" h="15735" stroke="0" extrusionOk="0">
                <a:moveTo>
                  <a:pt x="14797" y="0"/>
                </a:moveTo>
                <a:cubicBezTo>
                  <a:pt x="19138" y="4082"/>
                  <a:pt x="21600" y="9776"/>
                  <a:pt x="21600" y="15735"/>
                </a:cubicBezTo>
                <a:lnTo>
                  <a:pt x="0" y="15735"/>
                </a:lnTo>
                <a:close/>
              </a:path>
            </a:pathLst>
          </a:custGeom>
          <a:noFill/>
          <a:ln w="44450">
            <a:solidFill>
              <a:srgbClr val="00B0F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81" name="Line 14"/>
          <p:cNvSpPr>
            <a:spLocks noChangeShapeType="1"/>
          </p:cNvSpPr>
          <p:nvPr/>
        </p:nvSpPr>
        <p:spPr bwMode="auto">
          <a:xfrm flipH="1" flipV="1">
            <a:off x="1259807" y="1931994"/>
            <a:ext cx="425464" cy="412760"/>
          </a:xfrm>
          <a:prstGeom prst="line">
            <a:avLst/>
          </a:prstGeom>
          <a:noFill/>
          <a:ln w="44450">
            <a:solidFill>
              <a:srgbClr val="00B0F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2" name="AutoShape 16"/>
          <p:cNvSpPr>
            <a:spLocks noChangeArrowheads="1"/>
          </p:cNvSpPr>
          <p:nvPr/>
        </p:nvSpPr>
        <p:spPr bwMode="auto">
          <a:xfrm rot="8136021" flipH="1">
            <a:off x="2912450" y="1523997"/>
            <a:ext cx="400063" cy="460386"/>
          </a:xfrm>
          <a:prstGeom prst="flowChartDelay">
            <a:avLst/>
          </a:prstGeom>
          <a:solidFill>
            <a:srgbClr val="969696"/>
          </a:solidFill>
          <a:ln w="19050">
            <a:solidFill>
              <a:schemeClr val="tx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83" name="Oval 17"/>
          <p:cNvSpPr>
            <a:spLocks noChangeArrowheads="1"/>
          </p:cNvSpPr>
          <p:nvPr/>
        </p:nvSpPr>
        <p:spPr bwMode="auto">
          <a:xfrm rot="2736021" flipH="1">
            <a:off x="2736234" y="1816103"/>
            <a:ext cx="466736" cy="150818"/>
          </a:xfrm>
          <a:prstGeom prst="ellipse">
            <a:avLst/>
          </a:prstGeom>
          <a:solidFill>
            <a:schemeClr val="tx2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84" name="Line 18"/>
          <p:cNvSpPr>
            <a:spLocks noChangeShapeType="1"/>
          </p:cNvSpPr>
          <p:nvPr/>
        </p:nvSpPr>
        <p:spPr bwMode="auto">
          <a:xfrm flipV="1">
            <a:off x="2195513" y="2119322"/>
            <a:ext cx="545481" cy="523865"/>
          </a:xfrm>
          <a:prstGeom prst="line">
            <a:avLst/>
          </a:prstGeom>
          <a:noFill/>
          <a:ln w="44450">
            <a:solidFill>
              <a:srgbClr val="00B0F0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85" name="Line 19"/>
          <p:cNvSpPr>
            <a:spLocks noChangeShapeType="1"/>
          </p:cNvSpPr>
          <p:nvPr/>
        </p:nvSpPr>
        <p:spPr bwMode="auto">
          <a:xfrm flipV="1">
            <a:off x="2547313" y="1898656"/>
            <a:ext cx="425464" cy="412760"/>
          </a:xfrm>
          <a:prstGeom prst="line">
            <a:avLst/>
          </a:prstGeom>
          <a:noFill/>
          <a:ln w="44450">
            <a:solidFill>
              <a:srgbClr val="00B0F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86" name="Group 25"/>
          <p:cNvGrpSpPr>
            <a:grpSpLocks/>
          </p:cNvGrpSpPr>
          <p:nvPr/>
        </p:nvGrpSpPr>
        <p:grpSpPr bwMode="auto">
          <a:xfrm flipH="1">
            <a:off x="883551" y="4140263"/>
            <a:ext cx="531831" cy="588977"/>
            <a:chOff x="4230" y="2928"/>
            <a:chExt cx="335" cy="371"/>
          </a:xfrm>
        </p:grpSpPr>
        <p:grpSp>
          <p:nvGrpSpPr>
            <p:cNvPr id="114" name="Group 26"/>
            <p:cNvGrpSpPr>
              <a:grpSpLocks/>
            </p:cNvGrpSpPr>
            <p:nvPr/>
          </p:nvGrpSpPr>
          <p:grpSpPr bwMode="auto">
            <a:xfrm>
              <a:off x="4230" y="3093"/>
              <a:ext cx="335" cy="206"/>
              <a:chOff x="4230" y="3093"/>
              <a:chExt cx="335" cy="206"/>
            </a:xfrm>
          </p:grpSpPr>
          <p:sp>
            <p:nvSpPr>
              <p:cNvPr id="116" name="AutoShape 27"/>
              <p:cNvSpPr>
                <a:spLocks noChangeArrowheads="1"/>
              </p:cNvSpPr>
              <p:nvPr/>
            </p:nvSpPr>
            <p:spPr bwMode="auto">
              <a:xfrm rot="16200000">
                <a:off x="4378" y="2950"/>
                <a:ext cx="43" cy="330"/>
              </a:xfrm>
              <a:prstGeom prst="flowChartDelay">
                <a:avLst/>
              </a:prstGeom>
              <a:gradFill rotWithShape="0">
                <a:gsLst>
                  <a:gs pos="0">
                    <a:schemeClr val="accent5">
                      <a:lumMod val="60000"/>
                      <a:lumOff val="40000"/>
                    </a:schemeClr>
                  </a:gs>
                  <a:gs pos="100000">
                    <a:schemeClr val="hlink"/>
                  </a:gs>
                </a:gsLst>
                <a:lin ang="189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ctr">
                  <a:defRPr/>
                </a:pPr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117" name="AutoShape 28"/>
              <p:cNvSpPr>
                <a:spLocks noChangeArrowheads="1"/>
              </p:cNvSpPr>
              <p:nvPr/>
            </p:nvSpPr>
            <p:spPr bwMode="auto">
              <a:xfrm rot="5400000">
                <a:off x="4378" y="3113"/>
                <a:ext cx="43" cy="330"/>
              </a:xfrm>
              <a:prstGeom prst="flowChartDelay">
                <a:avLst/>
              </a:prstGeom>
              <a:gradFill rotWithShape="0">
                <a:gsLst>
                  <a:gs pos="0">
                    <a:schemeClr val="accent5">
                      <a:lumMod val="60000"/>
                      <a:lumOff val="40000"/>
                    </a:schemeClr>
                  </a:gs>
                  <a:gs pos="100000">
                    <a:schemeClr val="hlink"/>
                  </a:gs>
                </a:gsLst>
                <a:lin ang="189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pPr algn="ctr">
                  <a:defRPr/>
                </a:pPr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118" name="Rectangle 29"/>
              <p:cNvSpPr>
                <a:spLocks noChangeArrowheads="1"/>
              </p:cNvSpPr>
              <p:nvPr/>
            </p:nvSpPr>
            <p:spPr bwMode="auto">
              <a:xfrm>
                <a:off x="4230" y="3184"/>
                <a:ext cx="330" cy="43"/>
              </a:xfrm>
              <a:prstGeom prst="rect">
                <a:avLst/>
              </a:prstGeom>
              <a:gradFill rotWithShape="0">
                <a:gsLst>
                  <a:gs pos="0">
                    <a:schemeClr val="accent5">
                      <a:lumMod val="60000"/>
                      <a:lumOff val="40000"/>
                    </a:schemeClr>
                  </a:gs>
                  <a:gs pos="100000">
                    <a:schemeClr val="hlink"/>
                  </a:gs>
                </a:gsLst>
                <a:lin ang="189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Calibri" pitchFamily="34" charset="0"/>
                </a:endParaRPr>
              </a:p>
            </p:txBody>
          </p:sp>
        </p:grpSp>
        <p:sp>
          <p:nvSpPr>
            <p:cNvPr id="115" name="AutoShape 30"/>
            <p:cNvSpPr>
              <a:spLocks noChangeAspect="1" noChangeArrowheads="1"/>
            </p:cNvSpPr>
            <p:nvPr/>
          </p:nvSpPr>
          <p:spPr bwMode="auto">
            <a:xfrm rot="5400000">
              <a:off x="4376" y="2832"/>
              <a:ext cx="29" cy="221"/>
            </a:xfrm>
            <a:prstGeom prst="flowChartDelay">
              <a:avLst/>
            </a:prstGeom>
            <a:gradFill rotWithShape="0">
              <a:gsLst>
                <a:gs pos="0">
                  <a:schemeClr val="accent5">
                    <a:lumMod val="60000"/>
                    <a:lumOff val="40000"/>
                  </a:schemeClr>
                </a:gs>
                <a:gs pos="100000">
                  <a:schemeClr val="hlink"/>
                </a:gs>
              </a:gsLst>
              <a:lin ang="189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vert="eaVert" wrap="none" anchor="ctr"/>
            <a:lstStyle/>
            <a:p>
              <a:pPr algn="ctr">
                <a:defRPr/>
              </a:pPr>
              <a:endParaRPr lang="en-US" sz="2400">
                <a:latin typeface="Times New Roman" pitchFamily="18" charset="0"/>
              </a:endParaRPr>
            </a:p>
          </p:txBody>
        </p:sp>
      </p:grpSp>
      <p:grpSp>
        <p:nvGrpSpPr>
          <p:cNvPr id="87" name="Group 31"/>
          <p:cNvGrpSpPr>
            <a:grpSpLocks/>
          </p:cNvGrpSpPr>
          <p:nvPr/>
        </p:nvGrpSpPr>
        <p:grpSpPr bwMode="auto">
          <a:xfrm flipH="1">
            <a:off x="967698" y="3940230"/>
            <a:ext cx="371487" cy="1343057"/>
            <a:chOff x="4278" y="2802"/>
            <a:chExt cx="234" cy="846"/>
          </a:xfrm>
        </p:grpSpPr>
        <p:sp>
          <p:nvSpPr>
            <p:cNvPr id="112" name="AutoShape 32"/>
            <p:cNvSpPr>
              <a:spLocks noChangeArrowheads="1"/>
            </p:cNvSpPr>
            <p:nvPr/>
          </p:nvSpPr>
          <p:spPr bwMode="auto">
            <a:xfrm flipV="1">
              <a:off x="4278" y="3204"/>
              <a:ext cx="234" cy="444"/>
            </a:xfrm>
            <a:prstGeom prst="triangle">
              <a:avLst>
                <a:gd name="adj" fmla="val 50000"/>
              </a:avLst>
            </a:prstGeom>
            <a:solidFill>
              <a:srgbClr val="00B0F0">
                <a:alpha val="50000"/>
              </a:srgbClr>
            </a:solidFill>
            <a:ln w="635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13" name="AutoShape 33"/>
            <p:cNvSpPr>
              <a:spLocks noChangeArrowheads="1"/>
            </p:cNvSpPr>
            <p:nvPr/>
          </p:nvSpPr>
          <p:spPr bwMode="auto">
            <a:xfrm>
              <a:off x="4278" y="2802"/>
              <a:ext cx="234" cy="414"/>
            </a:xfrm>
            <a:prstGeom prst="triangle">
              <a:avLst>
                <a:gd name="adj" fmla="val 50000"/>
              </a:avLst>
            </a:prstGeom>
            <a:solidFill>
              <a:srgbClr val="00B0F0">
                <a:alpha val="50000"/>
              </a:srgbClr>
            </a:solidFill>
            <a:ln w="635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</p:grpSp>
      <p:sp>
        <p:nvSpPr>
          <p:cNvPr id="89" name="Line 35"/>
          <p:cNvSpPr>
            <a:spLocks noChangeShapeType="1"/>
          </p:cNvSpPr>
          <p:nvPr/>
        </p:nvSpPr>
        <p:spPr bwMode="auto">
          <a:xfrm flipV="1">
            <a:off x="1664559" y="2605087"/>
            <a:ext cx="188054" cy="193709"/>
          </a:xfrm>
          <a:prstGeom prst="line">
            <a:avLst/>
          </a:prstGeom>
          <a:noFill/>
          <a:ln w="19050">
            <a:solidFill>
              <a:srgbClr val="FFFF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90" name="Line 7"/>
          <p:cNvSpPr>
            <a:spLocks noChangeShapeType="1"/>
          </p:cNvSpPr>
          <p:nvPr/>
        </p:nvSpPr>
        <p:spPr bwMode="auto">
          <a:xfrm>
            <a:off x="2061522" y="2700362"/>
            <a:ext cx="157167" cy="52389"/>
          </a:xfrm>
          <a:prstGeom prst="line">
            <a:avLst/>
          </a:prstGeom>
          <a:noFill/>
          <a:ln w="38100">
            <a:solidFill>
              <a:srgbClr val="00B0F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1" name="Line 15"/>
          <p:cNvSpPr>
            <a:spLocks noChangeShapeType="1"/>
          </p:cNvSpPr>
          <p:nvPr/>
        </p:nvSpPr>
        <p:spPr bwMode="auto">
          <a:xfrm flipH="1" flipV="1">
            <a:off x="2190750" y="2733675"/>
            <a:ext cx="631209" cy="639803"/>
          </a:xfrm>
          <a:prstGeom prst="line">
            <a:avLst/>
          </a:prstGeom>
          <a:noFill/>
          <a:ln w="44450">
            <a:solidFill>
              <a:srgbClr val="00B0F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2" name="Oval 16"/>
          <p:cNvSpPr>
            <a:spLocks noChangeArrowheads="1"/>
          </p:cNvSpPr>
          <p:nvPr/>
        </p:nvSpPr>
        <p:spPr bwMode="auto">
          <a:xfrm rot="3653661">
            <a:off x="2670350" y="3507623"/>
            <a:ext cx="274645" cy="457215"/>
          </a:xfrm>
          <a:prstGeom prst="ellipse">
            <a:avLst/>
          </a:prstGeom>
          <a:noFill/>
          <a:ln w="44450">
            <a:solidFill>
              <a:srgbClr val="00B0F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93" name="Arc 17"/>
          <p:cNvSpPr>
            <a:spLocks/>
          </p:cNvSpPr>
          <p:nvPr/>
        </p:nvSpPr>
        <p:spPr bwMode="auto">
          <a:xfrm>
            <a:off x="2190113" y="3370303"/>
            <a:ext cx="912843" cy="666766"/>
          </a:xfrm>
          <a:custGeom>
            <a:avLst/>
            <a:gdLst>
              <a:gd name="T0" fmla="*/ 2147483647 w 21546"/>
              <a:gd name="T1" fmla="*/ 0 h 15735"/>
              <a:gd name="T2" fmla="*/ 2147483647 w 21546"/>
              <a:gd name="T3" fmla="*/ 2147483647 h 15735"/>
              <a:gd name="T4" fmla="*/ 0 w 21546"/>
              <a:gd name="T5" fmla="*/ 2147483647 h 15735"/>
              <a:gd name="T6" fmla="*/ 0 60000 65536"/>
              <a:gd name="T7" fmla="*/ 0 60000 65536"/>
              <a:gd name="T8" fmla="*/ 0 60000 65536"/>
              <a:gd name="T9" fmla="*/ 0 w 21546"/>
              <a:gd name="T10" fmla="*/ 0 h 15735"/>
              <a:gd name="T11" fmla="*/ 21546 w 21546"/>
              <a:gd name="T12" fmla="*/ 15735 h 1573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546" h="15735" fill="none" extrusionOk="0">
                <a:moveTo>
                  <a:pt x="14797" y="0"/>
                </a:moveTo>
                <a:cubicBezTo>
                  <a:pt x="18751" y="3718"/>
                  <a:pt x="21160" y="8789"/>
                  <a:pt x="21545" y="14203"/>
                </a:cubicBezTo>
              </a:path>
              <a:path w="21546" h="15735" stroke="0" extrusionOk="0">
                <a:moveTo>
                  <a:pt x="14797" y="0"/>
                </a:moveTo>
                <a:cubicBezTo>
                  <a:pt x="18751" y="3718"/>
                  <a:pt x="21160" y="8789"/>
                  <a:pt x="21545" y="14203"/>
                </a:cubicBezTo>
                <a:lnTo>
                  <a:pt x="0" y="15735"/>
                </a:lnTo>
                <a:close/>
              </a:path>
            </a:pathLst>
          </a:custGeom>
          <a:noFill/>
          <a:ln w="44450">
            <a:solidFill>
              <a:srgbClr val="00B0F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grpSp>
        <p:nvGrpSpPr>
          <p:cNvPr id="94" name="Group 39"/>
          <p:cNvGrpSpPr>
            <a:grpSpLocks/>
          </p:cNvGrpSpPr>
          <p:nvPr/>
        </p:nvGrpSpPr>
        <p:grpSpPr bwMode="auto">
          <a:xfrm>
            <a:off x="2834665" y="3943408"/>
            <a:ext cx="531831" cy="1343058"/>
            <a:chOff x="2384" y="2873"/>
            <a:chExt cx="335" cy="846"/>
          </a:xfrm>
        </p:grpSpPr>
        <p:grpSp>
          <p:nvGrpSpPr>
            <p:cNvPr id="103" name="Group 40"/>
            <p:cNvGrpSpPr>
              <a:grpSpLocks/>
            </p:cNvGrpSpPr>
            <p:nvPr/>
          </p:nvGrpSpPr>
          <p:grpSpPr bwMode="auto">
            <a:xfrm flipH="1">
              <a:off x="2384" y="2999"/>
              <a:ext cx="335" cy="371"/>
              <a:chOff x="4230" y="2928"/>
              <a:chExt cx="335" cy="371"/>
            </a:xfrm>
          </p:grpSpPr>
          <p:grpSp>
            <p:nvGrpSpPr>
              <p:cNvPr id="107" name="Group 41"/>
              <p:cNvGrpSpPr>
                <a:grpSpLocks/>
              </p:cNvGrpSpPr>
              <p:nvPr/>
            </p:nvGrpSpPr>
            <p:grpSpPr bwMode="auto">
              <a:xfrm>
                <a:off x="4230" y="3093"/>
                <a:ext cx="335" cy="206"/>
                <a:chOff x="4230" y="3093"/>
                <a:chExt cx="335" cy="206"/>
              </a:xfrm>
            </p:grpSpPr>
            <p:sp>
              <p:nvSpPr>
                <p:cNvPr id="109" name="AutoShape 42"/>
                <p:cNvSpPr>
                  <a:spLocks noChangeArrowheads="1"/>
                </p:cNvSpPr>
                <p:nvPr/>
              </p:nvSpPr>
              <p:spPr bwMode="auto">
                <a:xfrm rot="16200000">
                  <a:off x="4378" y="2950"/>
                  <a:ext cx="43" cy="330"/>
                </a:xfrm>
                <a:prstGeom prst="flowChartDelay">
                  <a:avLst/>
                </a:prstGeom>
                <a:gradFill rotWithShape="0">
                  <a:gsLst>
                    <a:gs pos="0">
                      <a:schemeClr val="accent5">
                        <a:lumMod val="60000"/>
                        <a:lumOff val="40000"/>
                      </a:schemeClr>
                    </a:gs>
                    <a:gs pos="100000">
                      <a:schemeClr val="hlink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rot="10800000" vert="eaVert" wrap="none" anchor="ctr"/>
                <a:lstStyle/>
                <a:p>
                  <a:pPr algn="ctr">
                    <a:defRPr/>
                  </a:pPr>
                  <a:endParaRPr lang="en-US" sz="2400">
                    <a:latin typeface="Times New Roman" pitchFamily="18" charset="0"/>
                  </a:endParaRPr>
                </a:p>
              </p:txBody>
            </p:sp>
            <p:sp>
              <p:nvSpPr>
                <p:cNvPr id="110" name="AutoShape 43"/>
                <p:cNvSpPr>
                  <a:spLocks noChangeArrowheads="1"/>
                </p:cNvSpPr>
                <p:nvPr/>
              </p:nvSpPr>
              <p:spPr bwMode="auto">
                <a:xfrm rot="5400000">
                  <a:off x="4378" y="3113"/>
                  <a:ext cx="43" cy="330"/>
                </a:xfrm>
                <a:prstGeom prst="flowChartDelay">
                  <a:avLst/>
                </a:prstGeom>
                <a:gradFill rotWithShape="0">
                  <a:gsLst>
                    <a:gs pos="0">
                      <a:schemeClr val="accent5">
                        <a:lumMod val="60000"/>
                        <a:lumOff val="40000"/>
                      </a:schemeClr>
                    </a:gs>
                    <a:gs pos="100000">
                      <a:schemeClr val="hlink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vert="eaVert" wrap="none" anchor="ctr"/>
                <a:lstStyle/>
                <a:p>
                  <a:pPr algn="ctr">
                    <a:defRPr/>
                  </a:pPr>
                  <a:endParaRPr lang="en-US" sz="2400">
                    <a:latin typeface="Times New Roman" pitchFamily="18" charset="0"/>
                  </a:endParaRPr>
                </a:p>
              </p:txBody>
            </p:sp>
            <p:sp>
              <p:nvSpPr>
                <p:cNvPr id="111" name="Rectangle 44"/>
                <p:cNvSpPr>
                  <a:spLocks noChangeArrowheads="1"/>
                </p:cNvSpPr>
                <p:nvPr/>
              </p:nvSpPr>
              <p:spPr bwMode="auto">
                <a:xfrm>
                  <a:off x="4230" y="3184"/>
                  <a:ext cx="330" cy="43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5">
                        <a:lumMod val="60000"/>
                        <a:lumOff val="40000"/>
                      </a:schemeClr>
                    </a:gs>
                    <a:gs pos="100000">
                      <a:schemeClr val="hlink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Calibri" pitchFamily="34" charset="0"/>
                  </a:endParaRPr>
                </a:p>
              </p:txBody>
            </p:sp>
          </p:grpSp>
          <p:sp>
            <p:nvSpPr>
              <p:cNvPr id="108" name="AutoShape 45"/>
              <p:cNvSpPr>
                <a:spLocks noChangeAspect="1" noChangeArrowheads="1"/>
              </p:cNvSpPr>
              <p:nvPr/>
            </p:nvSpPr>
            <p:spPr bwMode="auto">
              <a:xfrm rot="5400000">
                <a:off x="4376" y="2832"/>
                <a:ext cx="29" cy="221"/>
              </a:xfrm>
              <a:prstGeom prst="flowChartDelay">
                <a:avLst/>
              </a:prstGeom>
              <a:gradFill rotWithShape="0">
                <a:gsLst>
                  <a:gs pos="0">
                    <a:schemeClr val="accent5">
                      <a:lumMod val="60000"/>
                      <a:lumOff val="40000"/>
                    </a:schemeClr>
                  </a:gs>
                  <a:gs pos="100000">
                    <a:schemeClr val="hlink"/>
                  </a:gs>
                </a:gsLst>
                <a:lin ang="189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pPr algn="ctr">
                  <a:defRPr/>
                </a:pPr>
                <a:endParaRPr lang="en-US" sz="2400">
                  <a:latin typeface="Times New Roman" pitchFamily="18" charset="0"/>
                </a:endParaRPr>
              </a:p>
            </p:txBody>
          </p:sp>
        </p:grpSp>
        <p:grpSp>
          <p:nvGrpSpPr>
            <p:cNvPr id="104" name="Group 46"/>
            <p:cNvGrpSpPr>
              <a:grpSpLocks/>
            </p:cNvGrpSpPr>
            <p:nvPr/>
          </p:nvGrpSpPr>
          <p:grpSpPr bwMode="auto">
            <a:xfrm flipH="1">
              <a:off x="2437" y="2873"/>
              <a:ext cx="234" cy="846"/>
              <a:chOff x="4278" y="2802"/>
              <a:chExt cx="234" cy="846"/>
            </a:xfrm>
          </p:grpSpPr>
          <p:sp>
            <p:nvSpPr>
              <p:cNvPr id="105" name="AutoShape 48"/>
              <p:cNvSpPr>
                <a:spLocks noChangeArrowheads="1"/>
              </p:cNvSpPr>
              <p:nvPr/>
            </p:nvSpPr>
            <p:spPr bwMode="auto">
              <a:xfrm>
                <a:off x="4278" y="2802"/>
                <a:ext cx="234" cy="414"/>
              </a:xfrm>
              <a:prstGeom prst="triangle">
                <a:avLst>
                  <a:gd name="adj" fmla="val 50000"/>
                </a:avLst>
              </a:prstGeom>
              <a:solidFill>
                <a:srgbClr val="00B0F0">
                  <a:alpha val="50000"/>
                </a:srgbClr>
              </a:solidFill>
              <a:ln w="635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 pitchFamily="34" charset="0"/>
                </a:endParaRPr>
              </a:p>
            </p:txBody>
          </p:sp>
          <p:sp>
            <p:nvSpPr>
              <p:cNvPr id="106" name="AutoShape 47"/>
              <p:cNvSpPr>
                <a:spLocks noChangeArrowheads="1"/>
              </p:cNvSpPr>
              <p:nvPr/>
            </p:nvSpPr>
            <p:spPr bwMode="auto">
              <a:xfrm flipV="1">
                <a:off x="4278" y="3204"/>
                <a:ext cx="234" cy="444"/>
              </a:xfrm>
              <a:prstGeom prst="triangle">
                <a:avLst>
                  <a:gd name="adj" fmla="val 50000"/>
                </a:avLst>
              </a:prstGeom>
              <a:solidFill>
                <a:srgbClr val="00B0F0">
                  <a:alpha val="50000"/>
                </a:srgbClr>
              </a:solidFill>
              <a:ln w="635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 pitchFamily="34" charset="0"/>
                </a:endParaRPr>
              </a:p>
            </p:txBody>
          </p:sp>
        </p:grpSp>
      </p:grpSp>
      <p:sp>
        <p:nvSpPr>
          <p:cNvPr id="96" name="Line 52"/>
          <p:cNvSpPr>
            <a:spLocks noChangeShapeType="1"/>
          </p:cNvSpPr>
          <p:nvPr/>
        </p:nvSpPr>
        <p:spPr bwMode="auto">
          <a:xfrm flipH="1" flipV="1">
            <a:off x="2425049" y="2603517"/>
            <a:ext cx="158755" cy="158754"/>
          </a:xfrm>
          <a:prstGeom prst="line">
            <a:avLst/>
          </a:prstGeom>
          <a:noFill/>
          <a:ln w="19050">
            <a:solidFill>
              <a:srgbClr val="FFFF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00" name="Freeform 45"/>
          <p:cNvSpPr>
            <a:spLocks/>
          </p:cNvSpPr>
          <p:nvPr/>
        </p:nvSpPr>
        <p:spPr bwMode="auto">
          <a:xfrm rot="1445000">
            <a:off x="3181590" y="5326035"/>
            <a:ext cx="146055" cy="142879"/>
          </a:xfrm>
          <a:custGeom>
            <a:avLst/>
            <a:gdLst>
              <a:gd name="T0" fmla="*/ 2147483647 w 89"/>
              <a:gd name="T1" fmla="*/ 2147483647 h 86"/>
              <a:gd name="T2" fmla="*/ 0 w 89"/>
              <a:gd name="T3" fmla="*/ 2147483647 h 86"/>
              <a:gd name="T4" fmla="*/ 2147483647 w 89"/>
              <a:gd name="T5" fmla="*/ 0 h 86"/>
              <a:gd name="T6" fmla="*/ 2147483647 w 89"/>
              <a:gd name="T7" fmla="*/ 2147483647 h 86"/>
              <a:gd name="T8" fmla="*/ 0 60000 65536"/>
              <a:gd name="T9" fmla="*/ 0 60000 65536"/>
              <a:gd name="T10" fmla="*/ 0 60000 65536"/>
              <a:gd name="T11" fmla="*/ 0 60000 65536"/>
              <a:gd name="T12" fmla="*/ 0 w 89"/>
              <a:gd name="T13" fmla="*/ 0 h 86"/>
              <a:gd name="T14" fmla="*/ 89 w 89"/>
              <a:gd name="T15" fmla="*/ 86 h 8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89" h="86">
                <a:moveTo>
                  <a:pt x="89" y="86"/>
                </a:moveTo>
                <a:lnTo>
                  <a:pt x="0" y="42"/>
                </a:lnTo>
                <a:lnTo>
                  <a:pt x="89" y="0"/>
                </a:lnTo>
                <a:lnTo>
                  <a:pt x="89" y="86"/>
                </a:lnTo>
                <a:close/>
              </a:path>
            </a:pathLst>
          </a:custGeom>
          <a:solidFill>
            <a:srgbClr val="FFFF00"/>
          </a:solidFill>
          <a:ln w="19050">
            <a:noFill/>
            <a:round/>
            <a:headEnd/>
            <a:tailEnd/>
          </a:ln>
        </p:spPr>
        <p:txBody>
          <a:bodyPr/>
          <a:lstStyle/>
          <a:p>
            <a:endParaRPr lang="en-US">
              <a:latin typeface="Calibri" pitchFamily="34" charset="0"/>
            </a:endParaRPr>
          </a:p>
        </p:txBody>
      </p:sp>
      <p:pic>
        <p:nvPicPr>
          <p:cNvPr id="54" name="Picture 2" descr="1ion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8400000">
            <a:off x="2835321" y="5100496"/>
            <a:ext cx="508017" cy="4206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5" name="Rectangle 9"/>
          <p:cNvSpPr>
            <a:spLocks noChangeArrowheads="1"/>
          </p:cNvSpPr>
          <p:nvPr/>
        </p:nvSpPr>
        <p:spPr bwMode="auto">
          <a:xfrm>
            <a:off x="2055172" y="2233626"/>
            <a:ext cx="155580" cy="914422"/>
          </a:xfrm>
          <a:prstGeom prst="rect">
            <a:avLst/>
          </a:prstGeom>
          <a:solidFill>
            <a:srgbClr val="E7F6FF">
              <a:alpha val="50000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pic>
        <p:nvPicPr>
          <p:cNvPr id="119" name="Picture 118" descr="ExponentialDecay_01.png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2744420">
            <a:off x="2516065" y="2790536"/>
            <a:ext cx="696411" cy="422113"/>
          </a:xfrm>
          <a:prstGeom prst="rect">
            <a:avLst/>
          </a:prstGeom>
        </p:spPr>
      </p:pic>
      <p:pic>
        <p:nvPicPr>
          <p:cNvPr id="121" name="Picture 120" descr="ExponentialDecay_01.png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8059268" flipV="1">
            <a:off x="1004004" y="2789860"/>
            <a:ext cx="696411" cy="422113"/>
          </a:xfrm>
          <a:prstGeom prst="rect">
            <a:avLst/>
          </a:prstGeom>
        </p:spPr>
      </p:pic>
      <p:pic>
        <p:nvPicPr>
          <p:cNvPr id="55" name="Picture 2" descr="1ion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10546" y="5080082"/>
            <a:ext cx="508017" cy="4206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" name="Picture 121" descr="Sech01.png"/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516322">
            <a:off x="3299961" y="5119690"/>
            <a:ext cx="1429201" cy="608010"/>
          </a:xfrm>
          <a:prstGeom prst="rect">
            <a:avLst/>
          </a:prstGeom>
        </p:spPr>
      </p:pic>
      <p:sp>
        <p:nvSpPr>
          <p:cNvPr id="123" name="Freeform 45"/>
          <p:cNvSpPr>
            <a:spLocks/>
          </p:cNvSpPr>
          <p:nvPr/>
        </p:nvSpPr>
        <p:spPr bwMode="auto">
          <a:xfrm rot="1445000">
            <a:off x="1248015" y="5287934"/>
            <a:ext cx="146055" cy="142879"/>
          </a:xfrm>
          <a:custGeom>
            <a:avLst/>
            <a:gdLst>
              <a:gd name="T0" fmla="*/ 2147483647 w 89"/>
              <a:gd name="T1" fmla="*/ 2147483647 h 86"/>
              <a:gd name="T2" fmla="*/ 0 w 89"/>
              <a:gd name="T3" fmla="*/ 2147483647 h 86"/>
              <a:gd name="T4" fmla="*/ 2147483647 w 89"/>
              <a:gd name="T5" fmla="*/ 0 h 86"/>
              <a:gd name="T6" fmla="*/ 2147483647 w 89"/>
              <a:gd name="T7" fmla="*/ 2147483647 h 86"/>
              <a:gd name="T8" fmla="*/ 0 60000 65536"/>
              <a:gd name="T9" fmla="*/ 0 60000 65536"/>
              <a:gd name="T10" fmla="*/ 0 60000 65536"/>
              <a:gd name="T11" fmla="*/ 0 60000 65536"/>
              <a:gd name="T12" fmla="*/ 0 w 89"/>
              <a:gd name="T13" fmla="*/ 0 h 86"/>
              <a:gd name="T14" fmla="*/ 89 w 89"/>
              <a:gd name="T15" fmla="*/ 86 h 8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89" h="86">
                <a:moveTo>
                  <a:pt x="89" y="86"/>
                </a:moveTo>
                <a:lnTo>
                  <a:pt x="0" y="42"/>
                </a:lnTo>
                <a:lnTo>
                  <a:pt x="89" y="0"/>
                </a:lnTo>
                <a:lnTo>
                  <a:pt x="89" y="86"/>
                </a:lnTo>
                <a:close/>
              </a:path>
            </a:pathLst>
          </a:custGeom>
          <a:solidFill>
            <a:srgbClr val="FFFF00"/>
          </a:solidFill>
          <a:ln w="19050">
            <a:noFill/>
            <a:round/>
            <a:headEnd/>
            <a:tailEnd/>
          </a:ln>
        </p:spPr>
        <p:txBody>
          <a:bodyPr/>
          <a:lstStyle/>
          <a:p>
            <a:endParaRPr lang="en-US">
              <a:latin typeface="Calibri" pitchFamily="34" charset="0"/>
            </a:endParaRPr>
          </a:p>
        </p:txBody>
      </p:sp>
      <p:pic>
        <p:nvPicPr>
          <p:cNvPr id="124" name="Picture 123" descr="Sech01.png"/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516322">
            <a:off x="1366386" y="5081589"/>
            <a:ext cx="1429201" cy="608010"/>
          </a:xfrm>
          <a:prstGeom prst="rect">
            <a:avLst/>
          </a:prstGeom>
        </p:spPr>
      </p:pic>
      <p:sp>
        <p:nvSpPr>
          <p:cNvPr id="125" name="TextBox 2"/>
          <p:cNvSpPr txBox="1">
            <a:spLocks noChangeArrowheads="1"/>
          </p:cNvSpPr>
          <p:nvPr/>
        </p:nvSpPr>
        <p:spPr bwMode="auto">
          <a:xfrm>
            <a:off x="479854" y="1105365"/>
            <a:ext cx="109478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  <a:latin typeface="Arial Black" pitchFamily="34" charset="0"/>
              </a:rPr>
              <a:t>click!</a:t>
            </a:r>
            <a:endParaRPr lang="en-US" sz="2400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126" name="TextBox 2"/>
          <p:cNvSpPr txBox="1">
            <a:spLocks noChangeArrowheads="1"/>
          </p:cNvSpPr>
          <p:nvPr/>
        </p:nvSpPr>
        <p:spPr bwMode="auto">
          <a:xfrm>
            <a:off x="2686964" y="1096401"/>
            <a:ext cx="109478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  <a:latin typeface="Arial Black" pitchFamily="34" charset="0"/>
              </a:rPr>
              <a:t>click!</a:t>
            </a:r>
            <a:endParaRPr lang="en-US" sz="2400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127" name="TextBox 126"/>
          <p:cNvSpPr txBox="1"/>
          <p:nvPr/>
        </p:nvSpPr>
        <p:spPr>
          <a:xfrm>
            <a:off x="4361062" y="1199221"/>
            <a:ext cx="415851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E7F6FF"/>
                </a:solidFill>
                <a:latin typeface="Arial" pitchFamily="34" charset="0"/>
                <a:cs typeface="Arial" pitchFamily="34" charset="0"/>
              </a:rPr>
              <a:t>coincidence detection means</a:t>
            </a:r>
          </a:p>
          <a:p>
            <a:r>
              <a:rPr lang="en-US" sz="2400" dirty="0" smtClean="0">
                <a:solidFill>
                  <a:srgbClr val="E7F6FF"/>
                </a:solidFill>
                <a:latin typeface="Arial" pitchFamily="34" charset="0"/>
                <a:cs typeface="Arial" pitchFamily="34" charset="0"/>
              </a:rPr>
              <a:t>photons were in state</a:t>
            </a:r>
          </a:p>
        </p:txBody>
      </p:sp>
      <p:sp>
        <p:nvSpPr>
          <p:cNvPr id="128" name="TextBox 127"/>
          <p:cNvSpPr txBox="1"/>
          <p:nvPr/>
        </p:nvSpPr>
        <p:spPr>
          <a:xfrm>
            <a:off x="4384370" y="3309524"/>
            <a:ext cx="43460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E7F6FF"/>
                </a:solidFill>
                <a:latin typeface="Arial" pitchFamily="34" charset="0"/>
                <a:cs typeface="Arial" pitchFamily="34" charset="0"/>
              </a:rPr>
              <a:t>which heralds the ion-ion state</a:t>
            </a:r>
          </a:p>
        </p:txBody>
      </p:sp>
      <p:graphicFrame>
        <p:nvGraphicFramePr>
          <p:cNvPr id="258052" name="Object 4"/>
          <p:cNvGraphicFramePr>
            <a:graphicFrameLocks noChangeAspect="1"/>
          </p:cNvGraphicFramePr>
          <p:nvPr/>
        </p:nvGraphicFramePr>
        <p:xfrm>
          <a:off x="4460875" y="2205038"/>
          <a:ext cx="4283075" cy="701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8076" name="Equation" r:id="rId8" imgW="1701720" imgH="279360" progId="Equation.3">
                  <p:embed/>
                </p:oleObj>
              </mc:Choice>
              <mc:Fallback>
                <p:oleObj name="Equation" r:id="rId8" imgW="1701720" imgH="27936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60875" y="2205038"/>
                        <a:ext cx="4283075" cy="701675"/>
                      </a:xfrm>
                      <a:prstGeom prst="rect">
                        <a:avLst/>
                      </a:prstGeom>
                      <a:solidFill>
                        <a:schemeClr val="bg2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9" name="TextBox 128"/>
          <p:cNvSpPr txBox="1"/>
          <p:nvPr/>
        </p:nvSpPr>
        <p:spPr>
          <a:xfrm>
            <a:off x="6672432" y="2256335"/>
            <a:ext cx="4587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endParaRPr lang="en-US" sz="32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0" name="TextBox 129"/>
          <p:cNvSpPr txBox="1"/>
          <p:nvPr/>
        </p:nvSpPr>
        <p:spPr>
          <a:xfrm>
            <a:off x="7576998" y="2256336"/>
            <a:ext cx="4587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endParaRPr lang="en-US" sz="32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1" name="TextBox 130"/>
          <p:cNvSpPr txBox="1"/>
          <p:nvPr/>
        </p:nvSpPr>
        <p:spPr>
          <a:xfrm>
            <a:off x="6148210" y="2256336"/>
            <a:ext cx="4587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endParaRPr lang="en-US" sz="3200" b="1" i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2" name="TextBox 131"/>
          <p:cNvSpPr txBox="1"/>
          <p:nvPr/>
        </p:nvSpPr>
        <p:spPr>
          <a:xfrm>
            <a:off x="8110368" y="2256336"/>
            <a:ext cx="4587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endParaRPr lang="en-US" sz="3200" b="1" i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58053" name="Object 5"/>
          <p:cNvGraphicFramePr>
            <a:graphicFrameLocks noChangeAspect="1"/>
          </p:cNvGraphicFramePr>
          <p:nvPr/>
        </p:nvGraphicFramePr>
        <p:xfrm>
          <a:off x="4478441" y="4056957"/>
          <a:ext cx="4600575" cy="638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8077" name="Equation" r:id="rId10" imgW="1828800" imgH="253800" progId="Equation.3">
                  <p:embed/>
                </p:oleObj>
              </mc:Choice>
              <mc:Fallback>
                <p:oleObj name="Equation" r:id="rId10" imgW="1828800" imgH="25380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78441" y="4056957"/>
                        <a:ext cx="4600575" cy="638175"/>
                      </a:xfrm>
                      <a:prstGeom prst="rect">
                        <a:avLst/>
                      </a:prstGeom>
                      <a:solidFill>
                        <a:schemeClr val="bg2"/>
                      </a:solidFill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/>
      <p:bldP spid="128" grpId="0"/>
      <p:bldP spid="129" grpId="0"/>
      <p:bldP spid="130" grpId="0"/>
      <p:bldP spid="131" grpId="0"/>
      <p:bldP spid="13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Rectangle 56"/>
          <p:cNvSpPr/>
          <p:nvPr/>
        </p:nvSpPr>
        <p:spPr>
          <a:xfrm>
            <a:off x="152400" y="152400"/>
            <a:ext cx="8839200" cy="6553200"/>
          </a:xfrm>
          <a:prstGeom prst="rect">
            <a:avLst/>
          </a:prstGeom>
          <a:solidFill>
            <a:srgbClr val="E7F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Title 1"/>
          <p:cNvSpPr txBox="1">
            <a:spLocks/>
          </p:cNvSpPr>
          <p:nvPr/>
        </p:nvSpPr>
        <p:spPr>
          <a:xfrm>
            <a:off x="457200" y="304800"/>
            <a:ext cx="8229600" cy="1143000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Photon-mediated entanglement of distant (~1 m) atomic qubits</a:t>
            </a:r>
            <a:endParaRPr kumimoji="0" lang="en-US" sz="4400" b="0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grpSp>
        <p:nvGrpSpPr>
          <p:cNvPr id="2" name="Group 60"/>
          <p:cNvGrpSpPr/>
          <p:nvPr/>
        </p:nvGrpSpPr>
        <p:grpSpPr>
          <a:xfrm>
            <a:off x="5710238" y="1828800"/>
            <a:ext cx="3586162" cy="4191000"/>
            <a:chOff x="5710238" y="1828800"/>
            <a:chExt cx="3586162" cy="4191000"/>
          </a:xfrm>
        </p:grpSpPr>
        <p:grpSp>
          <p:nvGrpSpPr>
            <p:cNvPr id="3" name="Group 81"/>
            <p:cNvGrpSpPr>
              <a:grpSpLocks/>
            </p:cNvGrpSpPr>
            <p:nvPr/>
          </p:nvGrpSpPr>
          <p:grpSpPr bwMode="auto">
            <a:xfrm>
              <a:off x="5710238" y="1828800"/>
              <a:ext cx="3586162" cy="4191000"/>
              <a:chOff x="965200" y="1277938"/>
              <a:chExt cx="3586040" cy="4190896"/>
            </a:xfrm>
          </p:grpSpPr>
          <p:pic>
            <p:nvPicPr>
              <p:cNvPr id="19464" name="Picture 2" descr="1ion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984250" y="4833938"/>
                <a:ext cx="508000" cy="4206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9465" name="AutoShape 4"/>
              <p:cNvSpPr>
                <a:spLocks noChangeArrowheads="1"/>
              </p:cNvSpPr>
              <p:nvPr/>
            </p:nvSpPr>
            <p:spPr bwMode="auto">
              <a:xfrm rot="-8136021">
                <a:off x="979488" y="1306513"/>
                <a:ext cx="400050" cy="460375"/>
              </a:xfrm>
              <a:prstGeom prst="flowChartDelay">
                <a:avLst/>
              </a:prstGeom>
              <a:solidFill>
                <a:srgbClr val="969696"/>
              </a:solidFill>
              <a:ln w="19050">
                <a:solidFill>
                  <a:schemeClr val="tx2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 pitchFamily="34" charset="0"/>
                </a:endParaRPr>
              </a:p>
            </p:txBody>
          </p:sp>
          <p:sp>
            <p:nvSpPr>
              <p:cNvPr id="19466" name="Oval 5"/>
              <p:cNvSpPr>
                <a:spLocks noChangeArrowheads="1"/>
              </p:cNvSpPr>
              <p:nvPr/>
            </p:nvSpPr>
            <p:spPr bwMode="auto">
              <a:xfrm rot="-2736021">
                <a:off x="1089025" y="1598613"/>
                <a:ext cx="466725" cy="150812"/>
              </a:xfrm>
              <a:prstGeom prst="ellipse">
                <a:avLst/>
              </a:prstGeom>
              <a:solidFill>
                <a:schemeClr val="tx2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 pitchFamily="34" charset="0"/>
                </a:endParaRPr>
              </a:p>
            </p:txBody>
          </p:sp>
          <p:sp>
            <p:nvSpPr>
              <p:cNvPr id="19467" name="Line 6"/>
              <p:cNvSpPr>
                <a:spLocks noChangeShapeType="1"/>
              </p:cNvSpPr>
              <p:nvPr/>
            </p:nvSpPr>
            <p:spPr bwMode="auto">
              <a:xfrm flipV="1">
                <a:off x="2125663" y="2392363"/>
                <a:ext cx="161925" cy="61912"/>
              </a:xfrm>
              <a:prstGeom prst="line">
                <a:avLst/>
              </a:prstGeom>
              <a:noFill/>
              <a:ln w="38100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468" name="Line 7"/>
              <p:cNvSpPr>
                <a:spLocks noChangeShapeType="1"/>
              </p:cNvSpPr>
              <p:nvPr/>
            </p:nvSpPr>
            <p:spPr bwMode="auto">
              <a:xfrm flipH="1" flipV="1">
                <a:off x="1555750" y="1892300"/>
                <a:ext cx="554038" cy="554038"/>
              </a:xfrm>
              <a:prstGeom prst="line">
                <a:avLst/>
              </a:prstGeom>
              <a:noFill/>
              <a:ln w="38100">
                <a:solidFill>
                  <a:schemeClr val="hlink"/>
                </a:solidFill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469" name="Line 8"/>
              <p:cNvSpPr>
                <a:spLocks noChangeShapeType="1"/>
              </p:cNvSpPr>
              <p:nvPr/>
            </p:nvSpPr>
            <p:spPr bwMode="auto">
              <a:xfrm flipV="1">
                <a:off x="1506538" y="2459038"/>
                <a:ext cx="609600" cy="623887"/>
              </a:xfrm>
              <a:prstGeom prst="line">
                <a:avLst/>
              </a:prstGeom>
              <a:noFill/>
              <a:ln w="38100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470" name="Rectangle 9"/>
              <p:cNvSpPr>
                <a:spLocks noChangeArrowheads="1"/>
              </p:cNvSpPr>
              <p:nvPr/>
            </p:nvSpPr>
            <p:spPr bwMode="auto">
              <a:xfrm>
                <a:off x="2128838" y="1987550"/>
                <a:ext cx="155575" cy="914400"/>
              </a:xfrm>
              <a:prstGeom prst="rect">
                <a:avLst/>
              </a:prstGeom>
              <a:solidFill>
                <a:srgbClr val="000000">
                  <a:alpha val="50195"/>
                </a:srgb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 pitchFamily="34" charset="0"/>
                </a:endParaRPr>
              </a:p>
            </p:txBody>
          </p:sp>
          <p:sp>
            <p:nvSpPr>
              <p:cNvPr id="19471" name="Line 10"/>
              <p:cNvSpPr>
                <a:spLocks noChangeShapeType="1"/>
              </p:cNvSpPr>
              <p:nvPr/>
            </p:nvSpPr>
            <p:spPr bwMode="auto">
              <a:xfrm>
                <a:off x="2114550" y="1987550"/>
                <a:ext cx="0" cy="91440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472" name="Oval 11"/>
              <p:cNvSpPr>
                <a:spLocks noChangeArrowheads="1"/>
              </p:cNvSpPr>
              <p:nvPr/>
            </p:nvSpPr>
            <p:spPr bwMode="auto">
              <a:xfrm rot="17946339" flipH="1">
                <a:off x="1373981" y="3217069"/>
                <a:ext cx="274638" cy="457200"/>
              </a:xfrm>
              <a:prstGeom prst="ellipse">
                <a:avLst/>
              </a:prstGeom>
              <a:noFill/>
              <a:ln w="38100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 pitchFamily="34" charset="0"/>
                </a:endParaRPr>
              </a:p>
            </p:txBody>
          </p:sp>
          <p:sp>
            <p:nvSpPr>
              <p:cNvPr id="19473" name="Arc 12"/>
              <p:cNvSpPr>
                <a:spLocks/>
              </p:cNvSpPr>
              <p:nvPr/>
            </p:nvSpPr>
            <p:spPr bwMode="auto">
              <a:xfrm flipH="1">
                <a:off x="1223963" y="3079750"/>
                <a:ext cx="914400" cy="666750"/>
              </a:xfrm>
              <a:custGeom>
                <a:avLst/>
                <a:gdLst>
                  <a:gd name="T0" fmla="*/ 2147483647 w 21600"/>
                  <a:gd name="T1" fmla="*/ 0 h 15735"/>
                  <a:gd name="T2" fmla="*/ 2147483647 w 21600"/>
                  <a:gd name="T3" fmla="*/ 2147483647 h 15735"/>
                  <a:gd name="T4" fmla="*/ 0 w 21600"/>
                  <a:gd name="T5" fmla="*/ 2147483647 h 1573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15735"/>
                  <a:gd name="T11" fmla="*/ 21600 w 21600"/>
                  <a:gd name="T12" fmla="*/ 15735 h 1573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15735" fill="none" extrusionOk="0">
                    <a:moveTo>
                      <a:pt x="14797" y="0"/>
                    </a:moveTo>
                    <a:cubicBezTo>
                      <a:pt x="19138" y="4082"/>
                      <a:pt x="21600" y="9776"/>
                      <a:pt x="21600" y="15735"/>
                    </a:cubicBezTo>
                  </a:path>
                  <a:path w="21600" h="15735" stroke="0" extrusionOk="0">
                    <a:moveTo>
                      <a:pt x="14797" y="0"/>
                    </a:moveTo>
                    <a:cubicBezTo>
                      <a:pt x="19138" y="4082"/>
                      <a:pt x="21600" y="9776"/>
                      <a:pt x="21600" y="15735"/>
                    </a:cubicBezTo>
                    <a:lnTo>
                      <a:pt x="0" y="15735"/>
                    </a:lnTo>
                    <a:close/>
                  </a:path>
                </a:pathLst>
              </a:custGeom>
              <a:noFill/>
              <a:ln w="38100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 pitchFamily="34" charset="0"/>
                </a:endParaRPr>
              </a:p>
            </p:txBody>
          </p:sp>
          <p:sp>
            <p:nvSpPr>
              <p:cNvPr id="19474" name="Line 14"/>
              <p:cNvSpPr>
                <a:spLocks noChangeShapeType="1"/>
              </p:cNvSpPr>
              <p:nvPr/>
            </p:nvSpPr>
            <p:spPr bwMode="auto">
              <a:xfrm flipH="1" flipV="1">
                <a:off x="1333500" y="1685925"/>
                <a:ext cx="425450" cy="412750"/>
              </a:xfrm>
              <a:prstGeom prst="line">
                <a:avLst/>
              </a:prstGeom>
              <a:noFill/>
              <a:ln w="38100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475" name="AutoShape 16"/>
              <p:cNvSpPr>
                <a:spLocks noChangeArrowheads="1"/>
              </p:cNvSpPr>
              <p:nvPr/>
            </p:nvSpPr>
            <p:spPr bwMode="auto">
              <a:xfrm rot="8136021" flipH="1">
                <a:off x="2986088" y="1277938"/>
                <a:ext cx="400050" cy="460375"/>
              </a:xfrm>
              <a:prstGeom prst="flowChartDelay">
                <a:avLst/>
              </a:prstGeom>
              <a:solidFill>
                <a:srgbClr val="969696"/>
              </a:solidFill>
              <a:ln w="19050">
                <a:solidFill>
                  <a:schemeClr val="tx2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 pitchFamily="34" charset="0"/>
                </a:endParaRPr>
              </a:p>
            </p:txBody>
          </p:sp>
          <p:sp>
            <p:nvSpPr>
              <p:cNvPr id="19476" name="Oval 17"/>
              <p:cNvSpPr>
                <a:spLocks noChangeArrowheads="1"/>
              </p:cNvSpPr>
              <p:nvPr/>
            </p:nvSpPr>
            <p:spPr bwMode="auto">
              <a:xfrm rot="2736021" flipH="1">
                <a:off x="2809875" y="1570038"/>
                <a:ext cx="466725" cy="150813"/>
              </a:xfrm>
              <a:prstGeom prst="ellipse">
                <a:avLst/>
              </a:prstGeom>
              <a:solidFill>
                <a:schemeClr val="tx2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 pitchFamily="34" charset="0"/>
                </a:endParaRPr>
              </a:p>
            </p:txBody>
          </p:sp>
          <p:sp>
            <p:nvSpPr>
              <p:cNvPr id="19477" name="Line 18"/>
              <p:cNvSpPr>
                <a:spLocks noChangeShapeType="1"/>
              </p:cNvSpPr>
              <p:nvPr/>
            </p:nvSpPr>
            <p:spPr bwMode="auto">
              <a:xfrm flipV="1">
                <a:off x="2293938" y="1873250"/>
                <a:ext cx="520700" cy="520700"/>
              </a:xfrm>
              <a:prstGeom prst="line">
                <a:avLst/>
              </a:prstGeom>
              <a:noFill/>
              <a:ln w="38100">
                <a:solidFill>
                  <a:schemeClr val="hlink"/>
                </a:solidFill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478" name="Line 19"/>
              <p:cNvSpPr>
                <a:spLocks noChangeShapeType="1"/>
              </p:cNvSpPr>
              <p:nvPr/>
            </p:nvSpPr>
            <p:spPr bwMode="auto">
              <a:xfrm flipV="1">
                <a:off x="2620963" y="1652588"/>
                <a:ext cx="425450" cy="412750"/>
              </a:xfrm>
              <a:prstGeom prst="line">
                <a:avLst/>
              </a:prstGeom>
              <a:noFill/>
              <a:ln w="38100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4" name="Group 25"/>
              <p:cNvGrpSpPr>
                <a:grpSpLocks/>
              </p:cNvGrpSpPr>
              <p:nvPr/>
            </p:nvGrpSpPr>
            <p:grpSpPr bwMode="auto">
              <a:xfrm flipH="1">
                <a:off x="965200" y="3894138"/>
                <a:ext cx="523875" cy="596900"/>
                <a:chOff x="4230" y="2928"/>
                <a:chExt cx="330" cy="376"/>
              </a:xfrm>
            </p:grpSpPr>
            <p:grpSp>
              <p:nvGrpSpPr>
                <p:cNvPr id="5" name="Group 26"/>
                <p:cNvGrpSpPr>
                  <a:grpSpLocks/>
                </p:cNvGrpSpPr>
                <p:nvPr/>
              </p:nvGrpSpPr>
              <p:grpSpPr bwMode="auto">
                <a:xfrm>
                  <a:off x="4230" y="3098"/>
                  <a:ext cx="330" cy="206"/>
                  <a:chOff x="4230" y="3098"/>
                  <a:chExt cx="330" cy="206"/>
                </a:xfrm>
              </p:grpSpPr>
              <p:sp>
                <p:nvSpPr>
                  <p:cNvPr id="25" name="AutoShape 27"/>
                  <p:cNvSpPr>
                    <a:spLocks noChangeArrowheads="1"/>
                  </p:cNvSpPr>
                  <p:nvPr/>
                </p:nvSpPr>
                <p:spPr bwMode="auto">
                  <a:xfrm rot="16200000">
                    <a:off x="4378" y="2950"/>
                    <a:ext cx="43" cy="330"/>
                  </a:xfrm>
                  <a:prstGeom prst="flowChartDelay">
                    <a:avLst/>
                  </a:prstGeom>
                  <a:gradFill rotWithShape="0">
                    <a:gsLst>
                      <a:gs pos="0">
                        <a:schemeClr val="hlink">
                          <a:gamma/>
                          <a:shade val="46275"/>
                          <a:invGamma/>
                        </a:schemeClr>
                      </a:gs>
                      <a:gs pos="100000">
                        <a:schemeClr val="hlink"/>
                      </a:gs>
                    </a:gsLst>
                    <a:lin ang="18900000" scaled="1"/>
                  </a:gra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rot="10800000" vert="eaVert" wrap="none" anchor="ctr"/>
                  <a:lstStyle/>
                  <a:p>
                    <a:pPr algn="ctr">
                      <a:defRPr/>
                    </a:pPr>
                    <a:endParaRPr lang="en-US" sz="2400"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26" name="AutoShape 28"/>
                  <p:cNvSpPr>
                    <a:spLocks noChangeArrowheads="1"/>
                  </p:cNvSpPr>
                  <p:nvPr/>
                </p:nvSpPr>
                <p:spPr bwMode="auto">
                  <a:xfrm rot="5400000">
                    <a:off x="4378" y="3113"/>
                    <a:ext cx="43" cy="330"/>
                  </a:xfrm>
                  <a:prstGeom prst="flowChartDelay">
                    <a:avLst/>
                  </a:prstGeom>
                  <a:gradFill rotWithShape="0">
                    <a:gsLst>
                      <a:gs pos="0">
                        <a:schemeClr val="hlink">
                          <a:gamma/>
                          <a:shade val="46275"/>
                          <a:invGamma/>
                        </a:schemeClr>
                      </a:gs>
                      <a:gs pos="100000">
                        <a:schemeClr val="hlink"/>
                      </a:gs>
                    </a:gsLst>
                    <a:lin ang="18900000" scaled="1"/>
                  </a:gra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vert="eaVert" wrap="none" anchor="ctr"/>
                  <a:lstStyle/>
                  <a:p>
                    <a:pPr algn="ctr">
                      <a:defRPr/>
                    </a:pPr>
                    <a:endParaRPr lang="en-US" sz="2400"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27" name="Rectangle 29"/>
                  <p:cNvSpPr>
                    <a:spLocks noChangeArrowheads="1"/>
                  </p:cNvSpPr>
                  <p:nvPr/>
                </p:nvSpPr>
                <p:spPr bwMode="auto">
                  <a:xfrm>
                    <a:off x="4230" y="3184"/>
                    <a:ext cx="330" cy="43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hlink">
                          <a:gamma/>
                          <a:shade val="46275"/>
                          <a:invGamma/>
                        </a:schemeClr>
                      </a:gs>
                      <a:gs pos="100000">
                        <a:schemeClr val="hlink"/>
                      </a:gs>
                    </a:gsLst>
                    <a:lin ang="18900000" scaled="1"/>
                  </a:gra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>
                      <a:latin typeface="Calibri" pitchFamily="34" charset="0"/>
                    </a:endParaRPr>
                  </a:p>
                </p:txBody>
              </p:sp>
            </p:grpSp>
            <p:sp>
              <p:nvSpPr>
                <p:cNvPr id="24" name="AutoShape 30"/>
                <p:cNvSpPr>
                  <a:spLocks noChangeAspect="1" noChangeArrowheads="1"/>
                </p:cNvSpPr>
                <p:nvPr/>
              </p:nvSpPr>
              <p:spPr bwMode="auto">
                <a:xfrm rot="5400000">
                  <a:off x="4376" y="2832"/>
                  <a:ext cx="29" cy="221"/>
                </a:xfrm>
                <a:prstGeom prst="flowChartDelay">
                  <a:avLst/>
                </a:prstGeom>
                <a:gradFill rotWithShape="0">
                  <a:gsLst>
                    <a:gs pos="0">
                      <a:schemeClr val="hlink">
                        <a:gamma/>
                        <a:shade val="46275"/>
                        <a:invGamma/>
                      </a:schemeClr>
                    </a:gs>
                    <a:gs pos="100000">
                      <a:schemeClr val="hlink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vert="eaVert" wrap="none" anchor="ctr"/>
                <a:lstStyle/>
                <a:p>
                  <a:pPr algn="ctr">
                    <a:defRPr/>
                  </a:pPr>
                  <a:endParaRPr lang="en-US" sz="2400">
                    <a:latin typeface="Times New Roman" pitchFamily="18" charset="0"/>
                  </a:endParaRPr>
                </a:p>
              </p:txBody>
            </p:sp>
          </p:grpSp>
          <p:grpSp>
            <p:nvGrpSpPr>
              <p:cNvPr id="6" name="Group 31"/>
              <p:cNvGrpSpPr>
                <a:grpSpLocks/>
              </p:cNvGrpSpPr>
              <p:nvPr/>
            </p:nvGrpSpPr>
            <p:grpSpPr bwMode="auto">
              <a:xfrm flipH="1">
                <a:off x="1041400" y="3694113"/>
                <a:ext cx="371475" cy="1343025"/>
                <a:chOff x="4278" y="2802"/>
                <a:chExt cx="234" cy="846"/>
              </a:xfrm>
            </p:grpSpPr>
            <p:sp>
              <p:nvSpPr>
                <p:cNvPr id="19506" name="AutoShape 32"/>
                <p:cNvSpPr>
                  <a:spLocks noChangeArrowheads="1"/>
                </p:cNvSpPr>
                <p:nvPr/>
              </p:nvSpPr>
              <p:spPr bwMode="auto">
                <a:xfrm flipV="1">
                  <a:off x="4278" y="3204"/>
                  <a:ext cx="234" cy="444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FF0000">
                    <a:alpha val="50195"/>
                  </a:srgbClr>
                </a:solidFill>
                <a:ln w="6350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latin typeface="Calibri" pitchFamily="34" charset="0"/>
                  </a:endParaRPr>
                </a:p>
              </p:txBody>
            </p:sp>
            <p:sp>
              <p:nvSpPr>
                <p:cNvPr id="19507" name="AutoShape 33"/>
                <p:cNvSpPr>
                  <a:spLocks noChangeArrowheads="1"/>
                </p:cNvSpPr>
                <p:nvPr/>
              </p:nvSpPr>
              <p:spPr bwMode="auto">
                <a:xfrm>
                  <a:off x="4278" y="2802"/>
                  <a:ext cx="234" cy="414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FF0000">
                    <a:alpha val="50195"/>
                  </a:srgbClr>
                </a:solidFill>
                <a:ln w="6350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latin typeface="Calibri" pitchFamily="34" charset="0"/>
                  </a:endParaRPr>
                </a:p>
              </p:txBody>
            </p:sp>
          </p:grpSp>
          <p:sp>
            <p:nvSpPr>
              <p:cNvPr id="19481" name="Freeform 34"/>
              <p:cNvSpPr>
                <a:spLocks/>
              </p:cNvSpPr>
              <p:nvPr/>
            </p:nvSpPr>
            <p:spPr bwMode="auto">
              <a:xfrm rot="-2950422">
                <a:off x="1193006" y="2815432"/>
                <a:ext cx="358775" cy="265112"/>
              </a:xfrm>
              <a:custGeom>
                <a:avLst/>
                <a:gdLst>
                  <a:gd name="T0" fmla="*/ 2147483647 w 151"/>
                  <a:gd name="T1" fmla="*/ 2147483647 h 117"/>
                  <a:gd name="T2" fmla="*/ 2147483647 w 151"/>
                  <a:gd name="T3" fmla="*/ 2147483647 h 117"/>
                  <a:gd name="T4" fmla="*/ 2147483647 w 151"/>
                  <a:gd name="T5" fmla="*/ 2147483647 h 117"/>
                  <a:gd name="T6" fmla="*/ 2147483647 w 151"/>
                  <a:gd name="T7" fmla="*/ 2147483647 h 117"/>
                  <a:gd name="T8" fmla="*/ 2147483647 w 151"/>
                  <a:gd name="T9" fmla="*/ 2147483647 h 117"/>
                  <a:gd name="T10" fmla="*/ 2147483647 w 151"/>
                  <a:gd name="T11" fmla="*/ 2147483647 h 117"/>
                  <a:gd name="T12" fmla="*/ 2147483647 w 151"/>
                  <a:gd name="T13" fmla="*/ 2147483647 h 117"/>
                  <a:gd name="T14" fmla="*/ 2147483647 w 151"/>
                  <a:gd name="T15" fmla="*/ 2147483647 h 117"/>
                  <a:gd name="T16" fmla="*/ 2147483647 w 151"/>
                  <a:gd name="T17" fmla="*/ 2147483647 h 117"/>
                  <a:gd name="T18" fmla="*/ 2147483647 w 151"/>
                  <a:gd name="T19" fmla="*/ 2147483647 h 117"/>
                  <a:gd name="T20" fmla="*/ 2147483647 w 151"/>
                  <a:gd name="T21" fmla="*/ 2147483647 h 117"/>
                  <a:gd name="T22" fmla="*/ 2147483647 w 151"/>
                  <a:gd name="T23" fmla="*/ 2147483647 h 117"/>
                  <a:gd name="T24" fmla="*/ 2147483647 w 151"/>
                  <a:gd name="T25" fmla="*/ 2147483647 h 117"/>
                  <a:gd name="T26" fmla="*/ 2147483647 w 151"/>
                  <a:gd name="T27" fmla="*/ 2147483647 h 117"/>
                  <a:gd name="T28" fmla="*/ 2147483647 w 151"/>
                  <a:gd name="T29" fmla="*/ 2147483647 h 117"/>
                  <a:gd name="T30" fmla="*/ 2147483647 w 151"/>
                  <a:gd name="T31" fmla="*/ 2147483647 h 117"/>
                  <a:gd name="T32" fmla="*/ 2147483647 w 151"/>
                  <a:gd name="T33" fmla="*/ 2147483647 h 117"/>
                  <a:gd name="T34" fmla="*/ 2147483647 w 151"/>
                  <a:gd name="T35" fmla="*/ 2147483647 h 117"/>
                  <a:gd name="T36" fmla="*/ 2147483647 w 151"/>
                  <a:gd name="T37" fmla="*/ 2147483647 h 117"/>
                  <a:gd name="T38" fmla="*/ 2147483647 w 151"/>
                  <a:gd name="T39" fmla="*/ 2147483647 h 117"/>
                  <a:gd name="T40" fmla="*/ 2147483647 w 151"/>
                  <a:gd name="T41" fmla="*/ 2147483647 h 117"/>
                  <a:gd name="T42" fmla="*/ 2147483647 w 151"/>
                  <a:gd name="T43" fmla="*/ 2147483647 h 117"/>
                  <a:gd name="T44" fmla="*/ 2147483647 w 151"/>
                  <a:gd name="T45" fmla="*/ 2147483647 h 117"/>
                  <a:gd name="T46" fmla="*/ 2147483647 w 151"/>
                  <a:gd name="T47" fmla="*/ 2147483647 h 117"/>
                  <a:gd name="T48" fmla="*/ 2147483647 w 151"/>
                  <a:gd name="T49" fmla="*/ 2147483647 h 117"/>
                  <a:gd name="T50" fmla="*/ 2147483647 w 151"/>
                  <a:gd name="T51" fmla="*/ 2147483647 h 117"/>
                  <a:gd name="T52" fmla="*/ 2147483647 w 151"/>
                  <a:gd name="T53" fmla="*/ 2147483647 h 117"/>
                  <a:gd name="T54" fmla="*/ 2147483647 w 151"/>
                  <a:gd name="T55" fmla="*/ 2147483647 h 117"/>
                  <a:gd name="T56" fmla="*/ 2147483647 w 151"/>
                  <a:gd name="T57" fmla="*/ 0 h 117"/>
                  <a:gd name="T58" fmla="*/ 2147483647 w 151"/>
                  <a:gd name="T59" fmla="*/ 2147483647 h 117"/>
                  <a:gd name="T60" fmla="*/ 2147483647 w 151"/>
                  <a:gd name="T61" fmla="*/ 2147483647 h 117"/>
                  <a:gd name="T62" fmla="*/ 2147483647 w 151"/>
                  <a:gd name="T63" fmla="*/ 2147483647 h 117"/>
                  <a:gd name="T64" fmla="*/ 2147483647 w 151"/>
                  <a:gd name="T65" fmla="*/ 2147483647 h 117"/>
                  <a:gd name="T66" fmla="*/ 2147483647 w 151"/>
                  <a:gd name="T67" fmla="*/ 2147483647 h 117"/>
                  <a:gd name="T68" fmla="*/ 2147483647 w 151"/>
                  <a:gd name="T69" fmla="*/ 2147483647 h 117"/>
                  <a:gd name="T70" fmla="*/ 2147483647 w 151"/>
                  <a:gd name="T71" fmla="*/ 2147483647 h 117"/>
                  <a:gd name="T72" fmla="*/ 2147483647 w 151"/>
                  <a:gd name="T73" fmla="*/ 2147483647 h 117"/>
                  <a:gd name="T74" fmla="*/ 2147483647 w 151"/>
                  <a:gd name="T75" fmla="*/ 2147483647 h 117"/>
                  <a:gd name="T76" fmla="*/ 2147483647 w 151"/>
                  <a:gd name="T77" fmla="*/ 2147483647 h 117"/>
                  <a:gd name="T78" fmla="*/ 2147483647 w 151"/>
                  <a:gd name="T79" fmla="*/ 2147483647 h 117"/>
                  <a:gd name="T80" fmla="*/ 2147483647 w 151"/>
                  <a:gd name="T81" fmla="*/ 2147483647 h 117"/>
                  <a:gd name="T82" fmla="*/ 2147483647 w 151"/>
                  <a:gd name="T83" fmla="*/ 2147483647 h 117"/>
                  <a:gd name="T84" fmla="*/ 2147483647 w 151"/>
                  <a:gd name="T85" fmla="*/ 2147483647 h 117"/>
                  <a:gd name="T86" fmla="*/ 2147483647 w 151"/>
                  <a:gd name="T87" fmla="*/ 2147483647 h 117"/>
                  <a:gd name="T88" fmla="*/ 2147483647 w 151"/>
                  <a:gd name="T89" fmla="*/ 2147483647 h 117"/>
                  <a:gd name="T90" fmla="*/ 2147483647 w 151"/>
                  <a:gd name="T91" fmla="*/ 2147483647 h 117"/>
                  <a:gd name="T92" fmla="*/ 2147483647 w 151"/>
                  <a:gd name="T93" fmla="*/ 2147483647 h 117"/>
                  <a:gd name="T94" fmla="*/ 2147483647 w 151"/>
                  <a:gd name="T95" fmla="*/ 2147483647 h 117"/>
                  <a:gd name="T96" fmla="*/ 2147483647 w 151"/>
                  <a:gd name="T97" fmla="*/ 2147483647 h 117"/>
                  <a:gd name="T98" fmla="*/ 2147483647 w 151"/>
                  <a:gd name="T99" fmla="*/ 2147483647 h 117"/>
                  <a:gd name="T100" fmla="*/ 2147483647 w 151"/>
                  <a:gd name="T101" fmla="*/ 2147483647 h 117"/>
                  <a:gd name="T102" fmla="*/ 2147483647 w 151"/>
                  <a:gd name="T103" fmla="*/ 2147483647 h 117"/>
                  <a:gd name="T104" fmla="*/ 2147483647 w 151"/>
                  <a:gd name="T105" fmla="*/ 2147483647 h 117"/>
                  <a:gd name="T106" fmla="*/ 2147483647 w 151"/>
                  <a:gd name="T107" fmla="*/ 2147483647 h 117"/>
                  <a:gd name="T108" fmla="*/ 2147483647 w 151"/>
                  <a:gd name="T109" fmla="*/ 2147483647 h 117"/>
                  <a:gd name="T110" fmla="*/ 2147483647 w 151"/>
                  <a:gd name="T111" fmla="*/ 2147483647 h 117"/>
                  <a:gd name="T112" fmla="*/ 2147483647 w 151"/>
                  <a:gd name="T113" fmla="*/ 2147483647 h 117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151"/>
                  <a:gd name="T172" fmla="*/ 0 h 117"/>
                  <a:gd name="T173" fmla="*/ 151 w 151"/>
                  <a:gd name="T174" fmla="*/ 117 h 117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151" h="117">
                    <a:moveTo>
                      <a:pt x="0" y="117"/>
                    </a:moveTo>
                    <a:lnTo>
                      <a:pt x="1" y="117"/>
                    </a:lnTo>
                    <a:lnTo>
                      <a:pt x="2" y="117"/>
                    </a:lnTo>
                    <a:lnTo>
                      <a:pt x="3" y="116"/>
                    </a:lnTo>
                    <a:lnTo>
                      <a:pt x="4" y="116"/>
                    </a:lnTo>
                    <a:lnTo>
                      <a:pt x="5" y="116"/>
                    </a:lnTo>
                    <a:lnTo>
                      <a:pt x="5" y="115"/>
                    </a:lnTo>
                    <a:lnTo>
                      <a:pt x="6" y="115"/>
                    </a:lnTo>
                    <a:lnTo>
                      <a:pt x="7" y="115"/>
                    </a:lnTo>
                    <a:lnTo>
                      <a:pt x="8" y="115"/>
                    </a:lnTo>
                    <a:lnTo>
                      <a:pt x="8" y="114"/>
                    </a:lnTo>
                    <a:lnTo>
                      <a:pt x="9" y="114"/>
                    </a:lnTo>
                    <a:lnTo>
                      <a:pt x="10" y="114"/>
                    </a:lnTo>
                    <a:lnTo>
                      <a:pt x="10" y="113"/>
                    </a:lnTo>
                    <a:lnTo>
                      <a:pt x="11" y="113"/>
                    </a:lnTo>
                    <a:lnTo>
                      <a:pt x="11" y="112"/>
                    </a:lnTo>
                    <a:lnTo>
                      <a:pt x="12" y="112"/>
                    </a:lnTo>
                    <a:lnTo>
                      <a:pt x="13" y="112"/>
                    </a:lnTo>
                    <a:lnTo>
                      <a:pt x="13" y="111"/>
                    </a:lnTo>
                    <a:lnTo>
                      <a:pt x="14" y="111"/>
                    </a:lnTo>
                    <a:lnTo>
                      <a:pt x="14" y="110"/>
                    </a:lnTo>
                    <a:lnTo>
                      <a:pt x="15" y="110"/>
                    </a:lnTo>
                    <a:lnTo>
                      <a:pt x="16" y="109"/>
                    </a:lnTo>
                    <a:lnTo>
                      <a:pt x="17" y="109"/>
                    </a:lnTo>
                    <a:lnTo>
                      <a:pt x="17" y="108"/>
                    </a:lnTo>
                    <a:lnTo>
                      <a:pt x="18" y="108"/>
                    </a:lnTo>
                    <a:lnTo>
                      <a:pt x="18" y="107"/>
                    </a:lnTo>
                    <a:lnTo>
                      <a:pt x="19" y="107"/>
                    </a:lnTo>
                    <a:lnTo>
                      <a:pt x="19" y="106"/>
                    </a:lnTo>
                    <a:lnTo>
                      <a:pt x="20" y="106"/>
                    </a:lnTo>
                    <a:lnTo>
                      <a:pt x="20" y="105"/>
                    </a:lnTo>
                    <a:lnTo>
                      <a:pt x="21" y="104"/>
                    </a:lnTo>
                    <a:lnTo>
                      <a:pt x="22" y="103"/>
                    </a:lnTo>
                    <a:lnTo>
                      <a:pt x="22" y="102"/>
                    </a:lnTo>
                    <a:lnTo>
                      <a:pt x="23" y="102"/>
                    </a:lnTo>
                    <a:lnTo>
                      <a:pt x="23" y="101"/>
                    </a:lnTo>
                    <a:lnTo>
                      <a:pt x="24" y="101"/>
                    </a:lnTo>
                    <a:lnTo>
                      <a:pt x="24" y="100"/>
                    </a:lnTo>
                    <a:lnTo>
                      <a:pt x="25" y="99"/>
                    </a:lnTo>
                    <a:lnTo>
                      <a:pt x="25" y="98"/>
                    </a:lnTo>
                    <a:lnTo>
                      <a:pt x="26" y="98"/>
                    </a:lnTo>
                    <a:lnTo>
                      <a:pt x="26" y="97"/>
                    </a:lnTo>
                    <a:lnTo>
                      <a:pt x="27" y="96"/>
                    </a:lnTo>
                    <a:lnTo>
                      <a:pt x="27" y="95"/>
                    </a:lnTo>
                    <a:lnTo>
                      <a:pt x="28" y="95"/>
                    </a:lnTo>
                    <a:lnTo>
                      <a:pt x="28" y="94"/>
                    </a:lnTo>
                    <a:lnTo>
                      <a:pt x="28" y="93"/>
                    </a:lnTo>
                    <a:lnTo>
                      <a:pt x="29" y="93"/>
                    </a:lnTo>
                    <a:lnTo>
                      <a:pt x="29" y="92"/>
                    </a:lnTo>
                    <a:lnTo>
                      <a:pt x="30" y="91"/>
                    </a:lnTo>
                    <a:lnTo>
                      <a:pt x="30" y="90"/>
                    </a:lnTo>
                    <a:lnTo>
                      <a:pt x="31" y="89"/>
                    </a:lnTo>
                    <a:lnTo>
                      <a:pt x="31" y="88"/>
                    </a:lnTo>
                    <a:lnTo>
                      <a:pt x="32" y="88"/>
                    </a:lnTo>
                    <a:lnTo>
                      <a:pt x="32" y="87"/>
                    </a:lnTo>
                    <a:lnTo>
                      <a:pt x="32" y="86"/>
                    </a:lnTo>
                    <a:lnTo>
                      <a:pt x="33" y="86"/>
                    </a:lnTo>
                    <a:lnTo>
                      <a:pt x="33" y="85"/>
                    </a:lnTo>
                    <a:lnTo>
                      <a:pt x="33" y="84"/>
                    </a:lnTo>
                    <a:lnTo>
                      <a:pt x="34" y="83"/>
                    </a:lnTo>
                    <a:lnTo>
                      <a:pt x="34" y="82"/>
                    </a:lnTo>
                    <a:lnTo>
                      <a:pt x="35" y="81"/>
                    </a:lnTo>
                    <a:lnTo>
                      <a:pt x="35" y="80"/>
                    </a:lnTo>
                    <a:lnTo>
                      <a:pt x="35" y="79"/>
                    </a:lnTo>
                    <a:lnTo>
                      <a:pt x="36" y="79"/>
                    </a:lnTo>
                    <a:lnTo>
                      <a:pt x="36" y="78"/>
                    </a:lnTo>
                    <a:lnTo>
                      <a:pt x="36" y="77"/>
                    </a:lnTo>
                    <a:lnTo>
                      <a:pt x="37" y="77"/>
                    </a:lnTo>
                    <a:lnTo>
                      <a:pt x="37" y="76"/>
                    </a:lnTo>
                    <a:lnTo>
                      <a:pt x="37" y="75"/>
                    </a:lnTo>
                    <a:lnTo>
                      <a:pt x="38" y="75"/>
                    </a:lnTo>
                    <a:lnTo>
                      <a:pt x="38" y="74"/>
                    </a:lnTo>
                    <a:lnTo>
                      <a:pt x="38" y="73"/>
                    </a:lnTo>
                    <a:lnTo>
                      <a:pt x="38" y="72"/>
                    </a:lnTo>
                    <a:lnTo>
                      <a:pt x="39" y="72"/>
                    </a:lnTo>
                    <a:lnTo>
                      <a:pt x="39" y="71"/>
                    </a:lnTo>
                    <a:lnTo>
                      <a:pt x="39" y="70"/>
                    </a:lnTo>
                    <a:lnTo>
                      <a:pt x="40" y="70"/>
                    </a:lnTo>
                    <a:lnTo>
                      <a:pt x="40" y="69"/>
                    </a:lnTo>
                    <a:lnTo>
                      <a:pt x="40" y="68"/>
                    </a:lnTo>
                    <a:lnTo>
                      <a:pt x="41" y="67"/>
                    </a:lnTo>
                    <a:lnTo>
                      <a:pt x="41" y="66"/>
                    </a:lnTo>
                    <a:lnTo>
                      <a:pt x="41" y="65"/>
                    </a:lnTo>
                    <a:lnTo>
                      <a:pt x="42" y="65"/>
                    </a:lnTo>
                    <a:lnTo>
                      <a:pt x="42" y="64"/>
                    </a:lnTo>
                    <a:lnTo>
                      <a:pt x="42" y="63"/>
                    </a:lnTo>
                    <a:lnTo>
                      <a:pt x="43" y="62"/>
                    </a:lnTo>
                    <a:lnTo>
                      <a:pt x="43" y="61"/>
                    </a:lnTo>
                    <a:lnTo>
                      <a:pt x="43" y="60"/>
                    </a:lnTo>
                    <a:lnTo>
                      <a:pt x="44" y="59"/>
                    </a:lnTo>
                    <a:lnTo>
                      <a:pt x="44" y="58"/>
                    </a:lnTo>
                    <a:lnTo>
                      <a:pt x="44" y="57"/>
                    </a:lnTo>
                    <a:lnTo>
                      <a:pt x="45" y="57"/>
                    </a:lnTo>
                    <a:lnTo>
                      <a:pt x="45" y="56"/>
                    </a:lnTo>
                    <a:lnTo>
                      <a:pt x="45" y="55"/>
                    </a:lnTo>
                    <a:lnTo>
                      <a:pt x="46" y="54"/>
                    </a:lnTo>
                    <a:lnTo>
                      <a:pt x="46" y="53"/>
                    </a:lnTo>
                    <a:lnTo>
                      <a:pt x="46" y="52"/>
                    </a:lnTo>
                    <a:lnTo>
                      <a:pt x="47" y="51"/>
                    </a:lnTo>
                    <a:lnTo>
                      <a:pt x="47" y="50"/>
                    </a:lnTo>
                    <a:lnTo>
                      <a:pt x="47" y="49"/>
                    </a:lnTo>
                    <a:lnTo>
                      <a:pt x="48" y="49"/>
                    </a:lnTo>
                    <a:lnTo>
                      <a:pt x="48" y="48"/>
                    </a:lnTo>
                    <a:lnTo>
                      <a:pt x="48" y="47"/>
                    </a:lnTo>
                    <a:lnTo>
                      <a:pt x="48" y="46"/>
                    </a:lnTo>
                    <a:lnTo>
                      <a:pt x="49" y="46"/>
                    </a:lnTo>
                    <a:lnTo>
                      <a:pt x="49" y="45"/>
                    </a:lnTo>
                    <a:lnTo>
                      <a:pt x="49" y="44"/>
                    </a:lnTo>
                    <a:lnTo>
                      <a:pt x="50" y="43"/>
                    </a:lnTo>
                    <a:lnTo>
                      <a:pt x="50" y="42"/>
                    </a:lnTo>
                    <a:lnTo>
                      <a:pt x="50" y="41"/>
                    </a:lnTo>
                    <a:lnTo>
                      <a:pt x="51" y="41"/>
                    </a:lnTo>
                    <a:lnTo>
                      <a:pt x="51" y="40"/>
                    </a:lnTo>
                    <a:lnTo>
                      <a:pt x="51" y="39"/>
                    </a:lnTo>
                    <a:lnTo>
                      <a:pt x="51" y="38"/>
                    </a:lnTo>
                    <a:lnTo>
                      <a:pt x="52" y="38"/>
                    </a:lnTo>
                    <a:lnTo>
                      <a:pt x="52" y="37"/>
                    </a:lnTo>
                    <a:lnTo>
                      <a:pt x="52" y="36"/>
                    </a:lnTo>
                    <a:lnTo>
                      <a:pt x="53" y="35"/>
                    </a:lnTo>
                    <a:lnTo>
                      <a:pt x="53" y="34"/>
                    </a:lnTo>
                    <a:lnTo>
                      <a:pt x="53" y="33"/>
                    </a:lnTo>
                    <a:lnTo>
                      <a:pt x="54" y="33"/>
                    </a:lnTo>
                    <a:lnTo>
                      <a:pt x="54" y="32"/>
                    </a:lnTo>
                    <a:lnTo>
                      <a:pt x="54" y="31"/>
                    </a:lnTo>
                    <a:lnTo>
                      <a:pt x="54" y="30"/>
                    </a:lnTo>
                    <a:lnTo>
                      <a:pt x="55" y="30"/>
                    </a:lnTo>
                    <a:lnTo>
                      <a:pt x="55" y="29"/>
                    </a:lnTo>
                    <a:lnTo>
                      <a:pt x="55" y="28"/>
                    </a:lnTo>
                    <a:lnTo>
                      <a:pt x="56" y="28"/>
                    </a:lnTo>
                    <a:lnTo>
                      <a:pt x="56" y="27"/>
                    </a:lnTo>
                    <a:lnTo>
                      <a:pt x="56" y="26"/>
                    </a:lnTo>
                    <a:lnTo>
                      <a:pt x="56" y="25"/>
                    </a:lnTo>
                    <a:lnTo>
                      <a:pt x="57" y="25"/>
                    </a:lnTo>
                    <a:lnTo>
                      <a:pt x="57" y="24"/>
                    </a:lnTo>
                    <a:lnTo>
                      <a:pt x="57" y="23"/>
                    </a:lnTo>
                    <a:lnTo>
                      <a:pt x="58" y="22"/>
                    </a:lnTo>
                    <a:lnTo>
                      <a:pt x="58" y="21"/>
                    </a:lnTo>
                    <a:lnTo>
                      <a:pt x="59" y="20"/>
                    </a:lnTo>
                    <a:lnTo>
                      <a:pt x="59" y="19"/>
                    </a:lnTo>
                    <a:lnTo>
                      <a:pt x="59" y="18"/>
                    </a:lnTo>
                    <a:lnTo>
                      <a:pt x="60" y="18"/>
                    </a:lnTo>
                    <a:lnTo>
                      <a:pt x="60" y="17"/>
                    </a:lnTo>
                    <a:lnTo>
                      <a:pt x="60" y="16"/>
                    </a:lnTo>
                    <a:lnTo>
                      <a:pt x="61" y="16"/>
                    </a:lnTo>
                    <a:lnTo>
                      <a:pt x="61" y="15"/>
                    </a:lnTo>
                    <a:lnTo>
                      <a:pt x="61" y="14"/>
                    </a:lnTo>
                    <a:lnTo>
                      <a:pt x="62" y="14"/>
                    </a:lnTo>
                    <a:lnTo>
                      <a:pt x="62" y="13"/>
                    </a:lnTo>
                    <a:lnTo>
                      <a:pt x="62" y="12"/>
                    </a:lnTo>
                    <a:lnTo>
                      <a:pt x="63" y="12"/>
                    </a:lnTo>
                    <a:lnTo>
                      <a:pt x="63" y="11"/>
                    </a:lnTo>
                    <a:lnTo>
                      <a:pt x="63" y="10"/>
                    </a:lnTo>
                    <a:lnTo>
                      <a:pt x="64" y="10"/>
                    </a:lnTo>
                    <a:lnTo>
                      <a:pt x="64" y="9"/>
                    </a:lnTo>
                    <a:lnTo>
                      <a:pt x="65" y="8"/>
                    </a:lnTo>
                    <a:lnTo>
                      <a:pt x="65" y="7"/>
                    </a:lnTo>
                    <a:lnTo>
                      <a:pt x="66" y="7"/>
                    </a:lnTo>
                    <a:lnTo>
                      <a:pt x="66" y="6"/>
                    </a:lnTo>
                    <a:lnTo>
                      <a:pt x="67" y="5"/>
                    </a:lnTo>
                    <a:lnTo>
                      <a:pt x="67" y="4"/>
                    </a:lnTo>
                    <a:lnTo>
                      <a:pt x="68" y="4"/>
                    </a:lnTo>
                    <a:lnTo>
                      <a:pt x="68" y="3"/>
                    </a:lnTo>
                    <a:lnTo>
                      <a:pt x="69" y="3"/>
                    </a:lnTo>
                    <a:lnTo>
                      <a:pt x="69" y="2"/>
                    </a:lnTo>
                    <a:lnTo>
                      <a:pt x="70" y="2"/>
                    </a:lnTo>
                    <a:lnTo>
                      <a:pt x="70" y="1"/>
                    </a:lnTo>
                    <a:lnTo>
                      <a:pt x="71" y="1"/>
                    </a:lnTo>
                    <a:lnTo>
                      <a:pt x="72" y="1"/>
                    </a:lnTo>
                    <a:lnTo>
                      <a:pt x="72" y="0"/>
                    </a:lnTo>
                    <a:lnTo>
                      <a:pt x="73" y="0"/>
                    </a:lnTo>
                    <a:lnTo>
                      <a:pt x="74" y="0"/>
                    </a:lnTo>
                    <a:lnTo>
                      <a:pt x="75" y="0"/>
                    </a:lnTo>
                    <a:lnTo>
                      <a:pt x="76" y="0"/>
                    </a:lnTo>
                    <a:lnTo>
                      <a:pt x="77" y="0"/>
                    </a:lnTo>
                    <a:lnTo>
                      <a:pt x="78" y="0"/>
                    </a:lnTo>
                    <a:lnTo>
                      <a:pt x="78" y="1"/>
                    </a:lnTo>
                    <a:lnTo>
                      <a:pt x="79" y="1"/>
                    </a:lnTo>
                    <a:lnTo>
                      <a:pt x="80" y="1"/>
                    </a:lnTo>
                    <a:lnTo>
                      <a:pt x="80" y="2"/>
                    </a:lnTo>
                    <a:lnTo>
                      <a:pt x="81" y="2"/>
                    </a:lnTo>
                    <a:lnTo>
                      <a:pt x="81" y="3"/>
                    </a:lnTo>
                    <a:lnTo>
                      <a:pt x="82" y="3"/>
                    </a:lnTo>
                    <a:lnTo>
                      <a:pt x="82" y="4"/>
                    </a:lnTo>
                    <a:lnTo>
                      <a:pt x="83" y="4"/>
                    </a:lnTo>
                    <a:lnTo>
                      <a:pt x="83" y="5"/>
                    </a:lnTo>
                    <a:lnTo>
                      <a:pt x="84" y="6"/>
                    </a:lnTo>
                    <a:lnTo>
                      <a:pt x="84" y="7"/>
                    </a:lnTo>
                    <a:lnTo>
                      <a:pt x="85" y="7"/>
                    </a:lnTo>
                    <a:lnTo>
                      <a:pt x="85" y="8"/>
                    </a:lnTo>
                    <a:lnTo>
                      <a:pt x="86" y="9"/>
                    </a:lnTo>
                    <a:lnTo>
                      <a:pt x="86" y="10"/>
                    </a:lnTo>
                    <a:lnTo>
                      <a:pt x="87" y="10"/>
                    </a:lnTo>
                    <a:lnTo>
                      <a:pt x="87" y="11"/>
                    </a:lnTo>
                    <a:lnTo>
                      <a:pt x="87" y="12"/>
                    </a:lnTo>
                    <a:lnTo>
                      <a:pt x="88" y="12"/>
                    </a:lnTo>
                    <a:lnTo>
                      <a:pt x="88" y="13"/>
                    </a:lnTo>
                    <a:lnTo>
                      <a:pt x="88" y="14"/>
                    </a:lnTo>
                    <a:lnTo>
                      <a:pt x="89" y="14"/>
                    </a:lnTo>
                    <a:lnTo>
                      <a:pt x="89" y="15"/>
                    </a:lnTo>
                    <a:lnTo>
                      <a:pt x="89" y="16"/>
                    </a:lnTo>
                    <a:lnTo>
                      <a:pt x="90" y="16"/>
                    </a:lnTo>
                    <a:lnTo>
                      <a:pt x="90" y="17"/>
                    </a:lnTo>
                    <a:lnTo>
                      <a:pt x="90" y="18"/>
                    </a:lnTo>
                    <a:lnTo>
                      <a:pt x="91" y="18"/>
                    </a:lnTo>
                    <a:lnTo>
                      <a:pt x="91" y="19"/>
                    </a:lnTo>
                    <a:lnTo>
                      <a:pt x="91" y="20"/>
                    </a:lnTo>
                    <a:lnTo>
                      <a:pt x="92" y="21"/>
                    </a:lnTo>
                    <a:lnTo>
                      <a:pt x="92" y="22"/>
                    </a:lnTo>
                    <a:lnTo>
                      <a:pt x="93" y="23"/>
                    </a:lnTo>
                    <a:lnTo>
                      <a:pt x="93" y="24"/>
                    </a:lnTo>
                    <a:lnTo>
                      <a:pt x="93" y="25"/>
                    </a:lnTo>
                    <a:lnTo>
                      <a:pt x="94" y="25"/>
                    </a:lnTo>
                    <a:lnTo>
                      <a:pt x="94" y="26"/>
                    </a:lnTo>
                    <a:lnTo>
                      <a:pt x="94" y="27"/>
                    </a:lnTo>
                    <a:lnTo>
                      <a:pt x="94" y="28"/>
                    </a:lnTo>
                    <a:lnTo>
                      <a:pt x="95" y="28"/>
                    </a:lnTo>
                    <a:lnTo>
                      <a:pt x="95" y="29"/>
                    </a:lnTo>
                    <a:lnTo>
                      <a:pt x="95" y="30"/>
                    </a:lnTo>
                    <a:lnTo>
                      <a:pt x="96" y="30"/>
                    </a:lnTo>
                    <a:lnTo>
                      <a:pt x="96" y="31"/>
                    </a:lnTo>
                    <a:lnTo>
                      <a:pt x="96" y="32"/>
                    </a:lnTo>
                    <a:lnTo>
                      <a:pt x="96" y="33"/>
                    </a:lnTo>
                    <a:lnTo>
                      <a:pt x="97" y="33"/>
                    </a:lnTo>
                    <a:lnTo>
                      <a:pt x="97" y="34"/>
                    </a:lnTo>
                    <a:lnTo>
                      <a:pt x="97" y="35"/>
                    </a:lnTo>
                    <a:lnTo>
                      <a:pt x="98" y="36"/>
                    </a:lnTo>
                    <a:lnTo>
                      <a:pt x="98" y="37"/>
                    </a:lnTo>
                    <a:lnTo>
                      <a:pt x="98" y="38"/>
                    </a:lnTo>
                    <a:lnTo>
                      <a:pt x="99" y="38"/>
                    </a:lnTo>
                    <a:lnTo>
                      <a:pt x="99" y="39"/>
                    </a:lnTo>
                    <a:lnTo>
                      <a:pt x="99" y="40"/>
                    </a:lnTo>
                    <a:lnTo>
                      <a:pt x="99" y="41"/>
                    </a:lnTo>
                    <a:lnTo>
                      <a:pt x="100" y="41"/>
                    </a:lnTo>
                    <a:lnTo>
                      <a:pt x="100" y="42"/>
                    </a:lnTo>
                    <a:lnTo>
                      <a:pt x="100" y="43"/>
                    </a:lnTo>
                    <a:lnTo>
                      <a:pt x="101" y="44"/>
                    </a:lnTo>
                    <a:lnTo>
                      <a:pt x="101" y="45"/>
                    </a:lnTo>
                    <a:lnTo>
                      <a:pt x="101" y="46"/>
                    </a:lnTo>
                    <a:lnTo>
                      <a:pt x="102" y="46"/>
                    </a:lnTo>
                    <a:lnTo>
                      <a:pt x="102" y="47"/>
                    </a:lnTo>
                    <a:lnTo>
                      <a:pt x="102" y="48"/>
                    </a:lnTo>
                    <a:lnTo>
                      <a:pt x="102" y="49"/>
                    </a:lnTo>
                    <a:lnTo>
                      <a:pt x="103" y="49"/>
                    </a:lnTo>
                    <a:lnTo>
                      <a:pt x="103" y="50"/>
                    </a:lnTo>
                    <a:lnTo>
                      <a:pt x="103" y="51"/>
                    </a:lnTo>
                    <a:lnTo>
                      <a:pt x="104" y="52"/>
                    </a:lnTo>
                    <a:lnTo>
                      <a:pt x="104" y="53"/>
                    </a:lnTo>
                    <a:lnTo>
                      <a:pt x="104" y="54"/>
                    </a:lnTo>
                    <a:lnTo>
                      <a:pt x="105" y="55"/>
                    </a:lnTo>
                    <a:lnTo>
                      <a:pt x="105" y="56"/>
                    </a:lnTo>
                    <a:lnTo>
                      <a:pt x="105" y="57"/>
                    </a:lnTo>
                    <a:lnTo>
                      <a:pt x="106" y="57"/>
                    </a:lnTo>
                    <a:lnTo>
                      <a:pt x="106" y="58"/>
                    </a:lnTo>
                    <a:lnTo>
                      <a:pt x="106" y="59"/>
                    </a:lnTo>
                    <a:lnTo>
                      <a:pt x="107" y="60"/>
                    </a:lnTo>
                    <a:lnTo>
                      <a:pt x="107" y="61"/>
                    </a:lnTo>
                    <a:lnTo>
                      <a:pt x="107" y="62"/>
                    </a:lnTo>
                    <a:lnTo>
                      <a:pt x="108" y="63"/>
                    </a:lnTo>
                    <a:lnTo>
                      <a:pt x="108" y="64"/>
                    </a:lnTo>
                    <a:lnTo>
                      <a:pt x="108" y="65"/>
                    </a:lnTo>
                    <a:lnTo>
                      <a:pt x="109" y="65"/>
                    </a:lnTo>
                    <a:lnTo>
                      <a:pt x="109" y="66"/>
                    </a:lnTo>
                    <a:lnTo>
                      <a:pt x="109" y="67"/>
                    </a:lnTo>
                    <a:lnTo>
                      <a:pt x="110" y="68"/>
                    </a:lnTo>
                    <a:lnTo>
                      <a:pt x="110" y="69"/>
                    </a:lnTo>
                    <a:lnTo>
                      <a:pt x="110" y="70"/>
                    </a:lnTo>
                    <a:lnTo>
                      <a:pt x="111" y="70"/>
                    </a:lnTo>
                    <a:lnTo>
                      <a:pt x="111" y="71"/>
                    </a:lnTo>
                    <a:lnTo>
                      <a:pt x="111" y="72"/>
                    </a:lnTo>
                    <a:lnTo>
                      <a:pt x="112" y="72"/>
                    </a:lnTo>
                    <a:lnTo>
                      <a:pt x="112" y="73"/>
                    </a:lnTo>
                    <a:lnTo>
                      <a:pt x="112" y="74"/>
                    </a:lnTo>
                    <a:lnTo>
                      <a:pt x="112" y="75"/>
                    </a:lnTo>
                    <a:lnTo>
                      <a:pt x="113" y="75"/>
                    </a:lnTo>
                    <a:lnTo>
                      <a:pt x="113" y="76"/>
                    </a:lnTo>
                    <a:lnTo>
                      <a:pt x="113" y="77"/>
                    </a:lnTo>
                    <a:lnTo>
                      <a:pt x="114" y="77"/>
                    </a:lnTo>
                    <a:lnTo>
                      <a:pt x="114" y="78"/>
                    </a:lnTo>
                    <a:lnTo>
                      <a:pt x="114" y="79"/>
                    </a:lnTo>
                    <a:lnTo>
                      <a:pt x="115" y="79"/>
                    </a:lnTo>
                    <a:lnTo>
                      <a:pt x="115" y="80"/>
                    </a:lnTo>
                    <a:lnTo>
                      <a:pt x="115" y="81"/>
                    </a:lnTo>
                    <a:lnTo>
                      <a:pt x="116" y="82"/>
                    </a:lnTo>
                    <a:lnTo>
                      <a:pt x="116" y="83"/>
                    </a:lnTo>
                    <a:lnTo>
                      <a:pt x="117" y="84"/>
                    </a:lnTo>
                    <a:lnTo>
                      <a:pt x="117" y="85"/>
                    </a:lnTo>
                    <a:lnTo>
                      <a:pt x="117" y="86"/>
                    </a:lnTo>
                    <a:lnTo>
                      <a:pt x="118" y="86"/>
                    </a:lnTo>
                    <a:lnTo>
                      <a:pt x="118" y="87"/>
                    </a:lnTo>
                    <a:lnTo>
                      <a:pt x="118" y="88"/>
                    </a:lnTo>
                    <a:lnTo>
                      <a:pt x="119" y="88"/>
                    </a:lnTo>
                    <a:lnTo>
                      <a:pt x="119" y="89"/>
                    </a:lnTo>
                    <a:lnTo>
                      <a:pt x="120" y="90"/>
                    </a:lnTo>
                    <a:lnTo>
                      <a:pt x="120" y="91"/>
                    </a:lnTo>
                    <a:lnTo>
                      <a:pt x="121" y="92"/>
                    </a:lnTo>
                    <a:lnTo>
                      <a:pt x="121" y="93"/>
                    </a:lnTo>
                    <a:lnTo>
                      <a:pt x="122" y="93"/>
                    </a:lnTo>
                    <a:lnTo>
                      <a:pt x="122" y="94"/>
                    </a:lnTo>
                    <a:lnTo>
                      <a:pt x="122" y="95"/>
                    </a:lnTo>
                    <a:lnTo>
                      <a:pt x="123" y="95"/>
                    </a:lnTo>
                    <a:lnTo>
                      <a:pt x="123" y="96"/>
                    </a:lnTo>
                    <a:lnTo>
                      <a:pt x="124" y="97"/>
                    </a:lnTo>
                    <a:lnTo>
                      <a:pt x="124" y="98"/>
                    </a:lnTo>
                    <a:lnTo>
                      <a:pt x="125" y="98"/>
                    </a:lnTo>
                    <a:lnTo>
                      <a:pt x="125" y="99"/>
                    </a:lnTo>
                    <a:lnTo>
                      <a:pt x="126" y="100"/>
                    </a:lnTo>
                    <a:lnTo>
                      <a:pt x="126" y="101"/>
                    </a:lnTo>
                    <a:lnTo>
                      <a:pt x="127" y="101"/>
                    </a:lnTo>
                    <a:lnTo>
                      <a:pt x="127" y="102"/>
                    </a:lnTo>
                    <a:lnTo>
                      <a:pt x="128" y="102"/>
                    </a:lnTo>
                    <a:lnTo>
                      <a:pt x="128" y="103"/>
                    </a:lnTo>
                    <a:lnTo>
                      <a:pt x="129" y="104"/>
                    </a:lnTo>
                    <a:lnTo>
                      <a:pt x="130" y="105"/>
                    </a:lnTo>
                    <a:lnTo>
                      <a:pt x="130" y="106"/>
                    </a:lnTo>
                    <a:lnTo>
                      <a:pt x="131" y="106"/>
                    </a:lnTo>
                    <a:lnTo>
                      <a:pt x="131" y="107"/>
                    </a:lnTo>
                    <a:lnTo>
                      <a:pt x="132" y="107"/>
                    </a:lnTo>
                    <a:lnTo>
                      <a:pt x="132" y="108"/>
                    </a:lnTo>
                    <a:lnTo>
                      <a:pt x="133" y="108"/>
                    </a:lnTo>
                    <a:lnTo>
                      <a:pt x="133" y="109"/>
                    </a:lnTo>
                    <a:lnTo>
                      <a:pt x="134" y="109"/>
                    </a:lnTo>
                    <a:lnTo>
                      <a:pt x="135" y="110"/>
                    </a:lnTo>
                    <a:lnTo>
                      <a:pt x="136" y="110"/>
                    </a:lnTo>
                    <a:lnTo>
                      <a:pt x="136" y="111"/>
                    </a:lnTo>
                    <a:lnTo>
                      <a:pt x="137" y="111"/>
                    </a:lnTo>
                    <a:lnTo>
                      <a:pt x="137" y="112"/>
                    </a:lnTo>
                    <a:lnTo>
                      <a:pt x="138" y="112"/>
                    </a:lnTo>
                    <a:lnTo>
                      <a:pt x="139" y="112"/>
                    </a:lnTo>
                    <a:lnTo>
                      <a:pt x="139" y="113"/>
                    </a:lnTo>
                    <a:lnTo>
                      <a:pt x="140" y="113"/>
                    </a:lnTo>
                    <a:lnTo>
                      <a:pt x="140" y="114"/>
                    </a:lnTo>
                    <a:lnTo>
                      <a:pt x="141" y="114"/>
                    </a:lnTo>
                    <a:lnTo>
                      <a:pt x="142" y="114"/>
                    </a:lnTo>
                    <a:lnTo>
                      <a:pt x="142" y="115"/>
                    </a:lnTo>
                    <a:lnTo>
                      <a:pt x="143" y="115"/>
                    </a:lnTo>
                    <a:lnTo>
                      <a:pt x="144" y="115"/>
                    </a:lnTo>
                    <a:lnTo>
                      <a:pt x="145" y="115"/>
                    </a:lnTo>
                    <a:lnTo>
                      <a:pt x="145" y="116"/>
                    </a:lnTo>
                    <a:lnTo>
                      <a:pt x="146" y="116"/>
                    </a:lnTo>
                    <a:lnTo>
                      <a:pt x="147" y="116"/>
                    </a:lnTo>
                    <a:lnTo>
                      <a:pt x="148" y="117"/>
                    </a:lnTo>
                    <a:lnTo>
                      <a:pt x="149" y="117"/>
                    </a:lnTo>
                    <a:lnTo>
                      <a:pt x="150" y="117"/>
                    </a:lnTo>
                    <a:lnTo>
                      <a:pt x="151" y="117"/>
                    </a:lnTo>
                  </a:path>
                </a:pathLst>
              </a:custGeom>
              <a:solidFill>
                <a:srgbClr val="FF0000">
                  <a:alpha val="50195"/>
                </a:srgbClr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latin typeface="Calibri" pitchFamily="34" charset="0"/>
                </a:endParaRPr>
              </a:p>
            </p:txBody>
          </p:sp>
          <p:sp>
            <p:nvSpPr>
              <p:cNvPr id="19482" name="Line 35"/>
              <p:cNvSpPr>
                <a:spLocks noChangeShapeType="1"/>
              </p:cNvSpPr>
              <p:nvPr/>
            </p:nvSpPr>
            <p:spPr bwMode="auto">
              <a:xfrm flipV="1">
                <a:off x="1309688" y="2632075"/>
                <a:ext cx="169862" cy="196850"/>
              </a:xfrm>
              <a:prstGeom prst="line">
                <a:avLst/>
              </a:prstGeom>
              <a:noFill/>
              <a:ln w="19050">
                <a:solidFill>
                  <a:srgbClr val="FF0000">
                    <a:alpha val="50195"/>
                  </a:srgbClr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484" name="Line 7"/>
              <p:cNvSpPr>
                <a:spLocks noChangeShapeType="1"/>
              </p:cNvSpPr>
              <p:nvPr/>
            </p:nvSpPr>
            <p:spPr bwMode="auto">
              <a:xfrm>
                <a:off x="2135188" y="2454275"/>
                <a:ext cx="157162" cy="52388"/>
              </a:xfrm>
              <a:prstGeom prst="line">
                <a:avLst/>
              </a:prstGeom>
              <a:noFill/>
              <a:ln w="38100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485" name="Line 15"/>
              <p:cNvSpPr>
                <a:spLocks noChangeShapeType="1"/>
              </p:cNvSpPr>
              <p:nvPr/>
            </p:nvSpPr>
            <p:spPr bwMode="auto">
              <a:xfrm flipH="1" flipV="1">
                <a:off x="2286000" y="2503488"/>
                <a:ext cx="609600" cy="623887"/>
              </a:xfrm>
              <a:prstGeom prst="line">
                <a:avLst/>
              </a:prstGeom>
              <a:noFill/>
              <a:ln w="38100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486" name="Oval 16"/>
              <p:cNvSpPr>
                <a:spLocks noChangeArrowheads="1"/>
              </p:cNvSpPr>
              <p:nvPr/>
            </p:nvSpPr>
            <p:spPr bwMode="auto">
              <a:xfrm rot="3653661">
                <a:off x="2753519" y="3261519"/>
                <a:ext cx="274638" cy="457200"/>
              </a:xfrm>
              <a:prstGeom prst="ellipse">
                <a:avLst/>
              </a:prstGeom>
              <a:noFill/>
              <a:ln w="38100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 pitchFamily="34" charset="0"/>
                </a:endParaRPr>
              </a:p>
            </p:txBody>
          </p:sp>
          <p:sp>
            <p:nvSpPr>
              <p:cNvPr id="19487" name="Arc 17"/>
              <p:cNvSpPr>
                <a:spLocks/>
              </p:cNvSpPr>
              <p:nvPr/>
            </p:nvSpPr>
            <p:spPr bwMode="auto">
              <a:xfrm>
                <a:off x="2263775" y="3124200"/>
                <a:ext cx="912813" cy="666750"/>
              </a:xfrm>
              <a:custGeom>
                <a:avLst/>
                <a:gdLst>
                  <a:gd name="T0" fmla="*/ 2147483647 w 21546"/>
                  <a:gd name="T1" fmla="*/ 0 h 15735"/>
                  <a:gd name="T2" fmla="*/ 2147483647 w 21546"/>
                  <a:gd name="T3" fmla="*/ 2147483647 h 15735"/>
                  <a:gd name="T4" fmla="*/ 0 w 21546"/>
                  <a:gd name="T5" fmla="*/ 2147483647 h 15735"/>
                  <a:gd name="T6" fmla="*/ 0 60000 65536"/>
                  <a:gd name="T7" fmla="*/ 0 60000 65536"/>
                  <a:gd name="T8" fmla="*/ 0 60000 65536"/>
                  <a:gd name="T9" fmla="*/ 0 w 21546"/>
                  <a:gd name="T10" fmla="*/ 0 h 15735"/>
                  <a:gd name="T11" fmla="*/ 21546 w 21546"/>
                  <a:gd name="T12" fmla="*/ 15735 h 1573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546" h="15735" fill="none" extrusionOk="0">
                    <a:moveTo>
                      <a:pt x="14797" y="0"/>
                    </a:moveTo>
                    <a:cubicBezTo>
                      <a:pt x="18751" y="3718"/>
                      <a:pt x="21160" y="8789"/>
                      <a:pt x="21545" y="14203"/>
                    </a:cubicBezTo>
                  </a:path>
                  <a:path w="21546" h="15735" stroke="0" extrusionOk="0">
                    <a:moveTo>
                      <a:pt x="14797" y="0"/>
                    </a:moveTo>
                    <a:cubicBezTo>
                      <a:pt x="18751" y="3718"/>
                      <a:pt x="21160" y="8789"/>
                      <a:pt x="21545" y="14203"/>
                    </a:cubicBezTo>
                    <a:lnTo>
                      <a:pt x="0" y="15735"/>
                    </a:lnTo>
                    <a:close/>
                  </a:path>
                </a:pathLst>
              </a:custGeom>
              <a:noFill/>
              <a:ln w="38100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 pitchFamily="34" charset="0"/>
                </a:endParaRPr>
              </a:p>
            </p:txBody>
          </p:sp>
          <p:grpSp>
            <p:nvGrpSpPr>
              <p:cNvPr id="7" name="Group 39"/>
              <p:cNvGrpSpPr>
                <a:grpSpLocks/>
              </p:cNvGrpSpPr>
              <p:nvPr/>
            </p:nvGrpSpPr>
            <p:grpSpPr bwMode="auto">
              <a:xfrm>
                <a:off x="2916238" y="3697288"/>
                <a:ext cx="523875" cy="1343025"/>
                <a:chOff x="2389" y="2873"/>
                <a:chExt cx="330" cy="846"/>
              </a:xfrm>
            </p:grpSpPr>
            <p:grpSp>
              <p:nvGrpSpPr>
                <p:cNvPr id="8" name="Group 40"/>
                <p:cNvGrpSpPr>
                  <a:grpSpLocks/>
                </p:cNvGrpSpPr>
                <p:nvPr/>
              </p:nvGrpSpPr>
              <p:grpSpPr bwMode="auto">
                <a:xfrm flipH="1">
                  <a:off x="2389" y="2999"/>
                  <a:ext cx="330" cy="376"/>
                  <a:chOff x="4230" y="2928"/>
                  <a:chExt cx="330" cy="376"/>
                </a:xfrm>
              </p:grpSpPr>
              <p:grpSp>
                <p:nvGrpSpPr>
                  <p:cNvPr id="9" name="Group 41"/>
                  <p:cNvGrpSpPr>
                    <a:grpSpLocks/>
                  </p:cNvGrpSpPr>
                  <p:nvPr/>
                </p:nvGrpSpPr>
                <p:grpSpPr bwMode="auto">
                  <a:xfrm>
                    <a:off x="4230" y="3098"/>
                    <a:ext cx="330" cy="206"/>
                    <a:chOff x="4230" y="3098"/>
                    <a:chExt cx="330" cy="206"/>
                  </a:xfrm>
                </p:grpSpPr>
                <p:sp>
                  <p:nvSpPr>
                    <p:cNvPr id="54" name="AutoShape 42"/>
                    <p:cNvSpPr>
                      <a:spLocks noChangeArrowheads="1"/>
                    </p:cNvSpPr>
                    <p:nvPr/>
                  </p:nvSpPr>
                  <p:spPr bwMode="auto">
                    <a:xfrm rot="16200000">
                      <a:off x="4378" y="2950"/>
                      <a:ext cx="43" cy="330"/>
                    </a:xfrm>
                    <a:prstGeom prst="flowChartDelay">
                      <a:avLst/>
                    </a:prstGeom>
                    <a:gradFill rotWithShape="0">
                      <a:gsLst>
                        <a:gs pos="0">
                          <a:schemeClr val="hlink">
                            <a:gamma/>
                            <a:shade val="46275"/>
                            <a:invGamma/>
                          </a:schemeClr>
                        </a:gs>
                        <a:gs pos="100000">
                          <a:schemeClr val="hlink"/>
                        </a:gs>
                      </a:gsLst>
                      <a:lin ang="18900000" scaled="1"/>
                    </a:gra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 rot="10800000" vert="eaVert" wrap="none" anchor="ctr"/>
                    <a:lstStyle/>
                    <a:p>
                      <a:pPr algn="ctr">
                        <a:defRPr/>
                      </a:pPr>
                      <a:endParaRPr lang="en-US" sz="2400"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55" name="AutoShape 43"/>
                    <p:cNvSpPr>
                      <a:spLocks noChangeArrowheads="1"/>
                    </p:cNvSpPr>
                    <p:nvPr/>
                  </p:nvSpPr>
                  <p:spPr bwMode="auto">
                    <a:xfrm rot="5400000">
                      <a:off x="4378" y="3113"/>
                      <a:ext cx="43" cy="330"/>
                    </a:xfrm>
                    <a:prstGeom prst="flowChartDelay">
                      <a:avLst/>
                    </a:prstGeom>
                    <a:gradFill rotWithShape="0">
                      <a:gsLst>
                        <a:gs pos="0">
                          <a:schemeClr val="hlink">
                            <a:gamma/>
                            <a:shade val="46275"/>
                            <a:invGamma/>
                          </a:schemeClr>
                        </a:gs>
                        <a:gs pos="100000">
                          <a:schemeClr val="hlink"/>
                        </a:gs>
                      </a:gsLst>
                      <a:lin ang="18900000" scaled="1"/>
                    </a:gra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 vert="eaVert" wrap="none" anchor="ctr"/>
                    <a:lstStyle/>
                    <a:p>
                      <a:pPr algn="ctr">
                        <a:defRPr/>
                      </a:pPr>
                      <a:endParaRPr lang="en-US" sz="2400"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56" name="Rectangle 4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30" y="3184"/>
                      <a:ext cx="330" cy="43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hlink">
                            <a:gamma/>
                            <a:shade val="46275"/>
                            <a:invGamma/>
                          </a:schemeClr>
                        </a:gs>
                        <a:gs pos="100000">
                          <a:schemeClr val="hlink"/>
                        </a:gs>
                      </a:gsLst>
                      <a:lin ang="18900000" scaled="1"/>
                    </a:gra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n-US">
                        <a:latin typeface="Calibri" pitchFamily="34" charset="0"/>
                      </a:endParaRPr>
                    </a:p>
                  </p:txBody>
                </p:sp>
              </p:grpSp>
              <p:sp>
                <p:nvSpPr>
                  <p:cNvPr id="53" name="AutoShape 45"/>
                  <p:cNvSpPr>
                    <a:spLocks noChangeAspect="1" noChangeArrowheads="1"/>
                  </p:cNvSpPr>
                  <p:nvPr/>
                </p:nvSpPr>
                <p:spPr bwMode="auto">
                  <a:xfrm rot="5400000">
                    <a:off x="4376" y="2832"/>
                    <a:ext cx="29" cy="221"/>
                  </a:xfrm>
                  <a:prstGeom prst="flowChartDelay">
                    <a:avLst/>
                  </a:prstGeom>
                  <a:gradFill rotWithShape="0">
                    <a:gsLst>
                      <a:gs pos="0">
                        <a:schemeClr val="hlink">
                          <a:gamma/>
                          <a:shade val="46275"/>
                          <a:invGamma/>
                        </a:schemeClr>
                      </a:gs>
                      <a:gs pos="100000">
                        <a:schemeClr val="hlink"/>
                      </a:gs>
                    </a:gsLst>
                    <a:lin ang="18900000" scaled="1"/>
                  </a:gra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vert="eaVert" wrap="none" anchor="ctr"/>
                  <a:lstStyle/>
                  <a:p>
                    <a:pPr algn="ctr">
                      <a:defRPr/>
                    </a:pPr>
                    <a:endParaRPr lang="en-US" sz="2400">
                      <a:latin typeface="Times New Roman" pitchFamily="18" charset="0"/>
                    </a:endParaRPr>
                  </a:p>
                </p:txBody>
              </p:sp>
            </p:grpSp>
            <p:grpSp>
              <p:nvGrpSpPr>
                <p:cNvPr id="10" name="Group 46"/>
                <p:cNvGrpSpPr>
                  <a:grpSpLocks/>
                </p:cNvGrpSpPr>
                <p:nvPr/>
              </p:nvGrpSpPr>
              <p:grpSpPr bwMode="auto">
                <a:xfrm flipH="1">
                  <a:off x="2437" y="2873"/>
                  <a:ext cx="234" cy="846"/>
                  <a:chOff x="4278" y="2802"/>
                  <a:chExt cx="234" cy="846"/>
                </a:xfrm>
              </p:grpSpPr>
              <p:sp>
                <p:nvSpPr>
                  <p:cNvPr id="19500" name="AutoShape 48"/>
                  <p:cNvSpPr>
                    <a:spLocks noChangeArrowheads="1"/>
                  </p:cNvSpPr>
                  <p:nvPr/>
                </p:nvSpPr>
                <p:spPr bwMode="auto">
                  <a:xfrm>
                    <a:off x="4278" y="2802"/>
                    <a:ext cx="234" cy="414"/>
                  </a:xfrm>
                  <a:prstGeom prst="triangle">
                    <a:avLst>
                      <a:gd name="adj" fmla="val 50000"/>
                    </a:avLst>
                  </a:prstGeom>
                  <a:solidFill>
                    <a:srgbClr val="FF0000">
                      <a:alpha val="50195"/>
                    </a:srgbClr>
                  </a:solidFill>
                  <a:ln w="6350">
                    <a:noFill/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>
                      <a:latin typeface="Calibri" pitchFamily="34" charset="0"/>
                    </a:endParaRPr>
                  </a:p>
                </p:txBody>
              </p:sp>
              <p:sp>
                <p:nvSpPr>
                  <p:cNvPr id="19499" name="AutoShape 47"/>
                  <p:cNvSpPr>
                    <a:spLocks noChangeArrowheads="1"/>
                  </p:cNvSpPr>
                  <p:nvPr/>
                </p:nvSpPr>
                <p:spPr bwMode="auto">
                  <a:xfrm flipV="1">
                    <a:off x="4278" y="3204"/>
                    <a:ext cx="234" cy="444"/>
                  </a:xfrm>
                  <a:prstGeom prst="triangle">
                    <a:avLst>
                      <a:gd name="adj" fmla="val 50000"/>
                    </a:avLst>
                  </a:prstGeom>
                  <a:solidFill>
                    <a:srgbClr val="FF0000">
                      <a:alpha val="50195"/>
                    </a:srgbClr>
                  </a:solidFill>
                  <a:ln w="6350">
                    <a:noFill/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>
                      <a:latin typeface="Calibri" pitchFamily="34" charset="0"/>
                    </a:endParaRPr>
                  </a:p>
                </p:txBody>
              </p:sp>
            </p:grpSp>
          </p:grpSp>
          <p:sp>
            <p:nvSpPr>
              <p:cNvPr id="19489" name="Freeform 50"/>
              <p:cNvSpPr>
                <a:spLocks/>
              </p:cNvSpPr>
              <p:nvPr/>
            </p:nvSpPr>
            <p:spPr bwMode="auto">
              <a:xfrm rot="2572405">
                <a:off x="2732088" y="2743200"/>
                <a:ext cx="358775" cy="265113"/>
              </a:xfrm>
              <a:custGeom>
                <a:avLst/>
                <a:gdLst>
                  <a:gd name="T0" fmla="*/ 2147483647 w 151"/>
                  <a:gd name="T1" fmla="*/ 2147483647 h 117"/>
                  <a:gd name="T2" fmla="*/ 2147483647 w 151"/>
                  <a:gd name="T3" fmla="*/ 2147483647 h 117"/>
                  <a:gd name="T4" fmla="*/ 2147483647 w 151"/>
                  <a:gd name="T5" fmla="*/ 2147483647 h 117"/>
                  <a:gd name="T6" fmla="*/ 2147483647 w 151"/>
                  <a:gd name="T7" fmla="*/ 2147483647 h 117"/>
                  <a:gd name="T8" fmla="*/ 2147483647 w 151"/>
                  <a:gd name="T9" fmla="*/ 2147483647 h 117"/>
                  <a:gd name="T10" fmla="*/ 2147483647 w 151"/>
                  <a:gd name="T11" fmla="*/ 2147483647 h 117"/>
                  <a:gd name="T12" fmla="*/ 2147483647 w 151"/>
                  <a:gd name="T13" fmla="*/ 2147483647 h 117"/>
                  <a:gd name="T14" fmla="*/ 2147483647 w 151"/>
                  <a:gd name="T15" fmla="*/ 2147483647 h 117"/>
                  <a:gd name="T16" fmla="*/ 2147483647 w 151"/>
                  <a:gd name="T17" fmla="*/ 2147483647 h 117"/>
                  <a:gd name="T18" fmla="*/ 2147483647 w 151"/>
                  <a:gd name="T19" fmla="*/ 2147483647 h 117"/>
                  <a:gd name="T20" fmla="*/ 2147483647 w 151"/>
                  <a:gd name="T21" fmla="*/ 2147483647 h 117"/>
                  <a:gd name="T22" fmla="*/ 2147483647 w 151"/>
                  <a:gd name="T23" fmla="*/ 2147483647 h 117"/>
                  <a:gd name="T24" fmla="*/ 2147483647 w 151"/>
                  <a:gd name="T25" fmla="*/ 2147483647 h 117"/>
                  <a:gd name="T26" fmla="*/ 2147483647 w 151"/>
                  <a:gd name="T27" fmla="*/ 2147483647 h 117"/>
                  <a:gd name="T28" fmla="*/ 2147483647 w 151"/>
                  <a:gd name="T29" fmla="*/ 2147483647 h 117"/>
                  <a:gd name="T30" fmla="*/ 2147483647 w 151"/>
                  <a:gd name="T31" fmla="*/ 2147483647 h 117"/>
                  <a:gd name="T32" fmla="*/ 2147483647 w 151"/>
                  <a:gd name="T33" fmla="*/ 2147483647 h 117"/>
                  <a:gd name="T34" fmla="*/ 2147483647 w 151"/>
                  <a:gd name="T35" fmla="*/ 2147483647 h 117"/>
                  <a:gd name="T36" fmla="*/ 2147483647 w 151"/>
                  <a:gd name="T37" fmla="*/ 2147483647 h 117"/>
                  <a:gd name="T38" fmla="*/ 2147483647 w 151"/>
                  <a:gd name="T39" fmla="*/ 2147483647 h 117"/>
                  <a:gd name="T40" fmla="*/ 2147483647 w 151"/>
                  <a:gd name="T41" fmla="*/ 2147483647 h 117"/>
                  <a:gd name="T42" fmla="*/ 2147483647 w 151"/>
                  <a:gd name="T43" fmla="*/ 2147483647 h 117"/>
                  <a:gd name="T44" fmla="*/ 2147483647 w 151"/>
                  <a:gd name="T45" fmla="*/ 2147483647 h 117"/>
                  <a:gd name="T46" fmla="*/ 2147483647 w 151"/>
                  <a:gd name="T47" fmla="*/ 2147483647 h 117"/>
                  <a:gd name="T48" fmla="*/ 2147483647 w 151"/>
                  <a:gd name="T49" fmla="*/ 2147483647 h 117"/>
                  <a:gd name="T50" fmla="*/ 2147483647 w 151"/>
                  <a:gd name="T51" fmla="*/ 2147483647 h 117"/>
                  <a:gd name="T52" fmla="*/ 2147483647 w 151"/>
                  <a:gd name="T53" fmla="*/ 2147483647 h 117"/>
                  <a:gd name="T54" fmla="*/ 2147483647 w 151"/>
                  <a:gd name="T55" fmla="*/ 2147483647 h 117"/>
                  <a:gd name="T56" fmla="*/ 2147483647 w 151"/>
                  <a:gd name="T57" fmla="*/ 0 h 117"/>
                  <a:gd name="T58" fmla="*/ 2147483647 w 151"/>
                  <a:gd name="T59" fmla="*/ 2147483647 h 117"/>
                  <a:gd name="T60" fmla="*/ 2147483647 w 151"/>
                  <a:gd name="T61" fmla="*/ 2147483647 h 117"/>
                  <a:gd name="T62" fmla="*/ 2147483647 w 151"/>
                  <a:gd name="T63" fmla="*/ 2147483647 h 117"/>
                  <a:gd name="T64" fmla="*/ 2147483647 w 151"/>
                  <a:gd name="T65" fmla="*/ 2147483647 h 117"/>
                  <a:gd name="T66" fmla="*/ 2147483647 w 151"/>
                  <a:gd name="T67" fmla="*/ 2147483647 h 117"/>
                  <a:gd name="T68" fmla="*/ 2147483647 w 151"/>
                  <a:gd name="T69" fmla="*/ 2147483647 h 117"/>
                  <a:gd name="T70" fmla="*/ 2147483647 w 151"/>
                  <a:gd name="T71" fmla="*/ 2147483647 h 117"/>
                  <a:gd name="T72" fmla="*/ 2147483647 w 151"/>
                  <a:gd name="T73" fmla="*/ 2147483647 h 117"/>
                  <a:gd name="T74" fmla="*/ 2147483647 w 151"/>
                  <a:gd name="T75" fmla="*/ 2147483647 h 117"/>
                  <a:gd name="T76" fmla="*/ 2147483647 w 151"/>
                  <a:gd name="T77" fmla="*/ 2147483647 h 117"/>
                  <a:gd name="T78" fmla="*/ 2147483647 w 151"/>
                  <a:gd name="T79" fmla="*/ 2147483647 h 117"/>
                  <a:gd name="T80" fmla="*/ 2147483647 w 151"/>
                  <a:gd name="T81" fmla="*/ 2147483647 h 117"/>
                  <a:gd name="T82" fmla="*/ 2147483647 w 151"/>
                  <a:gd name="T83" fmla="*/ 2147483647 h 117"/>
                  <a:gd name="T84" fmla="*/ 2147483647 w 151"/>
                  <a:gd name="T85" fmla="*/ 2147483647 h 117"/>
                  <a:gd name="T86" fmla="*/ 2147483647 w 151"/>
                  <a:gd name="T87" fmla="*/ 2147483647 h 117"/>
                  <a:gd name="T88" fmla="*/ 2147483647 w 151"/>
                  <a:gd name="T89" fmla="*/ 2147483647 h 117"/>
                  <a:gd name="T90" fmla="*/ 2147483647 w 151"/>
                  <a:gd name="T91" fmla="*/ 2147483647 h 117"/>
                  <a:gd name="T92" fmla="*/ 2147483647 w 151"/>
                  <a:gd name="T93" fmla="*/ 2147483647 h 117"/>
                  <a:gd name="T94" fmla="*/ 2147483647 w 151"/>
                  <a:gd name="T95" fmla="*/ 2147483647 h 117"/>
                  <a:gd name="T96" fmla="*/ 2147483647 w 151"/>
                  <a:gd name="T97" fmla="*/ 2147483647 h 117"/>
                  <a:gd name="T98" fmla="*/ 2147483647 w 151"/>
                  <a:gd name="T99" fmla="*/ 2147483647 h 117"/>
                  <a:gd name="T100" fmla="*/ 2147483647 w 151"/>
                  <a:gd name="T101" fmla="*/ 2147483647 h 117"/>
                  <a:gd name="T102" fmla="*/ 2147483647 w 151"/>
                  <a:gd name="T103" fmla="*/ 2147483647 h 117"/>
                  <a:gd name="T104" fmla="*/ 2147483647 w 151"/>
                  <a:gd name="T105" fmla="*/ 2147483647 h 117"/>
                  <a:gd name="T106" fmla="*/ 2147483647 w 151"/>
                  <a:gd name="T107" fmla="*/ 2147483647 h 117"/>
                  <a:gd name="T108" fmla="*/ 2147483647 w 151"/>
                  <a:gd name="T109" fmla="*/ 2147483647 h 117"/>
                  <a:gd name="T110" fmla="*/ 2147483647 w 151"/>
                  <a:gd name="T111" fmla="*/ 2147483647 h 117"/>
                  <a:gd name="T112" fmla="*/ 2147483647 w 151"/>
                  <a:gd name="T113" fmla="*/ 2147483647 h 117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151"/>
                  <a:gd name="T172" fmla="*/ 0 h 117"/>
                  <a:gd name="T173" fmla="*/ 151 w 151"/>
                  <a:gd name="T174" fmla="*/ 117 h 117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151" h="117">
                    <a:moveTo>
                      <a:pt x="0" y="117"/>
                    </a:moveTo>
                    <a:lnTo>
                      <a:pt x="1" y="117"/>
                    </a:lnTo>
                    <a:lnTo>
                      <a:pt x="2" y="117"/>
                    </a:lnTo>
                    <a:lnTo>
                      <a:pt x="3" y="116"/>
                    </a:lnTo>
                    <a:lnTo>
                      <a:pt x="4" y="116"/>
                    </a:lnTo>
                    <a:lnTo>
                      <a:pt x="5" y="116"/>
                    </a:lnTo>
                    <a:lnTo>
                      <a:pt x="5" y="115"/>
                    </a:lnTo>
                    <a:lnTo>
                      <a:pt x="6" y="115"/>
                    </a:lnTo>
                    <a:lnTo>
                      <a:pt x="7" y="115"/>
                    </a:lnTo>
                    <a:lnTo>
                      <a:pt x="8" y="115"/>
                    </a:lnTo>
                    <a:lnTo>
                      <a:pt x="8" y="114"/>
                    </a:lnTo>
                    <a:lnTo>
                      <a:pt x="9" y="114"/>
                    </a:lnTo>
                    <a:lnTo>
                      <a:pt x="10" y="114"/>
                    </a:lnTo>
                    <a:lnTo>
                      <a:pt x="10" y="113"/>
                    </a:lnTo>
                    <a:lnTo>
                      <a:pt x="11" y="113"/>
                    </a:lnTo>
                    <a:lnTo>
                      <a:pt x="11" y="112"/>
                    </a:lnTo>
                    <a:lnTo>
                      <a:pt x="12" y="112"/>
                    </a:lnTo>
                    <a:lnTo>
                      <a:pt x="13" y="112"/>
                    </a:lnTo>
                    <a:lnTo>
                      <a:pt x="13" y="111"/>
                    </a:lnTo>
                    <a:lnTo>
                      <a:pt x="14" y="111"/>
                    </a:lnTo>
                    <a:lnTo>
                      <a:pt x="14" y="110"/>
                    </a:lnTo>
                    <a:lnTo>
                      <a:pt x="15" y="110"/>
                    </a:lnTo>
                    <a:lnTo>
                      <a:pt x="16" y="109"/>
                    </a:lnTo>
                    <a:lnTo>
                      <a:pt x="17" y="109"/>
                    </a:lnTo>
                    <a:lnTo>
                      <a:pt x="17" y="108"/>
                    </a:lnTo>
                    <a:lnTo>
                      <a:pt x="18" y="108"/>
                    </a:lnTo>
                    <a:lnTo>
                      <a:pt x="18" y="107"/>
                    </a:lnTo>
                    <a:lnTo>
                      <a:pt x="19" y="107"/>
                    </a:lnTo>
                    <a:lnTo>
                      <a:pt x="19" y="106"/>
                    </a:lnTo>
                    <a:lnTo>
                      <a:pt x="20" y="106"/>
                    </a:lnTo>
                    <a:lnTo>
                      <a:pt x="20" y="105"/>
                    </a:lnTo>
                    <a:lnTo>
                      <a:pt x="21" y="104"/>
                    </a:lnTo>
                    <a:lnTo>
                      <a:pt x="22" y="103"/>
                    </a:lnTo>
                    <a:lnTo>
                      <a:pt x="22" y="102"/>
                    </a:lnTo>
                    <a:lnTo>
                      <a:pt x="23" y="102"/>
                    </a:lnTo>
                    <a:lnTo>
                      <a:pt x="23" y="101"/>
                    </a:lnTo>
                    <a:lnTo>
                      <a:pt x="24" y="101"/>
                    </a:lnTo>
                    <a:lnTo>
                      <a:pt x="24" y="100"/>
                    </a:lnTo>
                    <a:lnTo>
                      <a:pt x="25" y="99"/>
                    </a:lnTo>
                    <a:lnTo>
                      <a:pt x="25" y="98"/>
                    </a:lnTo>
                    <a:lnTo>
                      <a:pt x="26" y="98"/>
                    </a:lnTo>
                    <a:lnTo>
                      <a:pt x="26" y="97"/>
                    </a:lnTo>
                    <a:lnTo>
                      <a:pt x="27" y="96"/>
                    </a:lnTo>
                    <a:lnTo>
                      <a:pt x="27" y="95"/>
                    </a:lnTo>
                    <a:lnTo>
                      <a:pt x="28" y="95"/>
                    </a:lnTo>
                    <a:lnTo>
                      <a:pt x="28" y="94"/>
                    </a:lnTo>
                    <a:lnTo>
                      <a:pt x="28" y="93"/>
                    </a:lnTo>
                    <a:lnTo>
                      <a:pt x="29" y="93"/>
                    </a:lnTo>
                    <a:lnTo>
                      <a:pt x="29" y="92"/>
                    </a:lnTo>
                    <a:lnTo>
                      <a:pt x="30" y="91"/>
                    </a:lnTo>
                    <a:lnTo>
                      <a:pt x="30" y="90"/>
                    </a:lnTo>
                    <a:lnTo>
                      <a:pt x="31" y="89"/>
                    </a:lnTo>
                    <a:lnTo>
                      <a:pt x="31" y="88"/>
                    </a:lnTo>
                    <a:lnTo>
                      <a:pt x="32" y="88"/>
                    </a:lnTo>
                    <a:lnTo>
                      <a:pt x="32" y="87"/>
                    </a:lnTo>
                    <a:lnTo>
                      <a:pt x="32" y="86"/>
                    </a:lnTo>
                    <a:lnTo>
                      <a:pt x="33" y="86"/>
                    </a:lnTo>
                    <a:lnTo>
                      <a:pt x="33" y="85"/>
                    </a:lnTo>
                    <a:lnTo>
                      <a:pt x="33" y="84"/>
                    </a:lnTo>
                    <a:lnTo>
                      <a:pt x="34" y="83"/>
                    </a:lnTo>
                    <a:lnTo>
                      <a:pt x="34" y="82"/>
                    </a:lnTo>
                    <a:lnTo>
                      <a:pt x="35" y="81"/>
                    </a:lnTo>
                    <a:lnTo>
                      <a:pt x="35" y="80"/>
                    </a:lnTo>
                    <a:lnTo>
                      <a:pt x="35" y="79"/>
                    </a:lnTo>
                    <a:lnTo>
                      <a:pt x="36" y="79"/>
                    </a:lnTo>
                    <a:lnTo>
                      <a:pt x="36" y="78"/>
                    </a:lnTo>
                    <a:lnTo>
                      <a:pt x="36" y="77"/>
                    </a:lnTo>
                    <a:lnTo>
                      <a:pt x="37" y="77"/>
                    </a:lnTo>
                    <a:lnTo>
                      <a:pt x="37" y="76"/>
                    </a:lnTo>
                    <a:lnTo>
                      <a:pt x="37" y="75"/>
                    </a:lnTo>
                    <a:lnTo>
                      <a:pt x="38" y="75"/>
                    </a:lnTo>
                    <a:lnTo>
                      <a:pt x="38" y="74"/>
                    </a:lnTo>
                    <a:lnTo>
                      <a:pt x="38" y="73"/>
                    </a:lnTo>
                    <a:lnTo>
                      <a:pt x="38" y="72"/>
                    </a:lnTo>
                    <a:lnTo>
                      <a:pt x="39" y="72"/>
                    </a:lnTo>
                    <a:lnTo>
                      <a:pt x="39" y="71"/>
                    </a:lnTo>
                    <a:lnTo>
                      <a:pt x="39" y="70"/>
                    </a:lnTo>
                    <a:lnTo>
                      <a:pt x="40" y="70"/>
                    </a:lnTo>
                    <a:lnTo>
                      <a:pt x="40" y="69"/>
                    </a:lnTo>
                    <a:lnTo>
                      <a:pt x="40" y="68"/>
                    </a:lnTo>
                    <a:lnTo>
                      <a:pt x="41" y="67"/>
                    </a:lnTo>
                    <a:lnTo>
                      <a:pt x="41" y="66"/>
                    </a:lnTo>
                    <a:lnTo>
                      <a:pt x="41" y="65"/>
                    </a:lnTo>
                    <a:lnTo>
                      <a:pt x="42" y="65"/>
                    </a:lnTo>
                    <a:lnTo>
                      <a:pt x="42" y="64"/>
                    </a:lnTo>
                    <a:lnTo>
                      <a:pt x="42" y="63"/>
                    </a:lnTo>
                    <a:lnTo>
                      <a:pt x="43" y="62"/>
                    </a:lnTo>
                    <a:lnTo>
                      <a:pt x="43" y="61"/>
                    </a:lnTo>
                    <a:lnTo>
                      <a:pt x="43" y="60"/>
                    </a:lnTo>
                    <a:lnTo>
                      <a:pt x="44" y="59"/>
                    </a:lnTo>
                    <a:lnTo>
                      <a:pt x="44" y="58"/>
                    </a:lnTo>
                    <a:lnTo>
                      <a:pt x="44" y="57"/>
                    </a:lnTo>
                    <a:lnTo>
                      <a:pt x="45" y="57"/>
                    </a:lnTo>
                    <a:lnTo>
                      <a:pt x="45" y="56"/>
                    </a:lnTo>
                    <a:lnTo>
                      <a:pt x="45" y="55"/>
                    </a:lnTo>
                    <a:lnTo>
                      <a:pt x="46" y="54"/>
                    </a:lnTo>
                    <a:lnTo>
                      <a:pt x="46" y="53"/>
                    </a:lnTo>
                    <a:lnTo>
                      <a:pt x="46" y="52"/>
                    </a:lnTo>
                    <a:lnTo>
                      <a:pt x="47" y="51"/>
                    </a:lnTo>
                    <a:lnTo>
                      <a:pt x="47" y="50"/>
                    </a:lnTo>
                    <a:lnTo>
                      <a:pt x="47" y="49"/>
                    </a:lnTo>
                    <a:lnTo>
                      <a:pt x="48" y="49"/>
                    </a:lnTo>
                    <a:lnTo>
                      <a:pt x="48" y="48"/>
                    </a:lnTo>
                    <a:lnTo>
                      <a:pt x="48" y="47"/>
                    </a:lnTo>
                    <a:lnTo>
                      <a:pt x="48" y="46"/>
                    </a:lnTo>
                    <a:lnTo>
                      <a:pt x="49" y="46"/>
                    </a:lnTo>
                    <a:lnTo>
                      <a:pt x="49" y="45"/>
                    </a:lnTo>
                    <a:lnTo>
                      <a:pt x="49" y="44"/>
                    </a:lnTo>
                    <a:lnTo>
                      <a:pt x="50" y="43"/>
                    </a:lnTo>
                    <a:lnTo>
                      <a:pt x="50" y="42"/>
                    </a:lnTo>
                    <a:lnTo>
                      <a:pt x="50" y="41"/>
                    </a:lnTo>
                    <a:lnTo>
                      <a:pt x="51" y="41"/>
                    </a:lnTo>
                    <a:lnTo>
                      <a:pt x="51" y="40"/>
                    </a:lnTo>
                    <a:lnTo>
                      <a:pt x="51" y="39"/>
                    </a:lnTo>
                    <a:lnTo>
                      <a:pt x="51" y="38"/>
                    </a:lnTo>
                    <a:lnTo>
                      <a:pt x="52" y="38"/>
                    </a:lnTo>
                    <a:lnTo>
                      <a:pt x="52" y="37"/>
                    </a:lnTo>
                    <a:lnTo>
                      <a:pt x="52" y="36"/>
                    </a:lnTo>
                    <a:lnTo>
                      <a:pt x="53" y="35"/>
                    </a:lnTo>
                    <a:lnTo>
                      <a:pt x="53" y="34"/>
                    </a:lnTo>
                    <a:lnTo>
                      <a:pt x="53" y="33"/>
                    </a:lnTo>
                    <a:lnTo>
                      <a:pt x="54" y="33"/>
                    </a:lnTo>
                    <a:lnTo>
                      <a:pt x="54" y="32"/>
                    </a:lnTo>
                    <a:lnTo>
                      <a:pt x="54" y="31"/>
                    </a:lnTo>
                    <a:lnTo>
                      <a:pt x="54" y="30"/>
                    </a:lnTo>
                    <a:lnTo>
                      <a:pt x="55" y="30"/>
                    </a:lnTo>
                    <a:lnTo>
                      <a:pt x="55" y="29"/>
                    </a:lnTo>
                    <a:lnTo>
                      <a:pt x="55" y="28"/>
                    </a:lnTo>
                    <a:lnTo>
                      <a:pt x="56" y="28"/>
                    </a:lnTo>
                    <a:lnTo>
                      <a:pt x="56" y="27"/>
                    </a:lnTo>
                    <a:lnTo>
                      <a:pt x="56" y="26"/>
                    </a:lnTo>
                    <a:lnTo>
                      <a:pt x="56" y="25"/>
                    </a:lnTo>
                    <a:lnTo>
                      <a:pt x="57" y="25"/>
                    </a:lnTo>
                    <a:lnTo>
                      <a:pt x="57" y="24"/>
                    </a:lnTo>
                    <a:lnTo>
                      <a:pt x="57" y="23"/>
                    </a:lnTo>
                    <a:lnTo>
                      <a:pt x="58" y="22"/>
                    </a:lnTo>
                    <a:lnTo>
                      <a:pt x="58" y="21"/>
                    </a:lnTo>
                    <a:lnTo>
                      <a:pt x="59" y="20"/>
                    </a:lnTo>
                    <a:lnTo>
                      <a:pt x="59" y="19"/>
                    </a:lnTo>
                    <a:lnTo>
                      <a:pt x="59" y="18"/>
                    </a:lnTo>
                    <a:lnTo>
                      <a:pt x="60" y="18"/>
                    </a:lnTo>
                    <a:lnTo>
                      <a:pt x="60" y="17"/>
                    </a:lnTo>
                    <a:lnTo>
                      <a:pt x="60" y="16"/>
                    </a:lnTo>
                    <a:lnTo>
                      <a:pt x="61" y="16"/>
                    </a:lnTo>
                    <a:lnTo>
                      <a:pt x="61" y="15"/>
                    </a:lnTo>
                    <a:lnTo>
                      <a:pt x="61" y="14"/>
                    </a:lnTo>
                    <a:lnTo>
                      <a:pt x="62" y="14"/>
                    </a:lnTo>
                    <a:lnTo>
                      <a:pt x="62" y="13"/>
                    </a:lnTo>
                    <a:lnTo>
                      <a:pt x="62" y="12"/>
                    </a:lnTo>
                    <a:lnTo>
                      <a:pt x="63" y="12"/>
                    </a:lnTo>
                    <a:lnTo>
                      <a:pt x="63" y="11"/>
                    </a:lnTo>
                    <a:lnTo>
                      <a:pt x="63" y="10"/>
                    </a:lnTo>
                    <a:lnTo>
                      <a:pt x="64" y="10"/>
                    </a:lnTo>
                    <a:lnTo>
                      <a:pt x="64" y="9"/>
                    </a:lnTo>
                    <a:lnTo>
                      <a:pt x="65" y="8"/>
                    </a:lnTo>
                    <a:lnTo>
                      <a:pt x="65" y="7"/>
                    </a:lnTo>
                    <a:lnTo>
                      <a:pt x="66" y="7"/>
                    </a:lnTo>
                    <a:lnTo>
                      <a:pt x="66" y="6"/>
                    </a:lnTo>
                    <a:lnTo>
                      <a:pt x="67" y="5"/>
                    </a:lnTo>
                    <a:lnTo>
                      <a:pt x="67" y="4"/>
                    </a:lnTo>
                    <a:lnTo>
                      <a:pt x="68" y="4"/>
                    </a:lnTo>
                    <a:lnTo>
                      <a:pt x="68" y="3"/>
                    </a:lnTo>
                    <a:lnTo>
                      <a:pt x="69" y="3"/>
                    </a:lnTo>
                    <a:lnTo>
                      <a:pt x="69" y="2"/>
                    </a:lnTo>
                    <a:lnTo>
                      <a:pt x="70" y="2"/>
                    </a:lnTo>
                    <a:lnTo>
                      <a:pt x="70" y="1"/>
                    </a:lnTo>
                    <a:lnTo>
                      <a:pt x="71" y="1"/>
                    </a:lnTo>
                    <a:lnTo>
                      <a:pt x="72" y="1"/>
                    </a:lnTo>
                    <a:lnTo>
                      <a:pt x="72" y="0"/>
                    </a:lnTo>
                    <a:lnTo>
                      <a:pt x="73" y="0"/>
                    </a:lnTo>
                    <a:lnTo>
                      <a:pt x="74" y="0"/>
                    </a:lnTo>
                    <a:lnTo>
                      <a:pt x="75" y="0"/>
                    </a:lnTo>
                    <a:lnTo>
                      <a:pt x="76" y="0"/>
                    </a:lnTo>
                    <a:lnTo>
                      <a:pt x="77" y="0"/>
                    </a:lnTo>
                    <a:lnTo>
                      <a:pt x="78" y="0"/>
                    </a:lnTo>
                    <a:lnTo>
                      <a:pt x="78" y="1"/>
                    </a:lnTo>
                    <a:lnTo>
                      <a:pt x="79" y="1"/>
                    </a:lnTo>
                    <a:lnTo>
                      <a:pt x="80" y="1"/>
                    </a:lnTo>
                    <a:lnTo>
                      <a:pt x="80" y="2"/>
                    </a:lnTo>
                    <a:lnTo>
                      <a:pt x="81" y="2"/>
                    </a:lnTo>
                    <a:lnTo>
                      <a:pt x="81" y="3"/>
                    </a:lnTo>
                    <a:lnTo>
                      <a:pt x="82" y="3"/>
                    </a:lnTo>
                    <a:lnTo>
                      <a:pt x="82" y="4"/>
                    </a:lnTo>
                    <a:lnTo>
                      <a:pt x="83" y="4"/>
                    </a:lnTo>
                    <a:lnTo>
                      <a:pt x="83" y="5"/>
                    </a:lnTo>
                    <a:lnTo>
                      <a:pt x="84" y="6"/>
                    </a:lnTo>
                    <a:lnTo>
                      <a:pt x="84" y="7"/>
                    </a:lnTo>
                    <a:lnTo>
                      <a:pt x="85" y="7"/>
                    </a:lnTo>
                    <a:lnTo>
                      <a:pt x="85" y="8"/>
                    </a:lnTo>
                    <a:lnTo>
                      <a:pt x="86" y="9"/>
                    </a:lnTo>
                    <a:lnTo>
                      <a:pt x="86" y="10"/>
                    </a:lnTo>
                    <a:lnTo>
                      <a:pt x="87" y="10"/>
                    </a:lnTo>
                    <a:lnTo>
                      <a:pt x="87" y="11"/>
                    </a:lnTo>
                    <a:lnTo>
                      <a:pt x="87" y="12"/>
                    </a:lnTo>
                    <a:lnTo>
                      <a:pt x="88" y="12"/>
                    </a:lnTo>
                    <a:lnTo>
                      <a:pt x="88" y="13"/>
                    </a:lnTo>
                    <a:lnTo>
                      <a:pt x="88" y="14"/>
                    </a:lnTo>
                    <a:lnTo>
                      <a:pt x="89" y="14"/>
                    </a:lnTo>
                    <a:lnTo>
                      <a:pt x="89" y="15"/>
                    </a:lnTo>
                    <a:lnTo>
                      <a:pt x="89" y="16"/>
                    </a:lnTo>
                    <a:lnTo>
                      <a:pt x="90" y="16"/>
                    </a:lnTo>
                    <a:lnTo>
                      <a:pt x="90" y="17"/>
                    </a:lnTo>
                    <a:lnTo>
                      <a:pt x="90" y="18"/>
                    </a:lnTo>
                    <a:lnTo>
                      <a:pt x="91" y="18"/>
                    </a:lnTo>
                    <a:lnTo>
                      <a:pt x="91" y="19"/>
                    </a:lnTo>
                    <a:lnTo>
                      <a:pt x="91" y="20"/>
                    </a:lnTo>
                    <a:lnTo>
                      <a:pt x="92" y="21"/>
                    </a:lnTo>
                    <a:lnTo>
                      <a:pt x="92" y="22"/>
                    </a:lnTo>
                    <a:lnTo>
                      <a:pt x="93" y="23"/>
                    </a:lnTo>
                    <a:lnTo>
                      <a:pt x="93" y="24"/>
                    </a:lnTo>
                    <a:lnTo>
                      <a:pt x="93" y="25"/>
                    </a:lnTo>
                    <a:lnTo>
                      <a:pt x="94" y="25"/>
                    </a:lnTo>
                    <a:lnTo>
                      <a:pt x="94" y="26"/>
                    </a:lnTo>
                    <a:lnTo>
                      <a:pt x="94" y="27"/>
                    </a:lnTo>
                    <a:lnTo>
                      <a:pt x="94" y="28"/>
                    </a:lnTo>
                    <a:lnTo>
                      <a:pt x="95" y="28"/>
                    </a:lnTo>
                    <a:lnTo>
                      <a:pt x="95" y="29"/>
                    </a:lnTo>
                    <a:lnTo>
                      <a:pt x="95" y="30"/>
                    </a:lnTo>
                    <a:lnTo>
                      <a:pt x="96" y="30"/>
                    </a:lnTo>
                    <a:lnTo>
                      <a:pt x="96" y="31"/>
                    </a:lnTo>
                    <a:lnTo>
                      <a:pt x="96" y="32"/>
                    </a:lnTo>
                    <a:lnTo>
                      <a:pt x="96" y="33"/>
                    </a:lnTo>
                    <a:lnTo>
                      <a:pt x="97" y="33"/>
                    </a:lnTo>
                    <a:lnTo>
                      <a:pt x="97" y="34"/>
                    </a:lnTo>
                    <a:lnTo>
                      <a:pt x="97" y="35"/>
                    </a:lnTo>
                    <a:lnTo>
                      <a:pt x="98" y="36"/>
                    </a:lnTo>
                    <a:lnTo>
                      <a:pt x="98" y="37"/>
                    </a:lnTo>
                    <a:lnTo>
                      <a:pt x="98" y="38"/>
                    </a:lnTo>
                    <a:lnTo>
                      <a:pt x="99" y="38"/>
                    </a:lnTo>
                    <a:lnTo>
                      <a:pt x="99" y="39"/>
                    </a:lnTo>
                    <a:lnTo>
                      <a:pt x="99" y="40"/>
                    </a:lnTo>
                    <a:lnTo>
                      <a:pt x="99" y="41"/>
                    </a:lnTo>
                    <a:lnTo>
                      <a:pt x="100" y="41"/>
                    </a:lnTo>
                    <a:lnTo>
                      <a:pt x="100" y="42"/>
                    </a:lnTo>
                    <a:lnTo>
                      <a:pt x="100" y="43"/>
                    </a:lnTo>
                    <a:lnTo>
                      <a:pt x="101" y="44"/>
                    </a:lnTo>
                    <a:lnTo>
                      <a:pt x="101" y="45"/>
                    </a:lnTo>
                    <a:lnTo>
                      <a:pt x="101" y="46"/>
                    </a:lnTo>
                    <a:lnTo>
                      <a:pt x="102" y="46"/>
                    </a:lnTo>
                    <a:lnTo>
                      <a:pt x="102" y="47"/>
                    </a:lnTo>
                    <a:lnTo>
                      <a:pt x="102" y="48"/>
                    </a:lnTo>
                    <a:lnTo>
                      <a:pt x="102" y="49"/>
                    </a:lnTo>
                    <a:lnTo>
                      <a:pt x="103" y="49"/>
                    </a:lnTo>
                    <a:lnTo>
                      <a:pt x="103" y="50"/>
                    </a:lnTo>
                    <a:lnTo>
                      <a:pt x="103" y="51"/>
                    </a:lnTo>
                    <a:lnTo>
                      <a:pt x="104" y="52"/>
                    </a:lnTo>
                    <a:lnTo>
                      <a:pt x="104" y="53"/>
                    </a:lnTo>
                    <a:lnTo>
                      <a:pt x="104" y="54"/>
                    </a:lnTo>
                    <a:lnTo>
                      <a:pt x="105" y="55"/>
                    </a:lnTo>
                    <a:lnTo>
                      <a:pt x="105" y="56"/>
                    </a:lnTo>
                    <a:lnTo>
                      <a:pt x="105" y="57"/>
                    </a:lnTo>
                    <a:lnTo>
                      <a:pt x="106" y="57"/>
                    </a:lnTo>
                    <a:lnTo>
                      <a:pt x="106" y="58"/>
                    </a:lnTo>
                    <a:lnTo>
                      <a:pt x="106" y="59"/>
                    </a:lnTo>
                    <a:lnTo>
                      <a:pt x="107" y="60"/>
                    </a:lnTo>
                    <a:lnTo>
                      <a:pt x="107" y="61"/>
                    </a:lnTo>
                    <a:lnTo>
                      <a:pt x="107" y="62"/>
                    </a:lnTo>
                    <a:lnTo>
                      <a:pt x="108" y="63"/>
                    </a:lnTo>
                    <a:lnTo>
                      <a:pt x="108" y="64"/>
                    </a:lnTo>
                    <a:lnTo>
                      <a:pt x="108" y="65"/>
                    </a:lnTo>
                    <a:lnTo>
                      <a:pt x="109" y="65"/>
                    </a:lnTo>
                    <a:lnTo>
                      <a:pt x="109" y="66"/>
                    </a:lnTo>
                    <a:lnTo>
                      <a:pt x="109" y="67"/>
                    </a:lnTo>
                    <a:lnTo>
                      <a:pt x="110" y="68"/>
                    </a:lnTo>
                    <a:lnTo>
                      <a:pt x="110" y="69"/>
                    </a:lnTo>
                    <a:lnTo>
                      <a:pt x="110" y="70"/>
                    </a:lnTo>
                    <a:lnTo>
                      <a:pt x="111" y="70"/>
                    </a:lnTo>
                    <a:lnTo>
                      <a:pt x="111" y="71"/>
                    </a:lnTo>
                    <a:lnTo>
                      <a:pt x="111" y="72"/>
                    </a:lnTo>
                    <a:lnTo>
                      <a:pt x="112" y="72"/>
                    </a:lnTo>
                    <a:lnTo>
                      <a:pt x="112" y="73"/>
                    </a:lnTo>
                    <a:lnTo>
                      <a:pt x="112" y="74"/>
                    </a:lnTo>
                    <a:lnTo>
                      <a:pt x="112" y="75"/>
                    </a:lnTo>
                    <a:lnTo>
                      <a:pt x="113" y="75"/>
                    </a:lnTo>
                    <a:lnTo>
                      <a:pt x="113" y="76"/>
                    </a:lnTo>
                    <a:lnTo>
                      <a:pt x="113" y="77"/>
                    </a:lnTo>
                    <a:lnTo>
                      <a:pt x="114" y="77"/>
                    </a:lnTo>
                    <a:lnTo>
                      <a:pt x="114" y="78"/>
                    </a:lnTo>
                    <a:lnTo>
                      <a:pt x="114" y="79"/>
                    </a:lnTo>
                    <a:lnTo>
                      <a:pt x="115" y="79"/>
                    </a:lnTo>
                    <a:lnTo>
                      <a:pt x="115" y="80"/>
                    </a:lnTo>
                    <a:lnTo>
                      <a:pt x="115" y="81"/>
                    </a:lnTo>
                    <a:lnTo>
                      <a:pt x="116" y="82"/>
                    </a:lnTo>
                    <a:lnTo>
                      <a:pt x="116" y="83"/>
                    </a:lnTo>
                    <a:lnTo>
                      <a:pt x="117" y="84"/>
                    </a:lnTo>
                    <a:lnTo>
                      <a:pt x="117" y="85"/>
                    </a:lnTo>
                    <a:lnTo>
                      <a:pt x="117" y="86"/>
                    </a:lnTo>
                    <a:lnTo>
                      <a:pt x="118" y="86"/>
                    </a:lnTo>
                    <a:lnTo>
                      <a:pt x="118" y="87"/>
                    </a:lnTo>
                    <a:lnTo>
                      <a:pt x="118" y="88"/>
                    </a:lnTo>
                    <a:lnTo>
                      <a:pt x="119" y="88"/>
                    </a:lnTo>
                    <a:lnTo>
                      <a:pt x="119" y="89"/>
                    </a:lnTo>
                    <a:lnTo>
                      <a:pt x="120" y="90"/>
                    </a:lnTo>
                    <a:lnTo>
                      <a:pt x="120" y="91"/>
                    </a:lnTo>
                    <a:lnTo>
                      <a:pt x="121" y="92"/>
                    </a:lnTo>
                    <a:lnTo>
                      <a:pt x="121" y="93"/>
                    </a:lnTo>
                    <a:lnTo>
                      <a:pt x="122" y="93"/>
                    </a:lnTo>
                    <a:lnTo>
                      <a:pt x="122" y="94"/>
                    </a:lnTo>
                    <a:lnTo>
                      <a:pt x="122" y="95"/>
                    </a:lnTo>
                    <a:lnTo>
                      <a:pt x="123" y="95"/>
                    </a:lnTo>
                    <a:lnTo>
                      <a:pt x="123" y="96"/>
                    </a:lnTo>
                    <a:lnTo>
                      <a:pt x="124" y="97"/>
                    </a:lnTo>
                    <a:lnTo>
                      <a:pt x="124" y="98"/>
                    </a:lnTo>
                    <a:lnTo>
                      <a:pt x="125" y="98"/>
                    </a:lnTo>
                    <a:lnTo>
                      <a:pt x="125" y="99"/>
                    </a:lnTo>
                    <a:lnTo>
                      <a:pt x="126" y="100"/>
                    </a:lnTo>
                    <a:lnTo>
                      <a:pt x="126" y="101"/>
                    </a:lnTo>
                    <a:lnTo>
                      <a:pt x="127" y="101"/>
                    </a:lnTo>
                    <a:lnTo>
                      <a:pt x="127" y="102"/>
                    </a:lnTo>
                    <a:lnTo>
                      <a:pt x="128" y="102"/>
                    </a:lnTo>
                    <a:lnTo>
                      <a:pt x="128" y="103"/>
                    </a:lnTo>
                    <a:lnTo>
                      <a:pt x="129" y="104"/>
                    </a:lnTo>
                    <a:lnTo>
                      <a:pt x="130" y="105"/>
                    </a:lnTo>
                    <a:lnTo>
                      <a:pt x="130" y="106"/>
                    </a:lnTo>
                    <a:lnTo>
                      <a:pt x="131" y="106"/>
                    </a:lnTo>
                    <a:lnTo>
                      <a:pt x="131" y="107"/>
                    </a:lnTo>
                    <a:lnTo>
                      <a:pt x="132" y="107"/>
                    </a:lnTo>
                    <a:lnTo>
                      <a:pt x="132" y="108"/>
                    </a:lnTo>
                    <a:lnTo>
                      <a:pt x="133" y="108"/>
                    </a:lnTo>
                    <a:lnTo>
                      <a:pt x="133" y="109"/>
                    </a:lnTo>
                    <a:lnTo>
                      <a:pt x="134" y="109"/>
                    </a:lnTo>
                    <a:lnTo>
                      <a:pt x="135" y="110"/>
                    </a:lnTo>
                    <a:lnTo>
                      <a:pt x="136" y="110"/>
                    </a:lnTo>
                    <a:lnTo>
                      <a:pt x="136" y="111"/>
                    </a:lnTo>
                    <a:lnTo>
                      <a:pt x="137" y="111"/>
                    </a:lnTo>
                    <a:lnTo>
                      <a:pt x="137" y="112"/>
                    </a:lnTo>
                    <a:lnTo>
                      <a:pt x="138" y="112"/>
                    </a:lnTo>
                    <a:lnTo>
                      <a:pt x="139" y="112"/>
                    </a:lnTo>
                    <a:lnTo>
                      <a:pt x="139" y="113"/>
                    </a:lnTo>
                    <a:lnTo>
                      <a:pt x="140" y="113"/>
                    </a:lnTo>
                    <a:lnTo>
                      <a:pt x="140" y="114"/>
                    </a:lnTo>
                    <a:lnTo>
                      <a:pt x="141" y="114"/>
                    </a:lnTo>
                    <a:lnTo>
                      <a:pt x="142" y="114"/>
                    </a:lnTo>
                    <a:lnTo>
                      <a:pt x="142" y="115"/>
                    </a:lnTo>
                    <a:lnTo>
                      <a:pt x="143" y="115"/>
                    </a:lnTo>
                    <a:lnTo>
                      <a:pt x="144" y="115"/>
                    </a:lnTo>
                    <a:lnTo>
                      <a:pt x="145" y="115"/>
                    </a:lnTo>
                    <a:lnTo>
                      <a:pt x="145" y="116"/>
                    </a:lnTo>
                    <a:lnTo>
                      <a:pt x="146" y="116"/>
                    </a:lnTo>
                    <a:lnTo>
                      <a:pt x="147" y="116"/>
                    </a:lnTo>
                    <a:lnTo>
                      <a:pt x="148" y="117"/>
                    </a:lnTo>
                    <a:lnTo>
                      <a:pt x="149" y="117"/>
                    </a:lnTo>
                    <a:lnTo>
                      <a:pt x="150" y="117"/>
                    </a:lnTo>
                    <a:lnTo>
                      <a:pt x="151" y="117"/>
                    </a:lnTo>
                  </a:path>
                </a:pathLst>
              </a:custGeom>
              <a:solidFill>
                <a:srgbClr val="FF0000">
                  <a:alpha val="50195"/>
                </a:srgbClr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latin typeface="Calibri" pitchFamily="34" charset="0"/>
                </a:endParaRPr>
              </a:p>
            </p:txBody>
          </p:sp>
          <p:sp>
            <p:nvSpPr>
              <p:cNvPr id="19490" name="Line 52"/>
              <p:cNvSpPr>
                <a:spLocks noChangeShapeType="1"/>
              </p:cNvSpPr>
              <p:nvPr/>
            </p:nvSpPr>
            <p:spPr bwMode="auto">
              <a:xfrm flipH="1" flipV="1">
                <a:off x="2798763" y="2595563"/>
                <a:ext cx="158750" cy="158750"/>
              </a:xfrm>
              <a:prstGeom prst="line">
                <a:avLst/>
              </a:prstGeom>
              <a:noFill/>
              <a:ln w="19050">
                <a:solidFill>
                  <a:srgbClr val="FF0000">
                    <a:alpha val="50195"/>
                  </a:srgbClr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11" name="Group 77"/>
              <p:cNvGrpSpPr>
                <a:grpSpLocks/>
              </p:cNvGrpSpPr>
              <p:nvPr/>
            </p:nvGrpSpPr>
            <p:grpSpPr bwMode="auto">
              <a:xfrm rot="-3955000">
                <a:off x="1818344" y="4682486"/>
                <a:ext cx="360364" cy="1212332"/>
                <a:chOff x="1314450" y="5264668"/>
                <a:chExt cx="360364" cy="1212332"/>
              </a:xfrm>
            </p:grpSpPr>
            <p:sp>
              <p:nvSpPr>
                <p:cNvPr id="19495" name="Freeform 42"/>
                <p:cNvSpPr>
                  <a:spLocks/>
                </p:cNvSpPr>
                <p:nvPr/>
              </p:nvSpPr>
              <p:spPr bwMode="auto">
                <a:xfrm rot="5400000">
                  <a:off x="997851" y="5800037"/>
                  <a:ext cx="1051726" cy="302200"/>
                </a:xfrm>
                <a:custGeom>
                  <a:avLst/>
                  <a:gdLst>
                    <a:gd name="T0" fmla="*/ 0 w 633"/>
                    <a:gd name="T1" fmla="*/ 0 h 181"/>
                    <a:gd name="T2" fmla="*/ 633 w 633"/>
                    <a:gd name="T3" fmla="*/ 181 h 181"/>
                  </a:gdLst>
                  <a:ahLst/>
                  <a:cxnLst/>
                  <a:rect l="T0" t="T1" r="T2" b="T3"/>
                  <a:pathLst>
                    <a:path w="633" h="181">
                      <a:moveTo>
                        <a:pt x="168" y="174"/>
                      </a:moveTo>
                      <a:lnTo>
                        <a:pt x="168" y="174"/>
                      </a:lnTo>
                      <a:lnTo>
                        <a:pt x="170" y="174"/>
                      </a:lnTo>
                      <a:lnTo>
                        <a:pt x="172" y="174"/>
                      </a:lnTo>
                      <a:lnTo>
                        <a:pt x="174" y="174"/>
                      </a:lnTo>
                      <a:lnTo>
                        <a:pt x="0" y="173"/>
                      </a:lnTo>
                      <a:lnTo>
                        <a:pt x="178" y="174"/>
                      </a:lnTo>
                      <a:lnTo>
                        <a:pt x="179" y="174"/>
                      </a:lnTo>
                      <a:lnTo>
                        <a:pt x="181" y="174"/>
                      </a:lnTo>
                      <a:lnTo>
                        <a:pt x="183" y="174"/>
                      </a:lnTo>
                      <a:lnTo>
                        <a:pt x="185" y="174"/>
                      </a:lnTo>
                      <a:lnTo>
                        <a:pt x="187" y="174"/>
                      </a:lnTo>
                      <a:lnTo>
                        <a:pt x="189" y="174"/>
                      </a:lnTo>
                      <a:lnTo>
                        <a:pt x="191" y="174"/>
                      </a:lnTo>
                      <a:lnTo>
                        <a:pt x="193" y="174"/>
                      </a:lnTo>
                      <a:lnTo>
                        <a:pt x="195" y="174"/>
                      </a:lnTo>
                      <a:lnTo>
                        <a:pt x="197" y="174"/>
                      </a:lnTo>
                      <a:lnTo>
                        <a:pt x="199" y="174"/>
                      </a:lnTo>
                      <a:lnTo>
                        <a:pt x="201" y="174"/>
                      </a:lnTo>
                      <a:lnTo>
                        <a:pt x="202" y="174"/>
                      </a:lnTo>
                      <a:lnTo>
                        <a:pt x="204" y="174"/>
                      </a:lnTo>
                      <a:lnTo>
                        <a:pt x="206" y="174"/>
                      </a:lnTo>
                      <a:lnTo>
                        <a:pt x="208" y="174"/>
                      </a:lnTo>
                      <a:lnTo>
                        <a:pt x="210" y="174"/>
                      </a:lnTo>
                      <a:lnTo>
                        <a:pt x="212" y="174"/>
                      </a:lnTo>
                      <a:lnTo>
                        <a:pt x="214" y="174"/>
                      </a:lnTo>
                      <a:lnTo>
                        <a:pt x="216" y="174"/>
                      </a:lnTo>
                      <a:lnTo>
                        <a:pt x="218" y="174"/>
                      </a:lnTo>
                      <a:lnTo>
                        <a:pt x="220" y="174"/>
                      </a:lnTo>
                      <a:lnTo>
                        <a:pt x="222" y="174"/>
                      </a:lnTo>
                      <a:lnTo>
                        <a:pt x="224" y="174"/>
                      </a:lnTo>
                      <a:lnTo>
                        <a:pt x="225" y="174"/>
                      </a:lnTo>
                      <a:lnTo>
                        <a:pt x="227" y="174"/>
                      </a:lnTo>
                      <a:lnTo>
                        <a:pt x="229" y="174"/>
                      </a:lnTo>
                      <a:lnTo>
                        <a:pt x="231" y="174"/>
                      </a:lnTo>
                      <a:lnTo>
                        <a:pt x="233" y="174"/>
                      </a:lnTo>
                      <a:lnTo>
                        <a:pt x="235" y="174"/>
                      </a:lnTo>
                      <a:lnTo>
                        <a:pt x="237" y="174"/>
                      </a:lnTo>
                      <a:lnTo>
                        <a:pt x="239" y="174"/>
                      </a:lnTo>
                      <a:lnTo>
                        <a:pt x="241" y="174"/>
                      </a:lnTo>
                      <a:lnTo>
                        <a:pt x="243" y="174"/>
                      </a:lnTo>
                      <a:lnTo>
                        <a:pt x="245" y="174"/>
                      </a:lnTo>
                      <a:lnTo>
                        <a:pt x="247" y="174"/>
                      </a:lnTo>
                      <a:lnTo>
                        <a:pt x="248" y="174"/>
                      </a:lnTo>
                      <a:lnTo>
                        <a:pt x="250" y="174"/>
                      </a:lnTo>
                      <a:lnTo>
                        <a:pt x="252" y="174"/>
                      </a:lnTo>
                      <a:lnTo>
                        <a:pt x="254" y="174"/>
                      </a:lnTo>
                      <a:lnTo>
                        <a:pt x="256" y="174"/>
                      </a:lnTo>
                      <a:lnTo>
                        <a:pt x="258" y="174"/>
                      </a:lnTo>
                      <a:lnTo>
                        <a:pt x="258" y="172"/>
                      </a:lnTo>
                      <a:lnTo>
                        <a:pt x="260" y="172"/>
                      </a:lnTo>
                      <a:lnTo>
                        <a:pt x="262" y="172"/>
                      </a:lnTo>
                      <a:lnTo>
                        <a:pt x="262" y="170"/>
                      </a:lnTo>
                      <a:lnTo>
                        <a:pt x="262" y="168"/>
                      </a:lnTo>
                      <a:lnTo>
                        <a:pt x="264" y="168"/>
                      </a:lnTo>
                      <a:lnTo>
                        <a:pt x="264" y="166"/>
                      </a:lnTo>
                      <a:lnTo>
                        <a:pt x="266" y="166"/>
                      </a:lnTo>
                      <a:lnTo>
                        <a:pt x="266" y="164"/>
                      </a:lnTo>
                      <a:lnTo>
                        <a:pt x="266" y="162"/>
                      </a:lnTo>
                      <a:lnTo>
                        <a:pt x="266" y="161"/>
                      </a:lnTo>
                      <a:lnTo>
                        <a:pt x="266" y="159"/>
                      </a:lnTo>
                      <a:lnTo>
                        <a:pt x="266" y="157"/>
                      </a:lnTo>
                      <a:lnTo>
                        <a:pt x="268" y="157"/>
                      </a:lnTo>
                      <a:lnTo>
                        <a:pt x="268" y="155"/>
                      </a:lnTo>
                      <a:lnTo>
                        <a:pt x="268" y="153"/>
                      </a:lnTo>
                      <a:lnTo>
                        <a:pt x="268" y="151"/>
                      </a:lnTo>
                      <a:lnTo>
                        <a:pt x="268" y="149"/>
                      </a:lnTo>
                      <a:lnTo>
                        <a:pt x="270" y="147"/>
                      </a:lnTo>
                      <a:lnTo>
                        <a:pt x="270" y="145"/>
                      </a:lnTo>
                      <a:lnTo>
                        <a:pt x="270" y="143"/>
                      </a:lnTo>
                      <a:lnTo>
                        <a:pt x="270" y="141"/>
                      </a:lnTo>
                      <a:lnTo>
                        <a:pt x="270" y="139"/>
                      </a:lnTo>
                      <a:lnTo>
                        <a:pt x="271" y="138"/>
                      </a:lnTo>
                      <a:lnTo>
                        <a:pt x="271" y="134"/>
                      </a:lnTo>
                      <a:lnTo>
                        <a:pt x="271" y="132"/>
                      </a:lnTo>
                      <a:lnTo>
                        <a:pt x="271" y="128"/>
                      </a:lnTo>
                      <a:lnTo>
                        <a:pt x="271" y="124"/>
                      </a:lnTo>
                      <a:lnTo>
                        <a:pt x="271" y="122"/>
                      </a:lnTo>
                      <a:lnTo>
                        <a:pt x="271" y="120"/>
                      </a:lnTo>
                      <a:lnTo>
                        <a:pt x="273" y="118"/>
                      </a:lnTo>
                      <a:lnTo>
                        <a:pt x="273" y="115"/>
                      </a:lnTo>
                      <a:lnTo>
                        <a:pt x="273" y="113"/>
                      </a:lnTo>
                      <a:lnTo>
                        <a:pt x="273" y="109"/>
                      </a:lnTo>
                      <a:lnTo>
                        <a:pt x="273" y="107"/>
                      </a:lnTo>
                      <a:lnTo>
                        <a:pt x="273" y="105"/>
                      </a:lnTo>
                      <a:lnTo>
                        <a:pt x="273" y="103"/>
                      </a:lnTo>
                      <a:cubicBezTo>
                        <a:pt x="274" y="102"/>
                        <a:pt x="274" y="100"/>
                        <a:pt x="275" y="99"/>
                      </a:cubicBezTo>
                      <a:lnTo>
                        <a:pt x="275" y="97"/>
                      </a:lnTo>
                      <a:lnTo>
                        <a:pt x="275" y="93"/>
                      </a:lnTo>
                      <a:lnTo>
                        <a:pt x="275" y="92"/>
                      </a:lnTo>
                      <a:lnTo>
                        <a:pt x="275" y="88"/>
                      </a:lnTo>
                      <a:lnTo>
                        <a:pt x="275" y="84"/>
                      </a:lnTo>
                      <a:lnTo>
                        <a:pt x="275" y="82"/>
                      </a:lnTo>
                      <a:lnTo>
                        <a:pt x="275" y="78"/>
                      </a:lnTo>
                      <a:lnTo>
                        <a:pt x="275" y="76"/>
                      </a:lnTo>
                      <a:lnTo>
                        <a:pt x="275" y="72"/>
                      </a:lnTo>
                      <a:lnTo>
                        <a:pt x="275" y="70"/>
                      </a:lnTo>
                      <a:cubicBezTo>
                        <a:pt x="276" y="69"/>
                        <a:pt x="276" y="68"/>
                        <a:pt x="277" y="67"/>
                      </a:cubicBezTo>
                      <a:lnTo>
                        <a:pt x="277" y="63"/>
                      </a:lnTo>
                      <a:lnTo>
                        <a:pt x="277" y="61"/>
                      </a:lnTo>
                      <a:lnTo>
                        <a:pt x="277" y="59"/>
                      </a:lnTo>
                      <a:lnTo>
                        <a:pt x="277" y="55"/>
                      </a:lnTo>
                      <a:lnTo>
                        <a:pt x="277" y="53"/>
                      </a:lnTo>
                      <a:lnTo>
                        <a:pt x="277" y="49"/>
                      </a:lnTo>
                      <a:lnTo>
                        <a:pt x="279" y="47"/>
                      </a:lnTo>
                      <a:lnTo>
                        <a:pt x="279" y="44"/>
                      </a:lnTo>
                      <a:lnTo>
                        <a:pt x="279" y="40"/>
                      </a:lnTo>
                      <a:lnTo>
                        <a:pt x="279" y="38"/>
                      </a:lnTo>
                      <a:lnTo>
                        <a:pt x="279" y="36"/>
                      </a:lnTo>
                      <a:lnTo>
                        <a:pt x="281" y="34"/>
                      </a:lnTo>
                      <a:lnTo>
                        <a:pt x="281" y="30"/>
                      </a:lnTo>
                      <a:lnTo>
                        <a:pt x="281" y="28"/>
                      </a:lnTo>
                      <a:lnTo>
                        <a:pt x="281" y="24"/>
                      </a:lnTo>
                      <a:lnTo>
                        <a:pt x="281" y="23"/>
                      </a:lnTo>
                      <a:lnTo>
                        <a:pt x="281" y="21"/>
                      </a:lnTo>
                      <a:lnTo>
                        <a:pt x="281" y="19"/>
                      </a:lnTo>
                      <a:lnTo>
                        <a:pt x="281" y="17"/>
                      </a:lnTo>
                      <a:lnTo>
                        <a:pt x="281" y="13"/>
                      </a:lnTo>
                      <a:lnTo>
                        <a:pt x="281" y="11"/>
                      </a:lnTo>
                      <a:lnTo>
                        <a:pt x="281" y="9"/>
                      </a:lnTo>
                      <a:lnTo>
                        <a:pt x="283" y="7"/>
                      </a:lnTo>
                      <a:lnTo>
                        <a:pt x="283" y="5"/>
                      </a:lnTo>
                      <a:lnTo>
                        <a:pt x="283" y="3"/>
                      </a:lnTo>
                      <a:lnTo>
                        <a:pt x="283" y="1"/>
                      </a:lnTo>
                      <a:lnTo>
                        <a:pt x="285" y="1"/>
                      </a:lnTo>
                      <a:lnTo>
                        <a:pt x="285" y="0"/>
                      </a:lnTo>
                      <a:lnTo>
                        <a:pt x="287" y="0"/>
                      </a:lnTo>
                      <a:lnTo>
                        <a:pt x="287" y="1"/>
                      </a:lnTo>
                      <a:lnTo>
                        <a:pt x="287" y="3"/>
                      </a:lnTo>
                      <a:lnTo>
                        <a:pt x="287" y="5"/>
                      </a:lnTo>
                      <a:lnTo>
                        <a:pt x="287" y="7"/>
                      </a:lnTo>
                      <a:lnTo>
                        <a:pt x="287" y="9"/>
                      </a:lnTo>
                      <a:lnTo>
                        <a:pt x="289" y="11"/>
                      </a:lnTo>
                      <a:lnTo>
                        <a:pt x="289" y="13"/>
                      </a:lnTo>
                      <a:lnTo>
                        <a:pt x="289" y="17"/>
                      </a:lnTo>
                      <a:lnTo>
                        <a:pt x="289" y="19"/>
                      </a:lnTo>
                      <a:lnTo>
                        <a:pt x="291" y="21"/>
                      </a:lnTo>
                      <a:lnTo>
                        <a:pt x="291" y="23"/>
                      </a:lnTo>
                      <a:lnTo>
                        <a:pt x="291" y="24"/>
                      </a:lnTo>
                      <a:lnTo>
                        <a:pt x="291" y="28"/>
                      </a:lnTo>
                      <a:lnTo>
                        <a:pt x="291" y="30"/>
                      </a:lnTo>
                      <a:lnTo>
                        <a:pt x="291" y="34"/>
                      </a:lnTo>
                      <a:lnTo>
                        <a:pt x="291" y="36"/>
                      </a:lnTo>
                      <a:lnTo>
                        <a:pt x="291" y="38"/>
                      </a:lnTo>
                      <a:lnTo>
                        <a:pt x="291" y="40"/>
                      </a:lnTo>
                      <a:lnTo>
                        <a:pt x="291" y="44"/>
                      </a:lnTo>
                      <a:lnTo>
                        <a:pt x="291" y="47"/>
                      </a:lnTo>
                      <a:lnTo>
                        <a:pt x="291" y="49"/>
                      </a:lnTo>
                      <a:lnTo>
                        <a:pt x="291" y="53"/>
                      </a:lnTo>
                      <a:lnTo>
                        <a:pt x="293" y="55"/>
                      </a:lnTo>
                      <a:lnTo>
                        <a:pt x="293" y="59"/>
                      </a:lnTo>
                      <a:lnTo>
                        <a:pt x="293" y="61"/>
                      </a:lnTo>
                      <a:lnTo>
                        <a:pt x="293" y="63"/>
                      </a:lnTo>
                      <a:lnTo>
                        <a:pt x="293" y="67"/>
                      </a:lnTo>
                      <a:cubicBezTo>
                        <a:pt x="294" y="68"/>
                        <a:pt x="294" y="69"/>
                        <a:pt x="295" y="70"/>
                      </a:cubicBezTo>
                      <a:lnTo>
                        <a:pt x="295" y="72"/>
                      </a:lnTo>
                      <a:lnTo>
                        <a:pt x="295" y="76"/>
                      </a:lnTo>
                      <a:lnTo>
                        <a:pt x="295" y="78"/>
                      </a:lnTo>
                      <a:lnTo>
                        <a:pt x="295" y="82"/>
                      </a:lnTo>
                      <a:cubicBezTo>
                        <a:pt x="295" y="83"/>
                        <a:pt x="296" y="83"/>
                        <a:pt x="296" y="84"/>
                      </a:cubicBezTo>
                      <a:lnTo>
                        <a:pt x="296" y="88"/>
                      </a:lnTo>
                      <a:lnTo>
                        <a:pt x="296" y="92"/>
                      </a:lnTo>
                      <a:lnTo>
                        <a:pt x="296" y="93"/>
                      </a:lnTo>
                      <a:lnTo>
                        <a:pt x="296" y="97"/>
                      </a:lnTo>
                      <a:lnTo>
                        <a:pt x="296" y="99"/>
                      </a:lnTo>
                      <a:lnTo>
                        <a:pt x="296" y="103"/>
                      </a:lnTo>
                      <a:lnTo>
                        <a:pt x="296" y="105"/>
                      </a:lnTo>
                      <a:lnTo>
                        <a:pt x="296" y="107"/>
                      </a:lnTo>
                      <a:lnTo>
                        <a:pt x="296" y="109"/>
                      </a:lnTo>
                      <a:lnTo>
                        <a:pt x="296" y="113"/>
                      </a:lnTo>
                      <a:lnTo>
                        <a:pt x="296" y="115"/>
                      </a:lnTo>
                      <a:lnTo>
                        <a:pt x="296" y="118"/>
                      </a:lnTo>
                      <a:lnTo>
                        <a:pt x="298" y="120"/>
                      </a:lnTo>
                      <a:lnTo>
                        <a:pt x="298" y="122"/>
                      </a:lnTo>
                      <a:lnTo>
                        <a:pt x="298" y="124"/>
                      </a:lnTo>
                      <a:lnTo>
                        <a:pt x="298" y="128"/>
                      </a:lnTo>
                      <a:cubicBezTo>
                        <a:pt x="299" y="129"/>
                        <a:pt x="299" y="131"/>
                        <a:pt x="300" y="132"/>
                      </a:cubicBezTo>
                      <a:lnTo>
                        <a:pt x="300" y="134"/>
                      </a:lnTo>
                      <a:lnTo>
                        <a:pt x="300" y="138"/>
                      </a:lnTo>
                      <a:lnTo>
                        <a:pt x="300" y="139"/>
                      </a:lnTo>
                      <a:lnTo>
                        <a:pt x="300" y="141"/>
                      </a:lnTo>
                      <a:lnTo>
                        <a:pt x="300" y="143"/>
                      </a:lnTo>
                      <a:lnTo>
                        <a:pt x="300" y="145"/>
                      </a:lnTo>
                      <a:lnTo>
                        <a:pt x="300" y="147"/>
                      </a:lnTo>
                      <a:lnTo>
                        <a:pt x="300" y="149"/>
                      </a:lnTo>
                      <a:lnTo>
                        <a:pt x="302" y="151"/>
                      </a:lnTo>
                      <a:lnTo>
                        <a:pt x="302" y="153"/>
                      </a:lnTo>
                      <a:lnTo>
                        <a:pt x="302" y="155"/>
                      </a:lnTo>
                      <a:lnTo>
                        <a:pt x="302" y="157"/>
                      </a:lnTo>
                      <a:lnTo>
                        <a:pt x="304" y="157"/>
                      </a:lnTo>
                      <a:lnTo>
                        <a:pt x="304" y="159"/>
                      </a:lnTo>
                      <a:lnTo>
                        <a:pt x="304" y="161"/>
                      </a:lnTo>
                      <a:lnTo>
                        <a:pt x="304" y="162"/>
                      </a:lnTo>
                      <a:lnTo>
                        <a:pt x="306" y="164"/>
                      </a:lnTo>
                      <a:lnTo>
                        <a:pt x="306" y="166"/>
                      </a:lnTo>
                      <a:lnTo>
                        <a:pt x="306" y="168"/>
                      </a:lnTo>
                      <a:lnTo>
                        <a:pt x="308" y="168"/>
                      </a:lnTo>
                      <a:lnTo>
                        <a:pt x="308" y="170"/>
                      </a:lnTo>
                      <a:lnTo>
                        <a:pt x="308" y="172"/>
                      </a:lnTo>
                      <a:lnTo>
                        <a:pt x="310" y="172"/>
                      </a:lnTo>
                      <a:lnTo>
                        <a:pt x="312" y="172"/>
                      </a:lnTo>
                      <a:lnTo>
                        <a:pt x="312" y="174"/>
                      </a:lnTo>
                      <a:lnTo>
                        <a:pt x="314" y="174"/>
                      </a:lnTo>
                      <a:lnTo>
                        <a:pt x="316" y="174"/>
                      </a:lnTo>
                      <a:lnTo>
                        <a:pt x="318" y="174"/>
                      </a:lnTo>
                      <a:lnTo>
                        <a:pt x="319" y="174"/>
                      </a:lnTo>
                      <a:lnTo>
                        <a:pt x="321" y="174"/>
                      </a:lnTo>
                      <a:lnTo>
                        <a:pt x="323" y="174"/>
                      </a:lnTo>
                      <a:lnTo>
                        <a:pt x="325" y="174"/>
                      </a:lnTo>
                      <a:lnTo>
                        <a:pt x="327" y="174"/>
                      </a:lnTo>
                      <a:lnTo>
                        <a:pt x="329" y="174"/>
                      </a:lnTo>
                      <a:lnTo>
                        <a:pt x="331" y="174"/>
                      </a:lnTo>
                      <a:lnTo>
                        <a:pt x="333" y="174"/>
                      </a:lnTo>
                      <a:lnTo>
                        <a:pt x="335" y="174"/>
                      </a:lnTo>
                      <a:lnTo>
                        <a:pt x="337" y="174"/>
                      </a:lnTo>
                      <a:lnTo>
                        <a:pt x="339" y="174"/>
                      </a:lnTo>
                      <a:lnTo>
                        <a:pt x="341" y="174"/>
                      </a:lnTo>
                      <a:lnTo>
                        <a:pt x="342" y="174"/>
                      </a:lnTo>
                      <a:lnTo>
                        <a:pt x="344" y="174"/>
                      </a:lnTo>
                      <a:lnTo>
                        <a:pt x="346" y="174"/>
                      </a:lnTo>
                      <a:lnTo>
                        <a:pt x="348" y="174"/>
                      </a:lnTo>
                      <a:lnTo>
                        <a:pt x="350" y="174"/>
                      </a:lnTo>
                      <a:lnTo>
                        <a:pt x="352" y="174"/>
                      </a:lnTo>
                      <a:lnTo>
                        <a:pt x="354" y="174"/>
                      </a:lnTo>
                      <a:lnTo>
                        <a:pt x="356" y="174"/>
                      </a:lnTo>
                      <a:lnTo>
                        <a:pt x="358" y="174"/>
                      </a:lnTo>
                      <a:lnTo>
                        <a:pt x="360" y="174"/>
                      </a:lnTo>
                      <a:lnTo>
                        <a:pt x="362" y="174"/>
                      </a:lnTo>
                      <a:lnTo>
                        <a:pt x="364" y="174"/>
                      </a:lnTo>
                      <a:lnTo>
                        <a:pt x="365" y="174"/>
                      </a:lnTo>
                      <a:lnTo>
                        <a:pt x="367" y="174"/>
                      </a:lnTo>
                      <a:lnTo>
                        <a:pt x="369" y="174"/>
                      </a:lnTo>
                      <a:lnTo>
                        <a:pt x="371" y="174"/>
                      </a:lnTo>
                      <a:lnTo>
                        <a:pt x="373" y="174"/>
                      </a:lnTo>
                      <a:lnTo>
                        <a:pt x="375" y="174"/>
                      </a:lnTo>
                      <a:lnTo>
                        <a:pt x="377" y="174"/>
                      </a:lnTo>
                      <a:lnTo>
                        <a:pt x="379" y="174"/>
                      </a:lnTo>
                      <a:lnTo>
                        <a:pt x="381" y="174"/>
                      </a:lnTo>
                      <a:lnTo>
                        <a:pt x="383" y="174"/>
                      </a:lnTo>
                      <a:lnTo>
                        <a:pt x="385" y="174"/>
                      </a:lnTo>
                      <a:lnTo>
                        <a:pt x="387" y="174"/>
                      </a:lnTo>
                      <a:lnTo>
                        <a:pt x="388" y="174"/>
                      </a:lnTo>
                      <a:lnTo>
                        <a:pt x="390" y="174"/>
                      </a:lnTo>
                      <a:lnTo>
                        <a:pt x="392" y="174"/>
                      </a:lnTo>
                      <a:lnTo>
                        <a:pt x="394" y="174"/>
                      </a:lnTo>
                      <a:lnTo>
                        <a:pt x="396" y="174"/>
                      </a:lnTo>
                      <a:lnTo>
                        <a:pt x="398" y="174"/>
                      </a:lnTo>
                      <a:lnTo>
                        <a:pt x="400" y="174"/>
                      </a:lnTo>
                      <a:cubicBezTo>
                        <a:pt x="401" y="174"/>
                        <a:pt x="363" y="173"/>
                        <a:pt x="402" y="174"/>
                      </a:cubicBezTo>
                      <a:lnTo>
                        <a:pt x="633" y="181"/>
                      </a:lnTo>
                    </a:path>
                  </a:pathLst>
                </a:cu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latin typeface="Calibri" pitchFamily="34" charset="0"/>
                  </a:endParaRPr>
                </a:p>
              </p:txBody>
            </p:sp>
            <p:sp>
              <p:nvSpPr>
                <p:cNvPr id="19496" name="Freeform 45"/>
                <p:cNvSpPr>
                  <a:spLocks/>
                </p:cNvSpPr>
                <p:nvPr/>
              </p:nvSpPr>
              <p:spPr bwMode="auto">
                <a:xfrm rot="5400000">
                  <a:off x="1312863" y="5266255"/>
                  <a:ext cx="146050" cy="142875"/>
                </a:xfrm>
                <a:custGeom>
                  <a:avLst/>
                  <a:gdLst>
                    <a:gd name="T0" fmla="*/ 2147483647 w 89"/>
                    <a:gd name="T1" fmla="*/ 2147483647 h 86"/>
                    <a:gd name="T2" fmla="*/ 0 w 89"/>
                    <a:gd name="T3" fmla="*/ 2147483647 h 86"/>
                    <a:gd name="T4" fmla="*/ 2147483647 w 89"/>
                    <a:gd name="T5" fmla="*/ 0 h 86"/>
                    <a:gd name="T6" fmla="*/ 2147483647 w 89"/>
                    <a:gd name="T7" fmla="*/ 2147483647 h 86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89"/>
                    <a:gd name="T13" fmla="*/ 0 h 86"/>
                    <a:gd name="T14" fmla="*/ 89 w 89"/>
                    <a:gd name="T15" fmla="*/ 86 h 8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89" h="86">
                      <a:moveTo>
                        <a:pt x="89" y="86"/>
                      </a:moveTo>
                      <a:lnTo>
                        <a:pt x="0" y="42"/>
                      </a:lnTo>
                      <a:lnTo>
                        <a:pt x="89" y="0"/>
                      </a:lnTo>
                      <a:lnTo>
                        <a:pt x="89" y="86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 w="19050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latin typeface="Calibri" pitchFamily="34" charset="0"/>
                  </a:endParaRPr>
                </a:p>
              </p:txBody>
            </p:sp>
          </p:grpSp>
          <p:grpSp>
            <p:nvGrpSpPr>
              <p:cNvPr id="12" name="Group 78"/>
              <p:cNvGrpSpPr>
                <a:grpSpLocks/>
              </p:cNvGrpSpPr>
              <p:nvPr/>
            </p:nvGrpSpPr>
            <p:grpSpPr bwMode="auto">
              <a:xfrm rot="-3955000">
                <a:off x="3764892" y="4606287"/>
                <a:ext cx="360364" cy="1212332"/>
                <a:chOff x="1314450" y="5264668"/>
                <a:chExt cx="360364" cy="1212332"/>
              </a:xfrm>
            </p:grpSpPr>
            <p:sp>
              <p:nvSpPr>
                <p:cNvPr id="19493" name="Freeform 42"/>
                <p:cNvSpPr>
                  <a:spLocks/>
                </p:cNvSpPr>
                <p:nvPr/>
              </p:nvSpPr>
              <p:spPr bwMode="auto">
                <a:xfrm rot="5400000">
                  <a:off x="997851" y="5800037"/>
                  <a:ext cx="1051726" cy="302200"/>
                </a:xfrm>
                <a:custGeom>
                  <a:avLst/>
                  <a:gdLst>
                    <a:gd name="T0" fmla="*/ 0 w 633"/>
                    <a:gd name="T1" fmla="*/ 0 h 181"/>
                    <a:gd name="T2" fmla="*/ 633 w 633"/>
                    <a:gd name="T3" fmla="*/ 181 h 181"/>
                  </a:gdLst>
                  <a:ahLst/>
                  <a:cxnLst/>
                  <a:rect l="T0" t="T1" r="T2" b="T3"/>
                  <a:pathLst>
                    <a:path w="633" h="181">
                      <a:moveTo>
                        <a:pt x="168" y="174"/>
                      </a:moveTo>
                      <a:lnTo>
                        <a:pt x="168" y="174"/>
                      </a:lnTo>
                      <a:lnTo>
                        <a:pt x="170" y="174"/>
                      </a:lnTo>
                      <a:lnTo>
                        <a:pt x="172" y="174"/>
                      </a:lnTo>
                      <a:lnTo>
                        <a:pt x="174" y="174"/>
                      </a:lnTo>
                      <a:lnTo>
                        <a:pt x="0" y="173"/>
                      </a:lnTo>
                      <a:lnTo>
                        <a:pt x="178" y="174"/>
                      </a:lnTo>
                      <a:lnTo>
                        <a:pt x="179" y="174"/>
                      </a:lnTo>
                      <a:lnTo>
                        <a:pt x="181" y="174"/>
                      </a:lnTo>
                      <a:lnTo>
                        <a:pt x="183" y="174"/>
                      </a:lnTo>
                      <a:lnTo>
                        <a:pt x="185" y="174"/>
                      </a:lnTo>
                      <a:lnTo>
                        <a:pt x="187" y="174"/>
                      </a:lnTo>
                      <a:lnTo>
                        <a:pt x="189" y="174"/>
                      </a:lnTo>
                      <a:lnTo>
                        <a:pt x="191" y="174"/>
                      </a:lnTo>
                      <a:lnTo>
                        <a:pt x="193" y="174"/>
                      </a:lnTo>
                      <a:lnTo>
                        <a:pt x="195" y="174"/>
                      </a:lnTo>
                      <a:lnTo>
                        <a:pt x="197" y="174"/>
                      </a:lnTo>
                      <a:lnTo>
                        <a:pt x="199" y="174"/>
                      </a:lnTo>
                      <a:lnTo>
                        <a:pt x="201" y="174"/>
                      </a:lnTo>
                      <a:lnTo>
                        <a:pt x="202" y="174"/>
                      </a:lnTo>
                      <a:lnTo>
                        <a:pt x="204" y="174"/>
                      </a:lnTo>
                      <a:lnTo>
                        <a:pt x="206" y="174"/>
                      </a:lnTo>
                      <a:lnTo>
                        <a:pt x="208" y="174"/>
                      </a:lnTo>
                      <a:lnTo>
                        <a:pt x="210" y="174"/>
                      </a:lnTo>
                      <a:lnTo>
                        <a:pt x="212" y="174"/>
                      </a:lnTo>
                      <a:lnTo>
                        <a:pt x="214" y="174"/>
                      </a:lnTo>
                      <a:lnTo>
                        <a:pt x="216" y="174"/>
                      </a:lnTo>
                      <a:lnTo>
                        <a:pt x="218" y="174"/>
                      </a:lnTo>
                      <a:lnTo>
                        <a:pt x="220" y="174"/>
                      </a:lnTo>
                      <a:lnTo>
                        <a:pt x="222" y="174"/>
                      </a:lnTo>
                      <a:lnTo>
                        <a:pt x="224" y="174"/>
                      </a:lnTo>
                      <a:lnTo>
                        <a:pt x="225" y="174"/>
                      </a:lnTo>
                      <a:lnTo>
                        <a:pt x="227" y="174"/>
                      </a:lnTo>
                      <a:lnTo>
                        <a:pt x="229" y="174"/>
                      </a:lnTo>
                      <a:lnTo>
                        <a:pt x="231" y="174"/>
                      </a:lnTo>
                      <a:lnTo>
                        <a:pt x="233" y="174"/>
                      </a:lnTo>
                      <a:lnTo>
                        <a:pt x="235" y="174"/>
                      </a:lnTo>
                      <a:lnTo>
                        <a:pt x="237" y="174"/>
                      </a:lnTo>
                      <a:lnTo>
                        <a:pt x="239" y="174"/>
                      </a:lnTo>
                      <a:lnTo>
                        <a:pt x="241" y="174"/>
                      </a:lnTo>
                      <a:lnTo>
                        <a:pt x="243" y="174"/>
                      </a:lnTo>
                      <a:lnTo>
                        <a:pt x="245" y="174"/>
                      </a:lnTo>
                      <a:lnTo>
                        <a:pt x="247" y="174"/>
                      </a:lnTo>
                      <a:lnTo>
                        <a:pt x="248" y="174"/>
                      </a:lnTo>
                      <a:lnTo>
                        <a:pt x="250" y="174"/>
                      </a:lnTo>
                      <a:lnTo>
                        <a:pt x="252" y="174"/>
                      </a:lnTo>
                      <a:lnTo>
                        <a:pt x="254" y="174"/>
                      </a:lnTo>
                      <a:lnTo>
                        <a:pt x="256" y="174"/>
                      </a:lnTo>
                      <a:lnTo>
                        <a:pt x="258" y="174"/>
                      </a:lnTo>
                      <a:lnTo>
                        <a:pt x="258" y="172"/>
                      </a:lnTo>
                      <a:lnTo>
                        <a:pt x="260" y="172"/>
                      </a:lnTo>
                      <a:lnTo>
                        <a:pt x="262" y="172"/>
                      </a:lnTo>
                      <a:lnTo>
                        <a:pt x="262" y="170"/>
                      </a:lnTo>
                      <a:lnTo>
                        <a:pt x="262" y="168"/>
                      </a:lnTo>
                      <a:lnTo>
                        <a:pt x="264" y="168"/>
                      </a:lnTo>
                      <a:lnTo>
                        <a:pt x="264" y="166"/>
                      </a:lnTo>
                      <a:lnTo>
                        <a:pt x="266" y="166"/>
                      </a:lnTo>
                      <a:lnTo>
                        <a:pt x="266" y="164"/>
                      </a:lnTo>
                      <a:lnTo>
                        <a:pt x="266" y="162"/>
                      </a:lnTo>
                      <a:lnTo>
                        <a:pt x="266" y="161"/>
                      </a:lnTo>
                      <a:lnTo>
                        <a:pt x="266" y="159"/>
                      </a:lnTo>
                      <a:lnTo>
                        <a:pt x="266" y="157"/>
                      </a:lnTo>
                      <a:lnTo>
                        <a:pt x="268" y="157"/>
                      </a:lnTo>
                      <a:lnTo>
                        <a:pt x="268" y="155"/>
                      </a:lnTo>
                      <a:lnTo>
                        <a:pt x="268" y="153"/>
                      </a:lnTo>
                      <a:lnTo>
                        <a:pt x="268" y="151"/>
                      </a:lnTo>
                      <a:lnTo>
                        <a:pt x="268" y="149"/>
                      </a:lnTo>
                      <a:lnTo>
                        <a:pt x="270" y="147"/>
                      </a:lnTo>
                      <a:lnTo>
                        <a:pt x="270" y="145"/>
                      </a:lnTo>
                      <a:lnTo>
                        <a:pt x="270" y="143"/>
                      </a:lnTo>
                      <a:lnTo>
                        <a:pt x="270" y="141"/>
                      </a:lnTo>
                      <a:lnTo>
                        <a:pt x="270" y="139"/>
                      </a:lnTo>
                      <a:lnTo>
                        <a:pt x="271" y="138"/>
                      </a:lnTo>
                      <a:lnTo>
                        <a:pt x="271" y="134"/>
                      </a:lnTo>
                      <a:lnTo>
                        <a:pt x="271" y="132"/>
                      </a:lnTo>
                      <a:lnTo>
                        <a:pt x="271" y="128"/>
                      </a:lnTo>
                      <a:lnTo>
                        <a:pt x="271" y="124"/>
                      </a:lnTo>
                      <a:lnTo>
                        <a:pt x="271" y="122"/>
                      </a:lnTo>
                      <a:lnTo>
                        <a:pt x="271" y="120"/>
                      </a:lnTo>
                      <a:lnTo>
                        <a:pt x="273" y="118"/>
                      </a:lnTo>
                      <a:lnTo>
                        <a:pt x="273" y="115"/>
                      </a:lnTo>
                      <a:lnTo>
                        <a:pt x="273" y="113"/>
                      </a:lnTo>
                      <a:lnTo>
                        <a:pt x="273" y="109"/>
                      </a:lnTo>
                      <a:lnTo>
                        <a:pt x="273" y="107"/>
                      </a:lnTo>
                      <a:lnTo>
                        <a:pt x="273" y="105"/>
                      </a:lnTo>
                      <a:lnTo>
                        <a:pt x="273" y="103"/>
                      </a:lnTo>
                      <a:cubicBezTo>
                        <a:pt x="274" y="102"/>
                        <a:pt x="274" y="100"/>
                        <a:pt x="275" y="99"/>
                      </a:cubicBezTo>
                      <a:lnTo>
                        <a:pt x="275" y="97"/>
                      </a:lnTo>
                      <a:lnTo>
                        <a:pt x="275" y="93"/>
                      </a:lnTo>
                      <a:lnTo>
                        <a:pt x="275" y="92"/>
                      </a:lnTo>
                      <a:lnTo>
                        <a:pt x="275" y="88"/>
                      </a:lnTo>
                      <a:lnTo>
                        <a:pt x="275" y="84"/>
                      </a:lnTo>
                      <a:lnTo>
                        <a:pt x="275" y="82"/>
                      </a:lnTo>
                      <a:lnTo>
                        <a:pt x="275" y="78"/>
                      </a:lnTo>
                      <a:lnTo>
                        <a:pt x="275" y="76"/>
                      </a:lnTo>
                      <a:lnTo>
                        <a:pt x="275" y="72"/>
                      </a:lnTo>
                      <a:lnTo>
                        <a:pt x="275" y="70"/>
                      </a:lnTo>
                      <a:cubicBezTo>
                        <a:pt x="276" y="69"/>
                        <a:pt x="276" y="68"/>
                        <a:pt x="277" y="67"/>
                      </a:cubicBezTo>
                      <a:lnTo>
                        <a:pt x="277" y="63"/>
                      </a:lnTo>
                      <a:lnTo>
                        <a:pt x="277" y="61"/>
                      </a:lnTo>
                      <a:lnTo>
                        <a:pt x="277" y="59"/>
                      </a:lnTo>
                      <a:lnTo>
                        <a:pt x="277" y="55"/>
                      </a:lnTo>
                      <a:lnTo>
                        <a:pt x="277" y="53"/>
                      </a:lnTo>
                      <a:lnTo>
                        <a:pt x="277" y="49"/>
                      </a:lnTo>
                      <a:lnTo>
                        <a:pt x="279" y="47"/>
                      </a:lnTo>
                      <a:lnTo>
                        <a:pt x="279" y="44"/>
                      </a:lnTo>
                      <a:lnTo>
                        <a:pt x="279" y="40"/>
                      </a:lnTo>
                      <a:lnTo>
                        <a:pt x="279" y="38"/>
                      </a:lnTo>
                      <a:lnTo>
                        <a:pt x="279" y="36"/>
                      </a:lnTo>
                      <a:lnTo>
                        <a:pt x="281" y="34"/>
                      </a:lnTo>
                      <a:lnTo>
                        <a:pt x="281" y="30"/>
                      </a:lnTo>
                      <a:lnTo>
                        <a:pt x="281" y="28"/>
                      </a:lnTo>
                      <a:lnTo>
                        <a:pt x="281" y="24"/>
                      </a:lnTo>
                      <a:lnTo>
                        <a:pt x="281" y="23"/>
                      </a:lnTo>
                      <a:lnTo>
                        <a:pt x="281" y="21"/>
                      </a:lnTo>
                      <a:lnTo>
                        <a:pt x="281" y="19"/>
                      </a:lnTo>
                      <a:lnTo>
                        <a:pt x="281" y="17"/>
                      </a:lnTo>
                      <a:lnTo>
                        <a:pt x="281" y="13"/>
                      </a:lnTo>
                      <a:lnTo>
                        <a:pt x="281" y="11"/>
                      </a:lnTo>
                      <a:lnTo>
                        <a:pt x="281" y="9"/>
                      </a:lnTo>
                      <a:lnTo>
                        <a:pt x="283" y="7"/>
                      </a:lnTo>
                      <a:lnTo>
                        <a:pt x="283" y="5"/>
                      </a:lnTo>
                      <a:lnTo>
                        <a:pt x="283" y="3"/>
                      </a:lnTo>
                      <a:lnTo>
                        <a:pt x="283" y="1"/>
                      </a:lnTo>
                      <a:lnTo>
                        <a:pt x="285" y="1"/>
                      </a:lnTo>
                      <a:lnTo>
                        <a:pt x="285" y="0"/>
                      </a:lnTo>
                      <a:lnTo>
                        <a:pt x="287" y="0"/>
                      </a:lnTo>
                      <a:lnTo>
                        <a:pt x="287" y="1"/>
                      </a:lnTo>
                      <a:lnTo>
                        <a:pt x="287" y="3"/>
                      </a:lnTo>
                      <a:lnTo>
                        <a:pt x="287" y="5"/>
                      </a:lnTo>
                      <a:lnTo>
                        <a:pt x="287" y="7"/>
                      </a:lnTo>
                      <a:lnTo>
                        <a:pt x="287" y="9"/>
                      </a:lnTo>
                      <a:lnTo>
                        <a:pt x="289" y="11"/>
                      </a:lnTo>
                      <a:lnTo>
                        <a:pt x="289" y="13"/>
                      </a:lnTo>
                      <a:lnTo>
                        <a:pt x="289" y="17"/>
                      </a:lnTo>
                      <a:lnTo>
                        <a:pt x="289" y="19"/>
                      </a:lnTo>
                      <a:lnTo>
                        <a:pt x="291" y="21"/>
                      </a:lnTo>
                      <a:lnTo>
                        <a:pt x="291" y="23"/>
                      </a:lnTo>
                      <a:lnTo>
                        <a:pt x="291" y="24"/>
                      </a:lnTo>
                      <a:lnTo>
                        <a:pt x="291" y="28"/>
                      </a:lnTo>
                      <a:lnTo>
                        <a:pt x="291" y="30"/>
                      </a:lnTo>
                      <a:lnTo>
                        <a:pt x="291" y="34"/>
                      </a:lnTo>
                      <a:lnTo>
                        <a:pt x="291" y="36"/>
                      </a:lnTo>
                      <a:lnTo>
                        <a:pt x="291" y="38"/>
                      </a:lnTo>
                      <a:lnTo>
                        <a:pt x="291" y="40"/>
                      </a:lnTo>
                      <a:lnTo>
                        <a:pt x="291" y="44"/>
                      </a:lnTo>
                      <a:lnTo>
                        <a:pt x="291" y="47"/>
                      </a:lnTo>
                      <a:lnTo>
                        <a:pt x="291" y="49"/>
                      </a:lnTo>
                      <a:lnTo>
                        <a:pt x="291" y="53"/>
                      </a:lnTo>
                      <a:lnTo>
                        <a:pt x="293" y="55"/>
                      </a:lnTo>
                      <a:lnTo>
                        <a:pt x="293" y="59"/>
                      </a:lnTo>
                      <a:lnTo>
                        <a:pt x="293" y="61"/>
                      </a:lnTo>
                      <a:lnTo>
                        <a:pt x="293" y="63"/>
                      </a:lnTo>
                      <a:lnTo>
                        <a:pt x="293" y="67"/>
                      </a:lnTo>
                      <a:cubicBezTo>
                        <a:pt x="294" y="68"/>
                        <a:pt x="294" y="69"/>
                        <a:pt x="295" y="70"/>
                      </a:cubicBezTo>
                      <a:lnTo>
                        <a:pt x="295" y="72"/>
                      </a:lnTo>
                      <a:lnTo>
                        <a:pt x="295" y="76"/>
                      </a:lnTo>
                      <a:lnTo>
                        <a:pt x="295" y="78"/>
                      </a:lnTo>
                      <a:lnTo>
                        <a:pt x="295" y="82"/>
                      </a:lnTo>
                      <a:cubicBezTo>
                        <a:pt x="295" y="83"/>
                        <a:pt x="296" y="83"/>
                        <a:pt x="296" y="84"/>
                      </a:cubicBezTo>
                      <a:lnTo>
                        <a:pt x="296" y="88"/>
                      </a:lnTo>
                      <a:lnTo>
                        <a:pt x="296" y="92"/>
                      </a:lnTo>
                      <a:lnTo>
                        <a:pt x="296" y="93"/>
                      </a:lnTo>
                      <a:lnTo>
                        <a:pt x="296" y="97"/>
                      </a:lnTo>
                      <a:lnTo>
                        <a:pt x="296" y="99"/>
                      </a:lnTo>
                      <a:lnTo>
                        <a:pt x="296" y="103"/>
                      </a:lnTo>
                      <a:lnTo>
                        <a:pt x="296" y="105"/>
                      </a:lnTo>
                      <a:lnTo>
                        <a:pt x="296" y="107"/>
                      </a:lnTo>
                      <a:lnTo>
                        <a:pt x="296" y="109"/>
                      </a:lnTo>
                      <a:lnTo>
                        <a:pt x="296" y="113"/>
                      </a:lnTo>
                      <a:lnTo>
                        <a:pt x="296" y="115"/>
                      </a:lnTo>
                      <a:lnTo>
                        <a:pt x="296" y="118"/>
                      </a:lnTo>
                      <a:lnTo>
                        <a:pt x="298" y="120"/>
                      </a:lnTo>
                      <a:lnTo>
                        <a:pt x="298" y="122"/>
                      </a:lnTo>
                      <a:lnTo>
                        <a:pt x="298" y="124"/>
                      </a:lnTo>
                      <a:lnTo>
                        <a:pt x="298" y="128"/>
                      </a:lnTo>
                      <a:cubicBezTo>
                        <a:pt x="299" y="129"/>
                        <a:pt x="299" y="131"/>
                        <a:pt x="300" y="132"/>
                      </a:cubicBezTo>
                      <a:lnTo>
                        <a:pt x="300" y="134"/>
                      </a:lnTo>
                      <a:lnTo>
                        <a:pt x="300" y="138"/>
                      </a:lnTo>
                      <a:lnTo>
                        <a:pt x="300" y="139"/>
                      </a:lnTo>
                      <a:lnTo>
                        <a:pt x="300" y="141"/>
                      </a:lnTo>
                      <a:lnTo>
                        <a:pt x="300" y="143"/>
                      </a:lnTo>
                      <a:lnTo>
                        <a:pt x="300" y="145"/>
                      </a:lnTo>
                      <a:lnTo>
                        <a:pt x="300" y="147"/>
                      </a:lnTo>
                      <a:lnTo>
                        <a:pt x="300" y="149"/>
                      </a:lnTo>
                      <a:lnTo>
                        <a:pt x="302" y="151"/>
                      </a:lnTo>
                      <a:lnTo>
                        <a:pt x="302" y="153"/>
                      </a:lnTo>
                      <a:lnTo>
                        <a:pt x="302" y="155"/>
                      </a:lnTo>
                      <a:lnTo>
                        <a:pt x="302" y="157"/>
                      </a:lnTo>
                      <a:lnTo>
                        <a:pt x="304" y="157"/>
                      </a:lnTo>
                      <a:lnTo>
                        <a:pt x="304" y="159"/>
                      </a:lnTo>
                      <a:lnTo>
                        <a:pt x="304" y="161"/>
                      </a:lnTo>
                      <a:lnTo>
                        <a:pt x="304" y="162"/>
                      </a:lnTo>
                      <a:lnTo>
                        <a:pt x="306" y="164"/>
                      </a:lnTo>
                      <a:lnTo>
                        <a:pt x="306" y="166"/>
                      </a:lnTo>
                      <a:lnTo>
                        <a:pt x="306" y="168"/>
                      </a:lnTo>
                      <a:lnTo>
                        <a:pt x="308" y="168"/>
                      </a:lnTo>
                      <a:lnTo>
                        <a:pt x="308" y="170"/>
                      </a:lnTo>
                      <a:lnTo>
                        <a:pt x="308" y="172"/>
                      </a:lnTo>
                      <a:lnTo>
                        <a:pt x="310" y="172"/>
                      </a:lnTo>
                      <a:lnTo>
                        <a:pt x="312" y="172"/>
                      </a:lnTo>
                      <a:lnTo>
                        <a:pt x="312" y="174"/>
                      </a:lnTo>
                      <a:lnTo>
                        <a:pt x="314" y="174"/>
                      </a:lnTo>
                      <a:lnTo>
                        <a:pt x="316" y="174"/>
                      </a:lnTo>
                      <a:lnTo>
                        <a:pt x="318" y="174"/>
                      </a:lnTo>
                      <a:lnTo>
                        <a:pt x="319" y="174"/>
                      </a:lnTo>
                      <a:lnTo>
                        <a:pt x="321" y="174"/>
                      </a:lnTo>
                      <a:lnTo>
                        <a:pt x="323" y="174"/>
                      </a:lnTo>
                      <a:lnTo>
                        <a:pt x="325" y="174"/>
                      </a:lnTo>
                      <a:lnTo>
                        <a:pt x="327" y="174"/>
                      </a:lnTo>
                      <a:lnTo>
                        <a:pt x="329" y="174"/>
                      </a:lnTo>
                      <a:lnTo>
                        <a:pt x="331" y="174"/>
                      </a:lnTo>
                      <a:lnTo>
                        <a:pt x="333" y="174"/>
                      </a:lnTo>
                      <a:lnTo>
                        <a:pt x="335" y="174"/>
                      </a:lnTo>
                      <a:lnTo>
                        <a:pt x="337" y="174"/>
                      </a:lnTo>
                      <a:lnTo>
                        <a:pt x="339" y="174"/>
                      </a:lnTo>
                      <a:lnTo>
                        <a:pt x="341" y="174"/>
                      </a:lnTo>
                      <a:lnTo>
                        <a:pt x="342" y="174"/>
                      </a:lnTo>
                      <a:lnTo>
                        <a:pt x="344" y="174"/>
                      </a:lnTo>
                      <a:lnTo>
                        <a:pt x="346" y="174"/>
                      </a:lnTo>
                      <a:lnTo>
                        <a:pt x="348" y="174"/>
                      </a:lnTo>
                      <a:lnTo>
                        <a:pt x="350" y="174"/>
                      </a:lnTo>
                      <a:lnTo>
                        <a:pt x="352" y="174"/>
                      </a:lnTo>
                      <a:lnTo>
                        <a:pt x="354" y="174"/>
                      </a:lnTo>
                      <a:lnTo>
                        <a:pt x="356" y="174"/>
                      </a:lnTo>
                      <a:lnTo>
                        <a:pt x="358" y="174"/>
                      </a:lnTo>
                      <a:lnTo>
                        <a:pt x="360" y="174"/>
                      </a:lnTo>
                      <a:lnTo>
                        <a:pt x="362" y="174"/>
                      </a:lnTo>
                      <a:lnTo>
                        <a:pt x="364" y="174"/>
                      </a:lnTo>
                      <a:lnTo>
                        <a:pt x="365" y="174"/>
                      </a:lnTo>
                      <a:lnTo>
                        <a:pt x="367" y="174"/>
                      </a:lnTo>
                      <a:lnTo>
                        <a:pt x="369" y="174"/>
                      </a:lnTo>
                      <a:lnTo>
                        <a:pt x="371" y="174"/>
                      </a:lnTo>
                      <a:lnTo>
                        <a:pt x="373" y="174"/>
                      </a:lnTo>
                      <a:lnTo>
                        <a:pt x="375" y="174"/>
                      </a:lnTo>
                      <a:lnTo>
                        <a:pt x="377" y="174"/>
                      </a:lnTo>
                      <a:lnTo>
                        <a:pt x="379" y="174"/>
                      </a:lnTo>
                      <a:lnTo>
                        <a:pt x="381" y="174"/>
                      </a:lnTo>
                      <a:lnTo>
                        <a:pt x="383" y="174"/>
                      </a:lnTo>
                      <a:lnTo>
                        <a:pt x="385" y="174"/>
                      </a:lnTo>
                      <a:lnTo>
                        <a:pt x="387" y="174"/>
                      </a:lnTo>
                      <a:lnTo>
                        <a:pt x="388" y="174"/>
                      </a:lnTo>
                      <a:lnTo>
                        <a:pt x="390" y="174"/>
                      </a:lnTo>
                      <a:lnTo>
                        <a:pt x="392" y="174"/>
                      </a:lnTo>
                      <a:lnTo>
                        <a:pt x="394" y="174"/>
                      </a:lnTo>
                      <a:lnTo>
                        <a:pt x="396" y="174"/>
                      </a:lnTo>
                      <a:lnTo>
                        <a:pt x="398" y="174"/>
                      </a:lnTo>
                      <a:lnTo>
                        <a:pt x="400" y="174"/>
                      </a:lnTo>
                      <a:cubicBezTo>
                        <a:pt x="401" y="174"/>
                        <a:pt x="363" y="173"/>
                        <a:pt x="402" y="174"/>
                      </a:cubicBezTo>
                      <a:lnTo>
                        <a:pt x="633" y="181"/>
                      </a:lnTo>
                    </a:path>
                  </a:pathLst>
                </a:cu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latin typeface="Calibri" pitchFamily="34" charset="0"/>
                  </a:endParaRPr>
                </a:p>
              </p:txBody>
            </p:sp>
            <p:sp>
              <p:nvSpPr>
                <p:cNvPr id="19494" name="Freeform 45"/>
                <p:cNvSpPr>
                  <a:spLocks/>
                </p:cNvSpPr>
                <p:nvPr/>
              </p:nvSpPr>
              <p:spPr bwMode="auto">
                <a:xfrm rot="5400000">
                  <a:off x="1312863" y="5266255"/>
                  <a:ext cx="146050" cy="142875"/>
                </a:xfrm>
                <a:custGeom>
                  <a:avLst/>
                  <a:gdLst>
                    <a:gd name="T0" fmla="*/ 2147483647 w 89"/>
                    <a:gd name="T1" fmla="*/ 2147483647 h 86"/>
                    <a:gd name="T2" fmla="*/ 0 w 89"/>
                    <a:gd name="T3" fmla="*/ 2147483647 h 86"/>
                    <a:gd name="T4" fmla="*/ 2147483647 w 89"/>
                    <a:gd name="T5" fmla="*/ 0 h 86"/>
                    <a:gd name="T6" fmla="*/ 2147483647 w 89"/>
                    <a:gd name="T7" fmla="*/ 2147483647 h 86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89"/>
                    <a:gd name="T13" fmla="*/ 0 h 86"/>
                    <a:gd name="T14" fmla="*/ 89 w 89"/>
                    <a:gd name="T15" fmla="*/ 86 h 8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89" h="86">
                      <a:moveTo>
                        <a:pt x="89" y="86"/>
                      </a:moveTo>
                      <a:lnTo>
                        <a:pt x="0" y="42"/>
                      </a:lnTo>
                      <a:lnTo>
                        <a:pt x="89" y="0"/>
                      </a:lnTo>
                      <a:lnTo>
                        <a:pt x="89" y="86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 w="19050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latin typeface="Calibri" pitchFamily="34" charset="0"/>
                  </a:endParaRPr>
                </a:p>
              </p:txBody>
            </p:sp>
          </p:grpSp>
        </p:grpSp>
        <p:pic>
          <p:nvPicPr>
            <p:cNvPr id="59" name="Picture 2" descr="1ion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7677879" y="5395770"/>
              <a:ext cx="508017" cy="4206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63" name="Rectangle 62"/>
          <p:cNvSpPr/>
          <p:nvPr/>
        </p:nvSpPr>
        <p:spPr>
          <a:xfrm>
            <a:off x="1126939" y="3124200"/>
            <a:ext cx="39784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Maunz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et al.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PRL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102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250502 (2009)</a:t>
            </a:r>
          </a:p>
        </p:txBody>
      </p:sp>
      <p:sp>
        <p:nvSpPr>
          <p:cNvPr id="64" name="Rectangle 63"/>
          <p:cNvSpPr/>
          <p:nvPr/>
        </p:nvSpPr>
        <p:spPr>
          <a:xfrm>
            <a:off x="381000" y="4343400"/>
            <a:ext cx="446340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34963" indent="-334963">
              <a:spcBef>
                <a:spcPct val="20000"/>
              </a:spcBef>
              <a:buFont typeface="Arial" pitchFamily="34" charset="0"/>
              <a:buChar char="•"/>
              <a:tabLst>
                <a:tab pos="512763" algn="l"/>
              </a:tabLst>
            </a:pPr>
            <a:r>
              <a:rPr lang="en-US" sz="28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Private random numbers</a:t>
            </a:r>
            <a:endParaRPr lang="en-US" sz="2800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381000" y="1915180"/>
            <a:ext cx="342144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34963" indent="-334963">
              <a:spcBef>
                <a:spcPct val="20000"/>
              </a:spcBef>
              <a:buFont typeface="Arial" pitchFamily="34" charset="0"/>
              <a:buChar char="•"/>
              <a:tabLst>
                <a:tab pos="512763" algn="l"/>
              </a:tabLst>
            </a:pPr>
            <a:r>
              <a:rPr lang="en-US" sz="28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Bell inequality test</a:t>
            </a:r>
            <a:endParaRPr lang="en-US" sz="2800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6" name="Rectangle 65"/>
          <p:cNvSpPr/>
          <p:nvPr/>
        </p:nvSpPr>
        <p:spPr>
          <a:xfrm>
            <a:off x="381000" y="3533994"/>
            <a:ext cx="408349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34963" indent="-334963">
              <a:spcBef>
                <a:spcPct val="20000"/>
              </a:spcBef>
              <a:buFont typeface="Arial" pitchFamily="34" charset="0"/>
              <a:buChar char="•"/>
              <a:tabLst>
                <a:tab pos="512763" algn="l"/>
              </a:tabLst>
            </a:pPr>
            <a:r>
              <a:rPr lang="en-US" sz="28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Quantum teleportation</a:t>
            </a:r>
            <a:endParaRPr lang="en-US" sz="2800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7" name="Rectangle 66"/>
          <p:cNvSpPr/>
          <p:nvPr/>
        </p:nvSpPr>
        <p:spPr>
          <a:xfrm>
            <a:off x="381000" y="2724587"/>
            <a:ext cx="434477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34963" indent="-334963">
              <a:spcBef>
                <a:spcPct val="20000"/>
              </a:spcBef>
              <a:buFont typeface="Arial" pitchFamily="34" charset="0"/>
              <a:buChar char="•"/>
              <a:tabLst>
                <a:tab pos="512763" algn="l"/>
              </a:tabLst>
            </a:pPr>
            <a:r>
              <a:rPr lang="en-US" sz="28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Remote entangling gate</a:t>
            </a:r>
            <a:endParaRPr lang="en-US" sz="2800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8" name="Rectangle 67"/>
          <p:cNvSpPr/>
          <p:nvPr/>
        </p:nvSpPr>
        <p:spPr>
          <a:xfrm>
            <a:off x="1143000" y="3962400"/>
            <a:ext cx="43717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Olmschenk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et al.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Science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323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486 (2010)</a:t>
            </a:r>
          </a:p>
        </p:txBody>
      </p:sp>
      <p:sp>
        <p:nvSpPr>
          <p:cNvPr id="69" name="Rectangle 68"/>
          <p:cNvSpPr/>
          <p:nvPr/>
        </p:nvSpPr>
        <p:spPr>
          <a:xfrm>
            <a:off x="1143000" y="4800600"/>
            <a:ext cx="40254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Pironio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et al.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Nature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464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1021 (2010)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0" name="Rectangle 69"/>
          <p:cNvSpPr/>
          <p:nvPr/>
        </p:nvSpPr>
        <p:spPr>
          <a:xfrm>
            <a:off x="1143000" y="2373868"/>
            <a:ext cx="4953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D. N.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Matsukevich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et al.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PRL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100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150404 (2008)</a:t>
            </a:r>
          </a:p>
        </p:txBody>
      </p:sp>
      <p:sp>
        <p:nvSpPr>
          <p:cNvPr id="71" name="TextBox 2"/>
          <p:cNvSpPr txBox="1">
            <a:spLocks noChangeArrowheads="1"/>
          </p:cNvSpPr>
          <p:nvPr/>
        </p:nvSpPr>
        <p:spPr bwMode="auto">
          <a:xfrm>
            <a:off x="661211" y="5410200"/>
            <a:ext cx="4193327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dirty="0" smtClean="0">
                <a:solidFill>
                  <a:srgbClr val="C00000"/>
                </a:solidFill>
                <a:latin typeface="Arial Black" pitchFamily="34" charset="0"/>
              </a:rPr>
              <a:t>want better photon</a:t>
            </a:r>
          </a:p>
          <a:p>
            <a:r>
              <a:rPr lang="en-US" sz="2800" dirty="0" smtClean="0">
                <a:solidFill>
                  <a:srgbClr val="C00000"/>
                </a:solidFill>
                <a:latin typeface="Arial Black" pitchFamily="34" charset="0"/>
              </a:rPr>
              <a:t>collection efficiency</a:t>
            </a:r>
            <a:endParaRPr lang="en-US" sz="2800" dirty="0">
              <a:solidFill>
                <a:srgbClr val="C000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Rectangle 56"/>
          <p:cNvSpPr/>
          <p:nvPr/>
        </p:nvSpPr>
        <p:spPr>
          <a:xfrm>
            <a:off x="152400" y="152400"/>
            <a:ext cx="8839200" cy="6553200"/>
          </a:xfrm>
          <a:prstGeom prst="rect">
            <a:avLst/>
          </a:prstGeom>
          <a:solidFill>
            <a:srgbClr val="E7F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Title 1"/>
          <p:cNvSpPr txBox="1">
            <a:spLocks/>
          </p:cNvSpPr>
          <p:nvPr/>
        </p:nvSpPr>
        <p:spPr>
          <a:xfrm>
            <a:off x="457200" y="152400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enhanced light collection</a:t>
            </a:r>
            <a:endParaRPr kumimoji="0" lang="en-US" sz="4400" b="0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grpSp>
        <p:nvGrpSpPr>
          <p:cNvPr id="164" name="Group 163"/>
          <p:cNvGrpSpPr/>
          <p:nvPr/>
        </p:nvGrpSpPr>
        <p:grpSpPr>
          <a:xfrm>
            <a:off x="685800" y="1600200"/>
            <a:ext cx="2852738" cy="742951"/>
            <a:chOff x="2971800" y="1927225"/>
            <a:chExt cx="2852738" cy="742951"/>
          </a:xfrm>
        </p:grpSpPr>
        <p:sp>
          <p:nvSpPr>
            <p:cNvPr id="73" name="AutoShape 3"/>
            <p:cNvSpPr>
              <a:spLocks noChangeArrowheads="1"/>
            </p:cNvSpPr>
            <p:nvPr/>
          </p:nvSpPr>
          <p:spPr bwMode="auto">
            <a:xfrm rot="5400000">
              <a:off x="5495925" y="2157412"/>
              <a:ext cx="358775" cy="298450"/>
            </a:xfrm>
            <a:custGeom>
              <a:avLst/>
              <a:gdLst>
                <a:gd name="G0" fmla="+- 8100 0 0"/>
                <a:gd name="G1" fmla="+- 11796480 0 0"/>
                <a:gd name="G2" fmla="+- 0 0 11796480"/>
                <a:gd name="T0" fmla="*/ 0 256 1"/>
                <a:gd name="T1" fmla="*/ 180 256 1"/>
                <a:gd name="G3" fmla="+- 11796480 T0 T1"/>
                <a:gd name="T2" fmla="*/ 0 256 1"/>
                <a:gd name="T3" fmla="*/ 90 256 1"/>
                <a:gd name="G4" fmla="+- 11796480 T2 T3"/>
                <a:gd name="G5" fmla="*/ G4 2 1"/>
                <a:gd name="T4" fmla="*/ 90 256 1"/>
                <a:gd name="T5" fmla="*/ 0 256 1"/>
                <a:gd name="G6" fmla="+- 11796480 T4 T5"/>
                <a:gd name="G7" fmla="*/ G6 2 1"/>
                <a:gd name="G8" fmla="abs 11796480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8100"/>
                <a:gd name="G18" fmla="*/ 8100 1 2"/>
                <a:gd name="G19" fmla="+- G18 5400 0"/>
                <a:gd name="G20" fmla="cos G19 11796480"/>
                <a:gd name="G21" fmla="sin G19 11796480"/>
                <a:gd name="G22" fmla="+- G20 10800 0"/>
                <a:gd name="G23" fmla="+- G21 10800 0"/>
                <a:gd name="G24" fmla="+- 10800 0 G20"/>
                <a:gd name="G25" fmla="+- 8100 10800 0"/>
                <a:gd name="G26" fmla="?: G9 G17 G25"/>
                <a:gd name="G27" fmla="?: G9 0 21600"/>
                <a:gd name="G28" fmla="cos 10800 11796480"/>
                <a:gd name="G29" fmla="sin 10800 11796480"/>
                <a:gd name="G30" fmla="sin 8100 11796480"/>
                <a:gd name="G31" fmla="+- G28 10800 0"/>
                <a:gd name="G32" fmla="+- G29 10800 0"/>
                <a:gd name="G33" fmla="+- G30 10800 0"/>
                <a:gd name="G34" fmla="?: G4 0 G31"/>
                <a:gd name="G35" fmla="?: 11796480 G34 0"/>
                <a:gd name="G36" fmla="?: G6 G35 G31"/>
                <a:gd name="G37" fmla="+- 21600 0 G36"/>
                <a:gd name="G38" fmla="?: G4 0 G33"/>
                <a:gd name="G39" fmla="?: 11796480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1350 w 21600"/>
                <a:gd name="T15" fmla="*/ 10800 h 21600"/>
                <a:gd name="T16" fmla="*/ 10800 w 21600"/>
                <a:gd name="T17" fmla="*/ 2700 h 21600"/>
                <a:gd name="T18" fmla="*/ 20250 w 21600"/>
                <a:gd name="T19" fmla="*/ 10800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2700" y="10800"/>
                  </a:moveTo>
                  <a:cubicBezTo>
                    <a:pt x="2700" y="6326"/>
                    <a:pt x="6326" y="2700"/>
                    <a:pt x="10800" y="2700"/>
                  </a:cubicBezTo>
                  <a:cubicBezTo>
                    <a:pt x="15273" y="2699"/>
                    <a:pt x="18899" y="6326"/>
                    <a:pt x="18900" y="10799"/>
                  </a:cubicBezTo>
                  <a:lnTo>
                    <a:pt x="21600" y="10800"/>
                  </a:ln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lose/>
                </a:path>
              </a:pathLst>
            </a:custGeom>
            <a:solidFill>
              <a:schemeClr val="tx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4" name="AutoShape 4"/>
            <p:cNvSpPr>
              <a:spLocks noChangeArrowheads="1"/>
            </p:cNvSpPr>
            <p:nvPr/>
          </p:nvSpPr>
          <p:spPr bwMode="auto">
            <a:xfrm rot="5400000">
              <a:off x="5553075" y="2084387"/>
              <a:ext cx="41275" cy="442913"/>
            </a:xfrm>
            <a:prstGeom prst="triangle">
              <a:avLst>
                <a:gd name="adj" fmla="val 50000"/>
              </a:avLst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75" name="AutoShape 5"/>
            <p:cNvSpPr>
              <a:spLocks noChangeArrowheads="1"/>
            </p:cNvSpPr>
            <p:nvPr/>
          </p:nvSpPr>
          <p:spPr bwMode="auto">
            <a:xfrm rot="5400000">
              <a:off x="4705350" y="1284287"/>
              <a:ext cx="176213" cy="2047875"/>
            </a:xfrm>
            <a:prstGeom prst="triangle">
              <a:avLst>
                <a:gd name="adj" fmla="val 50000"/>
              </a:avLst>
            </a:prstGeom>
            <a:solidFill>
              <a:srgbClr val="FF0000">
                <a:alpha val="49001"/>
              </a:srgb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grpSp>
          <p:nvGrpSpPr>
            <p:cNvPr id="14" name="Group 6"/>
            <p:cNvGrpSpPr>
              <a:grpSpLocks/>
            </p:cNvGrpSpPr>
            <p:nvPr/>
          </p:nvGrpSpPr>
          <p:grpSpPr bwMode="auto">
            <a:xfrm>
              <a:off x="3308350" y="2193925"/>
              <a:ext cx="215900" cy="222250"/>
              <a:chOff x="1872" y="2736"/>
              <a:chExt cx="544" cy="578"/>
            </a:xfrm>
          </p:grpSpPr>
          <p:pic>
            <p:nvPicPr>
              <p:cNvPr id="93" name="Picture 7" descr="cd2purp2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 r="43050"/>
              <a:stretch>
                <a:fillRect/>
              </a:stretch>
            </p:blipFill>
            <p:spPr bwMode="auto">
              <a:xfrm>
                <a:off x="1872" y="2736"/>
                <a:ext cx="508" cy="578"/>
              </a:xfrm>
              <a:prstGeom prst="rect">
                <a:avLst/>
              </a:prstGeom>
              <a:noFill/>
            </p:spPr>
          </p:pic>
          <p:sp>
            <p:nvSpPr>
              <p:cNvPr id="94" name="Line 8"/>
              <p:cNvSpPr>
                <a:spLocks noChangeShapeType="1"/>
              </p:cNvSpPr>
              <p:nvPr/>
            </p:nvSpPr>
            <p:spPr bwMode="auto">
              <a:xfrm flipV="1">
                <a:off x="2320" y="3144"/>
                <a:ext cx="96" cy="96"/>
              </a:xfrm>
              <a:prstGeom prst="line">
                <a:avLst/>
              </a:pr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77" name="Oval 9"/>
            <p:cNvSpPr>
              <a:spLocks noChangeAspect="1" noChangeArrowheads="1"/>
            </p:cNvSpPr>
            <p:nvPr/>
          </p:nvSpPr>
          <p:spPr bwMode="auto">
            <a:xfrm>
              <a:off x="3473450" y="1927225"/>
              <a:ext cx="215900" cy="727075"/>
            </a:xfrm>
            <a:prstGeom prst="ellipse">
              <a:avLst/>
            </a:prstGeom>
            <a:solidFill>
              <a:srgbClr val="9999FF"/>
            </a:solidFill>
            <a:ln w="9525">
              <a:round/>
              <a:headEnd/>
              <a:tailEnd/>
            </a:ln>
            <a:effectLst/>
            <a:scene3d>
              <a:camera prst="legacyPerspectiveTop">
                <a:rot lat="20999999" lon="3000000" rev="0"/>
              </a:camera>
              <a:lightRig rig="legacyFlat3" dir="b"/>
            </a:scene3d>
            <a:sp3d extrusionH="176200" prstMaterial="legacyMatte">
              <a:bevelT w="13500" h="13500" prst="angle"/>
              <a:bevelB w="13500" h="13500" prst="angle"/>
              <a:extrusionClr>
                <a:srgbClr val="9999FF"/>
              </a:extrusionClr>
            </a:sp3d>
          </p:spPr>
          <p:txBody>
            <a:bodyPr anchor="ctr">
              <a:flatTx/>
            </a:bodyPr>
            <a:lstStyle/>
            <a:p>
              <a:endParaRPr lang="en-US"/>
            </a:p>
          </p:txBody>
        </p:sp>
        <p:grpSp>
          <p:nvGrpSpPr>
            <p:cNvPr id="15" name="Group 10"/>
            <p:cNvGrpSpPr>
              <a:grpSpLocks/>
            </p:cNvGrpSpPr>
            <p:nvPr/>
          </p:nvGrpSpPr>
          <p:grpSpPr bwMode="auto">
            <a:xfrm>
              <a:off x="3311525" y="2155825"/>
              <a:ext cx="314325" cy="292100"/>
              <a:chOff x="4891" y="1824"/>
              <a:chExt cx="394" cy="512"/>
            </a:xfrm>
          </p:grpSpPr>
          <p:grpSp>
            <p:nvGrpSpPr>
              <p:cNvPr id="16" name="Group 11"/>
              <p:cNvGrpSpPr>
                <a:grpSpLocks noChangeAspect="1"/>
              </p:cNvGrpSpPr>
              <p:nvPr/>
            </p:nvGrpSpPr>
            <p:grpSpPr bwMode="auto">
              <a:xfrm>
                <a:off x="4891" y="1824"/>
                <a:ext cx="191" cy="512"/>
                <a:chOff x="1937" y="3352"/>
                <a:chExt cx="394" cy="414"/>
              </a:xfrm>
            </p:grpSpPr>
            <p:sp>
              <p:nvSpPr>
                <p:cNvPr id="89" name="AutoShape 12"/>
                <p:cNvSpPr>
                  <a:spLocks noChangeAspect="1" noChangeArrowheads="1"/>
                </p:cNvSpPr>
                <p:nvPr/>
              </p:nvSpPr>
              <p:spPr bwMode="auto">
                <a:xfrm rot="-5400000">
                  <a:off x="1780" y="3509"/>
                  <a:ext cx="414" cy="99"/>
                </a:xfrm>
                <a:custGeom>
                  <a:avLst/>
                  <a:gdLst>
                    <a:gd name="G0" fmla="+- 2805 0 0"/>
                    <a:gd name="G1" fmla="+- 21600 0 2805"/>
                    <a:gd name="G2" fmla="*/ 2805 1 2"/>
                    <a:gd name="G3" fmla="+- 21600 0 G2"/>
                    <a:gd name="G4" fmla="+/ 2805 21600 2"/>
                    <a:gd name="G5" fmla="+/ G1 0 2"/>
                    <a:gd name="G6" fmla="*/ 21600 21600 2805"/>
                    <a:gd name="G7" fmla="*/ G6 1 2"/>
                    <a:gd name="G8" fmla="+- 21600 0 G7"/>
                    <a:gd name="G9" fmla="*/ 21600 1 2"/>
                    <a:gd name="G10" fmla="+- 2805 0 G9"/>
                    <a:gd name="G11" fmla="?: G10 G8 0"/>
                    <a:gd name="G12" fmla="?: G10 G7 21600"/>
                    <a:gd name="T0" fmla="*/ 20197 w 21600"/>
                    <a:gd name="T1" fmla="*/ 10800 h 21600"/>
                    <a:gd name="T2" fmla="*/ 10800 w 21600"/>
                    <a:gd name="T3" fmla="*/ 21600 h 21600"/>
                    <a:gd name="T4" fmla="*/ 1403 w 21600"/>
                    <a:gd name="T5" fmla="*/ 10800 h 21600"/>
                    <a:gd name="T6" fmla="*/ 10800 w 21600"/>
                    <a:gd name="T7" fmla="*/ 0 h 21600"/>
                    <a:gd name="T8" fmla="*/ 3203 w 21600"/>
                    <a:gd name="T9" fmla="*/ 3203 h 21600"/>
                    <a:gd name="T10" fmla="*/ 18397 w 21600"/>
                    <a:gd name="T11" fmla="*/ 1839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T8" t="T9" r="T10" b="T11"/>
                  <a:pathLst>
                    <a:path w="21600" h="21600">
                      <a:moveTo>
                        <a:pt x="0" y="0"/>
                      </a:moveTo>
                      <a:lnTo>
                        <a:pt x="2805" y="21600"/>
                      </a:lnTo>
                      <a:lnTo>
                        <a:pt x="18795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rgbClr val="FF0000">
                    <a:alpha val="30000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anchor="ctr"/>
                <a:lstStyle/>
                <a:p>
                  <a:endParaRPr lang="en-US"/>
                </a:p>
              </p:txBody>
            </p:sp>
            <p:sp>
              <p:nvSpPr>
                <p:cNvPr id="90" name="AutoShape 13"/>
                <p:cNvSpPr>
                  <a:spLocks noChangeAspect="1" noChangeArrowheads="1"/>
                </p:cNvSpPr>
                <p:nvPr/>
              </p:nvSpPr>
              <p:spPr bwMode="auto">
                <a:xfrm rot="-5400000">
                  <a:off x="1932" y="3510"/>
                  <a:ext cx="308" cy="99"/>
                </a:xfrm>
                <a:custGeom>
                  <a:avLst/>
                  <a:gdLst>
                    <a:gd name="G0" fmla="+- 3136 0 0"/>
                    <a:gd name="G1" fmla="+- 21600 0 3136"/>
                    <a:gd name="G2" fmla="*/ 3136 1 2"/>
                    <a:gd name="G3" fmla="+- 21600 0 G2"/>
                    <a:gd name="G4" fmla="+/ 3136 21600 2"/>
                    <a:gd name="G5" fmla="+/ G1 0 2"/>
                    <a:gd name="G6" fmla="*/ 21600 21600 3136"/>
                    <a:gd name="G7" fmla="*/ G6 1 2"/>
                    <a:gd name="G8" fmla="+- 21600 0 G7"/>
                    <a:gd name="G9" fmla="*/ 21600 1 2"/>
                    <a:gd name="G10" fmla="+- 3136 0 G9"/>
                    <a:gd name="G11" fmla="?: G10 G8 0"/>
                    <a:gd name="G12" fmla="?: G10 G7 21600"/>
                    <a:gd name="T0" fmla="*/ 20032 w 21600"/>
                    <a:gd name="T1" fmla="*/ 10800 h 21600"/>
                    <a:gd name="T2" fmla="*/ 10800 w 21600"/>
                    <a:gd name="T3" fmla="*/ 21600 h 21600"/>
                    <a:gd name="T4" fmla="*/ 1568 w 21600"/>
                    <a:gd name="T5" fmla="*/ 10800 h 21600"/>
                    <a:gd name="T6" fmla="*/ 10800 w 21600"/>
                    <a:gd name="T7" fmla="*/ 0 h 21600"/>
                    <a:gd name="T8" fmla="*/ 3368 w 21600"/>
                    <a:gd name="T9" fmla="*/ 3368 h 21600"/>
                    <a:gd name="T10" fmla="*/ 18232 w 21600"/>
                    <a:gd name="T11" fmla="*/ 18232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T8" t="T9" r="T10" b="T11"/>
                  <a:pathLst>
                    <a:path w="21600" h="21600">
                      <a:moveTo>
                        <a:pt x="0" y="0"/>
                      </a:moveTo>
                      <a:lnTo>
                        <a:pt x="3136" y="21600"/>
                      </a:lnTo>
                      <a:lnTo>
                        <a:pt x="18464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rgbClr val="FF0000">
                    <a:alpha val="30000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anchor="ctr"/>
                <a:lstStyle/>
                <a:p>
                  <a:endParaRPr lang="en-US"/>
                </a:p>
              </p:txBody>
            </p:sp>
            <p:sp>
              <p:nvSpPr>
                <p:cNvPr id="91" name="AutoShape 14"/>
                <p:cNvSpPr>
                  <a:spLocks noChangeAspect="1" noChangeArrowheads="1"/>
                </p:cNvSpPr>
                <p:nvPr/>
              </p:nvSpPr>
              <p:spPr bwMode="auto">
                <a:xfrm rot="-5400000">
                  <a:off x="2073" y="3512"/>
                  <a:ext cx="219" cy="99"/>
                </a:xfrm>
                <a:custGeom>
                  <a:avLst/>
                  <a:gdLst>
                    <a:gd name="G0" fmla="+- 2817 0 0"/>
                    <a:gd name="G1" fmla="+- 21600 0 2817"/>
                    <a:gd name="G2" fmla="*/ 2817 1 2"/>
                    <a:gd name="G3" fmla="+- 21600 0 G2"/>
                    <a:gd name="G4" fmla="+/ 2817 21600 2"/>
                    <a:gd name="G5" fmla="+/ G1 0 2"/>
                    <a:gd name="G6" fmla="*/ 21600 21600 2817"/>
                    <a:gd name="G7" fmla="*/ G6 1 2"/>
                    <a:gd name="G8" fmla="+- 21600 0 G7"/>
                    <a:gd name="G9" fmla="*/ 21600 1 2"/>
                    <a:gd name="G10" fmla="+- 2817 0 G9"/>
                    <a:gd name="G11" fmla="?: G10 G8 0"/>
                    <a:gd name="G12" fmla="?: G10 G7 21600"/>
                    <a:gd name="T0" fmla="*/ 20191 w 21600"/>
                    <a:gd name="T1" fmla="*/ 10800 h 21600"/>
                    <a:gd name="T2" fmla="*/ 10800 w 21600"/>
                    <a:gd name="T3" fmla="*/ 21600 h 21600"/>
                    <a:gd name="T4" fmla="*/ 1409 w 21600"/>
                    <a:gd name="T5" fmla="*/ 10800 h 21600"/>
                    <a:gd name="T6" fmla="*/ 10800 w 21600"/>
                    <a:gd name="T7" fmla="*/ 0 h 21600"/>
                    <a:gd name="T8" fmla="*/ 3209 w 21600"/>
                    <a:gd name="T9" fmla="*/ 3209 h 21600"/>
                    <a:gd name="T10" fmla="*/ 18391 w 21600"/>
                    <a:gd name="T11" fmla="*/ 18391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T8" t="T9" r="T10" b="T11"/>
                  <a:pathLst>
                    <a:path w="21600" h="21600">
                      <a:moveTo>
                        <a:pt x="0" y="0"/>
                      </a:moveTo>
                      <a:lnTo>
                        <a:pt x="2817" y="21600"/>
                      </a:lnTo>
                      <a:lnTo>
                        <a:pt x="18783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rgbClr val="FF0000">
                    <a:alpha val="30000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anchor="ctr"/>
                <a:lstStyle/>
                <a:p>
                  <a:endParaRPr lang="en-US"/>
                </a:p>
              </p:txBody>
            </p:sp>
            <p:sp>
              <p:nvSpPr>
                <p:cNvPr id="92" name="AutoShape 15"/>
                <p:cNvSpPr>
                  <a:spLocks noChangeAspect="1" noChangeArrowheads="1"/>
                </p:cNvSpPr>
                <p:nvPr/>
              </p:nvSpPr>
              <p:spPr bwMode="auto">
                <a:xfrm rot="-5400000">
                  <a:off x="2199" y="3512"/>
                  <a:ext cx="165" cy="99"/>
                </a:xfrm>
                <a:custGeom>
                  <a:avLst/>
                  <a:gdLst>
                    <a:gd name="G0" fmla="+- 1270 0 0"/>
                    <a:gd name="G1" fmla="+- 21600 0 1270"/>
                    <a:gd name="G2" fmla="*/ 1270 1 2"/>
                    <a:gd name="G3" fmla="+- 21600 0 G2"/>
                    <a:gd name="G4" fmla="+/ 1270 21600 2"/>
                    <a:gd name="G5" fmla="+/ G1 0 2"/>
                    <a:gd name="G6" fmla="*/ 21600 21600 1270"/>
                    <a:gd name="G7" fmla="*/ G6 1 2"/>
                    <a:gd name="G8" fmla="+- 21600 0 G7"/>
                    <a:gd name="G9" fmla="*/ 21600 1 2"/>
                    <a:gd name="G10" fmla="+- 1270 0 G9"/>
                    <a:gd name="G11" fmla="?: G10 G8 0"/>
                    <a:gd name="G12" fmla="?: G10 G7 21600"/>
                    <a:gd name="T0" fmla="*/ 20965 w 21600"/>
                    <a:gd name="T1" fmla="*/ 10800 h 21600"/>
                    <a:gd name="T2" fmla="*/ 10800 w 21600"/>
                    <a:gd name="T3" fmla="*/ 21600 h 21600"/>
                    <a:gd name="T4" fmla="*/ 635 w 21600"/>
                    <a:gd name="T5" fmla="*/ 10800 h 21600"/>
                    <a:gd name="T6" fmla="*/ 10800 w 21600"/>
                    <a:gd name="T7" fmla="*/ 0 h 21600"/>
                    <a:gd name="T8" fmla="*/ 2435 w 21600"/>
                    <a:gd name="T9" fmla="*/ 2435 h 21600"/>
                    <a:gd name="T10" fmla="*/ 19165 w 21600"/>
                    <a:gd name="T11" fmla="*/ 19165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T8" t="T9" r="T10" b="T11"/>
                  <a:pathLst>
                    <a:path w="21600" h="21600">
                      <a:moveTo>
                        <a:pt x="0" y="0"/>
                      </a:moveTo>
                      <a:lnTo>
                        <a:pt x="1270" y="21600"/>
                      </a:lnTo>
                      <a:lnTo>
                        <a:pt x="20330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rgbClr val="FF0000">
                    <a:alpha val="30000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anchor="ctr"/>
                <a:lstStyle/>
                <a:p>
                  <a:endParaRPr lang="en-US"/>
                </a:p>
              </p:txBody>
            </p:sp>
          </p:grpSp>
          <p:grpSp>
            <p:nvGrpSpPr>
              <p:cNvPr id="17" name="Group 16"/>
              <p:cNvGrpSpPr>
                <a:grpSpLocks noChangeAspect="1"/>
              </p:cNvGrpSpPr>
              <p:nvPr/>
            </p:nvGrpSpPr>
            <p:grpSpPr bwMode="auto">
              <a:xfrm flipH="1">
                <a:off x="5094" y="1824"/>
                <a:ext cx="191" cy="512"/>
                <a:chOff x="1937" y="3352"/>
                <a:chExt cx="394" cy="414"/>
              </a:xfrm>
            </p:grpSpPr>
            <p:sp>
              <p:nvSpPr>
                <p:cNvPr id="85" name="AutoShape 17"/>
                <p:cNvSpPr>
                  <a:spLocks noChangeAspect="1" noChangeArrowheads="1"/>
                </p:cNvSpPr>
                <p:nvPr/>
              </p:nvSpPr>
              <p:spPr bwMode="auto">
                <a:xfrm rot="-5400000">
                  <a:off x="1780" y="3509"/>
                  <a:ext cx="414" cy="99"/>
                </a:xfrm>
                <a:custGeom>
                  <a:avLst/>
                  <a:gdLst>
                    <a:gd name="G0" fmla="+- 2805 0 0"/>
                    <a:gd name="G1" fmla="+- 21600 0 2805"/>
                    <a:gd name="G2" fmla="*/ 2805 1 2"/>
                    <a:gd name="G3" fmla="+- 21600 0 G2"/>
                    <a:gd name="G4" fmla="+/ 2805 21600 2"/>
                    <a:gd name="G5" fmla="+/ G1 0 2"/>
                    <a:gd name="G6" fmla="*/ 21600 21600 2805"/>
                    <a:gd name="G7" fmla="*/ G6 1 2"/>
                    <a:gd name="G8" fmla="+- 21600 0 G7"/>
                    <a:gd name="G9" fmla="*/ 21600 1 2"/>
                    <a:gd name="G10" fmla="+- 2805 0 G9"/>
                    <a:gd name="G11" fmla="?: G10 G8 0"/>
                    <a:gd name="G12" fmla="?: G10 G7 21600"/>
                    <a:gd name="T0" fmla="*/ 20197 w 21600"/>
                    <a:gd name="T1" fmla="*/ 10800 h 21600"/>
                    <a:gd name="T2" fmla="*/ 10800 w 21600"/>
                    <a:gd name="T3" fmla="*/ 21600 h 21600"/>
                    <a:gd name="T4" fmla="*/ 1403 w 21600"/>
                    <a:gd name="T5" fmla="*/ 10800 h 21600"/>
                    <a:gd name="T6" fmla="*/ 10800 w 21600"/>
                    <a:gd name="T7" fmla="*/ 0 h 21600"/>
                    <a:gd name="T8" fmla="*/ 3203 w 21600"/>
                    <a:gd name="T9" fmla="*/ 3203 h 21600"/>
                    <a:gd name="T10" fmla="*/ 18397 w 21600"/>
                    <a:gd name="T11" fmla="*/ 1839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T8" t="T9" r="T10" b="T11"/>
                  <a:pathLst>
                    <a:path w="21600" h="21600">
                      <a:moveTo>
                        <a:pt x="0" y="0"/>
                      </a:moveTo>
                      <a:lnTo>
                        <a:pt x="2805" y="21600"/>
                      </a:lnTo>
                      <a:lnTo>
                        <a:pt x="18795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rgbClr val="FF0000">
                    <a:alpha val="30000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anchor="ctr"/>
                <a:lstStyle/>
                <a:p>
                  <a:endParaRPr lang="en-US"/>
                </a:p>
              </p:txBody>
            </p:sp>
            <p:sp>
              <p:nvSpPr>
                <p:cNvPr id="86" name="AutoShape 18"/>
                <p:cNvSpPr>
                  <a:spLocks noChangeAspect="1" noChangeArrowheads="1"/>
                </p:cNvSpPr>
                <p:nvPr/>
              </p:nvSpPr>
              <p:spPr bwMode="auto">
                <a:xfrm rot="-5400000">
                  <a:off x="1932" y="3510"/>
                  <a:ext cx="308" cy="99"/>
                </a:xfrm>
                <a:custGeom>
                  <a:avLst/>
                  <a:gdLst>
                    <a:gd name="G0" fmla="+- 3136 0 0"/>
                    <a:gd name="G1" fmla="+- 21600 0 3136"/>
                    <a:gd name="G2" fmla="*/ 3136 1 2"/>
                    <a:gd name="G3" fmla="+- 21600 0 G2"/>
                    <a:gd name="G4" fmla="+/ 3136 21600 2"/>
                    <a:gd name="G5" fmla="+/ G1 0 2"/>
                    <a:gd name="G6" fmla="*/ 21600 21600 3136"/>
                    <a:gd name="G7" fmla="*/ G6 1 2"/>
                    <a:gd name="G8" fmla="+- 21600 0 G7"/>
                    <a:gd name="G9" fmla="*/ 21600 1 2"/>
                    <a:gd name="G10" fmla="+- 3136 0 G9"/>
                    <a:gd name="G11" fmla="?: G10 G8 0"/>
                    <a:gd name="G12" fmla="?: G10 G7 21600"/>
                    <a:gd name="T0" fmla="*/ 20032 w 21600"/>
                    <a:gd name="T1" fmla="*/ 10800 h 21600"/>
                    <a:gd name="T2" fmla="*/ 10800 w 21600"/>
                    <a:gd name="T3" fmla="*/ 21600 h 21600"/>
                    <a:gd name="T4" fmla="*/ 1568 w 21600"/>
                    <a:gd name="T5" fmla="*/ 10800 h 21600"/>
                    <a:gd name="T6" fmla="*/ 10800 w 21600"/>
                    <a:gd name="T7" fmla="*/ 0 h 21600"/>
                    <a:gd name="T8" fmla="*/ 3368 w 21600"/>
                    <a:gd name="T9" fmla="*/ 3368 h 21600"/>
                    <a:gd name="T10" fmla="*/ 18232 w 21600"/>
                    <a:gd name="T11" fmla="*/ 18232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T8" t="T9" r="T10" b="T11"/>
                  <a:pathLst>
                    <a:path w="21600" h="21600">
                      <a:moveTo>
                        <a:pt x="0" y="0"/>
                      </a:moveTo>
                      <a:lnTo>
                        <a:pt x="3136" y="21600"/>
                      </a:lnTo>
                      <a:lnTo>
                        <a:pt x="18464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rgbClr val="FF0000">
                    <a:alpha val="30000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anchor="ctr"/>
                <a:lstStyle/>
                <a:p>
                  <a:endParaRPr lang="en-US"/>
                </a:p>
              </p:txBody>
            </p:sp>
            <p:sp>
              <p:nvSpPr>
                <p:cNvPr id="87" name="AutoShape 19"/>
                <p:cNvSpPr>
                  <a:spLocks noChangeAspect="1" noChangeArrowheads="1"/>
                </p:cNvSpPr>
                <p:nvPr/>
              </p:nvSpPr>
              <p:spPr bwMode="auto">
                <a:xfrm rot="-5400000">
                  <a:off x="2073" y="3512"/>
                  <a:ext cx="219" cy="99"/>
                </a:xfrm>
                <a:custGeom>
                  <a:avLst/>
                  <a:gdLst>
                    <a:gd name="G0" fmla="+- 2817 0 0"/>
                    <a:gd name="G1" fmla="+- 21600 0 2817"/>
                    <a:gd name="G2" fmla="*/ 2817 1 2"/>
                    <a:gd name="G3" fmla="+- 21600 0 G2"/>
                    <a:gd name="G4" fmla="+/ 2817 21600 2"/>
                    <a:gd name="G5" fmla="+/ G1 0 2"/>
                    <a:gd name="G6" fmla="*/ 21600 21600 2817"/>
                    <a:gd name="G7" fmla="*/ G6 1 2"/>
                    <a:gd name="G8" fmla="+- 21600 0 G7"/>
                    <a:gd name="G9" fmla="*/ 21600 1 2"/>
                    <a:gd name="G10" fmla="+- 2817 0 G9"/>
                    <a:gd name="G11" fmla="?: G10 G8 0"/>
                    <a:gd name="G12" fmla="?: G10 G7 21600"/>
                    <a:gd name="T0" fmla="*/ 20191 w 21600"/>
                    <a:gd name="T1" fmla="*/ 10800 h 21600"/>
                    <a:gd name="T2" fmla="*/ 10800 w 21600"/>
                    <a:gd name="T3" fmla="*/ 21600 h 21600"/>
                    <a:gd name="T4" fmla="*/ 1409 w 21600"/>
                    <a:gd name="T5" fmla="*/ 10800 h 21600"/>
                    <a:gd name="T6" fmla="*/ 10800 w 21600"/>
                    <a:gd name="T7" fmla="*/ 0 h 21600"/>
                    <a:gd name="T8" fmla="*/ 3209 w 21600"/>
                    <a:gd name="T9" fmla="*/ 3209 h 21600"/>
                    <a:gd name="T10" fmla="*/ 18391 w 21600"/>
                    <a:gd name="T11" fmla="*/ 18391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T8" t="T9" r="T10" b="T11"/>
                  <a:pathLst>
                    <a:path w="21600" h="21600">
                      <a:moveTo>
                        <a:pt x="0" y="0"/>
                      </a:moveTo>
                      <a:lnTo>
                        <a:pt x="2817" y="21600"/>
                      </a:lnTo>
                      <a:lnTo>
                        <a:pt x="18783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rgbClr val="FF0000">
                    <a:alpha val="30000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anchor="ctr"/>
                <a:lstStyle/>
                <a:p>
                  <a:endParaRPr lang="en-US"/>
                </a:p>
              </p:txBody>
            </p:sp>
            <p:sp>
              <p:nvSpPr>
                <p:cNvPr id="88" name="AutoShape 20"/>
                <p:cNvSpPr>
                  <a:spLocks noChangeAspect="1" noChangeArrowheads="1"/>
                </p:cNvSpPr>
                <p:nvPr/>
              </p:nvSpPr>
              <p:spPr bwMode="auto">
                <a:xfrm rot="-5400000">
                  <a:off x="2199" y="3512"/>
                  <a:ext cx="165" cy="99"/>
                </a:xfrm>
                <a:custGeom>
                  <a:avLst/>
                  <a:gdLst>
                    <a:gd name="G0" fmla="+- 1270 0 0"/>
                    <a:gd name="G1" fmla="+- 21600 0 1270"/>
                    <a:gd name="G2" fmla="*/ 1270 1 2"/>
                    <a:gd name="G3" fmla="+- 21600 0 G2"/>
                    <a:gd name="G4" fmla="+/ 1270 21600 2"/>
                    <a:gd name="G5" fmla="+/ G1 0 2"/>
                    <a:gd name="G6" fmla="*/ 21600 21600 1270"/>
                    <a:gd name="G7" fmla="*/ G6 1 2"/>
                    <a:gd name="G8" fmla="+- 21600 0 G7"/>
                    <a:gd name="G9" fmla="*/ 21600 1 2"/>
                    <a:gd name="G10" fmla="+- 1270 0 G9"/>
                    <a:gd name="G11" fmla="?: G10 G8 0"/>
                    <a:gd name="G12" fmla="?: G10 G7 21600"/>
                    <a:gd name="T0" fmla="*/ 20965 w 21600"/>
                    <a:gd name="T1" fmla="*/ 10800 h 21600"/>
                    <a:gd name="T2" fmla="*/ 10800 w 21600"/>
                    <a:gd name="T3" fmla="*/ 21600 h 21600"/>
                    <a:gd name="T4" fmla="*/ 635 w 21600"/>
                    <a:gd name="T5" fmla="*/ 10800 h 21600"/>
                    <a:gd name="T6" fmla="*/ 10800 w 21600"/>
                    <a:gd name="T7" fmla="*/ 0 h 21600"/>
                    <a:gd name="T8" fmla="*/ 2435 w 21600"/>
                    <a:gd name="T9" fmla="*/ 2435 h 21600"/>
                    <a:gd name="T10" fmla="*/ 19165 w 21600"/>
                    <a:gd name="T11" fmla="*/ 19165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T8" t="T9" r="T10" b="T11"/>
                  <a:pathLst>
                    <a:path w="21600" h="21600">
                      <a:moveTo>
                        <a:pt x="0" y="0"/>
                      </a:moveTo>
                      <a:lnTo>
                        <a:pt x="1270" y="21600"/>
                      </a:lnTo>
                      <a:lnTo>
                        <a:pt x="20330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rgbClr val="FF0000">
                    <a:alpha val="30000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anchor="ctr"/>
                <a:lstStyle/>
                <a:p>
                  <a:endParaRPr lang="en-US"/>
                </a:p>
              </p:txBody>
            </p:sp>
          </p:grpSp>
        </p:grpSp>
        <p:sp>
          <p:nvSpPr>
            <p:cNvPr id="79" name="Oval 21"/>
            <p:cNvSpPr>
              <a:spLocks noChangeAspect="1" noChangeArrowheads="1"/>
            </p:cNvSpPr>
            <p:nvPr/>
          </p:nvSpPr>
          <p:spPr bwMode="auto">
            <a:xfrm>
              <a:off x="2971800" y="1944688"/>
              <a:ext cx="241300" cy="725488"/>
            </a:xfrm>
            <a:prstGeom prst="ellipse">
              <a:avLst/>
            </a:prstGeom>
            <a:solidFill>
              <a:srgbClr val="9999FF"/>
            </a:solidFill>
            <a:ln w="9525">
              <a:round/>
              <a:headEnd/>
              <a:tailEnd/>
            </a:ln>
            <a:effectLst/>
            <a:scene3d>
              <a:camera prst="legacyPerspectiveTop">
                <a:rot lat="21299999" lon="3900000" rev="0"/>
              </a:camera>
              <a:lightRig rig="legacyFlat3" dir="b"/>
            </a:scene3d>
            <a:sp3d extrusionH="176200" prstMaterial="legacyMatte">
              <a:bevelT w="13500" h="13500" prst="angle"/>
              <a:bevelB w="13500" h="13500" prst="angle"/>
              <a:extrusionClr>
                <a:srgbClr val="9999FF"/>
              </a:extrusionClr>
            </a:sp3d>
          </p:spPr>
          <p:txBody>
            <a:bodyPr anchor="ctr">
              <a:flatTx/>
            </a:bodyPr>
            <a:lstStyle/>
            <a:p>
              <a:pPr algn="ctr"/>
              <a:endParaRPr lang="en-US">
                <a:latin typeface="Verdana" pitchFamily="34" charset="0"/>
              </a:endParaRPr>
            </a:p>
          </p:txBody>
        </p:sp>
      </p:grpSp>
      <p:graphicFrame>
        <p:nvGraphicFramePr>
          <p:cNvPr id="80" name="Object 22"/>
          <p:cNvGraphicFramePr>
            <a:graphicFrameLocks noChangeAspect="1"/>
          </p:cNvGraphicFramePr>
          <p:nvPr/>
        </p:nvGraphicFramePr>
        <p:xfrm>
          <a:off x="4267200" y="1981200"/>
          <a:ext cx="1185863" cy="755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4334" name="Equation" r:id="rId5" imgW="698400" imgH="444240" progId="Equation.3">
                  <p:embed/>
                </p:oleObj>
              </mc:Choice>
              <mc:Fallback>
                <p:oleObj name="Equation" r:id="rId5" imgW="698400" imgH="4442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67200" y="1981200"/>
                        <a:ext cx="1185863" cy="7556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" name="Object 23"/>
          <p:cNvGraphicFramePr>
            <a:graphicFrameLocks noChangeAspect="1"/>
          </p:cNvGraphicFramePr>
          <p:nvPr/>
        </p:nvGraphicFramePr>
        <p:xfrm>
          <a:off x="6324600" y="1981200"/>
          <a:ext cx="2481263" cy="669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4335" name="Equation" r:id="rId7" imgW="1460160" imgH="393480" progId="Equation.3">
                  <p:embed/>
                </p:oleObj>
              </mc:Choice>
              <mc:Fallback>
                <p:oleObj name="Equation" r:id="rId7" imgW="1460160" imgH="39348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24600" y="1981200"/>
                        <a:ext cx="2481263" cy="669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" name="Rectangle 24"/>
          <p:cNvSpPr>
            <a:spLocks noChangeArrowheads="1"/>
          </p:cNvSpPr>
          <p:nvPr/>
        </p:nvSpPr>
        <p:spPr bwMode="auto">
          <a:xfrm>
            <a:off x="304800" y="990600"/>
            <a:ext cx="247856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</a:pPr>
            <a:r>
              <a:rPr lang="en-US" sz="2400" dirty="0" smtClean="0">
                <a:solidFill>
                  <a:schemeClr val="hlink"/>
                </a:solidFill>
                <a:latin typeface="Arial" pitchFamily="34" charset="0"/>
                <a:cs typeface="Arial" pitchFamily="34" charset="0"/>
              </a:rPr>
              <a:t>“</a:t>
            </a:r>
            <a:r>
              <a:rPr lang="en-US" sz="2400" dirty="0">
                <a:solidFill>
                  <a:schemeClr val="hlink"/>
                </a:solidFill>
                <a:latin typeface="Arial" pitchFamily="34" charset="0"/>
                <a:cs typeface="Arial" pitchFamily="34" charset="0"/>
              </a:rPr>
              <a:t>Decent” cavities</a:t>
            </a:r>
          </a:p>
        </p:txBody>
      </p:sp>
      <p:sp>
        <p:nvSpPr>
          <p:cNvPr id="111" name="Rectangle 41"/>
          <p:cNvSpPr>
            <a:spLocks noChangeArrowheads="1"/>
          </p:cNvSpPr>
          <p:nvPr/>
        </p:nvSpPr>
        <p:spPr bwMode="auto">
          <a:xfrm>
            <a:off x="4114800" y="1143000"/>
            <a:ext cx="4468812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457200" indent="-457200"/>
            <a:r>
              <a:rPr lang="en-US" sz="1600" dirty="0">
                <a:latin typeface="Times New Roman" pitchFamily="18" charset="0"/>
              </a:rPr>
              <a:t>G. </a:t>
            </a:r>
            <a:r>
              <a:rPr lang="en-US" sz="1600" dirty="0" err="1">
                <a:latin typeface="Times New Roman" pitchFamily="18" charset="0"/>
              </a:rPr>
              <a:t>Guthorlein</a:t>
            </a:r>
            <a:r>
              <a:rPr lang="en-US" sz="1600" dirty="0">
                <a:latin typeface="Times New Roman" pitchFamily="18" charset="0"/>
              </a:rPr>
              <a:t>, et al., </a:t>
            </a:r>
            <a:r>
              <a:rPr lang="en-US" sz="1600" i="1" dirty="0">
                <a:latin typeface="Times New Roman" pitchFamily="18" charset="0"/>
              </a:rPr>
              <a:t>Nature</a:t>
            </a:r>
            <a:r>
              <a:rPr lang="en-US" sz="1600" dirty="0">
                <a:latin typeface="Times New Roman" pitchFamily="18" charset="0"/>
              </a:rPr>
              <a:t> </a:t>
            </a:r>
            <a:r>
              <a:rPr lang="en-US" sz="1600" b="1" dirty="0">
                <a:latin typeface="Times New Roman" pitchFamily="18" charset="0"/>
              </a:rPr>
              <a:t>414</a:t>
            </a:r>
            <a:r>
              <a:rPr lang="en-US" sz="1600" dirty="0">
                <a:latin typeface="Times New Roman" pitchFamily="18" charset="0"/>
              </a:rPr>
              <a:t>, 49 (2001)</a:t>
            </a:r>
          </a:p>
          <a:p>
            <a:pPr marL="457200" indent="-457200"/>
            <a:r>
              <a:rPr lang="en-US" sz="1600" dirty="0">
                <a:latin typeface="Times New Roman" pitchFamily="18" charset="0"/>
              </a:rPr>
              <a:t>A. </a:t>
            </a:r>
            <a:r>
              <a:rPr lang="en-US" sz="1600" dirty="0" err="1">
                <a:latin typeface="Times New Roman" pitchFamily="18" charset="0"/>
              </a:rPr>
              <a:t>Mundt</a:t>
            </a:r>
            <a:r>
              <a:rPr lang="en-US" sz="1600" dirty="0">
                <a:latin typeface="Times New Roman" pitchFamily="18" charset="0"/>
              </a:rPr>
              <a:t>, et al., </a:t>
            </a:r>
            <a:r>
              <a:rPr lang="en-US" sz="1600" i="1" dirty="0">
                <a:latin typeface="Times New Roman" pitchFamily="18" charset="0"/>
              </a:rPr>
              <a:t>Phys. Rev. </a:t>
            </a:r>
            <a:r>
              <a:rPr lang="en-US" sz="1600" i="1" dirty="0" err="1">
                <a:latin typeface="Times New Roman" pitchFamily="18" charset="0"/>
              </a:rPr>
              <a:t>Lett</a:t>
            </a:r>
            <a:r>
              <a:rPr lang="en-US" sz="1600" i="1" dirty="0">
                <a:latin typeface="Times New Roman" pitchFamily="18" charset="0"/>
              </a:rPr>
              <a:t>.</a:t>
            </a:r>
            <a:r>
              <a:rPr lang="en-US" sz="1600" dirty="0">
                <a:latin typeface="Times New Roman" pitchFamily="18" charset="0"/>
              </a:rPr>
              <a:t> </a:t>
            </a:r>
            <a:r>
              <a:rPr lang="en-US" sz="1600" b="1" dirty="0">
                <a:latin typeface="Times New Roman" pitchFamily="18" charset="0"/>
              </a:rPr>
              <a:t>89</a:t>
            </a:r>
            <a:r>
              <a:rPr lang="en-US" sz="1600" dirty="0">
                <a:latin typeface="Times New Roman" pitchFamily="18" charset="0"/>
              </a:rPr>
              <a:t>, 103001 (2002)</a:t>
            </a:r>
          </a:p>
          <a:p>
            <a:pPr marL="457200" indent="-457200"/>
            <a:r>
              <a:rPr lang="en-US" sz="1600" dirty="0">
                <a:latin typeface="Times New Roman" pitchFamily="18" charset="0"/>
              </a:rPr>
              <a:t>W. </a:t>
            </a:r>
            <a:r>
              <a:rPr lang="en-US" sz="1600" dirty="0" err="1">
                <a:latin typeface="Times New Roman" pitchFamily="18" charset="0"/>
              </a:rPr>
              <a:t>Keller,et</a:t>
            </a:r>
            <a:r>
              <a:rPr lang="en-US" sz="1600" dirty="0">
                <a:latin typeface="Times New Roman" pitchFamily="18" charset="0"/>
              </a:rPr>
              <a:t> al., Nature </a:t>
            </a:r>
            <a:r>
              <a:rPr lang="en-US" sz="1600" b="1" dirty="0">
                <a:latin typeface="Times New Roman" pitchFamily="18" charset="0"/>
              </a:rPr>
              <a:t>431</a:t>
            </a:r>
            <a:r>
              <a:rPr lang="en-US" sz="1600" dirty="0">
                <a:latin typeface="Times New Roman" pitchFamily="18" charset="0"/>
              </a:rPr>
              <a:t>, 1075 (2004)</a:t>
            </a:r>
          </a:p>
        </p:txBody>
      </p:sp>
      <p:sp>
        <p:nvSpPr>
          <p:cNvPr id="114" name="Rectangle 113"/>
          <p:cNvSpPr/>
          <p:nvPr/>
        </p:nvSpPr>
        <p:spPr>
          <a:xfrm>
            <a:off x="304800" y="3505200"/>
            <a:ext cx="425129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34963" indent="-334963">
              <a:spcBef>
                <a:spcPct val="20000"/>
              </a:spcBef>
              <a:buFont typeface="Arial" pitchFamily="34" charset="0"/>
              <a:buChar char="•"/>
              <a:tabLst>
                <a:tab pos="512763" algn="l"/>
              </a:tabLst>
            </a:pPr>
            <a:r>
              <a:rPr lang="en-US" sz="28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Time-bin photonic qubit</a:t>
            </a:r>
            <a:endParaRPr lang="en-US" sz="2800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6" name="Line 6"/>
          <p:cNvSpPr>
            <a:spLocks noChangeShapeType="1"/>
          </p:cNvSpPr>
          <p:nvPr/>
        </p:nvSpPr>
        <p:spPr bwMode="auto">
          <a:xfrm>
            <a:off x="533400" y="6019800"/>
            <a:ext cx="838200" cy="0"/>
          </a:xfrm>
          <a:prstGeom prst="line">
            <a:avLst/>
          </a:prstGeom>
          <a:noFill/>
          <a:ln w="50800" cap="rnd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8" name="Line 8"/>
          <p:cNvSpPr>
            <a:spLocks noChangeShapeType="1"/>
          </p:cNvSpPr>
          <p:nvPr/>
        </p:nvSpPr>
        <p:spPr bwMode="auto">
          <a:xfrm>
            <a:off x="533400" y="6324600"/>
            <a:ext cx="838200" cy="0"/>
          </a:xfrm>
          <a:prstGeom prst="line">
            <a:avLst/>
          </a:prstGeom>
          <a:noFill/>
          <a:ln w="50800" cap="rnd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9" name="Line 9"/>
          <p:cNvSpPr>
            <a:spLocks noChangeShapeType="1"/>
          </p:cNvSpPr>
          <p:nvPr/>
        </p:nvSpPr>
        <p:spPr bwMode="auto">
          <a:xfrm>
            <a:off x="533400" y="4343400"/>
            <a:ext cx="838200" cy="0"/>
          </a:xfrm>
          <a:prstGeom prst="line">
            <a:avLst/>
          </a:prstGeom>
          <a:noFill/>
          <a:ln w="50800" cap="rnd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5" name="Oval 15"/>
          <p:cNvSpPr>
            <a:spLocks noChangeArrowheads="1"/>
          </p:cNvSpPr>
          <p:nvPr/>
        </p:nvSpPr>
        <p:spPr bwMode="auto">
          <a:xfrm>
            <a:off x="838200" y="5867400"/>
            <a:ext cx="228600" cy="2286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26" name="Oval 18"/>
          <p:cNvSpPr>
            <a:spLocks noChangeArrowheads="1"/>
          </p:cNvSpPr>
          <p:nvPr/>
        </p:nvSpPr>
        <p:spPr bwMode="auto">
          <a:xfrm>
            <a:off x="838200" y="6172200"/>
            <a:ext cx="228600" cy="228600"/>
          </a:xfrm>
          <a:prstGeom prst="ellipse">
            <a:avLst/>
          </a:prstGeom>
          <a:solidFill>
            <a:schemeClr val="accent5">
              <a:lumMod val="7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38" name="Freeform 24"/>
          <p:cNvSpPr>
            <a:spLocks/>
          </p:cNvSpPr>
          <p:nvPr/>
        </p:nvSpPr>
        <p:spPr bwMode="auto">
          <a:xfrm flipH="1">
            <a:off x="1017494" y="4378363"/>
            <a:ext cx="139850" cy="1522206"/>
          </a:xfrm>
          <a:custGeom>
            <a:avLst/>
            <a:gdLst>
              <a:gd name="T0" fmla="*/ 96 w 152"/>
              <a:gd name="T1" fmla="*/ 0 h 1440"/>
              <a:gd name="T2" fmla="*/ 144 w 152"/>
              <a:gd name="T3" fmla="*/ 192 h 1440"/>
              <a:gd name="T4" fmla="*/ 48 w 152"/>
              <a:gd name="T5" fmla="*/ 336 h 1440"/>
              <a:gd name="T6" fmla="*/ 144 w 152"/>
              <a:gd name="T7" fmla="*/ 528 h 1440"/>
              <a:gd name="T8" fmla="*/ 48 w 152"/>
              <a:gd name="T9" fmla="*/ 672 h 1440"/>
              <a:gd name="T10" fmla="*/ 144 w 152"/>
              <a:gd name="T11" fmla="*/ 864 h 1440"/>
              <a:gd name="T12" fmla="*/ 48 w 152"/>
              <a:gd name="T13" fmla="*/ 1008 h 1440"/>
              <a:gd name="T14" fmla="*/ 144 w 152"/>
              <a:gd name="T15" fmla="*/ 1152 h 1440"/>
              <a:gd name="T16" fmla="*/ 0 w 152"/>
              <a:gd name="T17" fmla="*/ 1296 h 1440"/>
              <a:gd name="T18" fmla="*/ 144 w 152"/>
              <a:gd name="T19" fmla="*/ 1440 h 144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52"/>
              <a:gd name="T31" fmla="*/ 0 h 1440"/>
              <a:gd name="T32" fmla="*/ 152 w 152"/>
              <a:gd name="T33" fmla="*/ 1440 h 1440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52" h="1440">
                <a:moveTo>
                  <a:pt x="96" y="0"/>
                </a:moveTo>
                <a:cubicBezTo>
                  <a:pt x="124" y="68"/>
                  <a:pt x="152" y="136"/>
                  <a:pt x="144" y="192"/>
                </a:cubicBezTo>
                <a:cubicBezTo>
                  <a:pt x="136" y="248"/>
                  <a:pt x="48" y="280"/>
                  <a:pt x="48" y="336"/>
                </a:cubicBezTo>
                <a:cubicBezTo>
                  <a:pt x="48" y="392"/>
                  <a:pt x="144" y="472"/>
                  <a:pt x="144" y="528"/>
                </a:cubicBezTo>
                <a:cubicBezTo>
                  <a:pt x="144" y="584"/>
                  <a:pt x="48" y="616"/>
                  <a:pt x="48" y="672"/>
                </a:cubicBezTo>
                <a:cubicBezTo>
                  <a:pt x="48" y="728"/>
                  <a:pt x="144" y="808"/>
                  <a:pt x="144" y="864"/>
                </a:cubicBezTo>
                <a:cubicBezTo>
                  <a:pt x="144" y="920"/>
                  <a:pt x="48" y="960"/>
                  <a:pt x="48" y="1008"/>
                </a:cubicBezTo>
                <a:cubicBezTo>
                  <a:pt x="48" y="1056"/>
                  <a:pt x="152" y="1104"/>
                  <a:pt x="144" y="1152"/>
                </a:cubicBezTo>
                <a:cubicBezTo>
                  <a:pt x="136" y="1200"/>
                  <a:pt x="0" y="1248"/>
                  <a:pt x="0" y="1296"/>
                </a:cubicBezTo>
                <a:cubicBezTo>
                  <a:pt x="0" y="1344"/>
                  <a:pt x="120" y="1416"/>
                  <a:pt x="144" y="1440"/>
                </a:cubicBezTo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latin typeface="Calibri" pitchFamily="34" charset="0"/>
            </a:endParaRPr>
          </a:p>
        </p:txBody>
      </p:sp>
      <p:cxnSp>
        <p:nvCxnSpPr>
          <p:cNvPr id="141" name="Straight Arrow Connector 140"/>
          <p:cNvCxnSpPr/>
          <p:nvPr/>
        </p:nvCxnSpPr>
        <p:spPr>
          <a:xfrm rot="5400000" flipH="1" flipV="1">
            <a:off x="-37548" y="5195944"/>
            <a:ext cx="1614442" cy="795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4" name="Line 6"/>
          <p:cNvSpPr>
            <a:spLocks noChangeShapeType="1"/>
          </p:cNvSpPr>
          <p:nvPr/>
        </p:nvSpPr>
        <p:spPr bwMode="auto">
          <a:xfrm>
            <a:off x="2138130" y="6021588"/>
            <a:ext cx="838200" cy="0"/>
          </a:xfrm>
          <a:prstGeom prst="line">
            <a:avLst/>
          </a:prstGeom>
          <a:noFill/>
          <a:ln w="50800" cap="rnd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5" name="Line 8"/>
          <p:cNvSpPr>
            <a:spLocks noChangeShapeType="1"/>
          </p:cNvSpPr>
          <p:nvPr/>
        </p:nvSpPr>
        <p:spPr bwMode="auto">
          <a:xfrm>
            <a:off x="2138130" y="6326388"/>
            <a:ext cx="838200" cy="0"/>
          </a:xfrm>
          <a:prstGeom prst="line">
            <a:avLst/>
          </a:prstGeom>
          <a:noFill/>
          <a:ln w="50800" cap="rnd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6" name="Line 9"/>
          <p:cNvSpPr>
            <a:spLocks noChangeShapeType="1"/>
          </p:cNvSpPr>
          <p:nvPr/>
        </p:nvSpPr>
        <p:spPr bwMode="auto">
          <a:xfrm>
            <a:off x="2138130" y="4345188"/>
            <a:ext cx="838200" cy="0"/>
          </a:xfrm>
          <a:prstGeom prst="line">
            <a:avLst/>
          </a:prstGeom>
          <a:noFill/>
          <a:ln w="50800" cap="rnd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7" name="Oval 15"/>
          <p:cNvSpPr>
            <a:spLocks noChangeArrowheads="1"/>
          </p:cNvSpPr>
          <p:nvPr/>
        </p:nvSpPr>
        <p:spPr bwMode="auto">
          <a:xfrm>
            <a:off x="2442930" y="6172200"/>
            <a:ext cx="228600" cy="2286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48" name="Oval 18"/>
          <p:cNvSpPr>
            <a:spLocks noChangeArrowheads="1"/>
          </p:cNvSpPr>
          <p:nvPr/>
        </p:nvSpPr>
        <p:spPr bwMode="auto">
          <a:xfrm>
            <a:off x="2442930" y="5867400"/>
            <a:ext cx="228600" cy="228600"/>
          </a:xfrm>
          <a:prstGeom prst="ellipse">
            <a:avLst/>
          </a:prstGeom>
          <a:solidFill>
            <a:schemeClr val="accent5">
              <a:lumMod val="7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51" name="Line 6"/>
          <p:cNvSpPr>
            <a:spLocks noChangeShapeType="1"/>
          </p:cNvSpPr>
          <p:nvPr/>
        </p:nvSpPr>
        <p:spPr bwMode="auto">
          <a:xfrm>
            <a:off x="3687282" y="6021588"/>
            <a:ext cx="838200" cy="0"/>
          </a:xfrm>
          <a:prstGeom prst="line">
            <a:avLst/>
          </a:prstGeom>
          <a:noFill/>
          <a:ln w="50800" cap="rnd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2" name="Line 8"/>
          <p:cNvSpPr>
            <a:spLocks noChangeShapeType="1"/>
          </p:cNvSpPr>
          <p:nvPr/>
        </p:nvSpPr>
        <p:spPr bwMode="auto">
          <a:xfrm>
            <a:off x="3687282" y="6326388"/>
            <a:ext cx="838200" cy="0"/>
          </a:xfrm>
          <a:prstGeom prst="line">
            <a:avLst/>
          </a:prstGeom>
          <a:noFill/>
          <a:ln w="50800" cap="rnd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" name="Line 9"/>
          <p:cNvSpPr>
            <a:spLocks noChangeShapeType="1"/>
          </p:cNvSpPr>
          <p:nvPr/>
        </p:nvSpPr>
        <p:spPr bwMode="auto">
          <a:xfrm>
            <a:off x="3687282" y="4345188"/>
            <a:ext cx="838200" cy="0"/>
          </a:xfrm>
          <a:prstGeom prst="line">
            <a:avLst/>
          </a:prstGeom>
          <a:noFill/>
          <a:ln w="50800" cap="rnd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4" name="Oval 15"/>
          <p:cNvSpPr>
            <a:spLocks noChangeArrowheads="1"/>
          </p:cNvSpPr>
          <p:nvPr/>
        </p:nvSpPr>
        <p:spPr bwMode="auto">
          <a:xfrm>
            <a:off x="3992082" y="6172200"/>
            <a:ext cx="228600" cy="2286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55" name="Oval 18"/>
          <p:cNvSpPr>
            <a:spLocks noChangeArrowheads="1"/>
          </p:cNvSpPr>
          <p:nvPr/>
        </p:nvSpPr>
        <p:spPr bwMode="auto">
          <a:xfrm>
            <a:off x="3992082" y="5867400"/>
            <a:ext cx="228600" cy="228600"/>
          </a:xfrm>
          <a:prstGeom prst="ellipse">
            <a:avLst/>
          </a:prstGeom>
          <a:solidFill>
            <a:schemeClr val="accent5">
              <a:lumMod val="7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56" name="Freeform 24"/>
          <p:cNvSpPr>
            <a:spLocks/>
          </p:cNvSpPr>
          <p:nvPr/>
        </p:nvSpPr>
        <p:spPr bwMode="auto">
          <a:xfrm flipH="1">
            <a:off x="4171376" y="4380151"/>
            <a:ext cx="139850" cy="1522206"/>
          </a:xfrm>
          <a:custGeom>
            <a:avLst/>
            <a:gdLst>
              <a:gd name="T0" fmla="*/ 96 w 152"/>
              <a:gd name="T1" fmla="*/ 0 h 1440"/>
              <a:gd name="T2" fmla="*/ 144 w 152"/>
              <a:gd name="T3" fmla="*/ 192 h 1440"/>
              <a:gd name="T4" fmla="*/ 48 w 152"/>
              <a:gd name="T5" fmla="*/ 336 h 1440"/>
              <a:gd name="T6" fmla="*/ 144 w 152"/>
              <a:gd name="T7" fmla="*/ 528 h 1440"/>
              <a:gd name="T8" fmla="*/ 48 w 152"/>
              <a:gd name="T9" fmla="*/ 672 h 1440"/>
              <a:gd name="T10" fmla="*/ 144 w 152"/>
              <a:gd name="T11" fmla="*/ 864 h 1440"/>
              <a:gd name="T12" fmla="*/ 48 w 152"/>
              <a:gd name="T13" fmla="*/ 1008 h 1440"/>
              <a:gd name="T14" fmla="*/ 144 w 152"/>
              <a:gd name="T15" fmla="*/ 1152 h 1440"/>
              <a:gd name="T16" fmla="*/ 0 w 152"/>
              <a:gd name="T17" fmla="*/ 1296 h 1440"/>
              <a:gd name="T18" fmla="*/ 144 w 152"/>
              <a:gd name="T19" fmla="*/ 1440 h 144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52"/>
              <a:gd name="T31" fmla="*/ 0 h 1440"/>
              <a:gd name="T32" fmla="*/ 152 w 152"/>
              <a:gd name="T33" fmla="*/ 1440 h 1440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52" h="1440">
                <a:moveTo>
                  <a:pt x="96" y="0"/>
                </a:moveTo>
                <a:cubicBezTo>
                  <a:pt x="124" y="68"/>
                  <a:pt x="152" y="136"/>
                  <a:pt x="144" y="192"/>
                </a:cubicBezTo>
                <a:cubicBezTo>
                  <a:pt x="136" y="248"/>
                  <a:pt x="48" y="280"/>
                  <a:pt x="48" y="336"/>
                </a:cubicBezTo>
                <a:cubicBezTo>
                  <a:pt x="48" y="392"/>
                  <a:pt x="144" y="472"/>
                  <a:pt x="144" y="528"/>
                </a:cubicBezTo>
                <a:cubicBezTo>
                  <a:pt x="144" y="584"/>
                  <a:pt x="48" y="616"/>
                  <a:pt x="48" y="672"/>
                </a:cubicBezTo>
                <a:cubicBezTo>
                  <a:pt x="48" y="728"/>
                  <a:pt x="144" y="808"/>
                  <a:pt x="144" y="864"/>
                </a:cubicBezTo>
                <a:cubicBezTo>
                  <a:pt x="144" y="920"/>
                  <a:pt x="48" y="960"/>
                  <a:pt x="48" y="1008"/>
                </a:cubicBezTo>
                <a:cubicBezTo>
                  <a:pt x="48" y="1056"/>
                  <a:pt x="152" y="1104"/>
                  <a:pt x="144" y="1152"/>
                </a:cubicBezTo>
                <a:cubicBezTo>
                  <a:pt x="136" y="1200"/>
                  <a:pt x="0" y="1248"/>
                  <a:pt x="0" y="1296"/>
                </a:cubicBezTo>
                <a:cubicBezTo>
                  <a:pt x="0" y="1344"/>
                  <a:pt x="120" y="1416"/>
                  <a:pt x="144" y="1440"/>
                </a:cubicBezTo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latin typeface="Calibri" pitchFamily="34" charset="0"/>
            </a:endParaRPr>
          </a:p>
        </p:txBody>
      </p:sp>
      <p:cxnSp>
        <p:nvCxnSpPr>
          <p:cNvPr id="157" name="Straight Arrow Connector 156"/>
          <p:cNvCxnSpPr/>
          <p:nvPr/>
        </p:nvCxnSpPr>
        <p:spPr>
          <a:xfrm rot="5400000" flipH="1" flipV="1">
            <a:off x="3116334" y="5197732"/>
            <a:ext cx="1614442" cy="795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8" name="Curved Left Arrow 157"/>
          <p:cNvSpPr>
            <a:spLocks noChangeAspect="1"/>
          </p:cNvSpPr>
          <p:nvPr/>
        </p:nvSpPr>
        <p:spPr>
          <a:xfrm>
            <a:off x="3048000" y="6011631"/>
            <a:ext cx="234086" cy="389169"/>
          </a:xfrm>
          <a:prstGeom prst="curvedLef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9" name="Curved Left Arrow 158"/>
          <p:cNvSpPr>
            <a:spLocks noChangeAspect="1"/>
          </p:cNvSpPr>
          <p:nvPr/>
        </p:nvSpPr>
        <p:spPr>
          <a:xfrm rot="10800000">
            <a:off x="1828800" y="5943600"/>
            <a:ext cx="234086" cy="389169"/>
          </a:xfrm>
          <a:prstGeom prst="curvedLef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0" name="Rectangle 159"/>
          <p:cNvSpPr/>
          <p:nvPr/>
        </p:nvSpPr>
        <p:spPr>
          <a:xfrm>
            <a:off x="5422880" y="4412159"/>
            <a:ext cx="330411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34963" indent="-334963">
              <a:spcBef>
                <a:spcPct val="20000"/>
              </a:spcBef>
              <a:tabLst>
                <a:tab pos="512763" algn="l"/>
              </a:tabLst>
            </a:pPr>
            <a:r>
              <a:rPr lang="en-US" sz="20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Insensitive to birefringence,</a:t>
            </a:r>
          </a:p>
          <a:p>
            <a:pPr marL="334963" indent="-334963">
              <a:spcBef>
                <a:spcPct val="20000"/>
              </a:spcBef>
              <a:tabLst>
                <a:tab pos="512763" algn="l"/>
              </a:tabLst>
            </a:pPr>
            <a:r>
              <a:rPr lang="en-US" sz="20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dispersion</a:t>
            </a:r>
            <a:endParaRPr lang="en-US" sz="2000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1" name="Rectangle 160"/>
          <p:cNvSpPr/>
          <p:nvPr/>
        </p:nvSpPr>
        <p:spPr>
          <a:xfrm>
            <a:off x="5422880" y="5257800"/>
            <a:ext cx="341632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34963" indent="-334963">
              <a:spcBef>
                <a:spcPct val="20000"/>
              </a:spcBef>
              <a:tabLst>
                <a:tab pos="512763" algn="l"/>
              </a:tabLst>
            </a:pPr>
            <a:r>
              <a:rPr lang="en-US" sz="20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Cavity length free parameter</a:t>
            </a:r>
            <a:endParaRPr lang="en-US" sz="2000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2" name="Rectangle 161"/>
          <p:cNvSpPr/>
          <p:nvPr/>
        </p:nvSpPr>
        <p:spPr>
          <a:xfrm>
            <a:off x="5422880" y="5783759"/>
            <a:ext cx="339561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34963" indent="-334963">
              <a:spcBef>
                <a:spcPct val="20000"/>
              </a:spcBef>
              <a:tabLst>
                <a:tab pos="512763" algn="l"/>
              </a:tabLst>
            </a:pPr>
            <a:r>
              <a:rPr lang="en-US" sz="20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Time-bin resolving detectors</a:t>
            </a:r>
          </a:p>
          <a:p>
            <a:pPr marL="334963" indent="-334963">
              <a:spcBef>
                <a:spcPct val="20000"/>
              </a:spcBef>
              <a:tabLst>
                <a:tab pos="512763" algn="l"/>
              </a:tabLst>
            </a:pPr>
            <a:r>
              <a:rPr lang="en-US" sz="20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give other entangled states</a:t>
            </a:r>
            <a:endParaRPr lang="en-US" sz="2000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3" name="TextBox 162"/>
          <p:cNvSpPr txBox="1"/>
          <p:nvPr/>
        </p:nvSpPr>
        <p:spPr>
          <a:xfrm>
            <a:off x="2286000" y="4953000"/>
            <a:ext cx="56457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smtClean="0">
                <a:solidFill>
                  <a:srgbClr val="00B050"/>
                </a:solidFill>
                <a:latin typeface="Symbol" pitchFamily="18" charset="2"/>
              </a:rPr>
              <a:t>p</a:t>
            </a:r>
            <a:endParaRPr lang="en-US" sz="5400" dirty="0">
              <a:solidFill>
                <a:srgbClr val="00B050"/>
              </a:solidFill>
              <a:latin typeface="Symbol" pitchFamily="18" charset="2"/>
            </a:endParaRPr>
          </a:p>
        </p:txBody>
      </p:sp>
      <p:sp>
        <p:nvSpPr>
          <p:cNvPr id="165" name="Rectangle 164"/>
          <p:cNvSpPr/>
          <p:nvPr/>
        </p:nvSpPr>
        <p:spPr>
          <a:xfrm>
            <a:off x="529531" y="2696492"/>
            <a:ext cx="836068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34963" indent="-334963">
              <a:spcBef>
                <a:spcPct val="20000"/>
              </a:spcBef>
              <a:tabLst>
                <a:tab pos="512763" algn="l"/>
              </a:tabLst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Light collection: Innsbruck, NIST, Aarhus,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Sussex, Saarbrucken, Sandia,</a:t>
            </a:r>
          </a:p>
          <a:p>
            <a:pPr marL="334963" indent="-334963">
              <a:spcBef>
                <a:spcPct val="20000"/>
              </a:spcBef>
              <a:tabLst>
                <a:tab pos="512763" algn="l"/>
              </a:tabLst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Singapore, Duke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GTRI,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Erlangen, MIT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, Griffith, Washington,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JQI,…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6" name="Rectangle 165"/>
          <p:cNvSpPr/>
          <p:nvPr/>
        </p:nvSpPr>
        <p:spPr>
          <a:xfrm>
            <a:off x="1088865" y="4495800"/>
            <a:ext cx="96853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34963" indent="-334963">
              <a:spcBef>
                <a:spcPct val="20000"/>
              </a:spcBef>
              <a:tabLst>
                <a:tab pos="512763" algn="l"/>
              </a:tabLst>
            </a:pPr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early</a:t>
            </a:r>
          </a:p>
          <a:p>
            <a:pPr marL="334963" indent="-334963">
              <a:spcBef>
                <a:spcPct val="20000"/>
              </a:spcBef>
              <a:tabLst>
                <a:tab pos="512763" algn="l"/>
              </a:tabLst>
            </a:pPr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photon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7" name="Rectangle 166"/>
          <p:cNvSpPr/>
          <p:nvPr/>
        </p:nvSpPr>
        <p:spPr>
          <a:xfrm>
            <a:off x="4267200" y="4648200"/>
            <a:ext cx="96853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34963" indent="-334963">
              <a:spcBef>
                <a:spcPct val="20000"/>
              </a:spcBef>
              <a:tabLst>
                <a:tab pos="512763" algn="l"/>
              </a:tabLst>
            </a:pPr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late</a:t>
            </a:r>
          </a:p>
          <a:p>
            <a:pPr marL="334963" indent="-334963">
              <a:spcBef>
                <a:spcPct val="20000"/>
              </a:spcBef>
              <a:tabLst>
                <a:tab pos="512763" algn="l"/>
              </a:tabLst>
            </a:pPr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photon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69" name="Picture 168" descr="ExponentialDecay_02.png"/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486400" y="3429000"/>
            <a:ext cx="1170335" cy="709516"/>
          </a:xfrm>
          <a:prstGeom prst="rect">
            <a:avLst/>
          </a:prstGeom>
        </p:spPr>
      </p:pic>
      <p:pic>
        <p:nvPicPr>
          <p:cNvPr id="170" name="Picture 169" descr="ExponentialDecay_02.png"/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830665" y="3429000"/>
            <a:ext cx="1170335" cy="709516"/>
          </a:xfrm>
          <a:prstGeom prst="rect">
            <a:avLst/>
          </a:prstGeom>
        </p:spPr>
      </p:pic>
      <p:sp>
        <p:nvSpPr>
          <p:cNvPr id="171" name="Rectangle 170"/>
          <p:cNvSpPr/>
          <p:nvPr/>
        </p:nvSpPr>
        <p:spPr>
          <a:xfrm>
            <a:off x="7010400" y="3505200"/>
            <a:ext cx="74090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34963" indent="-334963">
              <a:spcBef>
                <a:spcPct val="20000"/>
              </a:spcBef>
              <a:tabLst>
                <a:tab pos="512763" algn="l"/>
              </a:tabLst>
            </a:pPr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early</a:t>
            </a:r>
          </a:p>
        </p:txBody>
      </p:sp>
      <p:sp>
        <p:nvSpPr>
          <p:cNvPr id="172" name="Rectangle 171"/>
          <p:cNvSpPr/>
          <p:nvPr/>
        </p:nvSpPr>
        <p:spPr>
          <a:xfrm>
            <a:off x="5726359" y="3505200"/>
            <a:ext cx="59824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34963" indent="-334963">
              <a:spcBef>
                <a:spcPct val="20000"/>
              </a:spcBef>
              <a:tabLst>
                <a:tab pos="512763" algn="l"/>
              </a:tabLst>
            </a:pPr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late</a:t>
            </a:r>
          </a:p>
        </p:txBody>
      </p:sp>
      <p:cxnSp>
        <p:nvCxnSpPr>
          <p:cNvPr id="174" name="Straight Arrow Connector 173"/>
          <p:cNvCxnSpPr/>
          <p:nvPr/>
        </p:nvCxnSpPr>
        <p:spPr>
          <a:xfrm>
            <a:off x="8001000" y="3810000"/>
            <a:ext cx="381000" cy="1588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7" name="Straight Arrow Connector 176"/>
          <p:cNvCxnSpPr/>
          <p:nvPr/>
        </p:nvCxnSpPr>
        <p:spPr>
          <a:xfrm>
            <a:off x="6629400" y="3810000"/>
            <a:ext cx="381000" cy="1588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8" name="TextBox 177"/>
          <p:cNvSpPr txBox="1"/>
          <p:nvPr/>
        </p:nvSpPr>
        <p:spPr>
          <a:xfrm>
            <a:off x="2108501" y="4808668"/>
            <a:ext cx="91403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Fast</a:t>
            </a:r>
            <a:endParaRPr lang="en-US" sz="3200" i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0" name="Rectangle 17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E7F6FF">
              <a:alpha val="7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9" name="Oval 178"/>
          <p:cNvSpPr/>
          <p:nvPr/>
        </p:nvSpPr>
        <p:spPr>
          <a:xfrm>
            <a:off x="1549101" y="4142509"/>
            <a:ext cx="2054711" cy="2581020"/>
          </a:xfrm>
          <a:prstGeom prst="ellipse">
            <a:avLst/>
          </a:prstGeom>
          <a:solidFill>
            <a:srgbClr val="E7F6FF"/>
          </a:solidFill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99" name="Group 198"/>
          <p:cNvGrpSpPr/>
          <p:nvPr/>
        </p:nvGrpSpPr>
        <p:grpSpPr>
          <a:xfrm>
            <a:off x="1828795" y="4345183"/>
            <a:ext cx="1453286" cy="2055612"/>
            <a:chOff x="1828795" y="4345183"/>
            <a:chExt cx="1453286" cy="2055612"/>
          </a:xfrm>
        </p:grpSpPr>
        <p:sp>
          <p:nvSpPr>
            <p:cNvPr id="190" name="Line 6"/>
            <p:cNvSpPr>
              <a:spLocks noChangeShapeType="1"/>
            </p:cNvSpPr>
            <p:nvPr/>
          </p:nvSpPr>
          <p:spPr bwMode="auto">
            <a:xfrm>
              <a:off x="2138125" y="6021583"/>
              <a:ext cx="838200" cy="0"/>
            </a:xfrm>
            <a:prstGeom prst="line">
              <a:avLst/>
            </a:prstGeom>
            <a:noFill/>
            <a:ln w="50800" cap="rnd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1" name="Line 8"/>
            <p:cNvSpPr>
              <a:spLocks noChangeShapeType="1"/>
            </p:cNvSpPr>
            <p:nvPr/>
          </p:nvSpPr>
          <p:spPr bwMode="auto">
            <a:xfrm>
              <a:off x="2138125" y="6326383"/>
              <a:ext cx="838200" cy="0"/>
            </a:xfrm>
            <a:prstGeom prst="line">
              <a:avLst/>
            </a:prstGeom>
            <a:noFill/>
            <a:ln w="50800" cap="rnd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2" name="Line 9"/>
            <p:cNvSpPr>
              <a:spLocks noChangeShapeType="1"/>
            </p:cNvSpPr>
            <p:nvPr/>
          </p:nvSpPr>
          <p:spPr bwMode="auto">
            <a:xfrm>
              <a:off x="2138125" y="4345183"/>
              <a:ext cx="838200" cy="0"/>
            </a:xfrm>
            <a:prstGeom prst="line">
              <a:avLst/>
            </a:prstGeom>
            <a:noFill/>
            <a:ln w="50800" cap="rnd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3" name="Oval 15"/>
            <p:cNvSpPr>
              <a:spLocks noChangeArrowheads="1"/>
            </p:cNvSpPr>
            <p:nvPr/>
          </p:nvSpPr>
          <p:spPr bwMode="auto">
            <a:xfrm>
              <a:off x="2442925" y="6172195"/>
              <a:ext cx="228600" cy="228600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94" name="Oval 18"/>
            <p:cNvSpPr>
              <a:spLocks noChangeArrowheads="1"/>
            </p:cNvSpPr>
            <p:nvPr/>
          </p:nvSpPr>
          <p:spPr bwMode="auto">
            <a:xfrm>
              <a:off x="2442925" y="5867395"/>
              <a:ext cx="228600" cy="2286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95" name="Curved Left Arrow 194"/>
            <p:cNvSpPr>
              <a:spLocks noChangeAspect="1"/>
            </p:cNvSpPr>
            <p:nvPr/>
          </p:nvSpPr>
          <p:spPr>
            <a:xfrm>
              <a:off x="3047995" y="6011626"/>
              <a:ext cx="234086" cy="389169"/>
            </a:xfrm>
            <a:prstGeom prst="curvedLeftArrow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96" name="Curved Left Arrow 195"/>
            <p:cNvSpPr>
              <a:spLocks noChangeAspect="1"/>
            </p:cNvSpPr>
            <p:nvPr/>
          </p:nvSpPr>
          <p:spPr>
            <a:xfrm rot="10800000">
              <a:off x="1828795" y="5943595"/>
              <a:ext cx="234086" cy="389169"/>
            </a:xfrm>
            <a:prstGeom prst="curvedLeftArrow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97" name="TextBox 196"/>
            <p:cNvSpPr txBox="1"/>
            <p:nvPr/>
          </p:nvSpPr>
          <p:spPr>
            <a:xfrm>
              <a:off x="2285995" y="4952995"/>
              <a:ext cx="564578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rgbClr val="00B050"/>
                  </a:solidFill>
                  <a:latin typeface="Symbol" pitchFamily="18" charset="2"/>
                </a:rPr>
                <a:t>p</a:t>
              </a:r>
              <a:endParaRPr lang="en-US" sz="5400" dirty="0">
                <a:solidFill>
                  <a:srgbClr val="00B050"/>
                </a:solidFill>
                <a:latin typeface="Symbol" pitchFamily="18" charset="2"/>
              </a:endParaRPr>
            </a:p>
          </p:txBody>
        </p:sp>
        <p:sp>
          <p:nvSpPr>
            <p:cNvPr id="198" name="TextBox 197"/>
            <p:cNvSpPr txBox="1"/>
            <p:nvPr/>
          </p:nvSpPr>
          <p:spPr>
            <a:xfrm>
              <a:off x="2108496" y="4808663"/>
              <a:ext cx="914033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i="1" dirty="0" smtClean="0">
                  <a:solidFill>
                    <a:srgbClr val="00B050"/>
                  </a:solidFill>
                  <a:latin typeface="Times New Roman" pitchFamily="18" charset="0"/>
                  <a:cs typeface="Times New Roman" pitchFamily="18" charset="0"/>
                </a:rPr>
                <a:t>Fast</a:t>
              </a:r>
              <a:endParaRPr lang="en-US" sz="3200" i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0" grpId="0" animBg="1"/>
      <p:bldP spid="17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52400" y="152400"/>
            <a:ext cx="8839200" cy="6553200"/>
          </a:xfrm>
          <a:prstGeom prst="rect">
            <a:avLst/>
          </a:prstGeom>
          <a:solidFill>
            <a:srgbClr val="E7F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Stimulated Raman transitions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 rot="10800000">
            <a:off x="1136055" y="1828800"/>
            <a:ext cx="609600" cy="1588"/>
          </a:xfrm>
          <a:prstGeom prst="line">
            <a:avLst/>
          </a:prstGeom>
          <a:ln w="38100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10800000">
            <a:off x="678855" y="4833938"/>
            <a:ext cx="609600" cy="1587"/>
          </a:xfrm>
          <a:prstGeom prst="line">
            <a:avLst/>
          </a:prstGeom>
          <a:ln w="38100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rot="10800000">
            <a:off x="1593255" y="4648200"/>
            <a:ext cx="609600" cy="1588"/>
          </a:xfrm>
          <a:prstGeom prst="line">
            <a:avLst/>
          </a:prstGeom>
          <a:ln w="38100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69455" y="4724400"/>
            <a:ext cx="43815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55055" y="4910138"/>
            <a:ext cx="43815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3" name="Straight Arrow Connector 12"/>
          <p:cNvCxnSpPr/>
          <p:nvPr/>
        </p:nvCxnSpPr>
        <p:spPr>
          <a:xfrm rot="5400000">
            <a:off x="2279055" y="4495800"/>
            <a:ext cx="306388" cy="1588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rot="5400000">
            <a:off x="2279055" y="4953000"/>
            <a:ext cx="306388" cy="1588"/>
          </a:xfrm>
          <a:prstGeom prst="straightConnector1">
            <a:avLst/>
          </a:prstGeom>
          <a:ln w="38100">
            <a:solidFill>
              <a:schemeClr val="tx1"/>
            </a:solidFill>
            <a:headEnd type="triangl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83855" y="4505325"/>
            <a:ext cx="7334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6" name="Straight Connector 15"/>
          <p:cNvCxnSpPr/>
          <p:nvPr/>
        </p:nvCxnSpPr>
        <p:spPr>
          <a:xfrm rot="5400000" flipH="1" flipV="1">
            <a:off x="92273" y="3405982"/>
            <a:ext cx="2239963" cy="45720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rot="16200000" flipV="1">
            <a:off x="640755" y="3314700"/>
            <a:ext cx="2057400" cy="4572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rot="10800000">
            <a:off x="1136055" y="2513013"/>
            <a:ext cx="609600" cy="1587"/>
          </a:xfrm>
          <a:prstGeom prst="line">
            <a:avLst/>
          </a:prstGeom>
          <a:ln w="38100" cap="rnd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7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93305" y="1981200"/>
            <a:ext cx="20955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0" name="Straight Arrow Connector 19"/>
          <p:cNvCxnSpPr/>
          <p:nvPr/>
        </p:nvCxnSpPr>
        <p:spPr>
          <a:xfrm rot="5400000">
            <a:off x="1574206" y="2171700"/>
            <a:ext cx="685800" cy="3175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"/>
          <p:cNvSpPr txBox="1">
            <a:spLocks noChangeArrowheads="1"/>
          </p:cNvSpPr>
          <p:nvPr/>
        </p:nvSpPr>
        <p:spPr bwMode="auto">
          <a:xfrm>
            <a:off x="3367071" y="1347759"/>
            <a:ext cx="4418389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rgbClr val="C00000"/>
                </a:solidFill>
              </a:rPr>
              <a:t>Single photon detuning </a:t>
            </a:r>
            <a:r>
              <a:rPr lang="en-US" sz="3200" dirty="0" smtClean="0">
                <a:solidFill>
                  <a:srgbClr val="C00000"/>
                </a:solidFill>
                <a:latin typeface="Symbol" pitchFamily="18" charset="2"/>
              </a:rPr>
              <a:t>D</a:t>
            </a:r>
            <a:endParaRPr lang="en-US" sz="3200" dirty="0">
              <a:solidFill>
                <a:srgbClr val="C00000"/>
              </a:solidFill>
              <a:latin typeface="Symbol" pitchFamily="18" charset="2"/>
            </a:endParaRPr>
          </a:p>
        </p:txBody>
      </p:sp>
      <p:sp>
        <p:nvSpPr>
          <p:cNvPr id="25" name="TextBox 2"/>
          <p:cNvSpPr txBox="1">
            <a:spLocks noChangeArrowheads="1"/>
          </p:cNvSpPr>
          <p:nvPr/>
        </p:nvSpPr>
        <p:spPr bwMode="auto">
          <a:xfrm>
            <a:off x="3878253" y="2004993"/>
            <a:ext cx="407438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3200" dirty="0" smtClean="0"/>
              <a:t>Spontaneous emission</a:t>
            </a:r>
            <a:endParaRPr lang="en-US" sz="3200" baseline="30000" dirty="0" smtClean="0"/>
          </a:p>
        </p:txBody>
      </p:sp>
      <p:sp>
        <p:nvSpPr>
          <p:cNvPr id="27" name="TextBox 2"/>
          <p:cNvSpPr txBox="1">
            <a:spLocks noChangeArrowheads="1"/>
          </p:cNvSpPr>
          <p:nvPr/>
        </p:nvSpPr>
        <p:spPr bwMode="auto">
          <a:xfrm>
            <a:off x="4206870" y="4745967"/>
            <a:ext cx="4575996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dirty="0" smtClean="0">
                <a:solidFill>
                  <a:srgbClr val="C00000"/>
                </a:solidFill>
                <a:latin typeface="Arial Black" pitchFamily="34" charset="0"/>
              </a:rPr>
              <a:t>Optical power = speed</a:t>
            </a:r>
          </a:p>
          <a:p>
            <a:r>
              <a:rPr lang="en-US" sz="2800" dirty="0" smtClean="0">
                <a:solidFill>
                  <a:srgbClr val="C00000"/>
                </a:solidFill>
                <a:latin typeface="Arial Black" pitchFamily="34" charset="0"/>
              </a:rPr>
              <a:t>and low laser-induced</a:t>
            </a:r>
          </a:p>
          <a:p>
            <a:r>
              <a:rPr lang="en-US" sz="2800" dirty="0" smtClean="0">
                <a:solidFill>
                  <a:srgbClr val="C00000"/>
                </a:solidFill>
                <a:latin typeface="Arial Black" pitchFamily="34" charset="0"/>
              </a:rPr>
              <a:t>decoherence</a:t>
            </a:r>
            <a:endParaRPr lang="en-US" sz="2800" dirty="0">
              <a:solidFill>
                <a:srgbClr val="C00000"/>
              </a:solidFill>
              <a:latin typeface="Arial Black" pitchFamily="34" charset="0"/>
            </a:endParaRPr>
          </a:p>
        </p:txBody>
      </p:sp>
      <p:graphicFrame>
        <p:nvGraphicFramePr>
          <p:cNvPr id="30" name="Object 29"/>
          <p:cNvGraphicFramePr>
            <a:graphicFrameLocks noChangeAspect="1"/>
          </p:cNvGraphicFramePr>
          <p:nvPr/>
        </p:nvGraphicFramePr>
        <p:xfrm>
          <a:off x="7858170" y="1822428"/>
          <a:ext cx="839799" cy="9297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63" name="Equation" r:id="rId8" imgW="355292" imgH="393359" progId="Equation.3">
                  <p:embed/>
                </p:oleObj>
              </mc:Choice>
              <mc:Fallback>
                <p:oleObj name="Equation" r:id="rId8" imgW="355292" imgH="393359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58170" y="1822428"/>
                        <a:ext cx="839799" cy="92977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" name="TextBox 2"/>
          <p:cNvSpPr txBox="1">
            <a:spLocks noChangeArrowheads="1"/>
          </p:cNvSpPr>
          <p:nvPr/>
        </p:nvSpPr>
        <p:spPr bwMode="auto">
          <a:xfrm>
            <a:off x="3878253" y="2698740"/>
            <a:ext cx="3391249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3200" dirty="0" smtClean="0"/>
              <a:t>Diff. ac Stark shifts</a:t>
            </a:r>
            <a:endParaRPr lang="en-US" sz="3200" baseline="30000" dirty="0" smtClean="0"/>
          </a:p>
        </p:txBody>
      </p:sp>
      <p:graphicFrame>
        <p:nvGraphicFramePr>
          <p:cNvPr id="5122" name="Object 2"/>
          <p:cNvGraphicFramePr>
            <a:graphicFrameLocks noChangeAspect="1"/>
          </p:cNvGraphicFramePr>
          <p:nvPr/>
        </p:nvGraphicFramePr>
        <p:xfrm>
          <a:off x="7312074" y="2516188"/>
          <a:ext cx="838200" cy="93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64" name="Equation" r:id="rId10" imgW="355292" imgH="393359" progId="Equation.3">
                  <p:embed/>
                </p:oleObj>
              </mc:Choice>
              <mc:Fallback>
                <p:oleObj name="Equation" r:id="rId10" imgW="355292" imgH="393359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12074" y="2516188"/>
                        <a:ext cx="838200" cy="9302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" name="TextBox 2"/>
          <p:cNvSpPr txBox="1">
            <a:spLocks noChangeArrowheads="1"/>
          </p:cNvSpPr>
          <p:nvPr/>
        </p:nvSpPr>
        <p:spPr bwMode="auto">
          <a:xfrm>
            <a:off x="3878253" y="3465513"/>
            <a:ext cx="335162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3200" dirty="0" smtClean="0"/>
              <a:t>Raman Rabi Freq.</a:t>
            </a:r>
            <a:endParaRPr lang="en-US" sz="3200" baseline="30000" dirty="0" smtClean="0"/>
          </a:p>
        </p:txBody>
      </p:sp>
      <p:graphicFrame>
        <p:nvGraphicFramePr>
          <p:cNvPr id="5123" name="Object 3"/>
          <p:cNvGraphicFramePr>
            <a:graphicFrameLocks noChangeAspect="1"/>
          </p:cNvGraphicFramePr>
          <p:nvPr/>
        </p:nvGraphicFramePr>
        <p:xfrm>
          <a:off x="7070783" y="3302011"/>
          <a:ext cx="1736725" cy="93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65" name="Equation" r:id="rId12" imgW="736280" imgH="393529" progId="Equation.3">
                  <p:embed/>
                </p:oleObj>
              </mc:Choice>
              <mc:Fallback>
                <p:oleObj name="Equation" r:id="rId12" imgW="736280" imgH="393529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70783" y="3302011"/>
                        <a:ext cx="1736725" cy="9302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7" grpId="0"/>
      <p:bldP spid="31" grpId="0"/>
      <p:bldP spid="3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" descr="P2200019"/>
          <p:cNvPicPr>
            <a:picLocks noChangeAspect="1" noChangeArrowheads="1"/>
          </p:cNvPicPr>
          <p:nvPr/>
        </p:nvPicPr>
        <p:blipFill>
          <a:blip r:embed="rId4" cstate="print">
            <a:lum bright="-66000" contrast="-7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Raman Laser Wavelength</a:t>
            </a:r>
            <a:endParaRPr lang="en-US" sz="3600" baseline="30000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Line 5"/>
          <p:cNvSpPr>
            <a:spLocks noChangeShapeType="1"/>
          </p:cNvSpPr>
          <p:nvPr/>
        </p:nvSpPr>
        <p:spPr bwMode="auto">
          <a:xfrm>
            <a:off x="1155696" y="5412802"/>
            <a:ext cx="670560" cy="0"/>
          </a:xfrm>
          <a:prstGeom prst="line">
            <a:avLst/>
          </a:prstGeom>
          <a:noFill/>
          <a:ln w="50800" cap="rnd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" name="Line 6"/>
          <p:cNvSpPr>
            <a:spLocks noChangeShapeType="1"/>
          </p:cNvSpPr>
          <p:nvPr/>
        </p:nvSpPr>
        <p:spPr bwMode="auto">
          <a:xfrm>
            <a:off x="1948176" y="5351842"/>
            <a:ext cx="670560" cy="0"/>
          </a:xfrm>
          <a:prstGeom prst="line">
            <a:avLst/>
          </a:prstGeom>
          <a:noFill/>
          <a:ln w="50800" cap="rnd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" name="Line 7"/>
          <p:cNvSpPr>
            <a:spLocks noChangeShapeType="1"/>
          </p:cNvSpPr>
          <p:nvPr/>
        </p:nvSpPr>
        <p:spPr bwMode="auto">
          <a:xfrm>
            <a:off x="2740656" y="5290882"/>
            <a:ext cx="670560" cy="0"/>
          </a:xfrm>
          <a:prstGeom prst="line">
            <a:avLst/>
          </a:prstGeom>
          <a:noFill/>
          <a:ln w="50800" cap="rnd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" name="Line 8"/>
          <p:cNvSpPr>
            <a:spLocks noChangeShapeType="1"/>
          </p:cNvSpPr>
          <p:nvPr/>
        </p:nvSpPr>
        <p:spPr bwMode="auto">
          <a:xfrm>
            <a:off x="1948176" y="5839522"/>
            <a:ext cx="670560" cy="0"/>
          </a:xfrm>
          <a:prstGeom prst="line">
            <a:avLst/>
          </a:prstGeom>
          <a:noFill/>
          <a:ln w="50800" cap="rnd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" name="Line 12"/>
          <p:cNvSpPr>
            <a:spLocks noChangeShapeType="1"/>
          </p:cNvSpPr>
          <p:nvPr/>
        </p:nvSpPr>
        <p:spPr bwMode="auto">
          <a:xfrm flipV="1">
            <a:off x="1167888" y="3279200"/>
            <a:ext cx="2255520" cy="0"/>
          </a:xfrm>
          <a:prstGeom prst="line">
            <a:avLst/>
          </a:prstGeom>
          <a:noFill/>
          <a:ln w="50800" cap="rnd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8" name="Text Box 13"/>
          <p:cNvSpPr txBox="1">
            <a:spLocks noChangeArrowheads="1"/>
          </p:cNvSpPr>
          <p:nvPr/>
        </p:nvSpPr>
        <p:spPr bwMode="auto">
          <a:xfrm>
            <a:off x="546095" y="5412802"/>
            <a:ext cx="88361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aseline="30000" dirty="0">
                <a:solidFill>
                  <a:schemeClr val="bg1"/>
                </a:solidFill>
                <a:latin typeface="Calibri" pitchFamily="34" charset="0"/>
              </a:rPr>
              <a:t>2</a:t>
            </a:r>
            <a:r>
              <a:rPr lang="en-US" sz="2400" dirty="0">
                <a:solidFill>
                  <a:schemeClr val="bg1"/>
                </a:solidFill>
                <a:latin typeface="Calibri" pitchFamily="34" charset="0"/>
              </a:rPr>
              <a:t>S</a:t>
            </a:r>
            <a:r>
              <a:rPr lang="en-US" sz="2400" baseline="-25000" dirty="0">
                <a:solidFill>
                  <a:schemeClr val="bg1"/>
                </a:solidFill>
                <a:latin typeface="Calibri" pitchFamily="34" charset="0"/>
              </a:rPr>
              <a:t>1/2</a:t>
            </a:r>
          </a:p>
        </p:txBody>
      </p:sp>
      <p:sp>
        <p:nvSpPr>
          <p:cNvPr id="39" name="Text Box 14"/>
          <p:cNvSpPr txBox="1">
            <a:spLocks noChangeArrowheads="1"/>
          </p:cNvSpPr>
          <p:nvPr/>
        </p:nvSpPr>
        <p:spPr bwMode="auto">
          <a:xfrm>
            <a:off x="347962" y="3048367"/>
            <a:ext cx="80741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aseline="30000" dirty="0">
                <a:solidFill>
                  <a:schemeClr val="bg1"/>
                </a:solidFill>
                <a:latin typeface="Calibri" pitchFamily="34" charset="0"/>
              </a:rPr>
              <a:t>2</a:t>
            </a:r>
            <a:r>
              <a:rPr lang="en-US" sz="2400" dirty="0">
                <a:solidFill>
                  <a:schemeClr val="bg1"/>
                </a:solidFill>
                <a:latin typeface="Calibri" pitchFamily="34" charset="0"/>
              </a:rPr>
              <a:t>P</a:t>
            </a:r>
            <a:r>
              <a:rPr lang="en-US" sz="2400" baseline="-25000" dirty="0">
                <a:solidFill>
                  <a:schemeClr val="bg1"/>
                </a:solidFill>
                <a:latin typeface="Calibri" pitchFamily="34" charset="0"/>
              </a:rPr>
              <a:t>1/2</a:t>
            </a:r>
          </a:p>
        </p:txBody>
      </p:sp>
      <p:sp>
        <p:nvSpPr>
          <p:cNvPr id="40" name="Oval 15"/>
          <p:cNvSpPr>
            <a:spLocks noChangeArrowheads="1"/>
          </p:cNvSpPr>
          <p:nvPr/>
        </p:nvSpPr>
        <p:spPr bwMode="auto">
          <a:xfrm>
            <a:off x="2192016" y="5229922"/>
            <a:ext cx="182880" cy="18288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41" name="Oval 18"/>
          <p:cNvSpPr>
            <a:spLocks noChangeArrowheads="1"/>
          </p:cNvSpPr>
          <p:nvPr/>
        </p:nvSpPr>
        <p:spPr bwMode="auto">
          <a:xfrm>
            <a:off x="2192016" y="5717602"/>
            <a:ext cx="182880" cy="182880"/>
          </a:xfrm>
          <a:prstGeom prst="ellipse">
            <a:avLst/>
          </a:prstGeom>
          <a:solidFill>
            <a:schemeClr val="accent5">
              <a:lumMod val="7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42" name="TextBox 45"/>
          <p:cNvSpPr txBox="1">
            <a:spLocks noChangeArrowheads="1"/>
          </p:cNvSpPr>
          <p:nvPr/>
        </p:nvSpPr>
        <p:spPr bwMode="auto">
          <a:xfrm>
            <a:off x="2679696" y="5412802"/>
            <a:ext cx="1043940" cy="369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Calibri" pitchFamily="34" charset="0"/>
              </a:rPr>
              <a:t>12.6 GHz</a:t>
            </a:r>
          </a:p>
        </p:txBody>
      </p:sp>
      <p:pic>
        <p:nvPicPr>
          <p:cNvPr id="43" name="Picture 46" descr="0.pn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496816" y="5900482"/>
            <a:ext cx="182880" cy="198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" name="Picture 47" descr="ket1.pn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496816" y="5108002"/>
            <a:ext cx="182880" cy="198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" name="Text Box 14"/>
          <p:cNvSpPr txBox="1">
            <a:spLocks noChangeArrowheads="1"/>
          </p:cNvSpPr>
          <p:nvPr/>
        </p:nvSpPr>
        <p:spPr bwMode="auto">
          <a:xfrm>
            <a:off x="344411" y="1886680"/>
            <a:ext cx="80746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aseline="30000" dirty="0" smtClean="0">
                <a:solidFill>
                  <a:schemeClr val="bg1"/>
                </a:solidFill>
                <a:latin typeface="Calibri" pitchFamily="34" charset="0"/>
              </a:rPr>
              <a:t>2</a:t>
            </a: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</a:rPr>
              <a:t>P</a:t>
            </a:r>
            <a:r>
              <a:rPr lang="en-US" sz="2400" baseline="-25000" dirty="0" smtClean="0">
                <a:solidFill>
                  <a:schemeClr val="bg1"/>
                </a:solidFill>
                <a:latin typeface="Calibri" pitchFamily="34" charset="0"/>
              </a:rPr>
              <a:t>3/2</a:t>
            </a:r>
            <a:endParaRPr lang="en-US" sz="2400" baseline="-250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67" name="Line 12"/>
          <p:cNvSpPr>
            <a:spLocks noChangeShapeType="1"/>
          </p:cNvSpPr>
          <p:nvPr/>
        </p:nvSpPr>
        <p:spPr bwMode="auto">
          <a:xfrm>
            <a:off x="1158992" y="2192026"/>
            <a:ext cx="2264416" cy="0"/>
          </a:xfrm>
          <a:prstGeom prst="line">
            <a:avLst/>
          </a:prstGeom>
          <a:noFill/>
          <a:ln w="50800" cap="rnd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cxnSp>
        <p:nvCxnSpPr>
          <p:cNvPr id="69" name="Straight Arrow Connector 68"/>
          <p:cNvCxnSpPr/>
          <p:nvPr/>
        </p:nvCxnSpPr>
        <p:spPr>
          <a:xfrm rot="5400000">
            <a:off x="-249616" y="3790980"/>
            <a:ext cx="3155359" cy="635"/>
          </a:xfrm>
          <a:prstGeom prst="straightConnector1">
            <a:avLst/>
          </a:prstGeom>
          <a:ln w="50800">
            <a:solidFill>
              <a:schemeClr val="accent4">
                <a:lumMod val="60000"/>
                <a:lumOff val="40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/>
          <p:cNvCxnSpPr/>
          <p:nvPr/>
        </p:nvCxnSpPr>
        <p:spPr>
          <a:xfrm rot="5400000">
            <a:off x="466039" y="4330738"/>
            <a:ext cx="2073939" cy="1270"/>
          </a:xfrm>
          <a:prstGeom prst="straightConnector1">
            <a:avLst/>
          </a:prstGeom>
          <a:ln w="50800">
            <a:solidFill>
              <a:srgbClr val="00B0F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xtBox 45"/>
          <p:cNvSpPr txBox="1">
            <a:spLocks noChangeArrowheads="1"/>
          </p:cNvSpPr>
          <p:nvPr/>
        </p:nvSpPr>
        <p:spPr bwMode="auto">
          <a:xfrm>
            <a:off x="979725" y="1611628"/>
            <a:ext cx="1164678" cy="467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Calibri" pitchFamily="34" charset="0"/>
              </a:rPr>
              <a:t>329 nm</a:t>
            </a:r>
            <a:endParaRPr lang="en-US" sz="3200" b="1" dirty="0">
              <a:solidFill>
                <a:schemeClr val="accent4">
                  <a:lumMod val="60000"/>
                  <a:lumOff val="40000"/>
                </a:schemeClr>
              </a:solidFill>
              <a:latin typeface="Calibri" pitchFamily="34" charset="0"/>
            </a:endParaRPr>
          </a:p>
        </p:txBody>
      </p:sp>
      <p:sp>
        <p:nvSpPr>
          <p:cNvPr id="74" name="TextBox 45"/>
          <p:cNvSpPr txBox="1">
            <a:spLocks noChangeArrowheads="1"/>
          </p:cNvSpPr>
          <p:nvPr/>
        </p:nvSpPr>
        <p:spPr bwMode="auto">
          <a:xfrm>
            <a:off x="1562064" y="4357280"/>
            <a:ext cx="1164678" cy="467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 b="1" dirty="0" smtClean="0">
                <a:solidFill>
                  <a:srgbClr val="00B0F0"/>
                </a:solidFill>
                <a:latin typeface="Calibri" pitchFamily="34" charset="0"/>
              </a:rPr>
              <a:t>370 nm</a:t>
            </a:r>
            <a:endParaRPr lang="en-US" sz="3200" b="1" dirty="0">
              <a:solidFill>
                <a:srgbClr val="00B0F0"/>
              </a:solidFill>
              <a:latin typeface="Calibri" pitchFamily="34" charset="0"/>
            </a:endParaRPr>
          </a:p>
        </p:txBody>
      </p:sp>
      <p:pic>
        <p:nvPicPr>
          <p:cNvPr id="55" name="Picture 54" descr="StarkShiftVSRabiFreq05_ThickLines_Whit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14800" y="2209800"/>
            <a:ext cx="4749611" cy="3228174"/>
          </a:xfrm>
          <a:prstGeom prst="rect">
            <a:avLst/>
          </a:prstGeom>
        </p:spPr>
      </p:pic>
      <p:cxnSp>
        <p:nvCxnSpPr>
          <p:cNvPr id="48" name="Straight Connector 47"/>
          <p:cNvCxnSpPr/>
          <p:nvPr/>
        </p:nvCxnSpPr>
        <p:spPr>
          <a:xfrm>
            <a:off x="748143" y="2895599"/>
            <a:ext cx="3075709" cy="1"/>
          </a:xfrm>
          <a:prstGeom prst="line">
            <a:avLst/>
          </a:prstGeom>
          <a:ln w="508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 rot="16200000" flipH="1">
            <a:off x="5223167" y="2660074"/>
            <a:ext cx="2646213" cy="1039087"/>
          </a:xfrm>
          <a:prstGeom prst="straightConnector1">
            <a:avLst/>
          </a:prstGeom>
          <a:ln w="50800">
            <a:solidFill>
              <a:srgbClr val="FFFF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4807527" y="1260763"/>
            <a:ext cx="259718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3200" dirty="0" smtClean="0">
                <a:solidFill>
                  <a:srgbClr val="FFFF00"/>
                </a:solidFill>
                <a:latin typeface="Arial Black" pitchFamily="34" charset="0"/>
              </a:rPr>
              <a:t>Δ</a:t>
            </a:r>
            <a:r>
              <a:rPr lang="en-US" sz="3200" dirty="0" smtClean="0">
                <a:solidFill>
                  <a:srgbClr val="FFFF00"/>
                </a:solidFill>
                <a:latin typeface="Arial Black" pitchFamily="34" charset="0"/>
              </a:rPr>
              <a:t> = 33 THz</a:t>
            </a:r>
            <a:endParaRPr lang="en-US" sz="3200" dirty="0">
              <a:solidFill>
                <a:srgbClr val="FFFF00"/>
              </a:solidFill>
              <a:latin typeface="Arial Black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533392" y="2914141"/>
            <a:ext cx="3642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dirty="0">
                <a:solidFill>
                  <a:srgbClr val="FFFF00"/>
                </a:solidFill>
                <a:latin typeface="Arial Black" pitchFamily="34" charset="0"/>
              </a:rPr>
              <a:t>Δ</a:t>
            </a:r>
            <a:endParaRPr lang="en-US" dirty="0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2509008" y="2938525"/>
            <a:ext cx="0" cy="268897"/>
          </a:xfrm>
          <a:prstGeom prst="straightConnector1">
            <a:avLst/>
          </a:prstGeom>
          <a:ln w="25400">
            <a:solidFill>
              <a:srgbClr val="FFFF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4114800" y="2192026"/>
            <a:ext cx="4749611" cy="3245948"/>
          </a:xfrm>
          <a:prstGeom prst="rect">
            <a:avLst/>
          </a:prstGeom>
          <a:solidFill>
            <a:srgbClr val="E7F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2" name="Straight Arrow Connector 51"/>
          <p:cNvCxnSpPr/>
          <p:nvPr/>
        </p:nvCxnSpPr>
        <p:spPr>
          <a:xfrm rot="10800000" flipV="1">
            <a:off x="3893129" y="1842654"/>
            <a:ext cx="1911926" cy="1011381"/>
          </a:xfrm>
          <a:prstGeom prst="straightConnector1">
            <a:avLst/>
          </a:prstGeom>
          <a:ln w="50800">
            <a:solidFill>
              <a:srgbClr val="FFFF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/>
          <p:cNvSpPr txBox="1"/>
          <p:nvPr/>
        </p:nvSpPr>
        <p:spPr>
          <a:xfrm>
            <a:off x="4707479" y="2454692"/>
            <a:ext cx="535723" cy="20415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spcAft>
                <a:spcPts val="1600"/>
              </a:spcAft>
            </a:pPr>
            <a:r>
              <a:rPr lang="en-US" sz="1000" b="1" dirty="0" smtClean="0">
                <a:solidFill>
                  <a:srgbClr val="000000"/>
                </a:solidFill>
              </a:rPr>
              <a:t>5×10</a:t>
            </a:r>
            <a:r>
              <a:rPr lang="en-US" sz="1000" b="1" baseline="30000" dirty="0" smtClean="0">
                <a:solidFill>
                  <a:srgbClr val="000000"/>
                </a:solidFill>
                <a:latin typeface="Symbol" pitchFamily="18" charset="2"/>
              </a:rPr>
              <a:t>-</a:t>
            </a:r>
            <a:r>
              <a:rPr lang="en-US" sz="1000" b="1" baseline="30000" dirty="0" smtClean="0">
                <a:solidFill>
                  <a:srgbClr val="000000"/>
                </a:solidFill>
              </a:rPr>
              <a:t>5</a:t>
            </a:r>
          </a:p>
          <a:p>
            <a:pPr algn="r">
              <a:spcAft>
                <a:spcPts val="1600"/>
              </a:spcAft>
            </a:pPr>
            <a:r>
              <a:rPr lang="en-US" sz="1000" b="1" dirty="0" smtClean="0">
                <a:solidFill>
                  <a:srgbClr val="000000"/>
                </a:solidFill>
              </a:rPr>
              <a:t>4×10</a:t>
            </a:r>
            <a:r>
              <a:rPr lang="en-US" sz="1000" b="1" baseline="30000" dirty="0" smtClean="0">
                <a:solidFill>
                  <a:srgbClr val="000000"/>
                </a:solidFill>
                <a:latin typeface="Symbol" pitchFamily="18" charset="2"/>
              </a:rPr>
              <a:t>-</a:t>
            </a:r>
            <a:r>
              <a:rPr lang="en-US" sz="1000" b="1" baseline="30000" dirty="0" smtClean="0">
                <a:solidFill>
                  <a:srgbClr val="000000"/>
                </a:solidFill>
              </a:rPr>
              <a:t>5</a:t>
            </a:r>
          </a:p>
          <a:p>
            <a:pPr algn="r">
              <a:spcAft>
                <a:spcPts val="1600"/>
              </a:spcAft>
            </a:pPr>
            <a:r>
              <a:rPr lang="en-US" sz="1000" b="1" dirty="0" smtClean="0">
                <a:solidFill>
                  <a:srgbClr val="000000"/>
                </a:solidFill>
              </a:rPr>
              <a:t>3×10</a:t>
            </a:r>
            <a:r>
              <a:rPr lang="en-US" sz="1000" b="1" baseline="30000" dirty="0" smtClean="0">
                <a:solidFill>
                  <a:srgbClr val="000000"/>
                </a:solidFill>
                <a:latin typeface="Symbol" pitchFamily="18" charset="2"/>
              </a:rPr>
              <a:t>-</a:t>
            </a:r>
            <a:r>
              <a:rPr lang="en-US" sz="1000" b="1" baseline="30000" dirty="0" smtClean="0">
                <a:solidFill>
                  <a:srgbClr val="000000"/>
                </a:solidFill>
              </a:rPr>
              <a:t>5</a:t>
            </a:r>
          </a:p>
          <a:p>
            <a:pPr algn="r">
              <a:spcAft>
                <a:spcPts val="1600"/>
              </a:spcAft>
            </a:pPr>
            <a:r>
              <a:rPr lang="en-US" sz="1000" b="1" dirty="0" smtClean="0">
                <a:solidFill>
                  <a:srgbClr val="000000"/>
                </a:solidFill>
              </a:rPr>
              <a:t>2×10</a:t>
            </a:r>
            <a:r>
              <a:rPr lang="en-US" sz="1000" b="1" baseline="30000" dirty="0" smtClean="0">
                <a:solidFill>
                  <a:srgbClr val="000000"/>
                </a:solidFill>
                <a:latin typeface="Symbol" pitchFamily="18" charset="2"/>
              </a:rPr>
              <a:t>-</a:t>
            </a:r>
            <a:r>
              <a:rPr lang="en-US" sz="1000" b="1" baseline="30000" dirty="0" smtClean="0">
                <a:solidFill>
                  <a:srgbClr val="000000"/>
                </a:solidFill>
              </a:rPr>
              <a:t>5</a:t>
            </a:r>
          </a:p>
          <a:p>
            <a:pPr algn="r">
              <a:spcAft>
                <a:spcPts val="1600"/>
              </a:spcAft>
            </a:pPr>
            <a:r>
              <a:rPr lang="en-US" sz="1000" b="1" dirty="0" smtClean="0">
                <a:solidFill>
                  <a:srgbClr val="000000"/>
                </a:solidFill>
              </a:rPr>
              <a:t>1×10</a:t>
            </a:r>
            <a:r>
              <a:rPr lang="en-US" sz="1000" b="1" baseline="30000" dirty="0" smtClean="0">
                <a:solidFill>
                  <a:srgbClr val="000000"/>
                </a:solidFill>
                <a:latin typeface="Symbol" pitchFamily="18" charset="2"/>
              </a:rPr>
              <a:t>-</a:t>
            </a:r>
            <a:r>
              <a:rPr lang="en-US" sz="1000" b="1" baseline="30000" dirty="0" smtClean="0">
                <a:solidFill>
                  <a:srgbClr val="000000"/>
                </a:solidFill>
              </a:rPr>
              <a:t>5</a:t>
            </a:r>
          </a:p>
          <a:p>
            <a:pPr algn="r">
              <a:spcAft>
                <a:spcPts val="1600"/>
              </a:spcAft>
            </a:pPr>
            <a:r>
              <a:rPr lang="en-US" sz="1000" b="1" dirty="0" smtClean="0">
                <a:solidFill>
                  <a:srgbClr val="000000"/>
                </a:solidFill>
              </a:rPr>
              <a:t>0</a:t>
            </a:r>
            <a:endParaRPr lang="en-US" sz="1000" b="1" baseline="30000" dirty="0" smtClean="0">
              <a:solidFill>
                <a:srgbClr val="000000"/>
              </a:solidFill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5558654" y="2234184"/>
            <a:ext cx="19960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Spontaneous emission</a:t>
            </a:r>
            <a:endParaRPr lang="en-US" sz="14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72" name="Picture 379"/>
          <p:cNvPicPr>
            <a:picLocks noChangeAspect="1" noChangeArrowheads="1"/>
          </p:cNvPicPr>
          <p:nvPr/>
        </p:nvPicPr>
        <p:blipFill>
          <a:blip r:embed="rId8" cstate="print"/>
          <a:srcRect l="19207" t="3770" r="4780" b="11074"/>
          <a:stretch>
            <a:fillRect/>
          </a:stretch>
        </p:blipFill>
        <p:spPr bwMode="auto">
          <a:xfrm>
            <a:off x="5171618" y="2525454"/>
            <a:ext cx="3268294" cy="18736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5" name="Rectangle 74"/>
          <p:cNvSpPr/>
          <p:nvPr/>
        </p:nvSpPr>
        <p:spPr bwMode="auto">
          <a:xfrm>
            <a:off x="6369065" y="4147764"/>
            <a:ext cx="91440" cy="91440"/>
          </a:xfrm>
          <a:prstGeom prst="rect">
            <a:avLst/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1200" smtClean="0">
              <a:solidFill>
                <a:srgbClr val="000000"/>
              </a:solidFill>
            </a:endParaRPr>
          </a:p>
        </p:txBody>
      </p:sp>
      <p:graphicFrame>
        <p:nvGraphicFramePr>
          <p:cNvPr id="78" name="Object 38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8921118"/>
              </p:ext>
            </p:extLst>
          </p:nvPr>
        </p:nvGraphicFramePr>
        <p:xfrm>
          <a:off x="4252716" y="2949905"/>
          <a:ext cx="454763" cy="5177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5340" name="Equation" r:id="rId9" imgW="368280" imgH="419040" progId="Equation.3">
                  <p:embed/>
                </p:oleObj>
              </mc:Choice>
              <mc:Fallback>
                <p:oleObj name="Equation" r:id="rId9" imgW="36828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52716" y="2949905"/>
                        <a:ext cx="454763" cy="51776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9" name="TextBox 78"/>
          <p:cNvSpPr txBox="1"/>
          <p:nvPr/>
        </p:nvSpPr>
        <p:spPr>
          <a:xfrm>
            <a:off x="5010912" y="4343508"/>
            <a:ext cx="35846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0000"/>
                </a:solidFill>
              </a:rPr>
              <a:t>340                350                360                370              380</a:t>
            </a:r>
            <a:endParaRPr lang="en-US" sz="1200" dirty="0">
              <a:solidFill>
                <a:srgbClr val="000000"/>
              </a:solidFill>
            </a:endParaRP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51972239"/>
              </p:ext>
            </p:extLst>
          </p:nvPr>
        </p:nvGraphicFramePr>
        <p:xfrm>
          <a:off x="5626672" y="4778883"/>
          <a:ext cx="1996238" cy="6468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5341" name="Equation" r:id="rId11" imgW="787320" imgH="253800" progId="Equation.3">
                  <p:embed/>
                </p:oleObj>
              </mc:Choice>
              <mc:Fallback>
                <p:oleObj name="Equation" r:id="rId11" imgW="787320" imgH="253800" progId="Equation.3">
                  <p:embed/>
                  <p:pic>
                    <p:nvPicPr>
                      <p:cNvPr id="0" name="Object 38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26672" y="4778883"/>
                        <a:ext cx="1996238" cy="64689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0" name="TextBox 79"/>
          <p:cNvSpPr txBox="1"/>
          <p:nvPr/>
        </p:nvSpPr>
        <p:spPr>
          <a:xfrm>
            <a:off x="6111699" y="4473877"/>
            <a:ext cx="15213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Wavelength [nm]</a:t>
            </a:r>
            <a:endParaRPr lang="en-US" sz="14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6026730" y="1842654"/>
            <a:ext cx="388055" cy="2305110"/>
          </a:xfrm>
          <a:prstGeom prst="straightConnector1">
            <a:avLst/>
          </a:prstGeom>
          <a:ln w="508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3" grpId="0"/>
      <p:bldP spid="6" grpId="0" animBg="1"/>
      <p:bldP spid="68" grpId="0"/>
      <p:bldP spid="70" grpId="0"/>
      <p:bldP spid="75" grpId="0" animBg="1"/>
      <p:bldP spid="79" grpId="0"/>
      <p:bldP spid="8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52400" y="152400"/>
            <a:ext cx="8839200" cy="6553200"/>
          </a:xfrm>
          <a:prstGeom prst="rect">
            <a:avLst/>
          </a:prstGeom>
          <a:solidFill>
            <a:srgbClr val="E7F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Picture 21" descr="Sech.pn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10000"/>
          </a:blip>
          <a:stretch>
            <a:fillRect/>
          </a:stretch>
        </p:blipFill>
        <p:spPr>
          <a:xfrm rot="-5400000">
            <a:off x="-225508" y="3883108"/>
            <a:ext cx="2791737" cy="173112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Pulsed laser Raman transitions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 rot="10800000">
            <a:off x="1676400" y="1828800"/>
            <a:ext cx="609600" cy="1588"/>
          </a:xfrm>
          <a:prstGeom prst="line">
            <a:avLst/>
          </a:prstGeom>
          <a:ln w="38100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10800000">
            <a:off x="1219200" y="4833938"/>
            <a:ext cx="609600" cy="1587"/>
          </a:xfrm>
          <a:prstGeom prst="line">
            <a:avLst/>
          </a:prstGeom>
          <a:ln w="38100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rot="10800000">
            <a:off x="2133600" y="4648200"/>
            <a:ext cx="609600" cy="1588"/>
          </a:xfrm>
          <a:prstGeom prst="line">
            <a:avLst/>
          </a:prstGeom>
          <a:ln w="38100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09800" y="4724400"/>
            <a:ext cx="43815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95400" y="4910138"/>
            <a:ext cx="43815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3" name="Straight Arrow Connector 12"/>
          <p:cNvCxnSpPr/>
          <p:nvPr/>
        </p:nvCxnSpPr>
        <p:spPr>
          <a:xfrm rot="5400000">
            <a:off x="2819400" y="4495800"/>
            <a:ext cx="306388" cy="1588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rot="5400000">
            <a:off x="2819400" y="4953000"/>
            <a:ext cx="306388" cy="1588"/>
          </a:xfrm>
          <a:prstGeom prst="straightConnector1">
            <a:avLst/>
          </a:prstGeom>
          <a:ln w="38100">
            <a:solidFill>
              <a:schemeClr val="tx1"/>
            </a:solidFill>
            <a:headEnd type="triangl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124200" y="4505325"/>
            <a:ext cx="7334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6" name="Straight Connector 15"/>
          <p:cNvCxnSpPr/>
          <p:nvPr/>
        </p:nvCxnSpPr>
        <p:spPr>
          <a:xfrm rot="5400000" flipH="1" flipV="1">
            <a:off x="632618" y="3405982"/>
            <a:ext cx="2239963" cy="4572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rot="16200000" flipV="1">
            <a:off x="1181100" y="3314700"/>
            <a:ext cx="2057400" cy="4572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rot="10800000">
            <a:off x="1676400" y="2513013"/>
            <a:ext cx="609600" cy="1587"/>
          </a:xfrm>
          <a:prstGeom prst="line">
            <a:avLst/>
          </a:prstGeom>
          <a:ln w="38100" cap="rnd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7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33650" y="1981200"/>
            <a:ext cx="20955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0" name="Straight Arrow Connector 19"/>
          <p:cNvCxnSpPr/>
          <p:nvPr/>
        </p:nvCxnSpPr>
        <p:spPr>
          <a:xfrm rot="5400000">
            <a:off x="2114551" y="2171700"/>
            <a:ext cx="685800" cy="3175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2"/>
          <p:cNvSpPr txBox="1">
            <a:spLocks noChangeArrowheads="1"/>
          </p:cNvSpPr>
          <p:nvPr/>
        </p:nvSpPr>
        <p:spPr bwMode="auto">
          <a:xfrm>
            <a:off x="3505200" y="1676400"/>
            <a:ext cx="5183407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rgbClr val="C00000"/>
                </a:solidFill>
              </a:rPr>
              <a:t>Short pulse = large bandwidth</a:t>
            </a:r>
            <a:endParaRPr lang="en-US" sz="3200" dirty="0">
              <a:solidFill>
                <a:srgbClr val="C00000"/>
              </a:solidFill>
            </a:endParaRPr>
          </a:p>
        </p:txBody>
      </p:sp>
      <p:sp>
        <p:nvSpPr>
          <p:cNvPr id="56" name="TextBox 2"/>
          <p:cNvSpPr txBox="1">
            <a:spLocks noChangeArrowheads="1"/>
          </p:cNvSpPr>
          <p:nvPr/>
        </p:nvSpPr>
        <p:spPr bwMode="auto">
          <a:xfrm>
            <a:off x="3967571" y="2310825"/>
            <a:ext cx="440575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3200" dirty="0" smtClean="0">
                <a:solidFill>
                  <a:srgbClr val="C00000"/>
                </a:solidFill>
              </a:rPr>
              <a:t>10 ps pulse gives 70 GHz</a:t>
            </a:r>
            <a:endParaRPr lang="en-US" sz="3200" dirty="0">
              <a:solidFill>
                <a:srgbClr val="C00000"/>
              </a:solidFill>
            </a:endParaRPr>
          </a:p>
        </p:txBody>
      </p:sp>
      <p:sp>
        <p:nvSpPr>
          <p:cNvPr id="33" name="TextBox 2"/>
          <p:cNvSpPr txBox="1">
            <a:spLocks noChangeArrowheads="1"/>
          </p:cNvSpPr>
          <p:nvPr/>
        </p:nvSpPr>
        <p:spPr bwMode="auto">
          <a:xfrm>
            <a:off x="3513123" y="2903547"/>
            <a:ext cx="3790397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rgbClr val="C00000"/>
                </a:solidFill>
              </a:rPr>
              <a:t>Short pulse = easy UV</a:t>
            </a:r>
            <a:endParaRPr lang="en-US" sz="3200" dirty="0">
              <a:solidFill>
                <a:srgbClr val="C00000"/>
              </a:solidFill>
            </a:endParaRPr>
          </a:p>
        </p:txBody>
      </p:sp>
      <p:sp>
        <p:nvSpPr>
          <p:cNvPr id="36" name="TextBox 2"/>
          <p:cNvSpPr txBox="1">
            <a:spLocks noChangeArrowheads="1"/>
          </p:cNvSpPr>
          <p:nvPr/>
        </p:nvSpPr>
        <p:spPr bwMode="auto">
          <a:xfrm>
            <a:off x="3967571" y="3537972"/>
            <a:ext cx="469795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3200" dirty="0" smtClean="0">
                <a:solidFill>
                  <a:srgbClr val="C00000"/>
                </a:solidFill>
              </a:rPr>
              <a:t>Single-pass SHG, THG, etc.</a:t>
            </a:r>
            <a:endParaRPr lang="en-US" sz="3200" dirty="0">
              <a:solidFill>
                <a:srgbClr val="C00000"/>
              </a:solidFill>
            </a:endParaRPr>
          </a:p>
        </p:txBody>
      </p:sp>
      <p:sp>
        <p:nvSpPr>
          <p:cNvPr id="39" name="TextBox 2"/>
          <p:cNvSpPr txBox="1">
            <a:spLocks noChangeArrowheads="1"/>
          </p:cNvSpPr>
          <p:nvPr/>
        </p:nvSpPr>
        <p:spPr bwMode="auto">
          <a:xfrm>
            <a:off x="4206870" y="4341825"/>
            <a:ext cx="445609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rgbClr val="C00000"/>
                </a:solidFill>
              </a:rPr>
              <a:t>No need for HF / UV EOM</a:t>
            </a:r>
            <a:endParaRPr lang="en-US" sz="3200" dirty="0">
              <a:solidFill>
                <a:srgbClr val="C00000"/>
              </a:solidFill>
            </a:endParaRPr>
          </a:p>
        </p:txBody>
      </p:sp>
      <p:sp>
        <p:nvSpPr>
          <p:cNvPr id="40" name="TextBox 2"/>
          <p:cNvSpPr txBox="1">
            <a:spLocks noChangeArrowheads="1"/>
          </p:cNvSpPr>
          <p:nvPr/>
        </p:nvSpPr>
        <p:spPr bwMode="auto">
          <a:xfrm>
            <a:off x="4206870" y="5035572"/>
            <a:ext cx="458856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rgbClr val="C00000"/>
                </a:solidFill>
              </a:rPr>
              <a:t>No need for buildup cavity</a:t>
            </a:r>
            <a:endParaRPr lang="en-US" sz="32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56" grpId="0"/>
      <p:bldP spid="33" grpId="0"/>
      <p:bldP spid="36" grpId="0"/>
      <p:bldP spid="39" grpId="0"/>
      <p:bldP spid="4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52400" y="152400"/>
            <a:ext cx="8839200" cy="6553200"/>
          </a:xfrm>
          <a:prstGeom prst="rect">
            <a:avLst/>
          </a:prstGeom>
          <a:solidFill>
            <a:srgbClr val="E7F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Pulsed Raman Transitions: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3600" dirty="0" smtClean="0">
                <a:solidFill>
                  <a:srgbClr val="FF0000"/>
                </a:solidFill>
                <a:latin typeface="Arial Black" pitchFamily="34" charset="0"/>
              </a:rPr>
              <a:t>Strong Excitation Regime</a:t>
            </a:r>
            <a:endParaRPr lang="en-US" sz="3600" dirty="0">
              <a:solidFill>
                <a:srgbClr val="FF0000"/>
              </a:solidFill>
              <a:latin typeface="Arial Black" pitchFamily="34" charset="0"/>
            </a:endParaRPr>
          </a:p>
        </p:txBody>
      </p:sp>
      <p:pic>
        <p:nvPicPr>
          <p:cNvPr id="33" name="Picture 9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48200" y="2971800"/>
            <a:ext cx="2027238" cy="96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Group 85"/>
          <p:cNvGrpSpPr>
            <a:grpSpLocks/>
          </p:cNvGrpSpPr>
          <p:nvPr/>
        </p:nvGrpSpPr>
        <p:grpSpPr bwMode="auto">
          <a:xfrm>
            <a:off x="4343400" y="1600200"/>
            <a:ext cx="3657600" cy="2514600"/>
            <a:chOff x="3810000" y="1524000"/>
            <a:chExt cx="3657600" cy="2514600"/>
          </a:xfrm>
        </p:grpSpPr>
        <p:sp>
          <p:nvSpPr>
            <p:cNvPr id="39" name="Rounded Rectangle 38"/>
            <p:cNvSpPr/>
            <p:nvPr/>
          </p:nvSpPr>
          <p:spPr>
            <a:xfrm>
              <a:off x="3810000" y="1524000"/>
              <a:ext cx="3657600" cy="2495550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40" name="Straight Connector 39"/>
            <p:cNvCxnSpPr/>
            <p:nvPr/>
          </p:nvCxnSpPr>
          <p:spPr>
            <a:xfrm>
              <a:off x="4267200" y="3562350"/>
              <a:ext cx="2971800" cy="1588"/>
            </a:xfrm>
            <a:prstGeom prst="line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rot="5400000" flipH="1" flipV="1">
              <a:off x="3429001" y="2724150"/>
              <a:ext cx="1676400" cy="3175"/>
            </a:xfrm>
            <a:prstGeom prst="line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2" name="Picture 8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410200" y="3562350"/>
              <a:ext cx="685800" cy="476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4" name="Group 65"/>
            <p:cNvGrpSpPr>
              <a:grpSpLocks/>
            </p:cNvGrpSpPr>
            <p:nvPr/>
          </p:nvGrpSpPr>
          <p:grpSpPr bwMode="auto">
            <a:xfrm>
              <a:off x="6705600" y="2209800"/>
              <a:ext cx="306388" cy="153988"/>
              <a:chOff x="5029200" y="5562600"/>
              <a:chExt cx="306388" cy="153988"/>
            </a:xfrm>
          </p:grpSpPr>
          <p:cxnSp>
            <p:nvCxnSpPr>
              <p:cNvPr id="46" name="Straight Arrow Connector 45"/>
              <p:cNvCxnSpPr/>
              <p:nvPr/>
            </p:nvCxnSpPr>
            <p:spPr>
              <a:xfrm>
                <a:off x="5029200" y="5638800"/>
                <a:ext cx="304800" cy="1588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triangle" w="lg" len="med"/>
                <a:tailEnd type="triangle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/>
              <p:cNvCxnSpPr/>
              <p:nvPr/>
            </p:nvCxnSpPr>
            <p:spPr>
              <a:xfrm rot="5400000">
                <a:off x="5258594" y="5639594"/>
                <a:ext cx="152400" cy="158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/>
              <p:cNvCxnSpPr/>
              <p:nvPr/>
            </p:nvCxnSpPr>
            <p:spPr>
              <a:xfrm rot="5400000">
                <a:off x="4953794" y="5638006"/>
                <a:ext cx="152400" cy="158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45" name="Picture 1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477000" y="1676400"/>
              <a:ext cx="733425" cy="523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cxnSp>
        <p:nvCxnSpPr>
          <p:cNvPr id="50" name="Straight Connector 49"/>
          <p:cNvCxnSpPr/>
          <p:nvPr/>
        </p:nvCxnSpPr>
        <p:spPr>
          <a:xfrm rot="10800000">
            <a:off x="1676400" y="1828800"/>
            <a:ext cx="609600" cy="1588"/>
          </a:xfrm>
          <a:prstGeom prst="line">
            <a:avLst/>
          </a:prstGeom>
          <a:ln w="38100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 rot="10800000">
            <a:off x="1219200" y="4854575"/>
            <a:ext cx="609600" cy="1588"/>
          </a:xfrm>
          <a:prstGeom prst="line">
            <a:avLst/>
          </a:prstGeom>
          <a:ln w="38100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 rot="10800000">
            <a:off x="2133600" y="4648200"/>
            <a:ext cx="609600" cy="1588"/>
          </a:xfrm>
          <a:prstGeom prst="line">
            <a:avLst/>
          </a:prstGeom>
          <a:ln w="38100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rot="10800000">
            <a:off x="1676400" y="2513013"/>
            <a:ext cx="609600" cy="1587"/>
          </a:xfrm>
          <a:prstGeom prst="line">
            <a:avLst/>
          </a:prstGeom>
          <a:ln w="38100" cap="rnd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8" name="Picture 1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09800" y="4724400"/>
            <a:ext cx="43815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" name="Picture 4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95400" y="4930775"/>
            <a:ext cx="43815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0" name="Straight Arrow Connector 59"/>
          <p:cNvCxnSpPr/>
          <p:nvPr/>
        </p:nvCxnSpPr>
        <p:spPr>
          <a:xfrm rot="5400000">
            <a:off x="2819400" y="4495800"/>
            <a:ext cx="306388" cy="1588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/>
          <p:nvPr/>
        </p:nvCxnSpPr>
        <p:spPr>
          <a:xfrm rot="5400000">
            <a:off x="2819400" y="4953000"/>
            <a:ext cx="306388" cy="1588"/>
          </a:xfrm>
          <a:prstGeom prst="straightConnector1">
            <a:avLst/>
          </a:prstGeom>
          <a:ln w="38100">
            <a:solidFill>
              <a:schemeClr val="tx1"/>
            </a:solidFill>
            <a:headEnd type="triangl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2" name="Picture 1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124200" y="4505325"/>
            <a:ext cx="7334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" name="Picture 7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876800" y="1809750"/>
            <a:ext cx="2886075" cy="177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" name="Group 84"/>
          <p:cNvGrpSpPr>
            <a:grpSpLocks/>
          </p:cNvGrpSpPr>
          <p:nvPr/>
        </p:nvGrpSpPr>
        <p:grpSpPr bwMode="auto">
          <a:xfrm>
            <a:off x="5791200" y="1752600"/>
            <a:ext cx="763588" cy="1447800"/>
            <a:chOff x="5257800" y="1752600"/>
            <a:chExt cx="763588" cy="1447800"/>
          </a:xfrm>
        </p:grpSpPr>
        <p:grpSp>
          <p:nvGrpSpPr>
            <p:cNvPr id="6" name="Group 45"/>
            <p:cNvGrpSpPr>
              <a:grpSpLocks/>
            </p:cNvGrpSpPr>
            <p:nvPr/>
          </p:nvGrpSpPr>
          <p:grpSpPr bwMode="auto">
            <a:xfrm>
              <a:off x="5257800" y="2133600"/>
              <a:ext cx="306388" cy="153988"/>
              <a:chOff x="5029200" y="5562600"/>
              <a:chExt cx="306388" cy="153988"/>
            </a:xfrm>
          </p:grpSpPr>
          <p:cxnSp>
            <p:nvCxnSpPr>
              <p:cNvPr id="74" name="Straight Arrow Connector 73"/>
              <p:cNvCxnSpPr/>
              <p:nvPr/>
            </p:nvCxnSpPr>
            <p:spPr>
              <a:xfrm>
                <a:off x="5029200" y="5638800"/>
                <a:ext cx="304800" cy="1588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triangle" w="lg" len="med"/>
                <a:tailEnd type="triangle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Straight Connector 74"/>
              <p:cNvCxnSpPr/>
              <p:nvPr/>
            </p:nvCxnSpPr>
            <p:spPr>
              <a:xfrm rot="5400000">
                <a:off x="5258594" y="5639594"/>
                <a:ext cx="152400" cy="158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Straight Connector 75"/>
              <p:cNvCxnSpPr/>
              <p:nvPr/>
            </p:nvCxnSpPr>
            <p:spPr>
              <a:xfrm rot="5400000">
                <a:off x="4953794" y="5638006"/>
                <a:ext cx="152400" cy="158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" name="Group 46"/>
            <p:cNvGrpSpPr>
              <a:grpSpLocks/>
            </p:cNvGrpSpPr>
            <p:nvPr/>
          </p:nvGrpSpPr>
          <p:grpSpPr bwMode="auto">
            <a:xfrm>
              <a:off x="5715000" y="1752600"/>
              <a:ext cx="304800" cy="153988"/>
              <a:chOff x="5029200" y="5562600"/>
              <a:chExt cx="304800" cy="153988"/>
            </a:xfrm>
          </p:grpSpPr>
          <p:cxnSp>
            <p:nvCxnSpPr>
              <p:cNvPr id="71" name="Straight Arrow Connector 70"/>
              <p:cNvCxnSpPr/>
              <p:nvPr/>
            </p:nvCxnSpPr>
            <p:spPr>
              <a:xfrm>
                <a:off x="5029200" y="5638800"/>
                <a:ext cx="304800" cy="1588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triangle" w="lg" len="med"/>
                <a:tailEnd type="triangle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Straight Connector 71"/>
              <p:cNvCxnSpPr/>
              <p:nvPr/>
            </p:nvCxnSpPr>
            <p:spPr>
              <a:xfrm rot="5400000">
                <a:off x="5257007" y="5639594"/>
                <a:ext cx="152400" cy="1587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Straight Connector 72"/>
              <p:cNvCxnSpPr/>
              <p:nvPr/>
            </p:nvCxnSpPr>
            <p:spPr>
              <a:xfrm rot="5400000">
                <a:off x="4953794" y="5638006"/>
                <a:ext cx="152400" cy="158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67" name="Straight Connector 66"/>
            <p:cNvCxnSpPr/>
            <p:nvPr/>
          </p:nvCxnSpPr>
          <p:spPr>
            <a:xfrm rot="5400000">
              <a:off x="4801394" y="2742406"/>
              <a:ext cx="914400" cy="1588"/>
            </a:xfrm>
            <a:prstGeom prst="line">
              <a:avLst/>
            </a:prstGeom>
            <a:ln w="25400">
              <a:solidFill>
                <a:srgbClr val="FF33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rot="5400000">
              <a:off x="5449094" y="2399506"/>
              <a:ext cx="228600" cy="1588"/>
            </a:xfrm>
            <a:prstGeom prst="line">
              <a:avLst/>
            </a:prstGeom>
            <a:ln w="25400">
              <a:solidFill>
                <a:srgbClr val="FF33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rot="5400000" flipH="1" flipV="1">
              <a:off x="5561807" y="2056606"/>
              <a:ext cx="304800" cy="1587"/>
            </a:xfrm>
            <a:prstGeom prst="line">
              <a:avLst/>
            </a:prstGeom>
            <a:ln w="25400">
              <a:solidFill>
                <a:srgbClr val="FF33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rot="5400000">
              <a:off x="5753894" y="2170906"/>
              <a:ext cx="533400" cy="1588"/>
            </a:xfrm>
            <a:prstGeom prst="line">
              <a:avLst/>
            </a:prstGeom>
            <a:ln w="25400">
              <a:solidFill>
                <a:srgbClr val="FF33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7" name="Oval 76"/>
          <p:cNvSpPr/>
          <p:nvPr/>
        </p:nvSpPr>
        <p:spPr>
          <a:xfrm>
            <a:off x="1295400" y="4473575"/>
            <a:ext cx="381000" cy="381000"/>
          </a:xfrm>
          <a:prstGeom prst="ellipse">
            <a:avLst/>
          </a:prstGeom>
          <a:solidFill>
            <a:srgbClr val="FF0000"/>
          </a:solidFill>
          <a:ln>
            <a:solidFill>
              <a:srgbClr val="A500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9" name="Group 82"/>
          <p:cNvGrpSpPr>
            <a:grpSpLocks/>
          </p:cNvGrpSpPr>
          <p:nvPr/>
        </p:nvGrpSpPr>
        <p:grpSpPr bwMode="auto">
          <a:xfrm>
            <a:off x="1524000" y="2514600"/>
            <a:ext cx="914400" cy="2133600"/>
            <a:chOff x="3733800" y="9144000"/>
            <a:chExt cx="914400" cy="2133600"/>
          </a:xfrm>
        </p:grpSpPr>
        <p:cxnSp>
          <p:nvCxnSpPr>
            <p:cNvPr id="79" name="Straight Connector 78"/>
            <p:cNvCxnSpPr/>
            <p:nvPr/>
          </p:nvCxnSpPr>
          <p:spPr>
            <a:xfrm rot="5400000" flipH="1" flipV="1">
              <a:off x="2895600" y="9982200"/>
              <a:ext cx="2133600" cy="45720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rot="16200000" flipV="1">
              <a:off x="3390900" y="9944100"/>
              <a:ext cx="2057400" cy="45720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1" name="Oval 80"/>
          <p:cNvSpPr/>
          <p:nvPr/>
        </p:nvSpPr>
        <p:spPr>
          <a:xfrm>
            <a:off x="2286000" y="4267200"/>
            <a:ext cx="381000" cy="381000"/>
          </a:xfrm>
          <a:prstGeom prst="ellipse">
            <a:avLst/>
          </a:prstGeom>
          <a:solidFill>
            <a:srgbClr val="FF0000"/>
          </a:solidFill>
          <a:ln>
            <a:solidFill>
              <a:srgbClr val="A500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" name="Group 96"/>
          <p:cNvGrpSpPr>
            <a:grpSpLocks/>
          </p:cNvGrpSpPr>
          <p:nvPr/>
        </p:nvGrpSpPr>
        <p:grpSpPr bwMode="auto">
          <a:xfrm>
            <a:off x="540544" y="5672168"/>
            <a:ext cx="1509712" cy="742950"/>
            <a:chOff x="4833939" y="4314825"/>
            <a:chExt cx="1509713" cy="742950"/>
          </a:xfrm>
        </p:grpSpPr>
        <p:sp>
          <p:nvSpPr>
            <p:cNvPr id="83" name="Rounded Rectangle 82"/>
            <p:cNvSpPr/>
            <p:nvPr/>
          </p:nvSpPr>
          <p:spPr>
            <a:xfrm>
              <a:off x="4833939" y="4314825"/>
              <a:ext cx="1509713" cy="742950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4919664" y="4329112"/>
              <a:ext cx="1382713" cy="70802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4000" b="1" i="1" dirty="0">
                  <a:solidFill>
                    <a:schemeClr val="accent3">
                      <a:lumMod val="75000"/>
                    </a:schemeClr>
                  </a:solidFill>
                  <a:latin typeface="Arial" pitchFamily="34" charset="0"/>
                  <a:cs typeface="Arial" pitchFamily="34" charset="0"/>
                </a:rPr>
                <a:t>Fast.</a:t>
              </a:r>
            </a:p>
          </p:txBody>
        </p:sp>
      </p:grpSp>
      <p:grpSp>
        <p:nvGrpSpPr>
          <p:cNvPr id="11" name="Group 94"/>
          <p:cNvGrpSpPr>
            <a:grpSpLocks/>
          </p:cNvGrpSpPr>
          <p:nvPr/>
        </p:nvGrpSpPr>
        <p:grpSpPr bwMode="auto">
          <a:xfrm>
            <a:off x="4352927" y="4706955"/>
            <a:ext cx="3906886" cy="622300"/>
            <a:chOff x="2519368" y="5801738"/>
            <a:chExt cx="3906989" cy="622876"/>
          </a:xfrm>
        </p:grpSpPr>
        <p:pic>
          <p:nvPicPr>
            <p:cNvPr id="86" name="Picture 1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519368" y="5900739"/>
              <a:ext cx="733425" cy="523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7" name="TextBox 92"/>
            <p:cNvSpPr txBox="1">
              <a:spLocks noChangeArrowheads="1"/>
            </p:cNvSpPr>
            <p:nvPr/>
          </p:nvSpPr>
          <p:spPr bwMode="auto">
            <a:xfrm>
              <a:off x="3226177" y="5801738"/>
              <a:ext cx="2733441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3200" dirty="0"/>
                <a:t>, temperature,</a:t>
              </a:r>
            </a:p>
          </p:txBody>
        </p:sp>
        <p:pic>
          <p:nvPicPr>
            <p:cNvPr id="88" name="Picture 8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740557" y="5910261"/>
              <a:ext cx="685800" cy="476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9" name="TextBox 92"/>
          <p:cNvSpPr txBox="1">
            <a:spLocks noChangeArrowheads="1"/>
          </p:cNvSpPr>
          <p:nvPr/>
        </p:nvSpPr>
        <p:spPr bwMode="auto">
          <a:xfrm>
            <a:off x="4572005" y="4268799"/>
            <a:ext cx="360175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 dirty="0" smtClean="0"/>
              <a:t>Not very sensitive to</a:t>
            </a:r>
            <a:endParaRPr lang="en-US" sz="3200" dirty="0"/>
          </a:p>
        </p:txBody>
      </p:sp>
      <p:sp>
        <p:nvSpPr>
          <p:cNvPr id="51" name="TextBox 2"/>
          <p:cNvSpPr txBox="1">
            <a:spLocks noChangeArrowheads="1"/>
          </p:cNvSpPr>
          <p:nvPr/>
        </p:nvSpPr>
        <p:spPr bwMode="auto">
          <a:xfrm>
            <a:off x="2476500" y="5486040"/>
            <a:ext cx="6479659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“bang-bang” </a:t>
            </a:r>
            <a:r>
              <a:rPr lang="en-US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dynamic decoupling,</a:t>
            </a:r>
            <a:r>
              <a:rPr lang="en-US" sz="2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super-fast</a:t>
            </a:r>
          </a:p>
          <a:p>
            <a:r>
              <a:rPr lang="en-US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cooling (</a:t>
            </a:r>
            <a:r>
              <a:rPr lang="en-US" sz="2400" b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see </a:t>
            </a:r>
            <a:r>
              <a:rPr lang="en-US" sz="2400" b="1" u="sng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Machnes</a:t>
            </a:r>
            <a:r>
              <a:rPr lang="en-US" sz="2400" b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hot topic talk</a:t>
            </a:r>
            <a:r>
              <a:rPr lang="en-US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), </a:t>
            </a:r>
            <a:r>
              <a:rPr lang="en-US" sz="2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</a:t>
            </a:r>
            <a:r>
              <a:rPr lang="en-US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hoton</a:t>
            </a:r>
          </a:p>
          <a:p>
            <a:r>
              <a:rPr lang="en-US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time bin </a:t>
            </a:r>
            <a:r>
              <a:rPr lang="en-US" sz="24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qubit</a:t>
            </a:r>
            <a:r>
              <a:rPr lang="en-US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, rep rate limited experiments</a:t>
            </a:r>
            <a:endParaRPr lang="en-US" sz="24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9" presetClass="exit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 animBg="1"/>
      <p:bldP spid="81" grpId="0" animBg="1"/>
      <p:bldP spid="89" grpId="0"/>
      <p:bldP spid="5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2400" y="152400"/>
            <a:ext cx="8839200" cy="6553200"/>
          </a:xfrm>
          <a:prstGeom prst="rect">
            <a:avLst/>
          </a:prstGeom>
          <a:solidFill>
            <a:srgbClr val="E7F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Speed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for improved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coherence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9" name="Picture 38" descr="Noise_Meter.pn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52576" y="1819826"/>
            <a:ext cx="7875382" cy="3815780"/>
          </a:xfrm>
          <a:prstGeom prst="rect">
            <a:avLst/>
          </a:prstGeom>
        </p:spPr>
      </p:pic>
      <p:pic>
        <p:nvPicPr>
          <p:cNvPr id="40" name="Picture 39" descr="Noise_Spectrum_LargeTriangle.pn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795417" y="3179460"/>
            <a:ext cx="3450052" cy="2145614"/>
          </a:xfrm>
          <a:prstGeom prst="rect">
            <a:avLst/>
          </a:prstGeom>
        </p:spPr>
      </p:pic>
      <p:sp>
        <p:nvSpPr>
          <p:cNvPr id="41" name="Up Arrow 40"/>
          <p:cNvSpPr/>
          <p:nvPr/>
        </p:nvSpPr>
        <p:spPr>
          <a:xfrm rot="12863477">
            <a:off x="3125430" y="1563586"/>
            <a:ext cx="438156" cy="1691969"/>
          </a:xfrm>
          <a:prstGeom prst="upArrow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TextBox 92"/>
          <p:cNvSpPr txBox="1">
            <a:spLocks noChangeArrowheads="1"/>
          </p:cNvSpPr>
          <p:nvPr/>
        </p:nvSpPr>
        <p:spPr bwMode="auto">
          <a:xfrm>
            <a:off x="3747306" y="1198538"/>
            <a:ext cx="166103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 dirty="0" smtClean="0"/>
              <a:t>Slow </a:t>
            </a:r>
            <a:r>
              <a:rPr lang="en-US" sz="3200" dirty="0" smtClean="0"/>
              <a:t>QIP</a:t>
            </a:r>
            <a:endParaRPr lang="en-US" sz="3200" dirty="0"/>
          </a:p>
        </p:txBody>
      </p:sp>
      <p:sp>
        <p:nvSpPr>
          <p:cNvPr id="43" name="Up Arrow 42"/>
          <p:cNvSpPr/>
          <p:nvPr/>
        </p:nvSpPr>
        <p:spPr>
          <a:xfrm rot="12863477">
            <a:off x="5185666" y="1405516"/>
            <a:ext cx="438156" cy="3039739"/>
          </a:xfrm>
          <a:prstGeom prst="up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TextBox 92"/>
          <p:cNvSpPr txBox="1">
            <a:spLocks noChangeArrowheads="1"/>
          </p:cNvSpPr>
          <p:nvPr/>
        </p:nvSpPr>
        <p:spPr bwMode="auto">
          <a:xfrm>
            <a:off x="6337178" y="1235051"/>
            <a:ext cx="153798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 dirty="0" smtClean="0"/>
              <a:t>Fast </a:t>
            </a:r>
            <a:r>
              <a:rPr lang="en-US" sz="3200" dirty="0" smtClean="0"/>
              <a:t>QIP</a:t>
            </a:r>
            <a:endParaRPr lang="en-US" sz="3200" dirty="0"/>
          </a:p>
        </p:txBody>
      </p:sp>
      <p:pic>
        <p:nvPicPr>
          <p:cNvPr id="45" name="Picture 44" descr="Noise_Spectrum_SmallTriangle.png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511528" y="4229684"/>
            <a:ext cx="1718930" cy="1097190"/>
          </a:xfrm>
          <a:prstGeom prst="rect">
            <a:avLst/>
          </a:prstGeom>
        </p:spPr>
      </p:pic>
      <p:sp>
        <p:nvSpPr>
          <p:cNvPr id="46" name="TextBox 45"/>
          <p:cNvSpPr txBox="1">
            <a:spLocks noChangeArrowheads="1"/>
          </p:cNvSpPr>
          <p:nvPr/>
        </p:nvSpPr>
        <p:spPr bwMode="auto">
          <a:xfrm>
            <a:off x="811161" y="6021423"/>
            <a:ext cx="784907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 dirty="0" smtClean="0"/>
              <a:t>We want fast gates for both speed and fidelity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2" grpId="0"/>
      <p:bldP spid="43" grpId="0" animBg="1"/>
      <p:bldP spid="44" grpId="0"/>
      <p:bldP spid="4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52400" y="152400"/>
            <a:ext cx="8839200" cy="6553200"/>
          </a:xfrm>
          <a:prstGeom prst="rect">
            <a:avLst/>
          </a:prstGeom>
          <a:solidFill>
            <a:srgbClr val="E7F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1429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Strong Pulse Raman Transitions:</a:t>
            </a:r>
            <a:br>
              <a:rPr lang="en-US" dirty="0" smtClean="0"/>
            </a:br>
            <a:r>
              <a:rPr lang="en-US" dirty="0" smtClean="0"/>
              <a:t>Rosen-Zener Solution</a:t>
            </a:r>
            <a:endParaRPr lang="en-US" sz="3600" dirty="0">
              <a:solidFill>
                <a:srgbClr val="00B0F0"/>
              </a:solidFill>
              <a:latin typeface="Arial Black" pitchFamily="34" charset="0"/>
            </a:endParaRPr>
          </a:p>
        </p:txBody>
      </p:sp>
      <p:sp>
        <p:nvSpPr>
          <p:cNvPr id="42" name="TextBox 41"/>
          <p:cNvSpPr txBox="1">
            <a:spLocks noChangeArrowheads="1"/>
          </p:cNvSpPr>
          <p:nvPr/>
        </p:nvSpPr>
        <p:spPr bwMode="auto">
          <a:xfrm>
            <a:off x="1101271" y="3757617"/>
            <a:ext cx="693946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dirty="0" smtClean="0"/>
              <a:t>Nathan Rosen and Clarence Zener (PR </a:t>
            </a:r>
            <a:r>
              <a:rPr lang="en-US" sz="2400" b="1" dirty="0" smtClean="0"/>
              <a:t>40</a:t>
            </a:r>
            <a:r>
              <a:rPr lang="en-US" sz="2400" dirty="0" smtClean="0"/>
              <a:t>, 502 (1932)):</a:t>
            </a:r>
            <a:endParaRPr lang="en-US" sz="2400" dirty="0"/>
          </a:p>
        </p:txBody>
      </p:sp>
      <p:graphicFrame>
        <p:nvGraphicFramePr>
          <p:cNvPr id="43" name="Object 42"/>
          <p:cNvGraphicFramePr>
            <a:graphicFrameLocks noChangeAspect="1"/>
          </p:cNvGraphicFramePr>
          <p:nvPr/>
        </p:nvGraphicFramePr>
        <p:xfrm>
          <a:off x="2936897" y="1712889"/>
          <a:ext cx="3278188" cy="876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388" name="Equation" r:id="rId4" imgW="1473200" imgH="393700" progId="Equation.3">
                  <p:embed/>
                </p:oleObj>
              </mc:Choice>
              <mc:Fallback>
                <p:oleObj name="Equation" r:id="rId4" imgW="1473200" imgH="393700" progId="Equation.3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36897" y="1712889"/>
                        <a:ext cx="3278188" cy="876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8" name="Picture 17" descr="NathanRosen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395369" y="836577"/>
            <a:ext cx="814934" cy="1042981"/>
          </a:xfrm>
          <a:prstGeom prst="rect">
            <a:avLst/>
          </a:prstGeom>
        </p:spPr>
      </p:pic>
      <p:pic>
        <p:nvPicPr>
          <p:cNvPr id="19" name="Picture 18" descr="Clarence_Melvin_Zener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945345" y="819189"/>
            <a:ext cx="803286" cy="1039752"/>
          </a:xfrm>
          <a:prstGeom prst="rect">
            <a:avLst/>
          </a:prstGeom>
        </p:spPr>
      </p:pic>
      <p:sp>
        <p:nvSpPr>
          <p:cNvPr id="32" name="Rounded Rectangle 31"/>
          <p:cNvSpPr/>
          <p:nvPr/>
        </p:nvSpPr>
        <p:spPr>
          <a:xfrm>
            <a:off x="1906551" y="4232286"/>
            <a:ext cx="5302207" cy="124144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aphicFrame>
        <p:nvGraphicFramePr>
          <p:cNvPr id="57350" name="Object 5"/>
          <p:cNvGraphicFramePr>
            <a:graphicFrameLocks noChangeAspect="1"/>
          </p:cNvGraphicFramePr>
          <p:nvPr/>
        </p:nvGraphicFramePr>
        <p:xfrm>
          <a:off x="2016090" y="4341825"/>
          <a:ext cx="5027613" cy="1074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389" name="Equation" r:id="rId8" imgW="2260600" imgH="482600" progId="Equation.3">
                  <p:embed/>
                </p:oleObj>
              </mc:Choice>
              <mc:Fallback>
                <p:oleObj name="Equation" r:id="rId8" imgW="2260600" imgH="482600" progId="Equation.3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16090" y="4341825"/>
                        <a:ext cx="5027613" cy="10747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7351" name="Object 5"/>
          <p:cNvGraphicFramePr>
            <a:graphicFrameLocks noChangeAspect="1"/>
          </p:cNvGraphicFramePr>
          <p:nvPr/>
        </p:nvGraphicFramePr>
        <p:xfrm>
          <a:off x="3294045" y="2735253"/>
          <a:ext cx="2519397" cy="9246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390" name="Equation" r:id="rId10" imgW="1384300" imgH="508000" progId="Equation.3">
                  <p:embed/>
                </p:oleObj>
              </mc:Choice>
              <mc:Fallback>
                <p:oleObj name="Equation" r:id="rId10" imgW="1384300" imgH="508000" progId="Equation.3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94045" y="2735253"/>
                        <a:ext cx="2519397" cy="92464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TextBox 21"/>
          <p:cNvSpPr txBox="1">
            <a:spLocks noChangeArrowheads="1"/>
          </p:cNvSpPr>
          <p:nvPr/>
        </p:nvSpPr>
        <p:spPr bwMode="auto">
          <a:xfrm>
            <a:off x="2335669" y="6021423"/>
            <a:ext cx="238238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 dirty="0" smtClean="0"/>
              <a:t>Rabi flopping</a:t>
            </a:r>
            <a:endParaRPr lang="en-US" sz="3200" dirty="0"/>
          </a:p>
        </p:txBody>
      </p:sp>
      <p:sp>
        <p:nvSpPr>
          <p:cNvPr id="27" name="TextBox 26"/>
          <p:cNvSpPr txBox="1">
            <a:spLocks noChangeArrowheads="1"/>
          </p:cNvSpPr>
          <p:nvPr/>
        </p:nvSpPr>
        <p:spPr bwMode="auto">
          <a:xfrm>
            <a:off x="5180010" y="6057936"/>
            <a:ext cx="1546257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 dirty="0" smtClean="0"/>
              <a:t>contrast</a:t>
            </a:r>
            <a:endParaRPr lang="en-US" sz="3200" dirty="0"/>
          </a:p>
        </p:txBody>
      </p:sp>
      <p:sp>
        <p:nvSpPr>
          <p:cNvPr id="34" name="Up Arrow 33"/>
          <p:cNvSpPr/>
          <p:nvPr/>
        </p:nvSpPr>
        <p:spPr>
          <a:xfrm>
            <a:off x="3147993" y="5692806"/>
            <a:ext cx="620721" cy="401643"/>
          </a:xfrm>
          <a:prstGeom prst="up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Up Arrow 34"/>
          <p:cNvSpPr/>
          <p:nvPr/>
        </p:nvSpPr>
        <p:spPr>
          <a:xfrm>
            <a:off x="5630877" y="5692806"/>
            <a:ext cx="620721" cy="401643"/>
          </a:xfrm>
          <a:prstGeom prst="up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5" name="Group 44"/>
          <p:cNvGrpSpPr>
            <a:grpSpLocks noChangeAspect="1"/>
          </p:cNvGrpSpPr>
          <p:nvPr/>
        </p:nvGrpSpPr>
        <p:grpSpPr>
          <a:xfrm>
            <a:off x="6653241" y="2589201"/>
            <a:ext cx="1570059" cy="1011224"/>
            <a:chOff x="2048745" y="-2813946"/>
            <a:chExt cx="3140118" cy="2022448"/>
          </a:xfrm>
        </p:grpSpPr>
        <p:pic>
          <p:nvPicPr>
            <p:cNvPr id="36" name="Picture 35" descr="Sech.png"/>
            <p:cNvPicPr>
              <a:picLocks noChangeAspect="1"/>
            </p:cNvPicPr>
            <p:nvPr/>
          </p:nvPicPr>
          <p:blipFill>
            <a:blip r:embed="rId1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lum bright="10000"/>
            </a:blip>
            <a:stretch>
              <a:fillRect/>
            </a:stretch>
          </p:blipFill>
          <p:spPr>
            <a:xfrm>
              <a:off x="2308194" y="-2522619"/>
              <a:ext cx="2791737" cy="1731121"/>
            </a:xfrm>
            <a:prstGeom prst="rect">
              <a:avLst/>
            </a:prstGeom>
          </p:spPr>
        </p:pic>
        <p:cxnSp>
          <p:nvCxnSpPr>
            <p:cNvPr id="39" name="Straight Arrow Connector 38"/>
            <p:cNvCxnSpPr/>
            <p:nvPr/>
          </p:nvCxnSpPr>
          <p:spPr>
            <a:xfrm rot="16200000" flipV="1">
              <a:off x="1044638" y="-1809839"/>
              <a:ext cx="2008216" cy="1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/>
            <p:cNvCxnSpPr/>
            <p:nvPr/>
          </p:nvCxnSpPr>
          <p:spPr>
            <a:xfrm>
              <a:off x="2048745" y="-805732"/>
              <a:ext cx="3140118" cy="158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32" grpId="0" animBg="1"/>
      <p:bldP spid="22" grpId="0"/>
      <p:bldP spid="27" grpId="0"/>
      <p:bldP spid="34" grpId="0" animBg="1"/>
      <p:bldP spid="3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52400" y="152400"/>
            <a:ext cx="8839200" cy="6553200"/>
          </a:xfrm>
          <a:prstGeom prst="rect">
            <a:avLst/>
          </a:prstGeom>
          <a:solidFill>
            <a:srgbClr val="E7F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Strong Pulse Raman Transitions:</a:t>
            </a:r>
            <a:b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pulse duration limited transfer</a:t>
            </a:r>
            <a:endParaRPr lang="en-US" sz="3600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5" name="Group 24"/>
          <p:cNvGrpSpPr>
            <a:grpSpLocks noChangeAspect="1"/>
          </p:cNvGrpSpPr>
          <p:nvPr/>
        </p:nvGrpSpPr>
        <p:grpSpPr>
          <a:xfrm>
            <a:off x="3330558" y="1639863"/>
            <a:ext cx="4878138" cy="3417618"/>
            <a:chOff x="2600297" y="1749402"/>
            <a:chExt cx="6097672" cy="4272022"/>
          </a:xfrm>
        </p:grpSpPr>
        <p:sp>
          <p:nvSpPr>
            <p:cNvPr id="16" name="Rounded Rectangle 15"/>
            <p:cNvSpPr/>
            <p:nvPr/>
          </p:nvSpPr>
          <p:spPr>
            <a:xfrm>
              <a:off x="2600297" y="1749402"/>
              <a:ext cx="6097672" cy="4272022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5" name="Picture 14" descr="pulse height vs rotation_01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892401" y="2370123"/>
              <a:ext cx="5392686" cy="3412259"/>
            </a:xfrm>
            <a:prstGeom prst="rect">
              <a:avLst/>
            </a:prstGeom>
          </p:spPr>
        </p:pic>
        <p:cxnSp>
          <p:nvCxnSpPr>
            <p:cNvPr id="20" name="Straight Arrow Connector 19"/>
            <p:cNvCxnSpPr/>
            <p:nvPr/>
          </p:nvCxnSpPr>
          <p:spPr>
            <a:xfrm rot="10800000" flipV="1">
              <a:off x="6069032" y="2855695"/>
              <a:ext cx="693747" cy="292104"/>
            </a:xfrm>
            <a:prstGeom prst="straightConnector1">
              <a:avLst/>
            </a:prstGeom>
            <a:ln w="38100">
              <a:solidFill>
                <a:srgbClr val="004BE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/>
            <p:cNvSpPr txBox="1">
              <a:spLocks noChangeArrowheads="1"/>
            </p:cNvSpPr>
            <p:nvPr/>
          </p:nvSpPr>
          <p:spPr bwMode="auto">
            <a:xfrm>
              <a:off x="6762778" y="2527078"/>
              <a:ext cx="1212191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3600" dirty="0" smtClean="0">
                  <a:solidFill>
                    <a:srgbClr val="004BE2"/>
                  </a:solidFill>
                </a:rPr>
                <a:t>~70%</a:t>
              </a:r>
              <a:endParaRPr lang="en-US" sz="3600" dirty="0">
                <a:solidFill>
                  <a:srgbClr val="004BE2"/>
                </a:solidFill>
              </a:endParaRPr>
            </a:p>
          </p:txBody>
        </p:sp>
        <p:sp>
          <p:nvSpPr>
            <p:cNvPr id="23" name="TextBox 22"/>
            <p:cNvSpPr txBox="1">
              <a:spLocks noChangeArrowheads="1"/>
            </p:cNvSpPr>
            <p:nvPr/>
          </p:nvSpPr>
          <p:spPr bwMode="auto">
            <a:xfrm>
              <a:off x="3878252" y="1795043"/>
              <a:ext cx="4166205" cy="6540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800" dirty="0" smtClean="0"/>
                <a:t>Single Pulse Rabi Flop</a:t>
              </a:r>
              <a:endParaRPr lang="en-US" sz="2800" dirty="0"/>
            </a:p>
          </p:txBody>
        </p:sp>
      </p:grpSp>
      <p:pic>
        <p:nvPicPr>
          <p:cNvPr id="24" name="Picture 23" descr="Experiment_Schematic_One_Beam.png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3005" y="1603350"/>
            <a:ext cx="2039215" cy="3979917"/>
          </a:xfrm>
          <a:prstGeom prst="rect">
            <a:avLst/>
          </a:prstGeom>
        </p:spPr>
      </p:pic>
      <p:graphicFrame>
        <p:nvGraphicFramePr>
          <p:cNvPr id="59397" name="Object 5"/>
          <p:cNvGraphicFramePr>
            <a:graphicFrameLocks noChangeAspect="1"/>
          </p:cNvGraphicFramePr>
          <p:nvPr/>
        </p:nvGraphicFramePr>
        <p:xfrm>
          <a:off x="774648" y="5729319"/>
          <a:ext cx="2229021" cy="6937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423" name="Equation" r:id="rId6" imgW="774364" imgH="241195" progId="Equation.3">
                  <p:embed/>
                </p:oleObj>
              </mc:Choice>
              <mc:Fallback>
                <p:oleObj name="Equation" r:id="rId6" imgW="774364" imgH="241195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4648" y="5729319"/>
                        <a:ext cx="2229021" cy="69374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0" name="Group 29"/>
          <p:cNvGrpSpPr>
            <a:grpSpLocks noChangeAspect="1"/>
          </p:cNvGrpSpPr>
          <p:nvPr/>
        </p:nvGrpSpPr>
        <p:grpSpPr>
          <a:xfrm>
            <a:off x="3549636" y="5400702"/>
            <a:ext cx="4453855" cy="1042813"/>
            <a:chOff x="336492" y="5948397"/>
            <a:chExt cx="3711546" cy="869011"/>
          </a:xfrm>
        </p:grpSpPr>
        <p:sp>
          <p:nvSpPr>
            <p:cNvPr id="26" name="Rounded Rectangle 25"/>
            <p:cNvSpPr/>
            <p:nvPr/>
          </p:nvSpPr>
          <p:spPr>
            <a:xfrm>
              <a:off x="336492" y="5948397"/>
              <a:ext cx="3711546" cy="869011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graphicFrame>
          <p:nvGraphicFramePr>
            <p:cNvPr id="28" name="Object 5"/>
            <p:cNvGraphicFramePr>
              <a:graphicFrameLocks noChangeAspect="1"/>
            </p:cNvGraphicFramePr>
            <p:nvPr/>
          </p:nvGraphicFramePr>
          <p:xfrm>
            <a:off x="438728" y="5999515"/>
            <a:ext cx="3519330" cy="75231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9424" name="Equation" r:id="rId8" imgW="2260600" imgH="482600" progId="Equation.3">
                    <p:embed/>
                  </p:oleObj>
                </mc:Choice>
                <mc:Fallback>
                  <p:oleObj name="Equation" r:id="rId8" imgW="2260600" imgH="482600" progId="Equation.3">
                    <p:embed/>
                    <p:pic>
                      <p:nvPicPr>
                        <p:cNvPr id="0" name="Picture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38728" y="5999515"/>
                          <a:ext cx="3519330" cy="75231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52400" y="152400"/>
            <a:ext cx="8839200" cy="6553200"/>
          </a:xfrm>
          <a:prstGeom prst="rect">
            <a:avLst/>
          </a:prstGeom>
          <a:solidFill>
            <a:srgbClr val="E7F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Strong Pulse Raman Transitions:</a:t>
            </a:r>
            <a:b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“pulse shaping”</a:t>
            </a:r>
            <a:endParaRPr lang="en-US" sz="3600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4791078" y="1676376"/>
            <a:ext cx="401065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dirty="0" smtClean="0"/>
              <a:t>pulse shape limits transfer</a:t>
            </a:r>
            <a:endParaRPr lang="en-US" sz="2800" dirty="0"/>
          </a:p>
        </p:txBody>
      </p:sp>
      <p:pic>
        <p:nvPicPr>
          <p:cNvPr id="11" name="Picture 10" descr="Experiment_Schematic_One_Beam.pn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3005" y="1603350"/>
            <a:ext cx="2039215" cy="3979917"/>
          </a:xfrm>
          <a:prstGeom prst="rect">
            <a:avLst/>
          </a:prstGeom>
        </p:spPr>
      </p:pic>
      <p:pic>
        <p:nvPicPr>
          <p:cNvPr id="14" name="Picture 13" descr="Experiment_Schematic_Two_Beams.png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80499" y="1609415"/>
            <a:ext cx="2030192" cy="4737114"/>
          </a:xfrm>
          <a:prstGeom prst="rect">
            <a:avLst/>
          </a:prstGeom>
        </p:spPr>
      </p:pic>
      <p:cxnSp>
        <p:nvCxnSpPr>
          <p:cNvPr id="17" name="Straight Arrow Connector 16"/>
          <p:cNvCxnSpPr/>
          <p:nvPr/>
        </p:nvCxnSpPr>
        <p:spPr>
          <a:xfrm rot="5400000" flipH="1" flipV="1">
            <a:off x="2801120" y="2424892"/>
            <a:ext cx="1716112" cy="1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Picture 25" descr="Sech.png"/>
          <p:cNvPicPr>
            <a:picLocks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10000"/>
          </a:blip>
          <a:stretch>
            <a:fillRect/>
          </a:stretch>
        </p:blipFill>
        <p:spPr>
          <a:xfrm>
            <a:off x="4024305" y="1588340"/>
            <a:ext cx="1116695" cy="1731121"/>
          </a:xfrm>
          <a:prstGeom prst="rect">
            <a:avLst/>
          </a:prstGeom>
        </p:spPr>
      </p:pic>
      <p:cxnSp>
        <p:nvCxnSpPr>
          <p:cNvPr id="22" name="Straight Arrow Connector 21"/>
          <p:cNvCxnSpPr/>
          <p:nvPr/>
        </p:nvCxnSpPr>
        <p:spPr>
          <a:xfrm>
            <a:off x="3659175" y="3281360"/>
            <a:ext cx="4491099" cy="1588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rot="5400000" flipH="1" flipV="1">
            <a:off x="2801120" y="4688698"/>
            <a:ext cx="1716112" cy="1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Picture 30" descr="Sech.png"/>
          <p:cNvPicPr>
            <a:picLocks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10000"/>
          </a:blip>
          <a:stretch>
            <a:fillRect/>
          </a:stretch>
        </p:blipFill>
        <p:spPr>
          <a:xfrm>
            <a:off x="4305757" y="4681193"/>
            <a:ext cx="558347" cy="865561"/>
          </a:xfrm>
          <a:prstGeom prst="rect">
            <a:avLst/>
          </a:prstGeom>
        </p:spPr>
      </p:pic>
      <p:pic>
        <p:nvPicPr>
          <p:cNvPr id="32" name="Picture 31" descr="Sech.png"/>
          <p:cNvPicPr>
            <a:picLocks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10000"/>
          </a:blip>
          <a:stretch>
            <a:fillRect/>
          </a:stretch>
        </p:blipFill>
        <p:spPr>
          <a:xfrm>
            <a:off x="6058381" y="4670442"/>
            <a:ext cx="558347" cy="865561"/>
          </a:xfrm>
          <a:prstGeom prst="rect">
            <a:avLst/>
          </a:prstGeom>
        </p:spPr>
      </p:pic>
      <p:cxnSp>
        <p:nvCxnSpPr>
          <p:cNvPr id="30" name="Straight Arrow Connector 29"/>
          <p:cNvCxnSpPr/>
          <p:nvPr/>
        </p:nvCxnSpPr>
        <p:spPr>
          <a:xfrm>
            <a:off x="3659175" y="5545166"/>
            <a:ext cx="4491099" cy="1588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1443" name="Object 5"/>
          <p:cNvGraphicFramePr>
            <a:graphicFrameLocks noChangeAspect="1"/>
          </p:cNvGraphicFramePr>
          <p:nvPr/>
        </p:nvGraphicFramePr>
        <p:xfrm>
          <a:off x="5119695" y="4962546"/>
          <a:ext cx="677862" cy="538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82" name="Equation" r:id="rId7" imgW="304668" imgH="241195" progId="Equation.3">
                  <p:embed/>
                </p:oleObj>
              </mc:Choice>
              <mc:Fallback>
                <p:oleObj name="Equation" r:id="rId7" imgW="304668" imgH="241195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19695" y="4962546"/>
                        <a:ext cx="677862" cy="5381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" name="TextBox 32"/>
          <p:cNvSpPr txBox="1">
            <a:spLocks noChangeArrowheads="1"/>
          </p:cNvSpPr>
          <p:nvPr/>
        </p:nvSpPr>
        <p:spPr bwMode="auto">
          <a:xfrm>
            <a:off x="7310475" y="3234397"/>
            <a:ext cx="85151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dirty="0" smtClean="0"/>
              <a:t>time</a:t>
            </a:r>
            <a:endParaRPr lang="en-US" sz="2800" dirty="0"/>
          </a:p>
        </p:txBody>
      </p:sp>
      <p:sp>
        <p:nvSpPr>
          <p:cNvPr id="34" name="TextBox 33"/>
          <p:cNvSpPr txBox="1">
            <a:spLocks noChangeArrowheads="1"/>
          </p:cNvSpPr>
          <p:nvPr/>
        </p:nvSpPr>
        <p:spPr bwMode="auto">
          <a:xfrm>
            <a:off x="7310475" y="5498203"/>
            <a:ext cx="85151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dirty="0" smtClean="0"/>
              <a:t>time</a:t>
            </a:r>
            <a:endParaRPr lang="en-US" sz="2800" dirty="0"/>
          </a:p>
        </p:txBody>
      </p:sp>
      <p:cxnSp>
        <p:nvCxnSpPr>
          <p:cNvPr id="36" name="Straight Arrow Connector 35"/>
          <p:cNvCxnSpPr/>
          <p:nvPr/>
        </p:nvCxnSpPr>
        <p:spPr>
          <a:xfrm>
            <a:off x="5886468" y="5181624"/>
            <a:ext cx="438156" cy="1588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 rot="10800000">
            <a:off x="4608514" y="5181624"/>
            <a:ext cx="438156" cy="1588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1444" name="Object 5"/>
          <p:cNvGraphicFramePr>
            <a:graphicFrameLocks noChangeAspect="1"/>
          </p:cNvGraphicFramePr>
          <p:nvPr/>
        </p:nvGraphicFramePr>
        <p:xfrm>
          <a:off x="4422778" y="3757617"/>
          <a:ext cx="368300" cy="877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83" name="Equation" r:id="rId9" imgW="164957" imgH="393359" progId="Equation.3">
                  <p:embed/>
                </p:oleObj>
              </mc:Choice>
              <mc:Fallback>
                <p:oleObj name="Equation" r:id="rId9" imgW="164957" imgH="393359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22778" y="3757617"/>
                        <a:ext cx="368300" cy="8778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45" name="Object 5"/>
          <p:cNvGraphicFramePr>
            <a:graphicFrameLocks noChangeAspect="1"/>
          </p:cNvGraphicFramePr>
          <p:nvPr/>
        </p:nvGraphicFramePr>
        <p:xfrm>
          <a:off x="6175402" y="3757617"/>
          <a:ext cx="368300" cy="877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84" name="Equation" r:id="rId11" imgW="164957" imgH="393359" progId="Equation.3">
                  <p:embed/>
                </p:oleObj>
              </mc:Choice>
              <mc:Fallback>
                <p:oleObj name="Equation" r:id="rId11" imgW="164957" imgH="393359" progId="Equation.3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75402" y="3757617"/>
                        <a:ext cx="368300" cy="8778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52400" y="152400"/>
            <a:ext cx="8839200" cy="6553200"/>
          </a:xfrm>
          <a:prstGeom prst="rect">
            <a:avLst/>
          </a:prstGeom>
          <a:solidFill>
            <a:srgbClr val="E7F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Strong Pulse Raman Transitions:</a:t>
            </a:r>
            <a:b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Ramsey Spectroscopy</a:t>
            </a:r>
            <a:endParaRPr lang="en-US" sz="3600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" name="Picture 13" descr="Experiment_Schematic_Two_Beams.pn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80499" y="1609415"/>
            <a:ext cx="2030192" cy="4737114"/>
          </a:xfrm>
          <a:prstGeom prst="rect">
            <a:avLst/>
          </a:prstGeom>
        </p:spPr>
      </p:pic>
      <p:cxnSp>
        <p:nvCxnSpPr>
          <p:cNvPr id="21" name="Straight Arrow Connector 20"/>
          <p:cNvCxnSpPr/>
          <p:nvPr/>
        </p:nvCxnSpPr>
        <p:spPr>
          <a:xfrm rot="5400000" flipH="1" flipV="1">
            <a:off x="2801120" y="2460105"/>
            <a:ext cx="1716112" cy="1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Picture 22" descr="Sech.png"/>
          <p:cNvPicPr>
            <a:picLocks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10000"/>
          </a:blip>
          <a:stretch>
            <a:fillRect/>
          </a:stretch>
        </p:blipFill>
        <p:spPr>
          <a:xfrm>
            <a:off x="4305757" y="2452600"/>
            <a:ext cx="558347" cy="865561"/>
          </a:xfrm>
          <a:prstGeom prst="rect">
            <a:avLst/>
          </a:prstGeom>
        </p:spPr>
      </p:pic>
      <p:pic>
        <p:nvPicPr>
          <p:cNvPr id="24" name="Picture 23" descr="Sech.png"/>
          <p:cNvPicPr>
            <a:picLocks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10000"/>
          </a:blip>
          <a:stretch>
            <a:fillRect/>
          </a:stretch>
        </p:blipFill>
        <p:spPr>
          <a:xfrm>
            <a:off x="6058381" y="2441849"/>
            <a:ext cx="558347" cy="865561"/>
          </a:xfrm>
          <a:prstGeom prst="rect">
            <a:avLst/>
          </a:prstGeom>
        </p:spPr>
      </p:pic>
      <p:cxnSp>
        <p:nvCxnSpPr>
          <p:cNvPr id="25" name="Straight Arrow Connector 24"/>
          <p:cNvCxnSpPr/>
          <p:nvPr/>
        </p:nvCxnSpPr>
        <p:spPr>
          <a:xfrm>
            <a:off x="3659175" y="3316573"/>
            <a:ext cx="4491099" cy="1588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7" name="Object 5"/>
          <p:cNvGraphicFramePr>
            <a:graphicFrameLocks noChangeAspect="1"/>
          </p:cNvGraphicFramePr>
          <p:nvPr/>
        </p:nvGraphicFramePr>
        <p:xfrm>
          <a:off x="5119695" y="2733953"/>
          <a:ext cx="677862" cy="538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863" name="Equation" r:id="rId6" imgW="304668" imgH="241195" progId="Equation.3">
                  <p:embed/>
                </p:oleObj>
              </mc:Choice>
              <mc:Fallback>
                <p:oleObj name="Equation" r:id="rId6" imgW="304668" imgH="241195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19695" y="2733953"/>
                        <a:ext cx="677862" cy="5381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TextBox 28"/>
          <p:cNvSpPr txBox="1">
            <a:spLocks noChangeArrowheads="1"/>
          </p:cNvSpPr>
          <p:nvPr/>
        </p:nvSpPr>
        <p:spPr bwMode="auto">
          <a:xfrm>
            <a:off x="7684548" y="2687719"/>
            <a:ext cx="85151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dirty="0" smtClean="0"/>
              <a:t>time</a:t>
            </a:r>
            <a:endParaRPr lang="en-US" sz="2800" dirty="0"/>
          </a:p>
        </p:txBody>
      </p:sp>
      <p:cxnSp>
        <p:nvCxnSpPr>
          <p:cNvPr id="35" name="Straight Arrow Connector 34"/>
          <p:cNvCxnSpPr/>
          <p:nvPr/>
        </p:nvCxnSpPr>
        <p:spPr>
          <a:xfrm>
            <a:off x="5886468" y="2953031"/>
            <a:ext cx="438156" cy="1588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rot="10800000">
            <a:off x="4608514" y="2953031"/>
            <a:ext cx="438156" cy="1588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>
            <a:spLocks noChangeArrowheads="1"/>
          </p:cNvSpPr>
          <p:nvPr/>
        </p:nvSpPr>
        <p:spPr bwMode="auto">
          <a:xfrm>
            <a:off x="4224720" y="1784614"/>
            <a:ext cx="748923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000" b="1" dirty="0" smtClean="0">
                <a:latin typeface="Symbol" pitchFamily="18" charset="2"/>
              </a:rPr>
              <a:t>s</a:t>
            </a:r>
            <a:r>
              <a:rPr lang="en-US" sz="4000" b="1" dirty="0" smtClean="0"/>
              <a:t>+</a:t>
            </a:r>
            <a:endParaRPr lang="en-US" sz="4000" b="1" dirty="0"/>
          </a:p>
        </p:txBody>
      </p:sp>
      <p:sp>
        <p:nvSpPr>
          <p:cNvPr id="42" name="TextBox 41"/>
          <p:cNvSpPr txBox="1">
            <a:spLocks noChangeArrowheads="1"/>
          </p:cNvSpPr>
          <p:nvPr/>
        </p:nvSpPr>
        <p:spPr bwMode="auto">
          <a:xfrm>
            <a:off x="5996007" y="1821127"/>
            <a:ext cx="65114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000" b="1" dirty="0" smtClean="0">
                <a:latin typeface="Symbol" pitchFamily="18" charset="2"/>
              </a:rPr>
              <a:t>s</a:t>
            </a:r>
            <a:r>
              <a:rPr lang="en-US" sz="4000" b="1" dirty="0" smtClean="0"/>
              <a:t>-</a:t>
            </a:r>
            <a:endParaRPr lang="en-US" sz="4000" b="1" dirty="0"/>
          </a:p>
        </p:txBody>
      </p:sp>
      <p:grpSp>
        <p:nvGrpSpPr>
          <p:cNvPr id="3" name="Group 17"/>
          <p:cNvGrpSpPr/>
          <p:nvPr/>
        </p:nvGrpSpPr>
        <p:grpSpPr>
          <a:xfrm>
            <a:off x="3629890" y="3519055"/>
            <a:ext cx="4627418" cy="3006436"/>
            <a:chOff x="3629890" y="3519055"/>
            <a:chExt cx="4627418" cy="3006436"/>
          </a:xfrm>
        </p:grpSpPr>
        <p:sp>
          <p:nvSpPr>
            <p:cNvPr id="45" name="Rectangle 44"/>
            <p:cNvSpPr/>
            <p:nvPr/>
          </p:nvSpPr>
          <p:spPr>
            <a:xfrm>
              <a:off x="3629890" y="3519055"/>
              <a:ext cx="4627418" cy="300643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7" name="Picture 16" descr="Final_Data_Analysis_SigmaPlus_SigmaMinus.png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711720" y="3611912"/>
              <a:ext cx="4407044" cy="2837454"/>
            </a:xfrm>
            <a:prstGeom prst="rect">
              <a:avLst/>
            </a:prstGeom>
          </p:spPr>
        </p:pic>
      </p:grpSp>
      <p:cxnSp>
        <p:nvCxnSpPr>
          <p:cNvPr id="19" name="Straight Arrow Connector 18"/>
          <p:cNvCxnSpPr/>
          <p:nvPr/>
        </p:nvCxnSpPr>
        <p:spPr>
          <a:xfrm flipV="1">
            <a:off x="3269673" y="3657600"/>
            <a:ext cx="2216727" cy="1080655"/>
          </a:xfrm>
          <a:prstGeom prst="straightConnector1">
            <a:avLst/>
          </a:prstGeom>
          <a:ln w="508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2267418" y="4627355"/>
            <a:ext cx="1412567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800" dirty="0" smtClean="0">
                <a:solidFill>
                  <a:srgbClr val="FF0000"/>
                </a:solidFill>
              </a:rPr>
              <a:t>40 ps</a:t>
            </a:r>
          </a:p>
          <a:p>
            <a:pPr algn="ctr"/>
            <a:r>
              <a:rPr lang="en-US" sz="2800" dirty="0" smtClean="0">
                <a:solidFill>
                  <a:srgbClr val="FF0000"/>
                </a:solidFill>
                <a:latin typeface="Symbol" pitchFamily="18" charset="2"/>
              </a:rPr>
              <a:t>p</a:t>
            </a:r>
            <a:r>
              <a:rPr lang="en-US" sz="2800" dirty="0" smtClean="0">
                <a:solidFill>
                  <a:srgbClr val="FF0000"/>
                </a:solidFill>
              </a:rPr>
              <a:t>-pulses</a:t>
            </a:r>
            <a:endParaRPr lang="en-US" sz="2800" dirty="0">
              <a:solidFill>
                <a:srgbClr val="FF0000"/>
              </a:solidFill>
            </a:endParaRPr>
          </a:p>
        </p:txBody>
      </p:sp>
      <p:cxnSp>
        <p:nvCxnSpPr>
          <p:cNvPr id="22" name="Straight Arrow Connector 21"/>
          <p:cNvCxnSpPr/>
          <p:nvPr/>
        </p:nvCxnSpPr>
        <p:spPr>
          <a:xfrm flipV="1">
            <a:off x="3269673" y="3713018"/>
            <a:ext cx="3325091" cy="1039091"/>
          </a:xfrm>
          <a:prstGeom prst="straightConnector1">
            <a:avLst/>
          </a:prstGeom>
          <a:ln w="508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52400" y="152400"/>
            <a:ext cx="8839200" cy="6553200"/>
          </a:xfrm>
          <a:prstGeom prst="rect">
            <a:avLst/>
          </a:prstGeom>
          <a:solidFill>
            <a:srgbClr val="E7F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Strong Pulse Raman Transitions:</a:t>
            </a:r>
            <a:b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Ramsey Spectroscopy</a:t>
            </a:r>
            <a:endParaRPr lang="en-US" sz="3600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" name="Picture 13" descr="Experiment_Schematic_Two_Beams.pn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80499" y="1609415"/>
            <a:ext cx="2030192" cy="4737114"/>
          </a:xfrm>
          <a:prstGeom prst="rect">
            <a:avLst/>
          </a:prstGeom>
        </p:spPr>
      </p:pic>
      <p:cxnSp>
        <p:nvCxnSpPr>
          <p:cNvPr id="21" name="Straight Arrow Connector 20"/>
          <p:cNvCxnSpPr/>
          <p:nvPr/>
        </p:nvCxnSpPr>
        <p:spPr>
          <a:xfrm rot="5400000" flipH="1" flipV="1">
            <a:off x="2801120" y="2460105"/>
            <a:ext cx="1716112" cy="1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Picture 22" descr="Sech.png"/>
          <p:cNvPicPr>
            <a:picLocks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10000"/>
          </a:blip>
          <a:stretch>
            <a:fillRect/>
          </a:stretch>
        </p:blipFill>
        <p:spPr>
          <a:xfrm>
            <a:off x="4305757" y="2452600"/>
            <a:ext cx="558347" cy="865561"/>
          </a:xfrm>
          <a:prstGeom prst="rect">
            <a:avLst/>
          </a:prstGeom>
        </p:spPr>
      </p:pic>
      <p:pic>
        <p:nvPicPr>
          <p:cNvPr id="24" name="Picture 23" descr="Sech.png"/>
          <p:cNvPicPr>
            <a:picLocks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10000"/>
          </a:blip>
          <a:stretch>
            <a:fillRect/>
          </a:stretch>
        </p:blipFill>
        <p:spPr>
          <a:xfrm>
            <a:off x="6058381" y="2441849"/>
            <a:ext cx="558347" cy="865561"/>
          </a:xfrm>
          <a:prstGeom prst="rect">
            <a:avLst/>
          </a:prstGeom>
        </p:spPr>
      </p:pic>
      <p:cxnSp>
        <p:nvCxnSpPr>
          <p:cNvPr id="25" name="Straight Arrow Connector 24"/>
          <p:cNvCxnSpPr/>
          <p:nvPr/>
        </p:nvCxnSpPr>
        <p:spPr>
          <a:xfrm>
            <a:off x="3659175" y="3316573"/>
            <a:ext cx="4491099" cy="1588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7" name="Object 5"/>
          <p:cNvGraphicFramePr>
            <a:graphicFrameLocks noChangeAspect="1"/>
          </p:cNvGraphicFramePr>
          <p:nvPr/>
        </p:nvGraphicFramePr>
        <p:xfrm>
          <a:off x="5119695" y="2733953"/>
          <a:ext cx="677862" cy="538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839" name="Equation" r:id="rId6" imgW="304668" imgH="241195" progId="Equation.3">
                  <p:embed/>
                </p:oleObj>
              </mc:Choice>
              <mc:Fallback>
                <p:oleObj name="Equation" r:id="rId6" imgW="304668" imgH="241195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19695" y="2733953"/>
                        <a:ext cx="677862" cy="5381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TextBox 28"/>
          <p:cNvSpPr txBox="1">
            <a:spLocks noChangeArrowheads="1"/>
          </p:cNvSpPr>
          <p:nvPr/>
        </p:nvSpPr>
        <p:spPr bwMode="auto">
          <a:xfrm>
            <a:off x="7684548" y="2687719"/>
            <a:ext cx="85151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dirty="0" smtClean="0"/>
              <a:t>time</a:t>
            </a:r>
            <a:endParaRPr lang="en-US" sz="2800" dirty="0"/>
          </a:p>
        </p:txBody>
      </p:sp>
      <p:cxnSp>
        <p:nvCxnSpPr>
          <p:cNvPr id="35" name="Straight Arrow Connector 34"/>
          <p:cNvCxnSpPr/>
          <p:nvPr/>
        </p:nvCxnSpPr>
        <p:spPr>
          <a:xfrm>
            <a:off x="5886468" y="2953031"/>
            <a:ext cx="438156" cy="1588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rot="10800000">
            <a:off x="4608514" y="2953031"/>
            <a:ext cx="438156" cy="1588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>
            <a:spLocks noChangeArrowheads="1"/>
          </p:cNvSpPr>
          <p:nvPr/>
        </p:nvSpPr>
        <p:spPr bwMode="auto">
          <a:xfrm>
            <a:off x="4224720" y="1784614"/>
            <a:ext cx="80342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000" b="1" dirty="0" smtClean="0"/>
              <a:t>Lin</a:t>
            </a:r>
          </a:p>
        </p:txBody>
      </p:sp>
      <p:sp>
        <p:nvSpPr>
          <p:cNvPr id="42" name="TextBox 41"/>
          <p:cNvSpPr txBox="1">
            <a:spLocks noChangeArrowheads="1"/>
          </p:cNvSpPr>
          <p:nvPr/>
        </p:nvSpPr>
        <p:spPr bwMode="auto">
          <a:xfrm>
            <a:off x="5996007" y="1821127"/>
            <a:ext cx="80342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000" b="1" dirty="0" smtClean="0"/>
              <a:t>Lin</a:t>
            </a:r>
          </a:p>
        </p:txBody>
      </p:sp>
      <p:grpSp>
        <p:nvGrpSpPr>
          <p:cNvPr id="19" name="Group 18"/>
          <p:cNvGrpSpPr/>
          <p:nvPr/>
        </p:nvGrpSpPr>
        <p:grpSpPr>
          <a:xfrm>
            <a:off x="3629890" y="3519055"/>
            <a:ext cx="4627418" cy="3006436"/>
            <a:chOff x="3629890" y="3519055"/>
            <a:chExt cx="4627418" cy="3006436"/>
          </a:xfrm>
        </p:grpSpPr>
        <p:sp>
          <p:nvSpPr>
            <p:cNvPr id="45" name="Rectangle 44"/>
            <p:cNvSpPr/>
            <p:nvPr/>
          </p:nvSpPr>
          <p:spPr>
            <a:xfrm>
              <a:off x="3629890" y="3519055"/>
              <a:ext cx="4627418" cy="300643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8" name="Picture 17" descr="Final_Data_Analysis_LinPerpLin.png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762426" y="3641210"/>
              <a:ext cx="4397901" cy="2849645"/>
            </a:xfrm>
            <a:prstGeom prst="rect">
              <a:avLst/>
            </a:prstGeom>
          </p:spPr>
        </p:pic>
      </p:grp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4207051" y="3602116"/>
            <a:ext cx="2082909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800" dirty="0" smtClean="0">
                <a:solidFill>
                  <a:srgbClr val="FF0000"/>
                </a:solidFill>
              </a:rPr>
              <a:t>Momentum</a:t>
            </a:r>
          </a:p>
          <a:p>
            <a:pPr algn="ctr"/>
            <a:r>
              <a:rPr lang="en-US" sz="2800" dirty="0" smtClean="0">
                <a:solidFill>
                  <a:srgbClr val="FF0000"/>
                </a:solidFill>
              </a:rPr>
              <a:t>transfer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5594364" y="3903669"/>
            <a:ext cx="1168416" cy="2190780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2" grpId="0" animBg="1"/>
      <p:bldP spid="22" grpId="1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52400" y="152400"/>
            <a:ext cx="8839200" cy="6553200"/>
          </a:xfrm>
          <a:prstGeom prst="rect">
            <a:avLst/>
          </a:prstGeom>
          <a:solidFill>
            <a:srgbClr val="E7F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Pulsed Raman Transitions: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3600" dirty="0" smtClean="0">
                <a:solidFill>
                  <a:srgbClr val="00B0F0"/>
                </a:solidFill>
                <a:latin typeface="Arial Black" pitchFamily="34" charset="0"/>
              </a:rPr>
              <a:t>Weak Excitation Regime</a:t>
            </a:r>
            <a:endParaRPr lang="en-US" sz="3600" dirty="0">
              <a:solidFill>
                <a:srgbClr val="00B0F0"/>
              </a:solidFill>
              <a:latin typeface="Arial Black" pitchFamily="34" charset="0"/>
            </a:endParaRPr>
          </a:p>
        </p:txBody>
      </p:sp>
      <p:pic>
        <p:nvPicPr>
          <p:cNvPr id="90" name="Picture 9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62600" y="2971800"/>
            <a:ext cx="2027238" cy="96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1" name="Picture 9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943600" y="2971800"/>
            <a:ext cx="2027238" cy="96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" name="Picture 9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800600" y="2971800"/>
            <a:ext cx="2027238" cy="96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3" name="Oval 92"/>
          <p:cNvSpPr/>
          <p:nvPr/>
        </p:nvSpPr>
        <p:spPr>
          <a:xfrm>
            <a:off x="1371600" y="4549775"/>
            <a:ext cx="304800" cy="304800"/>
          </a:xfrm>
          <a:prstGeom prst="ellipse">
            <a:avLst/>
          </a:prstGeom>
          <a:solidFill>
            <a:srgbClr val="FF0000"/>
          </a:solidFill>
          <a:ln>
            <a:solidFill>
              <a:srgbClr val="A500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94" name="Picture 9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48200" y="2971800"/>
            <a:ext cx="2027238" cy="96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5" name="Rounded Rectangle 94"/>
          <p:cNvSpPr/>
          <p:nvPr/>
        </p:nvSpPr>
        <p:spPr>
          <a:xfrm>
            <a:off x="4343400" y="1600200"/>
            <a:ext cx="3657600" cy="249555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96" name="Picture 1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010400" y="1752600"/>
            <a:ext cx="7334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7" name="Straight Connector 96"/>
          <p:cNvCxnSpPr/>
          <p:nvPr/>
        </p:nvCxnSpPr>
        <p:spPr>
          <a:xfrm rot="10800000">
            <a:off x="1676400" y="1828800"/>
            <a:ext cx="609600" cy="1588"/>
          </a:xfrm>
          <a:prstGeom prst="line">
            <a:avLst/>
          </a:prstGeom>
          <a:ln w="38100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/>
          <p:cNvCxnSpPr/>
          <p:nvPr/>
        </p:nvCxnSpPr>
        <p:spPr>
          <a:xfrm rot="10800000">
            <a:off x="1219200" y="4854575"/>
            <a:ext cx="609600" cy="1588"/>
          </a:xfrm>
          <a:prstGeom prst="line">
            <a:avLst/>
          </a:prstGeom>
          <a:ln w="38100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/>
          <p:cNvCxnSpPr/>
          <p:nvPr/>
        </p:nvCxnSpPr>
        <p:spPr>
          <a:xfrm rot="10800000">
            <a:off x="2133600" y="4648200"/>
            <a:ext cx="609600" cy="1588"/>
          </a:xfrm>
          <a:prstGeom prst="line">
            <a:avLst/>
          </a:prstGeom>
          <a:ln w="38100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/>
          <p:cNvCxnSpPr/>
          <p:nvPr/>
        </p:nvCxnSpPr>
        <p:spPr>
          <a:xfrm rot="10800000">
            <a:off x="1676400" y="2513013"/>
            <a:ext cx="609600" cy="1587"/>
          </a:xfrm>
          <a:prstGeom prst="line">
            <a:avLst/>
          </a:prstGeom>
          <a:ln w="38100" cap="rnd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1" name="Picture 1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09800" y="4724400"/>
            <a:ext cx="43815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" name="Picture 4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95400" y="4930775"/>
            <a:ext cx="43815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3" name="Straight Arrow Connector 102"/>
          <p:cNvCxnSpPr/>
          <p:nvPr/>
        </p:nvCxnSpPr>
        <p:spPr>
          <a:xfrm rot="5400000">
            <a:off x="2819400" y="4495800"/>
            <a:ext cx="306388" cy="1588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Arrow Connector 103"/>
          <p:cNvCxnSpPr/>
          <p:nvPr/>
        </p:nvCxnSpPr>
        <p:spPr>
          <a:xfrm rot="5400000">
            <a:off x="2819400" y="4953000"/>
            <a:ext cx="306388" cy="1588"/>
          </a:xfrm>
          <a:prstGeom prst="straightConnector1">
            <a:avLst/>
          </a:prstGeom>
          <a:ln w="38100">
            <a:solidFill>
              <a:schemeClr val="tx1"/>
            </a:solidFill>
            <a:headEnd type="triangl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5" name="Picture 1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124200" y="4505325"/>
            <a:ext cx="7334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06" name="Group 38"/>
          <p:cNvGrpSpPr>
            <a:grpSpLocks/>
          </p:cNvGrpSpPr>
          <p:nvPr/>
        </p:nvGrpSpPr>
        <p:grpSpPr bwMode="auto">
          <a:xfrm>
            <a:off x="1524000" y="2514600"/>
            <a:ext cx="914400" cy="2133600"/>
            <a:chOff x="3733800" y="9144000"/>
            <a:chExt cx="914400" cy="2133600"/>
          </a:xfrm>
        </p:grpSpPr>
        <p:cxnSp>
          <p:nvCxnSpPr>
            <p:cNvPr id="107" name="Straight Connector 106"/>
            <p:cNvCxnSpPr/>
            <p:nvPr/>
          </p:nvCxnSpPr>
          <p:spPr>
            <a:xfrm rot="5400000" flipH="1" flipV="1">
              <a:off x="2895600" y="9982200"/>
              <a:ext cx="2133600" cy="45720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 rot="16200000" flipV="1">
              <a:off x="3390900" y="9944100"/>
              <a:ext cx="2057400" cy="45720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9" name="Oval 108"/>
          <p:cNvSpPr/>
          <p:nvPr/>
        </p:nvSpPr>
        <p:spPr>
          <a:xfrm>
            <a:off x="1295400" y="4473575"/>
            <a:ext cx="381000" cy="381000"/>
          </a:xfrm>
          <a:prstGeom prst="ellipse">
            <a:avLst/>
          </a:prstGeom>
          <a:solidFill>
            <a:srgbClr val="FF0000"/>
          </a:solidFill>
          <a:ln>
            <a:solidFill>
              <a:srgbClr val="A500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2362200" y="4419600"/>
            <a:ext cx="228600" cy="228600"/>
          </a:xfrm>
          <a:prstGeom prst="ellipse">
            <a:avLst/>
          </a:prstGeom>
          <a:solidFill>
            <a:srgbClr val="FF0000"/>
          </a:solidFill>
          <a:ln>
            <a:solidFill>
              <a:srgbClr val="A500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11" name="Picture 8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943600" y="3638550"/>
            <a:ext cx="685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12" name="Straight Connector 111"/>
          <p:cNvCxnSpPr/>
          <p:nvPr/>
        </p:nvCxnSpPr>
        <p:spPr>
          <a:xfrm>
            <a:off x="4800600" y="3638550"/>
            <a:ext cx="2971800" cy="1588"/>
          </a:xfrm>
          <a:prstGeom prst="line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3" name="Picture 2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876800" y="1828800"/>
            <a:ext cx="2886075" cy="177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4" name="Picture 1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886325" y="1828800"/>
            <a:ext cx="2886075" cy="177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15" name="Straight Connector 114"/>
          <p:cNvCxnSpPr/>
          <p:nvPr/>
        </p:nvCxnSpPr>
        <p:spPr>
          <a:xfrm rot="5400000" flipH="1" flipV="1">
            <a:off x="3962401" y="2800350"/>
            <a:ext cx="1676400" cy="3175"/>
          </a:xfrm>
          <a:prstGeom prst="line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Arrow Connector 115"/>
          <p:cNvCxnSpPr/>
          <p:nvPr/>
        </p:nvCxnSpPr>
        <p:spPr>
          <a:xfrm>
            <a:off x="7239000" y="2362200"/>
            <a:ext cx="304800" cy="1588"/>
          </a:xfrm>
          <a:prstGeom prst="straightConnector1">
            <a:avLst/>
          </a:prstGeom>
          <a:ln w="38100">
            <a:solidFill>
              <a:schemeClr val="tx1"/>
            </a:solidFill>
            <a:headEnd type="triangl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Connector 116"/>
          <p:cNvCxnSpPr/>
          <p:nvPr/>
        </p:nvCxnSpPr>
        <p:spPr>
          <a:xfrm rot="5400000">
            <a:off x="7462044" y="2362994"/>
            <a:ext cx="152400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Connector 117"/>
          <p:cNvCxnSpPr/>
          <p:nvPr/>
        </p:nvCxnSpPr>
        <p:spPr>
          <a:xfrm rot="5400000">
            <a:off x="7168357" y="2361406"/>
            <a:ext cx="152400" cy="158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9" name="Picture 3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886325" y="1809750"/>
            <a:ext cx="2886075" cy="177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0" name="Picture 4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886325" y="1828800"/>
            <a:ext cx="2886075" cy="177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1" name="Picture 5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849813" y="1782763"/>
            <a:ext cx="2952750" cy="180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22" name="Group 65"/>
          <p:cNvGrpSpPr>
            <a:grpSpLocks/>
          </p:cNvGrpSpPr>
          <p:nvPr/>
        </p:nvGrpSpPr>
        <p:grpSpPr bwMode="auto">
          <a:xfrm>
            <a:off x="5876925" y="1857375"/>
            <a:ext cx="525463" cy="1706563"/>
            <a:chOff x="5343525" y="1857267"/>
            <a:chExt cx="525456" cy="1706935"/>
          </a:xfrm>
        </p:grpSpPr>
        <p:cxnSp>
          <p:nvCxnSpPr>
            <p:cNvPr id="123" name="Straight Arrow Connector 122"/>
            <p:cNvCxnSpPr/>
            <p:nvPr/>
          </p:nvCxnSpPr>
          <p:spPr>
            <a:xfrm>
              <a:off x="5343525" y="1933484"/>
              <a:ext cx="301621" cy="1588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triangle" w="lg" len="med"/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/>
            <p:cNvCxnSpPr/>
            <p:nvPr/>
          </p:nvCxnSpPr>
          <p:spPr>
            <a:xfrm rot="5400000">
              <a:off x="5564168" y="1933484"/>
              <a:ext cx="150845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/>
            <p:cNvCxnSpPr/>
            <p:nvPr/>
          </p:nvCxnSpPr>
          <p:spPr>
            <a:xfrm rot="5400000">
              <a:off x="5277627" y="1932690"/>
              <a:ext cx="152433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/>
            <p:cNvCxnSpPr/>
            <p:nvPr/>
          </p:nvCxnSpPr>
          <p:spPr>
            <a:xfrm rot="5400000">
              <a:off x="4837001" y="2520987"/>
              <a:ext cx="1024161" cy="1587"/>
            </a:xfrm>
            <a:prstGeom prst="line">
              <a:avLst/>
            </a:prstGeom>
            <a:ln w="25400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/>
            <p:cNvCxnSpPr/>
            <p:nvPr/>
          </p:nvCxnSpPr>
          <p:spPr>
            <a:xfrm rot="5400000">
              <a:off x="4857577" y="2786158"/>
              <a:ext cx="1554502" cy="1587"/>
            </a:xfrm>
            <a:prstGeom prst="line">
              <a:avLst/>
            </a:prstGeom>
            <a:ln w="25400"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8" name="TextBox 63"/>
            <p:cNvSpPr txBox="1">
              <a:spLocks noChangeArrowheads="1"/>
            </p:cNvSpPr>
            <p:nvPr/>
          </p:nvSpPr>
          <p:spPr bwMode="auto">
            <a:xfrm>
              <a:off x="5410201" y="2795588"/>
              <a:ext cx="458780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3200" b="1">
                  <a:solidFill>
                    <a:srgbClr val="FF0000"/>
                  </a:solidFill>
                </a:rPr>
                <a:t>X</a:t>
              </a:r>
            </a:p>
          </p:txBody>
        </p:sp>
      </p:grpSp>
      <p:grpSp>
        <p:nvGrpSpPr>
          <p:cNvPr id="129" name="Group 84"/>
          <p:cNvGrpSpPr>
            <a:grpSpLocks/>
          </p:cNvGrpSpPr>
          <p:nvPr/>
        </p:nvGrpSpPr>
        <p:grpSpPr bwMode="auto">
          <a:xfrm>
            <a:off x="5181600" y="2071688"/>
            <a:ext cx="595313" cy="1357312"/>
            <a:chOff x="4652962" y="2071688"/>
            <a:chExt cx="595313" cy="1357312"/>
          </a:xfrm>
        </p:grpSpPr>
        <p:cxnSp>
          <p:nvCxnSpPr>
            <p:cNvPr id="130" name="Straight Arrow Connector 129"/>
            <p:cNvCxnSpPr/>
            <p:nvPr/>
          </p:nvCxnSpPr>
          <p:spPr>
            <a:xfrm>
              <a:off x="4652962" y="2589213"/>
              <a:ext cx="228600" cy="1587"/>
            </a:xfrm>
            <a:prstGeom prst="straightConnector1">
              <a:avLst/>
            </a:prstGeom>
            <a:ln w="22225">
              <a:solidFill>
                <a:schemeClr val="accent4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Arrow Connector 130"/>
            <p:cNvCxnSpPr/>
            <p:nvPr/>
          </p:nvCxnSpPr>
          <p:spPr>
            <a:xfrm rot="10800000">
              <a:off x="5000625" y="2590800"/>
              <a:ext cx="228600" cy="0"/>
            </a:xfrm>
            <a:prstGeom prst="straightConnector1">
              <a:avLst/>
            </a:prstGeom>
            <a:ln w="22225">
              <a:solidFill>
                <a:schemeClr val="accent4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/>
            <p:cNvCxnSpPr/>
            <p:nvPr/>
          </p:nvCxnSpPr>
          <p:spPr>
            <a:xfrm rot="5400000">
              <a:off x="4458494" y="3009106"/>
              <a:ext cx="838200" cy="1587"/>
            </a:xfrm>
            <a:prstGeom prst="line">
              <a:avLst/>
            </a:prstGeom>
            <a:ln w="12700">
              <a:solidFill>
                <a:schemeClr val="accent4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/>
            <p:cNvCxnSpPr/>
            <p:nvPr/>
          </p:nvCxnSpPr>
          <p:spPr>
            <a:xfrm rot="5400000">
              <a:off x="4585494" y="3009106"/>
              <a:ext cx="838200" cy="1587"/>
            </a:xfrm>
            <a:prstGeom prst="line">
              <a:avLst/>
            </a:prstGeom>
            <a:ln w="12700">
              <a:solidFill>
                <a:schemeClr val="accent4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34" name="Picture 9"/>
            <p:cNvPicPr>
              <a:picLocks noChangeAspect="1" noChangeArrowheads="1"/>
            </p:cNvPicPr>
            <p:nvPr/>
          </p:nvPicPr>
          <p:blipFill>
            <a:blip r:embed="rId1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686300" y="2071688"/>
              <a:ext cx="561975" cy="523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36" name="Rectangle 135"/>
          <p:cNvSpPr/>
          <p:nvPr/>
        </p:nvSpPr>
        <p:spPr bwMode="auto">
          <a:xfrm>
            <a:off x="4953001" y="4314825"/>
            <a:ext cx="2666999" cy="1704975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7" name="TextBox 88"/>
          <p:cNvSpPr txBox="1">
            <a:spLocks noChangeArrowheads="1"/>
          </p:cNvSpPr>
          <p:nvPr/>
        </p:nvSpPr>
        <p:spPr bwMode="auto">
          <a:xfrm>
            <a:off x="5142619" y="4292025"/>
            <a:ext cx="2705981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 dirty="0"/>
              <a:t>Requirement:</a:t>
            </a:r>
          </a:p>
        </p:txBody>
      </p:sp>
      <p:sp>
        <p:nvSpPr>
          <p:cNvPr id="139" name="TextBox 138"/>
          <p:cNvSpPr txBox="1">
            <a:spLocks noChangeArrowheads="1"/>
          </p:cNvSpPr>
          <p:nvPr/>
        </p:nvSpPr>
        <p:spPr bwMode="auto">
          <a:xfrm>
            <a:off x="1347788" y="6024563"/>
            <a:ext cx="69723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 dirty="0"/>
              <a:t>Rep rate provides spectral sensitivity.</a:t>
            </a:r>
          </a:p>
        </p:txBody>
      </p:sp>
      <p:sp>
        <p:nvSpPr>
          <p:cNvPr id="140" name="Oval 139"/>
          <p:cNvSpPr/>
          <p:nvPr/>
        </p:nvSpPr>
        <p:spPr>
          <a:xfrm>
            <a:off x="2286000" y="4343400"/>
            <a:ext cx="304800" cy="304800"/>
          </a:xfrm>
          <a:prstGeom prst="ellipse">
            <a:avLst/>
          </a:prstGeom>
          <a:solidFill>
            <a:srgbClr val="FF0000"/>
          </a:solidFill>
          <a:ln>
            <a:solidFill>
              <a:srgbClr val="A500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1" name="Oval 140"/>
          <p:cNvSpPr/>
          <p:nvPr/>
        </p:nvSpPr>
        <p:spPr>
          <a:xfrm>
            <a:off x="2286000" y="4267200"/>
            <a:ext cx="381000" cy="381000"/>
          </a:xfrm>
          <a:prstGeom prst="ellipse">
            <a:avLst/>
          </a:prstGeom>
          <a:solidFill>
            <a:srgbClr val="FF0000"/>
          </a:solidFill>
          <a:ln>
            <a:solidFill>
              <a:srgbClr val="A500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3" name="Oval 142"/>
          <p:cNvSpPr/>
          <p:nvPr/>
        </p:nvSpPr>
        <p:spPr>
          <a:xfrm>
            <a:off x="1371600" y="4648200"/>
            <a:ext cx="228600" cy="206375"/>
          </a:xfrm>
          <a:prstGeom prst="ellipse">
            <a:avLst/>
          </a:prstGeom>
          <a:solidFill>
            <a:srgbClr val="FF0000"/>
          </a:solidFill>
          <a:ln>
            <a:solidFill>
              <a:srgbClr val="A500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aphicFrame>
        <p:nvGraphicFramePr>
          <p:cNvPr id="3075" name="Object 3"/>
          <p:cNvGraphicFramePr>
            <a:graphicFrameLocks noChangeAspect="1"/>
          </p:cNvGraphicFramePr>
          <p:nvPr/>
        </p:nvGraphicFramePr>
        <p:xfrm>
          <a:off x="5295900" y="4800600"/>
          <a:ext cx="2019300" cy="1131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8" name="Equation" r:id="rId15" imgW="838200" imgH="469900" progId="Equation.3">
                  <p:embed/>
                </p:oleObj>
              </mc:Choice>
              <mc:Fallback>
                <p:oleObj name="Equation" r:id="rId15" imgW="838200" imgH="4699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95900" y="4800600"/>
                        <a:ext cx="2019300" cy="11318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9" presetClass="exit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xit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2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2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9" presetClass="entr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9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000"/>
                            </p:stCondLst>
                            <p:childTnLst>
                              <p:par>
                                <p:cTn id="6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2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2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1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xit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000"/>
                            </p:stCondLst>
                            <p:childTnLst>
                              <p:par>
                                <p:cTn id="7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2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2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xit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9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9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9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5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" grpId="0" animBg="1"/>
      <p:bldP spid="93" grpId="1" animBg="1"/>
      <p:bldP spid="109" grpId="0" animBg="1"/>
      <p:bldP spid="110" grpId="0" animBg="1"/>
      <p:bldP spid="136" grpId="0" animBg="1"/>
      <p:bldP spid="137" grpId="0"/>
      <p:bldP spid="139" grpId="0"/>
      <p:bldP spid="140" grpId="2" animBg="1"/>
      <p:bldP spid="141" grpId="0" animBg="1"/>
      <p:bldP spid="143" grpId="0" animBg="1"/>
      <p:bldP spid="143" grpId="1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52400" y="152400"/>
            <a:ext cx="8839200" cy="6553200"/>
          </a:xfrm>
          <a:prstGeom prst="rect">
            <a:avLst/>
          </a:prstGeom>
          <a:solidFill>
            <a:srgbClr val="E7F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Rounded Rectangle 71"/>
          <p:cNvSpPr/>
          <p:nvPr/>
        </p:nvSpPr>
        <p:spPr>
          <a:xfrm>
            <a:off x="381000" y="2438400"/>
            <a:ext cx="5943600" cy="39624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Pulsed Raman Transitions: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3600" dirty="0" smtClean="0">
                <a:solidFill>
                  <a:srgbClr val="00B0F0"/>
                </a:solidFill>
                <a:latin typeface="Arial Black" pitchFamily="34" charset="0"/>
              </a:rPr>
              <a:t>Weak Pulse Regime</a:t>
            </a:r>
            <a:endParaRPr lang="en-US" sz="3600" dirty="0">
              <a:solidFill>
                <a:srgbClr val="00B0F0"/>
              </a:solidFill>
              <a:latin typeface="Arial Black" pitchFamily="34" charset="0"/>
            </a:endParaRPr>
          </a:p>
        </p:txBody>
      </p:sp>
      <p:sp>
        <p:nvSpPr>
          <p:cNvPr id="139" name="TextBox 138"/>
          <p:cNvSpPr txBox="1">
            <a:spLocks noChangeArrowheads="1"/>
          </p:cNvSpPr>
          <p:nvPr/>
        </p:nvSpPr>
        <p:spPr bwMode="auto">
          <a:xfrm>
            <a:off x="671977" y="1524000"/>
            <a:ext cx="801482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 dirty="0" smtClean="0"/>
              <a:t>Coherent accumulation of transition amplitude</a:t>
            </a:r>
            <a:endParaRPr lang="en-US" sz="3200" dirty="0"/>
          </a:p>
        </p:txBody>
      </p:sp>
      <p:pic>
        <p:nvPicPr>
          <p:cNvPr id="65" name="Picture 9" descr="npp.bmp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" y="2895600"/>
            <a:ext cx="5232400" cy="31184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6" name="Group 11"/>
          <p:cNvGrpSpPr>
            <a:grpSpLocks/>
          </p:cNvGrpSpPr>
          <p:nvPr/>
        </p:nvGrpSpPr>
        <p:grpSpPr bwMode="auto">
          <a:xfrm>
            <a:off x="4737633" y="3103175"/>
            <a:ext cx="958837" cy="701170"/>
            <a:chOff x="4094" y="1040"/>
            <a:chExt cx="733" cy="581"/>
          </a:xfrm>
        </p:grpSpPr>
        <p:sp>
          <p:nvSpPr>
            <p:cNvPr id="67" name="Rectangle 66"/>
            <p:cNvSpPr/>
            <p:nvPr/>
          </p:nvSpPr>
          <p:spPr>
            <a:xfrm>
              <a:off x="4094" y="1040"/>
              <a:ext cx="710" cy="58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68" name="Oval 5"/>
            <p:cNvSpPr/>
            <p:nvPr/>
          </p:nvSpPr>
          <p:spPr>
            <a:xfrm>
              <a:off x="4147" y="1174"/>
              <a:ext cx="63" cy="54"/>
            </a:xfrm>
            <a:prstGeom prst="ellipse">
              <a:avLst/>
            </a:prstGeom>
            <a:solidFill>
              <a:srgbClr val="1E0E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69" name="Rectangle 68"/>
            <p:cNvSpPr/>
            <p:nvPr/>
          </p:nvSpPr>
          <p:spPr>
            <a:xfrm>
              <a:off x="4153" y="1392"/>
              <a:ext cx="57" cy="51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graphicFrame>
          <p:nvGraphicFramePr>
            <p:cNvPr id="70" name="Object 6"/>
            <p:cNvGraphicFramePr>
              <a:graphicFrameLocks noChangeAspect="1"/>
            </p:cNvGraphicFramePr>
            <p:nvPr/>
          </p:nvGraphicFramePr>
          <p:xfrm>
            <a:off x="4228" y="1101"/>
            <a:ext cx="480" cy="19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17" name="Equation" r:id="rId5" imgW="494870" imgH="203024" progId="Equation.3">
                    <p:embed/>
                  </p:oleObj>
                </mc:Choice>
                <mc:Fallback>
                  <p:oleObj name="Equation" r:id="rId5" imgW="494870" imgH="203024" progId="Equation.3">
                    <p:embed/>
                    <p:pic>
                      <p:nvPicPr>
                        <p:cNvPr id="0" name="Picture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228" y="1101"/>
                          <a:ext cx="480" cy="196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1" name="Object 7"/>
            <p:cNvGraphicFramePr>
              <a:graphicFrameLocks noChangeAspect="1"/>
            </p:cNvGraphicFramePr>
            <p:nvPr/>
          </p:nvGraphicFramePr>
          <p:xfrm>
            <a:off x="4224" y="1315"/>
            <a:ext cx="603" cy="19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18" name="Equation" r:id="rId7" imgW="622030" imgH="203112" progId="Equation.3">
                    <p:embed/>
                  </p:oleObj>
                </mc:Choice>
                <mc:Fallback>
                  <p:oleObj name="Equation" r:id="rId7" imgW="622030" imgH="203112" progId="Equation.3">
                    <p:embed/>
                    <p:pic>
                      <p:nvPicPr>
                        <p:cNvPr id="0" name="Picture 1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224" y="1315"/>
                          <a:ext cx="603" cy="196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64" name="Rectangle 13"/>
          <p:cNvSpPr>
            <a:spLocks noChangeArrowheads="1"/>
          </p:cNvSpPr>
          <p:nvPr/>
        </p:nvSpPr>
        <p:spPr bwMode="auto">
          <a:xfrm>
            <a:off x="2961234" y="5792000"/>
            <a:ext cx="941832" cy="23171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2" name="TextBox 10"/>
          <p:cNvSpPr txBox="1">
            <a:spLocks noChangeArrowheads="1"/>
          </p:cNvSpPr>
          <p:nvPr/>
        </p:nvSpPr>
        <p:spPr bwMode="auto">
          <a:xfrm>
            <a:off x="1295400" y="5715000"/>
            <a:ext cx="436311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dirty="0">
                <a:latin typeface="Arial" pitchFamily="34" charset="0"/>
                <a:cs typeface="Arial" pitchFamily="34" charset="0"/>
              </a:rPr>
              <a:t>Pulse Train Duration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[ms]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3" name="TextBox 72"/>
          <p:cNvSpPr txBox="1">
            <a:spLocks noChangeArrowheads="1"/>
          </p:cNvSpPr>
          <p:nvPr/>
        </p:nvSpPr>
        <p:spPr bwMode="auto">
          <a:xfrm>
            <a:off x="1457618" y="2571690"/>
            <a:ext cx="387638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Resonance Study for Rabi Flops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4" name="Object 73"/>
          <p:cNvGraphicFramePr>
            <a:graphicFrameLocks noChangeAspect="1"/>
          </p:cNvGraphicFramePr>
          <p:nvPr/>
        </p:nvGraphicFramePr>
        <p:xfrm>
          <a:off x="7127875" y="2362200"/>
          <a:ext cx="1406525" cy="1131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19" name="Equation" r:id="rId9" imgW="583947" imgH="469696" progId="Equation.3">
                  <p:embed/>
                </p:oleObj>
              </mc:Choice>
              <mc:Fallback>
                <p:oleObj name="Equation" r:id="rId9" imgW="583947" imgH="469696" progId="Equation.3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27875" y="2362200"/>
                        <a:ext cx="1406525" cy="11318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76" name="Straight Arrow Connector 75"/>
          <p:cNvCxnSpPr/>
          <p:nvPr/>
        </p:nvCxnSpPr>
        <p:spPr>
          <a:xfrm rot="10800000" flipV="1">
            <a:off x="5562600" y="5181600"/>
            <a:ext cx="1524000" cy="30480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055" name="Object 7"/>
          <p:cNvGraphicFramePr>
            <a:graphicFrameLocks noChangeAspect="1"/>
          </p:cNvGraphicFramePr>
          <p:nvPr/>
        </p:nvGraphicFramePr>
        <p:xfrm>
          <a:off x="7239000" y="4876800"/>
          <a:ext cx="1498600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20" name="Equation" r:id="rId11" imgW="622030" imgH="203112" progId="Equation.3">
                  <p:embed/>
                </p:oleObj>
              </mc:Choice>
              <mc:Fallback>
                <p:oleObj name="Equation" r:id="rId11" imgW="622030" imgH="203112" progId="Equation.3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39000" y="4876800"/>
                        <a:ext cx="1498600" cy="488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78" name="Straight Arrow Connector 77"/>
          <p:cNvCxnSpPr/>
          <p:nvPr/>
        </p:nvCxnSpPr>
        <p:spPr>
          <a:xfrm rot="10800000" flipV="1">
            <a:off x="5029200" y="4191000"/>
            <a:ext cx="1981200" cy="381000"/>
          </a:xfrm>
          <a:prstGeom prst="straightConnector1">
            <a:avLst/>
          </a:prstGeom>
          <a:ln w="76200">
            <a:solidFill>
              <a:srgbClr val="004BE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056" name="Object 8"/>
          <p:cNvGraphicFramePr>
            <a:graphicFrameLocks noChangeAspect="1"/>
          </p:cNvGraphicFramePr>
          <p:nvPr/>
        </p:nvGraphicFramePr>
        <p:xfrm>
          <a:off x="7264400" y="3886200"/>
          <a:ext cx="1193800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21" name="Equation" r:id="rId13" imgW="494870" imgH="203024" progId="Equation.3">
                  <p:embed/>
                </p:oleObj>
              </mc:Choice>
              <mc:Fallback>
                <p:oleObj name="Equation" r:id="rId13" imgW="494870" imgH="203024" progId="Equation.3">
                  <p:embed/>
                  <p:pic>
                    <p:nvPicPr>
                      <p:cNvPr id="0" name="Picture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64400" y="3886200"/>
                        <a:ext cx="1193800" cy="488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" name="TextBox 81"/>
          <p:cNvSpPr txBox="1">
            <a:spLocks noChangeArrowheads="1"/>
          </p:cNvSpPr>
          <p:nvPr/>
        </p:nvSpPr>
        <p:spPr bwMode="auto">
          <a:xfrm>
            <a:off x="1151431" y="6324600"/>
            <a:ext cx="4334969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D. Hayes 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et al.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, PRL 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104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140501 (2010)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 animBg="1"/>
      <p:bldP spid="64" grpId="0" animBg="1"/>
      <p:bldP spid="62" grpId="0"/>
      <p:bldP spid="73" grpId="0"/>
      <p:bldP spid="8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52400" y="152400"/>
            <a:ext cx="8839200" cy="6553200"/>
          </a:xfrm>
          <a:prstGeom prst="rect">
            <a:avLst/>
          </a:prstGeom>
          <a:solidFill>
            <a:srgbClr val="E7F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Weak pulse Raman transitions:</a:t>
            </a:r>
            <a:b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accessing motion</a:t>
            </a:r>
            <a:endParaRPr lang="en-US" sz="3600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5" name="Picture 44" descr="Blue_Comb_Shorty.pn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00200" y="3429000"/>
            <a:ext cx="6095497" cy="1058178"/>
          </a:xfrm>
          <a:prstGeom prst="rect">
            <a:avLst/>
          </a:prstGeom>
        </p:spPr>
      </p:pic>
      <p:pic>
        <p:nvPicPr>
          <p:cNvPr id="51" name="Picture 50" descr="Red_Comb_Shorty.png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77022" y="5266422"/>
            <a:ext cx="6095497" cy="1058178"/>
          </a:xfrm>
          <a:prstGeom prst="rect">
            <a:avLst/>
          </a:prstGeom>
        </p:spPr>
      </p:pic>
      <p:graphicFrame>
        <p:nvGraphicFramePr>
          <p:cNvPr id="55" name="Object 54"/>
          <p:cNvGraphicFramePr>
            <a:graphicFrameLocks noChangeAspect="1"/>
          </p:cNvGraphicFramePr>
          <p:nvPr/>
        </p:nvGraphicFramePr>
        <p:xfrm>
          <a:off x="3733800" y="4724401"/>
          <a:ext cx="1732544" cy="6095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24" name="Equation" r:id="rId6" imgW="685800" imgH="241300" progId="Equation.3">
                  <p:embed/>
                </p:oleObj>
              </mc:Choice>
              <mc:Fallback>
                <p:oleObj name="Equation" r:id="rId6" imgW="685800" imgH="241300" progId="Equation.3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33800" y="4724401"/>
                        <a:ext cx="1732544" cy="60959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57" name="Straight Arrow Connector 56"/>
          <p:cNvCxnSpPr/>
          <p:nvPr/>
        </p:nvCxnSpPr>
        <p:spPr>
          <a:xfrm>
            <a:off x="5486400" y="4953001"/>
            <a:ext cx="304800" cy="1588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/>
          <p:nvPr/>
        </p:nvCxnSpPr>
        <p:spPr>
          <a:xfrm rot="10800000">
            <a:off x="3352800" y="4953001"/>
            <a:ext cx="381000" cy="1588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rot="5400000" flipH="1" flipV="1">
            <a:off x="3124200" y="4724400"/>
            <a:ext cx="457200" cy="158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/>
          <p:nvPr/>
        </p:nvCxnSpPr>
        <p:spPr>
          <a:xfrm rot="5400000" flipH="1" flipV="1">
            <a:off x="5572692" y="4723606"/>
            <a:ext cx="457200" cy="158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Rectangle 74"/>
          <p:cNvSpPr/>
          <p:nvPr/>
        </p:nvSpPr>
        <p:spPr>
          <a:xfrm>
            <a:off x="457200" y="1447800"/>
            <a:ext cx="1905000" cy="685800"/>
          </a:xfrm>
          <a:prstGeom prst="rect">
            <a:avLst/>
          </a:prstGeom>
          <a:gradFill>
            <a:gsLst>
              <a:gs pos="0">
                <a:schemeClr val="bg1">
                  <a:lumMod val="75000"/>
                </a:schemeClr>
              </a:gs>
              <a:gs pos="39999">
                <a:schemeClr val="bg1">
                  <a:lumMod val="65000"/>
                </a:schemeClr>
              </a:gs>
            </a:gsLst>
            <a:lin ang="5400000" scaled="0"/>
          </a:gradFill>
          <a:ln>
            <a:solidFill>
              <a:schemeClr val="tx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TextBox 76"/>
          <p:cNvSpPr txBox="1">
            <a:spLocks noChangeArrowheads="1"/>
          </p:cNvSpPr>
          <p:nvPr/>
        </p:nvSpPr>
        <p:spPr bwMode="auto">
          <a:xfrm>
            <a:off x="533400" y="1371600"/>
            <a:ext cx="1809791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 dirty="0" smtClean="0"/>
              <a:t>mode-locked</a:t>
            </a:r>
          </a:p>
          <a:p>
            <a:pPr algn="ctr"/>
            <a:r>
              <a:rPr lang="en-US" sz="2400" dirty="0" smtClean="0"/>
              <a:t>laser</a:t>
            </a:r>
            <a:endParaRPr lang="en-US" sz="2400" dirty="0"/>
          </a:p>
        </p:txBody>
      </p:sp>
      <p:cxnSp>
        <p:nvCxnSpPr>
          <p:cNvPr id="82" name="Straight Connector 81"/>
          <p:cNvCxnSpPr/>
          <p:nvPr/>
        </p:nvCxnSpPr>
        <p:spPr>
          <a:xfrm>
            <a:off x="2362200" y="1752600"/>
            <a:ext cx="2590800" cy="1588"/>
          </a:xfrm>
          <a:prstGeom prst="line">
            <a:avLst/>
          </a:prstGeom>
          <a:ln w="38100">
            <a:solidFill>
              <a:srgbClr val="004BE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Arrow Connector 97"/>
          <p:cNvCxnSpPr/>
          <p:nvPr/>
        </p:nvCxnSpPr>
        <p:spPr>
          <a:xfrm rot="16200000" flipH="1">
            <a:off x="4914900" y="1790700"/>
            <a:ext cx="381000" cy="304800"/>
          </a:xfrm>
          <a:prstGeom prst="straightConnector1">
            <a:avLst/>
          </a:prstGeom>
          <a:ln w="38100">
            <a:solidFill>
              <a:srgbClr val="004BE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/>
          <p:cNvCxnSpPr/>
          <p:nvPr/>
        </p:nvCxnSpPr>
        <p:spPr>
          <a:xfrm rot="10800000">
            <a:off x="4800600" y="1676400"/>
            <a:ext cx="304800" cy="152400"/>
          </a:xfrm>
          <a:prstGeom prst="line">
            <a:avLst/>
          </a:prstGeom>
          <a:ln w="38100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1" name="Group 100"/>
          <p:cNvGrpSpPr/>
          <p:nvPr/>
        </p:nvGrpSpPr>
        <p:grpSpPr>
          <a:xfrm>
            <a:off x="5181600" y="2133600"/>
            <a:ext cx="259080" cy="259080"/>
            <a:chOff x="3657600" y="5710535"/>
            <a:chExt cx="259080" cy="259080"/>
          </a:xfrm>
        </p:grpSpPr>
        <p:sp>
          <p:nvSpPr>
            <p:cNvPr id="102" name="Oval 101"/>
            <p:cNvSpPr>
              <a:spLocks noChangeAspect="1"/>
            </p:cNvSpPr>
            <p:nvPr/>
          </p:nvSpPr>
          <p:spPr>
            <a:xfrm>
              <a:off x="3779520" y="5832455"/>
              <a:ext cx="18288" cy="18288"/>
            </a:xfrm>
            <a:prstGeom prst="ellipse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" name="Oval 102"/>
            <p:cNvSpPr/>
            <p:nvPr/>
          </p:nvSpPr>
          <p:spPr>
            <a:xfrm>
              <a:off x="3749040" y="5710535"/>
              <a:ext cx="76200" cy="259080"/>
            </a:xfrm>
            <a:prstGeom prst="ellipse">
              <a:avLst/>
            </a:prstGeom>
            <a:noFill/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" name="Oval 103"/>
            <p:cNvSpPr/>
            <p:nvPr/>
          </p:nvSpPr>
          <p:spPr>
            <a:xfrm rot="3600000">
              <a:off x="3749040" y="5710535"/>
              <a:ext cx="76200" cy="259080"/>
            </a:xfrm>
            <a:prstGeom prst="ellipse">
              <a:avLst/>
            </a:prstGeom>
            <a:noFill/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" name="Oval 104"/>
            <p:cNvSpPr/>
            <p:nvPr/>
          </p:nvSpPr>
          <p:spPr>
            <a:xfrm rot="18000000">
              <a:off x="3749040" y="5710535"/>
              <a:ext cx="76200" cy="259080"/>
            </a:xfrm>
            <a:prstGeom prst="ellipse">
              <a:avLst/>
            </a:prstGeom>
            <a:noFill/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06" name="Straight Connector 105"/>
          <p:cNvCxnSpPr/>
          <p:nvPr/>
        </p:nvCxnSpPr>
        <p:spPr>
          <a:xfrm rot="16200000" flipV="1">
            <a:off x="3276600" y="1676400"/>
            <a:ext cx="152400" cy="152400"/>
          </a:xfrm>
          <a:prstGeom prst="line">
            <a:avLst/>
          </a:prstGeom>
          <a:ln w="38100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Connector 107"/>
          <p:cNvCxnSpPr/>
          <p:nvPr/>
        </p:nvCxnSpPr>
        <p:spPr>
          <a:xfrm rot="5400000" flipH="1" flipV="1">
            <a:off x="3124994" y="1980406"/>
            <a:ext cx="457200" cy="1588"/>
          </a:xfrm>
          <a:prstGeom prst="line">
            <a:avLst/>
          </a:prstGeom>
          <a:ln w="38100">
            <a:solidFill>
              <a:srgbClr val="004BE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Connector 111"/>
          <p:cNvCxnSpPr/>
          <p:nvPr/>
        </p:nvCxnSpPr>
        <p:spPr>
          <a:xfrm rot="16200000" flipV="1">
            <a:off x="3200400" y="2743200"/>
            <a:ext cx="228600" cy="228600"/>
          </a:xfrm>
          <a:prstGeom prst="line">
            <a:avLst/>
          </a:prstGeom>
          <a:ln w="38100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Connector 117"/>
          <p:cNvCxnSpPr/>
          <p:nvPr/>
        </p:nvCxnSpPr>
        <p:spPr>
          <a:xfrm rot="5400000" flipH="1" flipV="1">
            <a:off x="3048794" y="2513806"/>
            <a:ext cx="533400" cy="777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Rectangle 114"/>
          <p:cNvSpPr/>
          <p:nvPr/>
        </p:nvSpPr>
        <p:spPr>
          <a:xfrm>
            <a:off x="2895600" y="1981200"/>
            <a:ext cx="914400" cy="457200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TextBox 115"/>
          <p:cNvSpPr txBox="1">
            <a:spLocks noChangeArrowheads="1"/>
          </p:cNvSpPr>
          <p:nvPr/>
        </p:nvSpPr>
        <p:spPr bwMode="auto">
          <a:xfrm>
            <a:off x="2895600" y="1981200"/>
            <a:ext cx="89454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 dirty="0" smtClean="0"/>
              <a:t> AOM</a:t>
            </a:r>
            <a:endParaRPr lang="en-US" sz="2400" dirty="0"/>
          </a:p>
        </p:txBody>
      </p:sp>
      <p:cxnSp>
        <p:nvCxnSpPr>
          <p:cNvPr id="120" name="Straight Connector 119"/>
          <p:cNvCxnSpPr/>
          <p:nvPr/>
        </p:nvCxnSpPr>
        <p:spPr>
          <a:xfrm>
            <a:off x="3276600" y="2819400"/>
            <a:ext cx="1676400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Connector 122"/>
          <p:cNvCxnSpPr/>
          <p:nvPr/>
        </p:nvCxnSpPr>
        <p:spPr>
          <a:xfrm rot="10800000" flipV="1">
            <a:off x="4800600" y="2743200"/>
            <a:ext cx="304800" cy="152400"/>
          </a:xfrm>
          <a:prstGeom prst="line">
            <a:avLst/>
          </a:prstGeom>
          <a:ln w="38100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Straight Arrow Connector 124"/>
          <p:cNvCxnSpPr/>
          <p:nvPr/>
        </p:nvCxnSpPr>
        <p:spPr>
          <a:xfrm rot="5400000" flipH="1" flipV="1">
            <a:off x="4876800" y="2438400"/>
            <a:ext cx="457200" cy="30480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Straight Connector 126"/>
          <p:cNvCxnSpPr/>
          <p:nvPr/>
        </p:nvCxnSpPr>
        <p:spPr>
          <a:xfrm rot="5400000" flipH="1" flipV="1">
            <a:off x="5122523" y="5632563"/>
            <a:ext cx="1360714" cy="158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9" name="Picture 128" descr="FockState_Wavefunctions_Red_and_Red.eps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7896514" y="1164771"/>
            <a:ext cx="899143" cy="1295400"/>
          </a:xfrm>
          <a:prstGeom prst="rect">
            <a:avLst/>
          </a:prstGeom>
        </p:spPr>
      </p:pic>
      <p:pic>
        <p:nvPicPr>
          <p:cNvPr id="130" name="Picture 129" descr="FockState_Wavefunctions_Red_and_Red.eps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372514" y="2002971"/>
            <a:ext cx="899143" cy="1295400"/>
          </a:xfrm>
          <a:prstGeom prst="rect">
            <a:avLst/>
          </a:prstGeom>
        </p:spPr>
      </p:pic>
      <p:pic>
        <p:nvPicPr>
          <p:cNvPr id="131" name="Picture 4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662057" y="3374571"/>
            <a:ext cx="43815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2" name="Picture 1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109857" y="2536371"/>
            <a:ext cx="43815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147" name="Object 3"/>
          <p:cNvGraphicFramePr>
            <a:graphicFrameLocks noChangeAspect="1"/>
          </p:cNvGraphicFramePr>
          <p:nvPr/>
        </p:nvGraphicFramePr>
        <p:xfrm>
          <a:off x="7116788" y="1366022"/>
          <a:ext cx="512737" cy="4643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25" name="Equation" r:id="rId11" imgW="266469" imgH="241091" progId="Equation.3">
                  <p:embed/>
                </p:oleObj>
              </mc:Choice>
              <mc:Fallback>
                <p:oleObj name="Equation" r:id="rId11" imgW="266469" imgH="241091" progId="Equation.3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16788" y="1366022"/>
                        <a:ext cx="512737" cy="46436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34" name="Straight Connector 133"/>
          <p:cNvCxnSpPr/>
          <p:nvPr/>
        </p:nvCxnSpPr>
        <p:spPr>
          <a:xfrm rot="16200000" flipV="1">
            <a:off x="7653567" y="1352325"/>
            <a:ext cx="257289" cy="565"/>
          </a:xfrm>
          <a:prstGeom prst="line">
            <a:avLst/>
          </a:prstGeom>
          <a:ln w="2540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Straight Connector 134"/>
          <p:cNvCxnSpPr/>
          <p:nvPr/>
        </p:nvCxnSpPr>
        <p:spPr>
          <a:xfrm rot="5400000">
            <a:off x="7658441" y="1833337"/>
            <a:ext cx="247536" cy="567"/>
          </a:xfrm>
          <a:prstGeom prst="line">
            <a:avLst/>
          </a:prstGeom>
          <a:ln w="2540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Straight Connector 139"/>
          <p:cNvCxnSpPr/>
          <p:nvPr/>
        </p:nvCxnSpPr>
        <p:spPr>
          <a:xfrm rot="10800000">
            <a:off x="7681914" y="1495426"/>
            <a:ext cx="276227" cy="1587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Connector 145"/>
          <p:cNvCxnSpPr/>
          <p:nvPr/>
        </p:nvCxnSpPr>
        <p:spPr>
          <a:xfrm rot="10800000" flipV="1">
            <a:off x="7681899" y="1704975"/>
            <a:ext cx="323864" cy="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/>
          <p:cNvCxnSpPr/>
          <p:nvPr/>
        </p:nvCxnSpPr>
        <p:spPr>
          <a:xfrm rot="10800000" flipV="1">
            <a:off x="6824649" y="3290887"/>
            <a:ext cx="1028714" cy="7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/>
          <p:cNvCxnSpPr/>
          <p:nvPr/>
        </p:nvCxnSpPr>
        <p:spPr>
          <a:xfrm rot="10800000" flipV="1">
            <a:off x="7319949" y="2447924"/>
            <a:ext cx="1028714" cy="7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Straight Connector 150"/>
          <p:cNvCxnSpPr/>
          <p:nvPr/>
        </p:nvCxnSpPr>
        <p:spPr>
          <a:xfrm rot="5400000">
            <a:off x="7477466" y="2576288"/>
            <a:ext cx="247536" cy="567"/>
          </a:xfrm>
          <a:prstGeom prst="line">
            <a:avLst/>
          </a:prstGeom>
          <a:ln w="2540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Straight Connector 151"/>
          <p:cNvCxnSpPr/>
          <p:nvPr/>
        </p:nvCxnSpPr>
        <p:spPr>
          <a:xfrm rot="16200000">
            <a:off x="7477464" y="3152571"/>
            <a:ext cx="247536" cy="567"/>
          </a:xfrm>
          <a:prstGeom prst="line">
            <a:avLst/>
          </a:prstGeom>
          <a:ln w="2540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148" name="Object 4"/>
          <p:cNvGraphicFramePr>
            <a:graphicFrameLocks noChangeAspect="1"/>
          </p:cNvGraphicFramePr>
          <p:nvPr/>
        </p:nvGraphicFramePr>
        <p:xfrm>
          <a:off x="7281869" y="2589208"/>
          <a:ext cx="611188" cy="465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26" name="Equation" r:id="rId13" imgW="317225" imgH="241091" progId="Equation.3">
                  <p:embed/>
                </p:oleObj>
              </mc:Choice>
              <mc:Fallback>
                <p:oleObj name="Equation" r:id="rId13" imgW="317225" imgH="241091" progId="Equation.3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81869" y="2589208"/>
                        <a:ext cx="611188" cy="4651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54" name="Straight Connector 153"/>
          <p:cNvCxnSpPr/>
          <p:nvPr/>
        </p:nvCxnSpPr>
        <p:spPr>
          <a:xfrm>
            <a:off x="5600700" y="4514850"/>
            <a:ext cx="381000" cy="333375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Straight Connector 154"/>
          <p:cNvCxnSpPr/>
          <p:nvPr/>
        </p:nvCxnSpPr>
        <p:spPr>
          <a:xfrm flipV="1">
            <a:off x="5629275" y="4505325"/>
            <a:ext cx="352425" cy="333375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149" name="Object 5"/>
          <p:cNvGraphicFramePr>
            <a:graphicFrameLocks noChangeAspect="1"/>
          </p:cNvGraphicFramePr>
          <p:nvPr/>
        </p:nvGraphicFramePr>
        <p:xfrm>
          <a:off x="7140575" y="4537075"/>
          <a:ext cx="512763" cy="465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27" name="Equation" r:id="rId15" imgW="266469" imgH="241091" progId="Equation.3">
                  <p:embed/>
                </p:oleObj>
              </mc:Choice>
              <mc:Fallback>
                <p:oleObj name="Equation" r:id="rId15" imgW="266469" imgH="241091" progId="Equation.3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40575" y="4537075"/>
                        <a:ext cx="512763" cy="4651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61" name="Straight Connector 160"/>
          <p:cNvCxnSpPr/>
          <p:nvPr/>
        </p:nvCxnSpPr>
        <p:spPr>
          <a:xfrm>
            <a:off x="7534276" y="4567238"/>
            <a:ext cx="247651" cy="2"/>
          </a:xfrm>
          <a:prstGeom prst="line">
            <a:avLst/>
          </a:prstGeom>
          <a:ln w="2540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4" name="Straight Connector 163"/>
          <p:cNvCxnSpPr/>
          <p:nvPr/>
        </p:nvCxnSpPr>
        <p:spPr>
          <a:xfrm rot="10800000">
            <a:off x="6972300" y="4567241"/>
            <a:ext cx="242890" cy="1588"/>
          </a:xfrm>
          <a:prstGeom prst="line">
            <a:avLst/>
          </a:prstGeom>
          <a:ln w="2540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" name="Straight Connector 167"/>
          <p:cNvCxnSpPr/>
          <p:nvPr/>
        </p:nvCxnSpPr>
        <p:spPr>
          <a:xfrm rot="5400000">
            <a:off x="7434263" y="4576745"/>
            <a:ext cx="200027" cy="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1" name="Straight Connector 170"/>
          <p:cNvCxnSpPr/>
          <p:nvPr/>
        </p:nvCxnSpPr>
        <p:spPr>
          <a:xfrm rot="5400000">
            <a:off x="7115126" y="4576745"/>
            <a:ext cx="200027" cy="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8" name="Straight Connector 177"/>
          <p:cNvCxnSpPr/>
          <p:nvPr/>
        </p:nvCxnSpPr>
        <p:spPr>
          <a:xfrm rot="5400000">
            <a:off x="1033440" y="5610218"/>
            <a:ext cx="1200131" cy="158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9" name="Straight Connector 178"/>
          <p:cNvCxnSpPr/>
          <p:nvPr/>
        </p:nvCxnSpPr>
        <p:spPr>
          <a:xfrm rot="16200000" flipH="1">
            <a:off x="1145347" y="5093462"/>
            <a:ext cx="1223984" cy="4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2" name="Straight Connector 181"/>
          <p:cNvCxnSpPr/>
          <p:nvPr/>
        </p:nvCxnSpPr>
        <p:spPr>
          <a:xfrm>
            <a:off x="1762086" y="5272088"/>
            <a:ext cx="247651" cy="2"/>
          </a:xfrm>
          <a:prstGeom prst="line">
            <a:avLst/>
          </a:prstGeom>
          <a:ln w="2540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3" name="Straight Connector 182"/>
          <p:cNvCxnSpPr/>
          <p:nvPr/>
        </p:nvCxnSpPr>
        <p:spPr>
          <a:xfrm rot="10800000">
            <a:off x="1385888" y="5272091"/>
            <a:ext cx="242890" cy="1588"/>
          </a:xfrm>
          <a:prstGeom prst="line">
            <a:avLst/>
          </a:prstGeom>
          <a:ln w="2540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150" name="Object 6"/>
          <p:cNvGraphicFramePr>
            <a:graphicFrameLocks noChangeAspect="1"/>
          </p:cNvGraphicFramePr>
          <p:nvPr/>
        </p:nvGraphicFramePr>
        <p:xfrm>
          <a:off x="738130" y="5029198"/>
          <a:ext cx="658812" cy="441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28" name="Equation" r:id="rId17" imgW="342751" imgH="228501" progId="Equation.3">
                  <p:embed/>
                </p:oleObj>
              </mc:Choice>
              <mc:Fallback>
                <p:oleObj name="Equation" r:id="rId17" imgW="342751" imgH="228501" progId="Equation.3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8130" y="5029198"/>
                        <a:ext cx="658812" cy="4413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51" name="Object 7"/>
          <p:cNvGraphicFramePr>
            <a:graphicFrameLocks noChangeAspect="1"/>
          </p:cNvGraphicFramePr>
          <p:nvPr/>
        </p:nvGraphicFramePr>
        <p:xfrm>
          <a:off x="3622662" y="2954331"/>
          <a:ext cx="801688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29" name="Equation" r:id="rId19" imgW="317225" imgH="241091" progId="Equation.3">
                  <p:embed/>
                </p:oleObj>
              </mc:Choice>
              <mc:Fallback>
                <p:oleObj name="Equation" r:id="rId19" imgW="317225" imgH="241091" progId="Equation.3">
                  <p:embed/>
                  <p:pic>
                    <p:nvPicPr>
                      <p:cNvPr id="0" name="Picture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22662" y="2954331"/>
                        <a:ext cx="801688" cy="609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58" name="Straight Connector 57"/>
          <p:cNvCxnSpPr/>
          <p:nvPr/>
        </p:nvCxnSpPr>
        <p:spPr>
          <a:xfrm rot="16200000" flipH="1">
            <a:off x="2755055" y="3858403"/>
            <a:ext cx="1223984" cy="4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>
            <a:off x="3375011" y="3319461"/>
            <a:ext cx="247651" cy="2"/>
          </a:xfrm>
          <a:prstGeom prst="line">
            <a:avLst/>
          </a:prstGeom>
          <a:ln w="2540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 rot="16200000" flipH="1">
            <a:off x="5201426" y="3858403"/>
            <a:ext cx="1223984" cy="4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 rot="10800000">
            <a:off x="4433890" y="3319459"/>
            <a:ext cx="1379553" cy="3"/>
          </a:xfrm>
          <a:prstGeom prst="line">
            <a:avLst/>
          </a:prstGeom>
          <a:ln w="2540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>
            <a:off x="5630877" y="3402012"/>
            <a:ext cx="381000" cy="333375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 flipV="1">
            <a:off x="5659452" y="3392487"/>
            <a:ext cx="352425" cy="333375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7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" grpId="0" animBg="1"/>
      <p:bldP spid="11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52400" y="152400"/>
            <a:ext cx="8839200" cy="6553200"/>
          </a:xfrm>
          <a:prstGeom prst="rect">
            <a:avLst/>
          </a:prstGeom>
          <a:solidFill>
            <a:srgbClr val="E7F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Weak pulse Raman transitions:</a:t>
            </a:r>
            <a:b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accessing motion</a:t>
            </a:r>
            <a:endParaRPr lang="en-US" sz="3600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5" name="Picture 44" descr="Blue_Comb_Shorty.pn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00200" y="3429000"/>
            <a:ext cx="6095497" cy="1058178"/>
          </a:xfrm>
          <a:prstGeom prst="rect">
            <a:avLst/>
          </a:prstGeom>
        </p:spPr>
      </p:pic>
      <p:pic>
        <p:nvPicPr>
          <p:cNvPr id="51" name="Picture 50" descr="Red_Comb_Shorty.png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77022" y="5266422"/>
            <a:ext cx="6095497" cy="1058178"/>
          </a:xfrm>
          <a:prstGeom prst="rect">
            <a:avLst/>
          </a:prstGeom>
        </p:spPr>
      </p:pic>
      <p:sp>
        <p:nvSpPr>
          <p:cNvPr id="75" name="Rectangle 74"/>
          <p:cNvSpPr/>
          <p:nvPr/>
        </p:nvSpPr>
        <p:spPr>
          <a:xfrm>
            <a:off x="457200" y="1447800"/>
            <a:ext cx="1905000" cy="685800"/>
          </a:xfrm>
          <a:prstGeom prst="rect">
            <a:avLst/>
          </a:prstGeom>
          <a:gradFill>
            <a:gsLst>
              <a:gs pos="0">
                <a:schemeClr val="bg1">
                  <a:lumMod val="75000"/>
                </a:schemeClr>
              </a:gs>
              <a:gs pos="39999">
                <a:schemeClr val="bg1">
                  <a:lumMod val="65000"/>
                </a:schemeClr>
              </a:gs>
            </a:gsLst>
            <a:lin ang="5400000" scaled="0"/>
          </a:gradFill>
          <a:ln>
            <a:solidFill>
              <a:schemeClr val="tx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TextBox 76"/>
          <p:cNvSpPr txBox="1">
            <a:spLocks noChangeArrowheads="1"/>
          </p:cNvSpPr>
          <p:nvPr/>
        </p:nvSpPr>
        <p:spPr bwMode="auto">
          <a:xfrm>
            <a:off x="533400" y="1371600"/>
            <a:ext cx="1809791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 dirty="0" smtClean="0"/>
              <a:t>mode-locked</a:t>
            </a:r>
          </a:p>
          <a:p>
            <a:pPr algn="ctr"/>
            <a:r>
              <a:rPr lang="en-US" sz="2400" dirty="0" smtClean="0"/>
              <a:t>laser</a:t>
            </a:r>
            <a:endParaRPr lang="en-US" sz="2400" dirty="0"/>
          </a:p>
        </p:txBody>
      </p:sp>
      <p:cxnSp>
        <p:nvCxnSpPr>
          <p:cNvPr id="82" name="Straight Connector 81"/>
          <p:cNvCxnSpPr/>
          <p:nvPr/>
        </p:nvCxnSpPr>
        <p:spPr>
          <a:xfrm>
            <a:off x="2362200" y="1752600"/>
            <a:ext cx="2590800" cy="1588"/>
          </a:xfrm>
          <a:prstGeom prst="line">
            <a:avLst/>
          </a:prstGeom>
          <a:ln w="38100">
            <a:solidFill>
              <a:srgbClr val="004BE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Arrow Connector 97"/>
          <p:cNvCxnSpPr/>
          <p:nvPr/>
        </p:nvCxnSpPr>
        <p:spPr>
          <a:xfrm rot="16200000" flipH="1">
            <a:off x="4914900" y="1790700"/>
            <a:ext cx="381000" cy="304800"/>
          </a:xfrm>
          <a:prstGeom prst="straightConnector1">
            <a:avLst/>
          </a:prstGeom>
          <a:ln w="38100">
            <a:solidFill>
              <a:srgbClr val="004BE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/>
          <p:cNvCxnSpPr/>
          <p:nvPr/>
        </p:nvCxnSpPr>
        <p:spPr>
          <a:xfrm rot="10800000">
            <a:off x="4800600" y="1676400"/>
            <a:ext cx="304800" cy="152400"/>
          </a:xfrm>
          <a:prstGeom prst="line">
            <a:avLst/>
          </a:prstGeom>
          <a:ln w="38100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100"/>
          <p:cNvGrpSpPr/>
          <p:nvPr/>
        </p:nvGrpSpPr>
        <p:grpSpPr>
          <a:xfrm>
            <a:off x="5181600" y="2133600"/>
            <a:ext cx="259080" cy="259080"/>
            <a:chOff x="3657600" y="5710535"/>
            <a:chExt cx="259080" cy="259080"/>
          </a:xfrm>
        </p:grpSpPr>
        <p:sp>
          <p:nvSpPr>
            <p:cNvPr id="102" name="Oval 101"/>
            <p:cNvSpPr>
              <a:spLocks noChangeAspect="1"/>
            </p:cNvSpPr>
            <p:nvPr/>
          </p:nvSpPr>
          <p:spPr>
            <a:xfrm>
              <a:off x="3779520" y="5832455"/>
              <a:ext cx="18288" cy="18288"/>
            </a:xfrm>
            <a:prstGeom prst="ellipse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" name="Oval 102"/>
            <p:cNvSpPr/>
            <p:nvPr/>
          </p:nvSpPr>
          <p:spPr>
            <a:xfrm>
              <a:off x="3749040" y="5710535"/>
              <a:ext cx="76200" cy="259080"/>
            </a:xfrm>
            <a:prstGeom prst="ellipse">
              <a:avLst/>
            </a:prstGeom>
            <a:noFill/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" name="Oval 103"/>
            <p:cNvSpPr/>
            <p:nvPr/>
          </p:nvSpPr>
          <p:spPr>
            <a:xfrm rot="3600000">
              <a:off x="3749040" y="5710535"/>
              <a:ext cx="76200" cy="259080"/>
            </a:xfrm>
            <a:prstGeom prst="ellipse">
              <a:avLst/>
            </a:prstGeom>
            <a:noFill/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" name="Oval 104"/>
            <p:cNvSpPr/>
            <p:nvPr/>
          </p:nvSpPr>
          <p:spPr>
            <a:xfrm rot="18000000">
              <a:off x="3749040" y="5710535"/>
              <a:ext cx="76200" cy="259080"/>
            </a:xfrm>
            <a:prstGeom prst="ellipse">
              <a:avLst/>
            </a:prstGeom>
            <a:noFill/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06" name="Straight Connector 105"/>
          <p:cNvCxnSpPr/>
          <p:nvPr/>
        </p:nvCxnSpPr>
        <p:spPr>
          <a:xfrm rot="16200000" flipV="1">
            <a:off x="3276600" y="1676400"/>
            <a:ext cx="152400" cy="152400"/>
          </a:xfrm>
          <a:prstGeom prst="line">
            <a:avLst/>
          </a:prstGeom>
          <a:ln w="38100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Connector 107"/>
          <p:cNvCxnSpPr/>
          <p:nvPr/>
        </p:nvCxnSpPr>
        <p:spPr>
          <a:xfrm rot="5400000" flipH="1" flipV="1">
            <a:off x="3124994" y="1980406"/>
            <a:ext cx="457200" cy="1588"/>
          </a:xfrm>
          <a:prstGeom prst="line">
            <a:avLst/>
          </a:prstGeom>
          <a:ln w="38100">
            <a:solidFill>
              <a:srgbClr val="004BE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Connector 111"/>
          <p:cNvCxnSpPr/>
          <p:nvPr/>
        </p:nvCxnSpPr>
        <p:spPr>
          <a:xfrm rot="16200000" flipV="1">
            <a:off x="3200400" y="2743200"/>
            <a:ext cx="228600" cy="228600"/>
          </a:xfrm>
          <a:prstGeom prst="line">
            <a:avLst/>
          </a:prstGeom>
          <a:ln w="38100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Connector 117"/>
          <p:cNvCxnSpPr/>
          <p:nvPr/>
        </p:nvCxnSpPr>
        <p:spPr>
          <a:xfrm rot="5400000" flipH="1" flipV="1">
            <a:off x="3048794" y="2513806"/>
            <a:ext cx="533400" cy="777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Rectangle 114"/>
          <p:cNvSpPr/>
          <p:nvPr/>
        </p:nvSpPr>
        <p:spPr>
          <a:xfrm>
            <a:off x="2895600" y="1981200"/>
            <a:ext cx="914400" cy="457200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TextBox 115"/>
          <p:cNvSpPr txBox="1">
            <a:spLocks noChangeArrowheads="1"/>
          </p:cNvSpPr>
          <p:nvPr/>
        </p:nvSpPr>
        <p:spPr bwMode="auto">
          <a:xfrm>
            <a:off x="2895600" y="1981200"/>
            <a:ext cx="89454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 dirty="0" smtClean="0"/>
              <a:t> AOM</a:t>
            </a:r>
            <a:endParaRPr lang="en-US" sz="2400" dirty="0"/>
          </a:p>
        </p:txBody>
      </p:sp>
      <p:cxnSp>
        <p:nvCxnSpPr>
          <p:cNvPr id="120" name="Straight Connector 119"/>
          <p:cNvCxnSpPr/>
          <p:nvPr/>
        </p:nvCxnSpPr>
        <p:spPr>
          <a:xfrm>
            <a:off x="3276600" y="2819400"/>
            <a:ext cx="1676400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Connector 122"/>
          <p:cNvCxnSpPr/>
          <p:nvPr/>
        </p:nvCxnSpPr>
        <p:spPr>
          <a:xfrm rot="10800000" flipV="1">
            <a:off x="4800600" y="2743200"/>
            <a:ext cx="304800" cy="152400"/>
          </a:xfrm>
          <a:prstGeom prst="line">
            <a:avLst/>
          </a:prstGeom>
          <a:ln w="38100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Straight Arrow Connector 124"/>
          <p:cNvCxnSpPr/>
          <p:nvPr/>
        </p:nvCxnSpPr>
        <p:spPr>
          <a:xfrm rot="5400000" flipH="1" flipV="1">
            <a:off x="4876800" y="2438400"/>
            <a:ext cx="457200" cy="30480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6" name="Group 65"/>
          <p:cNvGrpSpPr/>
          <p:nvPr/>
        </p:nvGrpSpPr>
        <p:grpSpPr>
          <a:xfrm>
            <a:off x="1755202" y="4496594"/>
            <a:ext cx="2451668" cy="1817120"/>
            <a:chOff x="3352006" y="4496594"/>
            <a:chExt cx="2451668" cy="1817120"/>
          </a:xfrm>
        </p:grpSpPr>
        <p:graphicFrame>
          <p:nvGraphicFramePr>
            <p:cNvPr id="55" name="Object 54"/>
            <p:cNvGraphicFramePr>
              <a:graphicFrameLocks noChangeAspect="1"/>
            </p:cNvGraphicFramePr>
            <p:nvPr/>
          </p:nvGraphicFramePr>
          <p:xfrm>
            <a:off x="3733800" y="4724401"/>
            <a:ext cx="1732544" cy="60959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1048" name="Equation" r:id="rId6" imgW="685800" imgH="241300" progId="Equation.3">
                    <p:embed/>
                  </p:oleObj>
                </mc:Choice>
                <mc:Fallback>
                  <p:oleObj name="Equation" r:id="rId6" imgW="685800" imgH="241300" progId="Equation.3">
                    <p:embed/>
                    <p:pic>
                      <p:nvPicPr>
                        <p:cNvPr id="0" name="Picture 2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733800" y="4724401"/>
                          <a:ext cx="1732544" cy="60959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57" name="Straight Arrow Connector 56"/>
            <p:cNvCxnSpPr/>
            <p:nvPr/>
          </p:nvCxnSpPr>
          <p:spPr>
            <a:xfrm>
              <a:off x="5486400" y="4953001"/>
              <a:ext cx="304800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Arrow Connector 62"/>
            <p:cNvCxnSpPr/>
            <p:nvPr/>
          </p:nvCxnSpPr>
          <p:spPr>
            <a:xfrm rot="10800000">
              <a:off x="3352800" y="4953001"/>
              <a:ext cx="381000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 rot="5400000" flipH="1" flipV="1">
              <a:off x="3124200" y="4724400"/>
              <a:ext cx="457200" cy="1588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/>
            <p:cNvCxnSpPr/>
            <p:nvPr/>
          </p:nvCxnSpPr>
          <p:spPr>
            <a:xfrm rot="5400000" flipH="1" flipV="1">
              <a:off x="5122523" y="5632563"/>
              <a:ext cx="1360714" cy="1588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4" name="Group 83"/>
          <p:cNvGrpSpPr/>
          <p:nvPr/>
        </p:nvGrpSpPr>
        <p:grpSpPr>
          <a:xfrm>
            <a:off x="2083819" y="4487877"/>
            <a:ext cx="2451668" cy="1817120"/>
            <a:chOff x="3352006" y="4496594"/>
            <a:chExt cx="2451668" cy="1817120"/>
          </a:xfrm>
        </p:grpSpPr>
        <p:graphicFrame>
          <p:nvGraphicFramePr>
            <p:cNvPr id="85" name="Object 84"/>
            <p:cNvGraphicFramePr>
              <a:graphicFrameLocks noChangeAspect="1"/>
            </p:cNvGraphicFramePr>
            <p:nvPr/>
          </p:nvGraphicFramePr>
          <p:xfrm>
            <a:off x="3733800" y="4724401"/>
            <a:ext cx="1732544" cy="60959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1049" name="Equation" r:id="rId8" imgW="685800" imgH="241300" progId="Equation.3">
                    <p:embed/>
                  </p:oleObj>
                </mc:Choice>
                <mc:Fallback>
                  <p:oleObj name="Equation" r:id="rId8" imgW="685800" imgH="241300" progId="Equation.3">
                    <p:embed/>
                    <p:pic>
                      <p:nvPicPr>
                        <p:cNvPr id="0" name="Picture 2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733800" y="4724401"/>
                          <a:ext cx="1732544" cy="60959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86" name="Straight Arrow Connector 85"/>
            <p:cNvCxnSpPr/>
            <p:nvPr/>
          </p:nvCxnSpPr>
          <p:spPr>
            <a:xfrm>
              <a:off x="5486400" y="4953001"/>
              <a:ext cx="304800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Arrow Connector 86"/>
            <p:cNvCxnSpPr/>
            <p:nvPr/>
          </p:nvCxnSpPr>
          <p:spPr>
            <a:xfrm rot="10800000">
              <a:off x="3352800" y="4953001"/>
              <a:ext cx="381000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5400000" flipH="1" flipV="1">
              <a:off x="3124200" y="4724400"/>
              <a:ext cx="457200" cy="1588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rot="5400000" flipH="1" flipV="1">
              <a:off x="5122523" y="5632563"/>
              <a:ext cx="1360714" cy="1588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0" name="Group 89"/>
          <p:cNvGrpSpPr/>
          <p:nvPr/>
        </p:nvGrpSpPr>
        <p:grpSpPr>
          <a:xfrm>
            <a:off x="2381220" y="4496407"/>
            <a:ext cx="2451668" cy="1817120"/>
            <a:chOff x="3352006" y="4496594"/>
            <a:chExt cx="2451668" cy="1817120"/>
          </a:xfrm>
        </p:grpSpPr>
        <p:graphicFrame>
          <p:nvGraphicFramePr>
            <p:cNvPr id="91" name="Object 90"/>
            <p:cNvGraphicFramePr>
              <a:graphicFrameLocks noChangeAspect="1"/>
            </p:cNvGraphicFramePr>
            <p:nvPr/>
          </p:nvGraphicFramePr>
          <p:xfrm>
            <a:off x="3733800" y="4724401"/>
            <a:ext cx="1732544" cy="60959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1050" name="Equation" r:id="rId9" imgW="685800" imgH="241300" progId="Equation.3">
                    <p:embed/>
                  </p:oleObj>
                </mc:Choice>
                <mc:Fallback>
                  <p:oleObj name="Equation" r:id="rId9" imgW="685800" imgH="241300" progId="Equation.3">
                    <p:embed/>
                    <p:pic>
                      <p:nvPicPr>
                        <p:cNvPr id="0" name="Picture 2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733800" y="4724401"/>
                          <a:ext cx="1732544" cy="60959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92" name="Straight Arrow Connector 91"/>
            <p:cNvCxnSpPr/>
            <p:nvPr/>
          </p:nvCxnSpPr>
          <p:spPr>
            <a:xfrm>
              <a:off x="5486400" y="4953001"/>
              <a:ext cx="304800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Arrow Connector 92"/>
            <p:cNvCxnSpPr/>
            <p:nvPr/>
          </p:nvCxnSpPr>
          <p:spPr>
            <a:xfrm rot="10800000">
              <a:off x="3352800" y="4953001"/>
              <a:ext cx="381000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/>
            <p:cNvCxnSpPr/>
            <p:nvPr/>
          </p:nvCxnSpPr>
          <p:spPr>
            <a:xfrm rot="5400000" flipH="1" flipV="1">
              <a:off x="3124200" y="4724400"/>
              <a:ext cx="457200" cy="1588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/>
            <p:cNvCxnSpPr/>
            <p:nvPr/>
          </p:nvCxnSpPr>
          <p:spPr>
            <a:xfrm rot="5400000" flipH="1" flipV="1">
              <a:off x="5122523" y="5632563"/>
              <a:ext cx="1360714" cy="1588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7" name="Group 96"/>
          <p:cNvGrpSpPr/>
          <p:nvPr/>
        </p:nvGrpSpPr>
        <p:grpSpPr>
          <a:xfrm>
            <a:off x="2709837" y="4487877"/>
            <a:ext cx="2451668" cy="1817120"/>
            <a:chOff x="3352006" y="4496594"/>
            <a:chExt cx="2451668" cy="1817120"/>
          </a:xfrm>
        </p:grpSpPr>
        <p:graphicFrame>
          <p:nvGraphicFramePr>
            <p:cNvPr id="99" name="Object 98"/>
            <p:cNvGraphicFramePr>
              <a:graphicFrameLocks noChangeAspect="1"/>
            </p:cNvGraphicFramePr>
            <p:nvPr/>
          </p:nvGraphicFramePr>
          <p:xfrm>
            <a:off x="3733800" y="4724401"/>
            <a:ext cx="1732544" cy="60959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1051" name="Equation" r:id="rId10" imgW="685800" imgH="241300" progId="Equation.3">
                    <p:embed/>
                  </p:oleObj>
                </mc:Choice>
                <mc:Fallback>
                  <p:oleObj name="Equation" r:id="rId10" imgW="685800" imgH="241300" progId="Equation.3">
                    <p:embed/>
                    <p:pic>
                      <p:nvPicPr>
                        <p:cNvPr id="0" name="Picture 2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733800" y="4724401"/>
                          <a:ext cx="1732544" cy="60959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100" name="Straight Arrow Connector 99"/>
            <p:cNvCxnSpPr/>
            <p:nvPr/>
          </p:nvCxnSpPr>
          <p:spPr>
            <a:xfrm>
              <a:off x="5486400" y="4953001"/>
              <a:ext cx="304800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Arrow Connector 100"/>
            <p:cNvCxnSpPr/>
            <p:nvPr/>
          </p:nvCxnSpPr>
          <p:spPr>
            <a:xfrm rot="10800000">
              <a:off x="3352800" y="4953001"/>
              <a:ext cx="381000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/>
            <p:cNvCxnSpPr/>
            <p:nvPr/>
          </p:nvCxnSpPr>
          <p:spPr>
            <a:xfrm rot="5400000" flipH="1" flipV="1">
              <a:off x="3124200" y="4724400"/>
              <a:ext cx="457200" cy="1588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/>
            <p:cNvCxnSpPr/>
            <p:nvPr/>
          </p:nvCxnSpPr>
          <p:spPr>
            <a:xfrm rot="5400000" flipH="1" flipV="1">
              <a:off x="5122523" y="5632563"/>
              <a:ext cx="1360714" cy="1588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0" name="Group 109"/>
          <p:cNvGrpSpPr/>
          <p:nvPr/>
        </p:nvGrpSpPr>
        <p:grpSpPr>
          <a:xfrm>
            <a:off x="3038454" y="4487877"/>
            <a:ext cx="2451668" cy="1817120"/>
            <a:chOff x="3352006" y="4496594"/>
            <a:chExt cx="2451668" cy="1817120"/>
          </a:xfrm>
        </p:grpSpPr>
        <p:graphicFrame>
          <p:nvGraphicFramePr>
            <p:cNvPr id="111" name="Object 110"/>
            <p:cNvGraphicFramePr>
              <a:graphicFrameLocks noChangeAspect="1"/>
            </p:cNvGraphicFramePr>
            <p:nvPr/>
          </p:nvGraphicFramePr>
          <p:xfrm>
            <a:off x="3733800" y="4724401"/>
            <a:ext cx="1732544" cy="60959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1052" name="Equation" r:id="rId11" imgW="685800" imgH="241300" progId="Equation.3">
                    <p:embed/>
                  </p:oleObj>
                </mc:Choice>
                <mc:Fallback>
                  <p:oleObj name="Equation" r:id="rId11" imgW="685800" imgH="241300" progId="Equation.3">
                    <p:embed/>
                    <p:pic>
                      <p:nvPicPr>
                        <p:cNvPr id="0" name="Picture 2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733800" y="4724401"/>
                          <a:ext cx="1732544" cy="60959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113" name="Straight Arrow Connector 112"/>
            <p:cNvCxnSpPr/>
            <p:nvPr/>
          </p:nvCxnSpPr>
          <p:spPr>
            <a:xfrm>
              <a:off x="5486400" y="4953001"/>
              <a:ext cx="304800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Arrow Connector 113"/>
            <p:cNvCxnSpPr/>
            <p:nvPr/>
          </p:nvCxnSpPr>
          <p:spPr>
            <a:xfrm rot="10800000">
              <a:off x="3352800" y="4953001"/>
              <a:ext cx="381000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/>
            <p:cNvCxnSpPr/>
            <p:nvPr/>
          </p:nvCxnSpPr>
          <p:spPr>
            <a:xfrm rot="5400000" flipH="1" flipV="1">
              <a:off x="3124200" y="4724400"/>
              <a:ext cx="457200" cy="1588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/>
            <p:cNvCxnSpPr/>
            <p:nvPr/>
          </p:nvCxnSpPr>
          <p:spPr>
            <a:xfrm rot="5400000" flipH="1" flipV="1">
              <a:off x="5122523" y="5632563"/>
              <a:ext cx="1360714" cy="1588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1" name="Group 120"/>
          <p:cNvGrpSpPr/>
          <p:nvPr/>
        </p:nvGrpSpPr>
        <p:grpSpPr>
          <a:xfrm>
            <a:off x="3361774" y="4487877"/>
            <a:ext cx="2451668" cy="1817120"/>
            <a:chOff x="3352006" y="4496594"/>
            <a:chExt cx="2451668" cy="1817120"/>
          </a:xfrm>
        </p:grpSpPr>
        <p:graphicFrame>
          <p:nvGraphicFramePr>
            <p:cNvPr id="122" name="Object 121"/>
            <p:cNvGraphicFramePr>
              <a:graphicFrameLocks noChangeAspect="1"/>
            </p:cNvGraphicFramePr>
            <p:nvPr/>
          </p:nvGraphicFramePr>
          <p:xfrm>
            <a:off x="3733800" y="4724401"/>
            <a:ext cx="1732544" cy="60959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1053" name="Equation" r:id="rId12" imgW="685800" imgH="241300" progId="Equation.3">
                    <p:embed/>
                  </p:oleObj>
                </mc:Choice>
                <mc:Fallback>
                  <p:oleObj name="Equation" r:id="rId12" imgW="685800" imgH="241300" progId="Equation.3">
                    <p:embed/>
                    <p:pic>
                      <p:nvPicPr>
                        <p:cNvPr id="0" name="Picture 2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733800" y="4724401"/>
                          <a:ext cx="1732544" cy="60959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124" name="Straight Arrow Connector 123"/>
            <p:cNvCxnSpPr/>
            <p:nvPr/>
          </p:nvCxnSpPr>
          <p:spPr>
            <a:xfrm>
              <a:off x="5486400" y="4953001"/>
              <a:ext cx="304800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Arrow Connector 125"/>
            <p:cNvCxnSpPr/>
            <p:nvPr/>
          </p:nvCxnSpPr>
          <p:spPr>
            <a:xfrm rot="10800000">
              <a:off x="3352800" y="4953001"/>
              <a:ext cx="381000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/>
            <p:cNvCxnSpPr/>
            <p:nvPr/>
          </p:nvCxnSpPr>
          <p:spPr>
            <a:xfrm rot="5400000" flipH="1" flipV="1">
              <a:off x="3124200" y="4724400"/>
              <a:ext cx="457200" cy="1588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/>
            <p:cNvCxnSpPr/>
            <p:nvPr/>
          </p:nvCxnSpPr>
          <p:spPr>
            <a:xfrm rot="5400000" flipH="1" flipV="1">
              <a:off x="5122523" y="5632563"/>
              <a:ext cx="1360714" cy="1588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6" name="Group 135"/>
          <p:cNvGrpSpPr/>
          <p:nvPr/>
        </p:nvGrpSpPr>
        <p:grpSpPr>
          <a:xfrm>
            <a:off x="3695688" y="4496407"/>
            <a:ext cx="2451668" cy="1817120"/>
            <a:chOff x="3352006" y="4496594"/>
            <a:chExt cx="2451668" cy="1817120"/>
          </a:xfrm>
        </p:grpSpPr>
        <p:graphicFrame>
          <p:nvGraphicFramePr>
            <p:cNvPr id="137" name="Object 136"/>
            <p:cNvGraphicFramePr>
              <a:graphicFrameLocks noChangeAspect="1"/>
            </p:cNvGraphicFramePr>
            <p:nvPr/>
          </p:nvGraphicFramePr>
          <p:xfrm>
            <a:off x="3733800" y="4724401"/>
            <a:ext cx="1732544" cy="60959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1054" name="Equation" r:id="rId13" imgW="685800" imgH="241300" progId="Equation.3">
                    <p:embed/>
                  </p:oleObj>
                </mc:Choice>
                <mc:Fallback>
                  <p:oleObj name="Equation" r:id="rId13" imgW="685800" imgH="241300" progId="Equation.3">
                    <p:embed/>
                    <p:pic>
                      <p:nvPicPr>
                        <p:cNvPr id="0" name="Picture 2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733800" y="4724401"/>
                          <a:ext cx="1732544" cy="60959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138" name="Straight Arrow Connector 137"/>
            <p:cNvCxnSpPr/>
            <p:nvPr/>
          </p:nvCxnSpPr>
          <p:spPr>
            <a:xfrm>
              <a:off x="5486400" y="4953001"/>
              <a:ext cx="304800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Arrow Connector 138"/>
            <p:cNvCxnSpPr/>
            <p:nvPr/>
          </p:nvCxnSpPr>
          <p:spPr>
            <a:xfrm rot="10800000">
              <a:off x="3352800" y="4953001"/>
              <a:ext cx="381000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/>
            <p:cNvCxnSpPr/>
            <p:nvPr/>
          </p:nvCxnSpPr>
          <p:spPr>
            <a:xfrm rot="5400000" flipH="1" flipV="1">
              <a:off x="3124200" y="4724400"/>
              <a:ext cx="457200" cy="1588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/>
            <p:cNvCxnSpPr/>
            <p:nvPr/>
          </p:nvCxnSpPr>
          <p:spPr>
            <a:xfrm rot="5400000" flipH="1" flipV="1">
              <a:off x="5122523" y="5632563"/>
              <a:ext cx="1360714" cy="1588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3" name="Group 142"/>
          <p:cNvGrpSpPr/>
          <p:nvPr/>
        </p:nvGrpSpPr>
        <p:grpSpPr>
          <a:xfrm>
            <a:off x="3987792" y="4496407"/>
            <a:ext cx="2451668" cy="1817120"/>
            <a:chOff x="3352006" y="4496594"/>
            <a:chExt cx="2451668" cy="1817120"/>
          </a:xfrm>
        </p:grpSpPr>
        <p:graphicFrame>
          <p:nvGraphicFramePr>
            <p:cNvPr id="144" name="Object 143"/>
            <p:cNvGraphicFramePr>
              <a:graphicFrameLocks noChangeAspect="1"/>
            </p:cNvGraphicFramePr>
            <p:nvPr/>
          </p:nvGraphicFramePr>
          <p:xfrm>
            <a:off x="3733800" y="4724401"/>
            <a:ext cx="1732544" cy="60959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1055" name="Equation" r:id="rId14" imgW="685800" imgH="241300" progId="Equation.3">
                    <p:embed/>
                  </p:oleObj>
                </mc:Choice>
                <mc:Fallback>
                  <p:oleObj name="Equation" r:id="rId14" imgW="685800" imgH="241300" progId="Equation.3">
                    <p:embed/>
                    <p:pic>
                      <p:nvPicPr>
                        <p:cNvPr id="0" name="Picture 2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733800" y="4724401"/>
                          <a:ext cx="1732544" cy="60959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145" name="Straight Arrow Connector 144"/>
            <p:cNvCxnSpPr/>
            <p:nvPr/>
          </p:nvCxnSpPr>
          <p:spPr>
            <a:xfrm>
              <a:off x="5486400" y="4953001"/>
              <a:ext cx="304800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Straight Arrow Connector 146"/>
            <p:cNvCxnSpPr/>
            <p:nvPr/>
          </p:nvCxnSpPr>
          <p:spPr>
            <a:xfrm rot="10800000">
              <a:off x="3352800" y="4953001"/>
              <a:ext cx="381000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Straight Connector 148"/>
            <p:cNvCxnSpPr/>
            <p:nvPr/>
          </p:nvCxnSpPr>
          <p:spPr>
            <a:xfrm rot="5400000" flipH="1" flipV="1">
              <a:off x="3124200" y="4724400"/>
              <a:ext cx="457200" cy="1588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Straight Connector 152"/>
            <p:cNvCxnSpPr/>
            <p:nvPr/>
          </p:nvCxnSpPr>
          <p:spPr>
            <a:xfrm rot="5400000" flipH="1" flipV="1">
              <a:off x="5122523" y="5632563"/>
              <a:ext cx="1360714" cy="1588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6" name="Group 155"/>
          <p:cNvGrpSpPr/>
          <p:nvPr/>
        </p:nvGrpSpPr>
        <p:grpSpPr>
          <a:xfrm>
            <a:off x="4311112" y="4496407"/>
            <a:ext cx="2451668" cy="1817120"/>
            <a:chOff x="3352006" y="4496594"/>
            <a:chExt cx="2451668" cy="1817120"/>
          </a:xfrm>
        </p:grpSpPr>
        <p:graphicFrame>
          <p:nvGraphicFramePr>
            <p:cNvPr id="157" name="Object 156"/>
            <p:cNvGraphicFramePr>
              <a:graphicFrameLocks noChangeAspect="1"/>
            </p:cNvGraphicFramePr>
            <p:nvPr/>
          </p:nvGraphicFramePr>
          <p:xfrm>
            <a:off x="3733800" y="4724401"/>
            <a:ext cx="1732544" cy="60959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1056" name="Equation" r:id="rId15" imgW="685800" imgH="241300" progId="Equation.3">
                    <p:embed/>
                  </p:oleObj>
                </mc:Choice>
                <mc:Fallback>
                  <p:oleObj name="Equation" r:id="rId15" imgW="685800" imgH="241300" progId="Equation.3">
                    <p:embed/>
                    <p:pic>
                      <p:nvPicPr>
                        <p:cNvPr id="0" name="Picture 2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733800" y="4724401"/>
                          <a:ext cx="1732544" cy="60959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158" name="Straight Arrow Connector 157"/>
            <p:cNvCxnSpPr/>
            <p:nvPr/>
          </p:nvCxnSpPr>
          <p:spPr>
            <a:xfrm>
              <a:off x="5486400" y="4953001"/>
              <a:ext cx="304800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Straight Arrow Connector 158"/>
            <p:cNvCxnSpPr/>
            <p:nvPr/>
          </p:nvCxnSpPr>
          <p:spPr>
            <a:xfrm rot="10800000">
              <a:off x="3352800" y="4953001"/>
              <a:ext cx="381000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Straight Connector 159"/>
            <p:cNvCxnSpPr/>
            <p:nvPr/>
          </p:nvCxnSpPr>
          <p:spPr>
            <a:xfrm rot="5400000" flipH="1" flipV="1">
              <a:off x="3124200" y="4724400"/>
              <a:ext cx="457200" cy="1588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Straight Connector 161"/>
            <p:cNvCxnSpPr/>
            <p:nvPr/>
          </p:nvCxnSpPr>
          <p:spPr>
            <a:xfrm rot="5400000" flipH="1" flipV="1">
              <a:off x="5122523" y="5632563"/>
              <a:ext cx="1360714" cy="1588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3" name="Group 162"/>
          <p:cNvGrpSpPr/>
          <p:nvPr/>
        </p:nvGrpSpPr>
        <p:grpSpPr>
          <a:xfrm>
            <a:off x="4639729" y="4487877"/>
            <a:ext cx="2451668" cy="1817120"/>
            <a:chOff x="3352006" y="4496594"/>
            <a:chExt cx="2451668" cy="1817120"/>
          </a:xfrm>
        </p:grpSpPr>
        <p:graphicFrame>
          <p:nvGraphicFramePr>
            <p:cNvPr id="165" name="Object 164"/>
            <p:cNvGraphicFramePr>
              <a:graphicFrameLocks noChangeAspect="1"/>
            </p:cNvGraphicFramePr>
            <p:nvPr/>
          </p:nvGraphicFramePr>
          <p:xfrm>
            <a:off x="3733800" y="4724401"/>
            <a:ext cx="1732544" cy="60959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1057" name="Equation" r:id="rId16" imgW="685800" imgH="241300" progId="Equation.3">
                    <p:embed/>
                  </p:oleObj>
                </mc:Choice>
                <mc:Fallback>
                  <p:oleObj name="Equation" r:id="rId16" imgW="685800" imgH="241300" progId="Equation.3">
                    <p:embed/>
                    <p:pic>
                      <p:nvPicPr>
                        <p:cNvPr id="0" name="Picture 2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733800" y="4724401"/>
                          <a:ext cx="1732544" cy="60959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166" name="Straight Arrow Connector 165"/>
            <p:cNvCxnSpPr/>
            <p:nvPr/>
          </p:nvCxnSpPr>
          <p:spPr>
            <a:xfrm>
              <a:off x="5486400" y="4953001"/>
              <a:ext cx="304800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Arrow Connector 166"/>
            <p:cNvCxnSpPr/>
            <p:nvPr/>
          </p:nvCxnSpPr>
          <p:spPr>
            <a:xfrm rot="10800000">
              <a:off x="3352800" y="4953001"/>
              <a:ext cx="381000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>
            <a:xfrm rot="5400000" flipH="1" flipV="1">
              <a:off x="3124200" y="4724400"/>
              <a:ext cx="457200" cy="1588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Connector 169"/>
            <p:cNvCxnSpPr/>
            <p:nvPr/>
          </p:nvCxnSpPr>
          <p:spPr>
            <a:xfrm rot="5400000" flipH="1" flipV="1">
              <a:off x="5122523" y="5632563"/>
              <a:ext cx="1360714" cy="1588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2" name="Group 171"/>
          <p:cNvGrpSpPr/>
          <p:nvPr/>
        </p:nvGrpSpPr>
        <p:grpSpPr>
          <a:xfrm>
            <a:off x="4968346" y="4487877"/>
            <a:ext cx="2451668" cy="1817120"/>
            <a:chOff x="3352006" y="4496594"/>
            <a:chExt cx="2451668" cy="1817120"/>
          </a:xfrm>
        </p:grpSpPr>
        <p:graphicFrame>
          <p:nvGraphicFramePr>
            <p:cNvPr id="173" name="Object 172"/>
            <p:cNvGraphicFramePr>
              <a:graphicFrameLocks noChangeAspect="1"/>
            </p:cNvGraphicFramePr>
            <p:nvPr/>
          </p:nvGraphicFramePr>
          <p:xfrm>
            <a:off x="3733800" y="4724401"/>
            <a:ext cx="1732544" cy="60959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1058" name="Equation" r:id="rId17" imgW="685800" imgH="241300" progId="Equation.3">
                    <p:embed/>
                  </p:oleObj>
                </mc:Choice>
                <mc:Fallback>
                  <p:oleObj name="Equation" r:id="rId17" imgW="685800" imgH="241300" progId="Equation.3">
                    <p:embed/>
                    <p:pic>
                      <p:nvPicPr>
                        <p:cNvPr id="0" name="Picture 3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733800" y="4724401"/>
                          <a:ext cx="1732544" cy="60959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174" name="Straight Arrow Connector 173"/>
            <p:cNvCxnSpPr/>
            <p:nvPr/>
          </p:nvCxnSpPr>
          <p:spPr>
            <a:xfrm>
              <a:off x="5486400" y="4953001"/>
              <a:ext cx="304800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Arrow Connector 174"/>
            <p:cNvCxnSpPr/>
            <p:nvPr/>
          </p:nvCxnSpPr>
          <p:spPr>
            <a:xfrm rot="10800000">
              <a:off x="3352800" y="4953001"/>
              <a:ext cx="381000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/>
            <p:cNvCxnSpPr/>
            <p:nvPr/>
          </p:nvCxnSpPr>
          <p:spPr>
            <a:xfrm rot="5400000" flipH="1" flipV="1">
              <a:off x="3124200" y="4724400"/>
              <a:ext cx="457200" cy="1588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>
            <a:xfrm rot="5400000" flipH="1" flipV="1">
              <a:off x="5122523" y="5632563"/>
              <a:ext cx="1360714" cy="1588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"/>
                            </p:stCondLst>
                            <p:childTnLst>
                              <p:par>
                                <p:cTn id="14" presetID="1" presetClass="exit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"/>
                            </p:stCondLst>
                            <p:childTnLst>
                              <p:par>
                                <p:cTn id="20" presetID="1" presetClass="exit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9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900"/>
                            </p:stCondLst>
                            <p:childTnLst>
                              <p:par>
                                <p:cTn id="26" presetID="1" presetClass="exit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200"/>
                            </p:stCondLst>
                            <p:childTnLst>
                              <p:par>
                                <p:cTn id="32" presetID="1" presetClass="exit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1" presetClass="exit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800"/>
                            </p:stCondLst>
                            <p:childTnLst>
                              <p:par>
                                <p:cTn id="4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800"/>
                            </p:stCondLst>
                            <p:childTnLst>
                              <p:par>
                                <p:cTn id="44" presetID="1" presetClass="exit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100"/>
                            </p:stCondLst>
                            <p:childTnLst>
                              <p:par>
                                <p:cTn id="4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100"/>
                            </p:stCondLst>
                            <p:childTnLst>
                              <p:par>
                                <p:cTn id="50" presetID="1" presetClass="exit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400"/>
                            </p:stCondLst>
                            <p:childTnLst>
                              <p:par>
                                <p:cTn id="5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400"/>
                            </p:stCondLst>
                            <p:childTnLst>
                              <p:par>
                                <p:cTn id="56" presetID="1" presetClass="exit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700"/>
                            </p:stCondLst>
                            <p:childTnLst>
                              <p:par>
                                <p:cTn id="5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700"/>
                            </p:stCondLst>
                            <p:childTnLst>
                              <p:par>
                                <p:cTn id="62" presetID="1" presetClass="exit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000"/>
                            </p:stCondLst>
                            <p:childTnLst>
                              <p:par>
                                <p:cTn id="6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000"/>
                            </p:stCondLst>
                            <p:childTnLst>
                              <p:par>
                                <p:cTn id="68" presetID="1" presetClass="exit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52400" y="152400"/>
            <a:ext cx="8839200" cy="6553200"/>
          </a:xfrm>
          <a:prstGeom prst="rect">
            <a:avLst/>
          </a:prstGeom>
          <a:solidFill>
            <a:srgbClr val="E7F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standard trapped ion QIP tasks</a:t>
            </a:r>
            <a:b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done with an optical frequency comb </a:t>
            </a:r>
            <a:endParaRPr lang="en-US" sz="3600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4" name="TextBox 2"/>
          <p:cNvSpPr txBox="1">
            <a:spLocks noChangeArrowheads="1"/>
          </p:cNvSpPr>
          <p:nvPr/>
        </p:nvSpPr>
        <p:spPr bwMode="auto">
          <a:xfrm>
            <a:off x="426972" y="1362763"/>
            <a:ext cx="3545073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800" dirty="0" smtClean="0">
                <a:solidFill>
                  <a:srgbClr val="C00000"/>
                </a:solidFill>
              </a:rPr>
              <a:t>Single qubit operations</a:t>
            </a:r>
            <a:endParaRPr lang="en-US" sz="2800" dirty="0">
              <a:solidFill>
                <a:srgbClr val="C00000"/>
              </a:solidFill>
              <a:latin typeface="Symbol" pitchFamily="18" charset="2"/>
            </a:endParaRPr>
          </a:p>
        </p:txBody>
      </p:sp>
      <p:sp>
        <p:nvSpPr>
          <p:cNvPr id="55" name="TextBox 2"/>
          <p:cNvSpPr txBox="1">
            <a:spLocks noChangeArrowheads="1"/>
          </p:cNvSpPr>
          <p:nvPr/>
        </p:nvSpPr>
        <p:spPr bwMode="auto">
          <a:xfrm>
            <a:off x="5484825" y="1376618"/>
            <a:ext cx="266797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dirty="0" smtClean="0">
                <a:solidFill>
                  <a:srgbClr val="C00000"/>
                </a:solidFill>
              </a:rPr>
              <a:t>Sideband cooling</a:t>
            </a:r>
            <a:endParaRPr lang="en-US" sz="2800" dirty="0">
              <a:solidFill>
                <a:srgbClr val="C00000"/>
              </a:solidFill>
              <a:latin typeface="Symbol" pitchFamily="18" charset="2"/>
            </a:endParaRPr>
          </a:p>
        </p:txBody>
      </p:sp>
      <p:sp>
        <p:nvSpPr>
          <p:cNvPr id="56" name="TextBox 2"/>
          <p:cNvSpPr txBox="1">
            <a:spLocks noChangeArrowheads="1"/>
          </p:cNvSpPr>
          <p:nvPr/>
        </p:nvSpPr>
        <p:spPr bwMode="auto">
          <a:xfrm>
            <a:off x="158067" y="3998568"/>
            <a:ext cx="409778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dirty="0" smtClean="0">
                <a:solidFill>
                  <a:srgbClr val="C00000"/>
                </a:solidFill>
              </a:rPr>
              <a:t>Spin-motion entanglement</a:t>
            </a:r>
            <a:endParaRPr lang="en-US" sz="2800" dirty="0">
              <a:solidFill>
                <a:srgbClr val="C00000"/>
              </a:solidFill>
              <a:latin typeface="Symbol" pitchFamily="18" charset="2"/>
            </a:endParaRPr>
          </a:p>
        </p:txBody>
      </p:sp>
      <p:grpSp>
        <p:nvGrpSpPr>
          <p:cNvPr id="111" name="Group 110"/>
          <p:cNvGrpSpPr>
            <a:grpSpLocks noChangeAspect="1"/>
          </p:cNvGrpSpPr>
          <p:nvPr/>
        </p:nvGrpSpPr>
        <p:grpSpPr>
          <a:xfrm>
            <a:off x="812310" y="1873945"/>
            <a:ext cx="2724130" cy="1981200"/>
            <a:chOff x="1766936" y="1781152"/>
            <a:chExt cx="5448259" cy="3962400"/>
          </a:xfrm>
        </p:grpSpPr>
        <p:sp>
          <p:nvSpPr>
            <p:cNvPr id="58" name="Rounded Rectangle 57"/>
            <p:cNvSpPr/>
            <p:nvPr/>
          </p:nvSpPr>
          <p:spPr>
            <a:xfrm>
              <a:off x="1766936" y="1781152"/>
              <a:ext cx="5448259" cy="3962400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9" name="TextBox 134"/>
            <p:cNvSpPr txBox="1">
              <a:spLocks noChangeArrowheads="1"/>
            </p:cNvSpPr>
            <p:nvPr/>
          </p:nvSpPr>
          <p:spPr bwMode="auto">
            <a:xfrm>
              <a:off x="2895360" y="5215130"/>
              <a:ext cx="3881679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AOM </a:t>
              </a: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Frequency (MHz)</a:t>
              </a:r>
            </a:p>
          </p:txBody>
        </p:sp>
        <p:grpSp>
          <p:nvGrpSpPr>
            <p:cNvPr id="60" name="Group 60"/>
            <p:cNvGrpSpPr>
              <a:grpSpLocks/>
            </p:cNvGrpSpPr>
            <p:nvPr/>
          </p:nvGrpSpPr>
          <p:grpSpPr bwMode="auto">
            <a:xfrm>
              <a:off x="2508612" y="2439989"/>
              <a:ext cx="4025063" cy="2710635"/>
              <a:chOff x="959613" y="1118586"/>
              <a:chExt cx="7948160" cy="5038052"/>
            </a:xfrm>
          </p:grpSpPr>
          <p:pic>
            <p:nvPicPr>
              <p:cNvPr id="61" name="Picture 175" descr="FullSpectrum2.bmp"/>
              <p:cNvPicPr>
                <a:picLocks noChangeAspect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959613" y="1118586"/>
                <a:ext cx="7948160" cy="50380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62" name="Down Arrow 4"/>
              <p:cNvSpPr/>
              <p:nvPr/>
            </p:nvSpPr>
            <p:spPr>
              <a:xfrm>
                <a:off x="2369567" y="2183742"/>
                <a:ext cx="43887" cy="392427"/>
              </a:xfrm>
              <a:prstGeom prst="downArrow">
                <a:avLst/>
              </a:prstGeom>
              <a:solidFill>
                <a:srgbClr val="FF0000"/>
              </a:solidFill>
              <a:ln w="25400" cap="flat" cmpd="sng" algn="ctr">
                <a:solidFill>
                  <a:srgbClr val="FF0000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3" name="Down Arrow 62"/>
              <p:cNvSpPr/>
              <p:nvPr/>
            </p:nvSpPr>
            <p:spPr>
              <a:xfrm>
                <a:off x="2742605" y="2316519"/>
                <a:ext cx="47023" cy="392425"/>
              </a:xfrm>
              <a:prstGeom prst="downArrow">
                <a:avLst/>
              </a:prstGeom>
              <a:solidFill>
                <a:srgbClr val="FF0000"/>
              </a:solidFill>
              <a:ln w="25400" cap="flat" cmpd="sng" algn="ctr">
                <a:solidFill>
                  <a:srgbClr val="FF0000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4" name="Down Arrow 63"/>
              <p:cNvSpPr/>
              <p:nvPr/>
            </p:nvSpPr>
            <p:spPr>
              <a:xfrm>
                <a:off x="5391498" y="1859180"/>
                <a:ext cx="43887" cy="389475"/>
              </a:xfrm>
              <a:prstGeom prst="downArrow">
                <a:avLst/>
              </a:prstGeom>
              <a:solidFill>
                <a:srgbClr val="FF0000"/>
              </a:solidFill>
              <a:ln w="25400" cap="flat" cmpd="sng" algn="ctr">
                <a:solidFill>
                  <a:srgbClr val="FF0000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5" name="Down Arrow 64"/>
              <p:cNvSpPr/>
              <p:nvPr/>
            </p:nvSpPr>
            <p:spPr>
              <a:xfrm>
                <a:off x="8375812" y="2198496"/>
                <a:ext cx="47021" cy="389475"/>
              </a:xfrm>
              <a:prstGeom prst="downArrow">
                <a:avLst/>
              </a:prstGeom>
              <a:solidFill>
                <a:srgbClr val="FF0000"/>
              </a:solidFill>
              <a:ln w="25400" cap="flat" cmpd="sng" algn="ctr">
                <a:solidFill>
                  <a:srgbClr val="FF0000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6" name="Down Arrow 8"/>
              <p:cNvSpPr/>
              <p:nvPr/>
            </p:nvSpPr>
            <p:spPr>
              <a:xfrm>
                <a:off x="8030985" y="2225050"/>
                <a:ext cx="43887" cy="389475"/>
              </a:xfrm>
              <a:prstGeom prst="downArrow">
                <a:avLst/>
              </a:prstGeom>
              <a:solidFill>
                <a:srgbClr val="FF0000"/>
              </a:solidFill>
              <a:ln w="25400" cap="flat" cmpd="sng" algn="ctr">
                <a:solidFill>
                  <a:srgbClr val="FF0000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7" name="Down Arrow 66"/>
              <p:cNvSpPr/>
              <p:nvPr/>
            </p:nvSpPr>
            <p:spPr>
              <a:xfrm>
                <a:off x="5027863" y="2275211"/>
                <a:ext cx="47021" cy="392425"/>
              </a:xfrm>
              <a:prstGeom prst="downArrow">
                <a:avLst/>
              </a:prstGeom>
              <a:solidFill>
                <a:srgbClr val="FF0000"/>
              </a:solidFill>
              <a:ln w="25400" cap="flat" cmpd="sng" algn="ctr">
                <a:solidFill>
                  <a:srgbClr val="FF0000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4" name="Down Arrow 73"/>
              <p:cNvSpPr/>
              <p:nvPr/>
            </p:nvSpPr>
            <p:spPr>
              <a:xfrm>
                <a:off x="5745727" y="2437491"/>
                <a:ext cx="47023" cy="389475"/>
              </a:xfrm>
              <a:prstGeom prst="downArrow">
                <a:avLst/>
              </a:prstGeom>
              <a:solidFill>
                <a:srgbClr val="FF0000"/>
              </a:solidFill>
              <a:ln w="25400" cap="flat" cmpd="sng" algn="ctr">
                <a:solidFill>
                  <a:srgbClr val="FF0000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75" name="Rectangle 74"/>
            <p:cNvSpPr/>
            <p:nvPr/>
          </p:nvSpPr>
          <p:spPr bwMode="auto">
            <a:xfrm>
              <a:off x="2565408" y="5067304"/>
              <a:ext cx="3859211" cy="192088"/>
            </a:xfrm>
            <a:prstGeom prst="rect">
              <a:avLst/>
            </a:prstGeom>
            <a:solidFill>
              <a:srgbClr val="FFFFFF"/>
            </a:solidFill>
            <a:ln w="254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6" name="Rectangle 75"/>
            <p:cNvSpPr/>
            <p:nvPr/>
          </p:nvSpPr>
          <p:spPr bwMode="auto">
            <a:xfrm>
              <a:off x="2454246" y="2406637"/>
              <a:ext cx="268291" cy="2738474"/>
            </a:xfrm>
            <a:prstGeom prst="rect">
              <a:avLst/>
            </a:prstGeom>
            <a:solidFill>
              <a:srgbClr val="FFFFFF"/>
            </a:solidFill>
            <a:ln w="254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cxnSp>
          <p:nvCxnSpPr>
            <p:cNvPr id="77" name="Straight Connector 76"/>
            <p:cNvCxnSpPr/>
            <p:nvPr/>
          </p:nvCxnSpPr>
          <p:spPr bwMode="auto">
            <a:xfrm>
              <a:off x="2608237" y="3940182"/>
              <a:ext cx="101600" cy="0"/>
            </a:xfrm>
            <a:prstGeom prst="line">
              <a:avLst/>
            </a:prstGeom>
            <a:noFill/>
            <a:ln w="28575" cap="flat" cmpd="sng" algn="ctr">
              <a:solidFill>
                <a:srgbClr val="000000"/>
              </a:solidFill>
              <a:prstDash val="solid"/>
            </a:ln>
            <a:effectLst/>
          </p:spPr>
        </p:cxnSp>
        <p:cxnSp>
          <p:nvCxnSpPr>
            <p:cNvPr id="78" name="Straight Connector 77"/>
            <p:cNvCxnSpPr/>
            <p:nvPr/>
          </p:nvCxnSpPr>
          <p:spPr bwMode="auto">
            <a:xfrm>
              <a:off x="2608237" y="4305312"/>
              <a:ext cx="101600" cy="0"/>
            </a:xfrm>
            <a:prstGeom prst="line">
              <a:avLst/>
            </a:prstGeom>
            <a:noFill/>
            <a:ln w="28575" cap="flat" cmpd="sng" algn="ctr">
              <a:solidFill>
                <a:srgbClr val="000000"/>
              </a:solidFill>
              <a:prstDash val="solid"/>
            </a:ln>
            <a:effectLst/>
          </p:spPr>
        </p:cxnSp>
        <p:cxnSp>
          <p:nvCxnSpPr>
            <p:cNvPr id="79" name="Straight Connector 78"/>
            <p:cNvCxnSpPr/>
            <p:nvPr/>
          </p:nvCxnSpPr>
          <p:spPr bwMode="auto">
            <a:xfrm>
              <a:off x="2606650" y="4670442"/>
              <a:ext cx="103187" cy="0"/>
            </a:xfrm>
            <a:prstGeom prst="line">
              <a:avLst/>
            </a:prstGeom>
            <a:noFill/>
            <a:ln w="28575" cap="flat" cmpd="sng" algn="ctr">
              <a:solidFill>
                <a:srgbClr val="000000"/>
              </a:solidFill>
              <a:prstDash val="solid"/>
            </a:ln>
            <a:effectLst/>
          </p:spPr>
        </p:cxnSp>
        <p:sp>
          <p:nvSpPr>
            <p:cNvPr id="80" name="Rectangle 79"/>
            <p:cNvSpPr/>
            <p:nvPr/>
          </p:nvSpPr>
          <p:spPr bwMode="auto">
            <a:xfrm>
              <a:off x="2601920" y="2473327"/>
              <a:ext cx="3857624" cy="23813"/>
            </a:xfrm>
            <a:prstGeom prst="rect">
              <a:avLst/>
            </a:prstGeom>
            <a:solidFill>
              <a:srgbClr val="FFFFFF"/>
            </a:solidFill>
            <a:ln w="254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1" name="Rectangle 80"/>
            <p:cNvSpPr/>
            <p:nvPr/>
          </p:nvSpPr>
          <p:spPr bwMode="auto">
            <a:xfrm>
              <a:off x="6446844" y="2468565"/>
              <a:ext cx="44450" cy="2555877"/>
            </a:xfrm>
            <a:prstGeom prst="rect">
              <a:avLst/>
            </a:prstGeom>
            <a:solidFill>
              <a:srgbClr val="FFFFFF"/>
            </a:solidFill>
            <a:ln w="254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graphicFrame>
          <p:nvGraphicFramePr>
            <p:cNvPr id="82" name="Object 21"/>
            <p:cNvGraphicFramePr>
              <a:graphicFrameLocks noChangeAspect="1"/>
            </p:cNvGraphicFramePr>
            <p:nvPr/>
          </p:nvGraphicFramePr>
          <p:xfrm>
            <a:off x="3025191" y="5087490"/>
            <a:ext cx="313950" cy="21136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2264" name="Equation" r:id="rId5" imgW="279158" imgH="177646" progId="Equation.3">
                    <p:embed/>
                  </p:oleObj>
                </mc:Choice>
                <mc:Fallback>
                  <p:oleObj name="Equation" r:id="rId5" imgW="279158" imgH="177646" progId="Equation.3">
                    <p:embed/>
                    <p:pic>
                      <p:nvPicPr>
                        <p:cNvPr id="0" name="Picture 3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25191" y="5087490"/>
                          <a:ext cx="313950" cy="211361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83" name="Rectangle 82"/>
            <p:cNvSpPr/>
            <p:nvPr/>
          </p:nvSpPr>
          <p:spPr bwMode="auto">
            <a:xfrm>
              <a:off x="2584458" y="5014917"/>
              <a:ext cx="3906836" cy="28575"/>
            </a:xfrm>
            <a:prstGeom prst="rect">
              <a:avLst/>
            </a:prstGeom>
            <a:solidFill>
              <a:srgbClr val="FFFFFF"/>
            </a:solidFill>
            <a:ln w="254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4" name="Rectangle 83"/>
            <p:cNvSpPr/>
            <p:nvPr/>
          </p:nvSpPr>
          <p:spPr bwMode="auto">
            <a:xfrm>
              <a:off x="6469068" y="2482852"/>
              <a:ext cx="41275" cy="2498727"/>
            </a:xfrm>
            <a:prstGeom prst="rect">
              <a:avLst/>
            </a:prstGeom>
            <a:solidFill>
              <a:srgbClr val="FFFFFF"/>
            </a:solidFill>
            <a:ln w="254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grpSp>
          <p:nvGrpSpPr>
            <p:cNvPr id="85" name="Group 62"/>
            <p:cNvGrpSpPr>
              <a:grpSpLocks/>
            </p:cNvGrpSpPr>
            <p:nvPr/>
          </p:nvGrpSpPr>
          <p:grpSpPr bwMode="auto">
            <a:xfrm>
              <a:off x="2600298" y="2471743"/>
              <a:ext cx="3973512" cy="2641612"/>
              <a:chOff x="1042159" y="1172197"/>
              <a:chExt cx="7844390" cy="4910074"/>
            </a:xfrm>
          </p:grpSpPr>
          <p:grpSp>
            <p:nvGrpSpPr>
              <p:cNvPr id="86" name="Group 61"/>
              <p:cNvGrpSpPr>
                <a:grpSpLocks/>
              </p:cNvGrpSpPr>
              <p:nvPr/>
            </p:nvGrpSpPr>
            <p:grpSpPr bwMode="auto">
              <a:xfrm>
                <a:off x="2280089" y="5887520"/>
                <a:ext cx="5879374" cy="194751"/>
                <a:chOff x="2280089" y="5887520"/>
                <a:chExt cx="5879374" cy="194751"/>
              </a:xfrm>
            </p:grpSpPr>
            <p:cxnSp>
              <p:nvCxnSpPr>
                <p:cNvPr id="88" name="Straight Connector 87"/>
                <p:cNvCxnSpPr/>
                <p:nvPr/>
              </p:nvCxnSpPr>
              <p:spPr>
                <a:xfrm rot="5400000">
                  <a:off x="2187140" y="5986370"/>
                  <a:ext cx="185898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rgbClr val="000000"/>
                  </a:solidFill>
                  <a:prstDash val="solid"/>
                </a:ln>
                <a:effectLst/>
              </p:spPr>
            </p:cxnSp>
            <p:cxnSp>
              <p:nvCxnSpPr>
                <p:cNvPr id="89" name="Straight Connector 88"/>
                <p:cNvCxnSpPr/>
                <p:nvPr/>
              </p:nvCxnSpPr>
              <p:spPr>
                <a:xfrm rot="5400000">
                  <a:off x="4142753" y="5980469"/>
                  <a:ext cx="185898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rgbClr val="000000"/>
                  </a:solidFill>
                  <a:prstDash val="solid"/>
                </a:ln>
                <a:effectLst/>
              </p:spPr>
            </p:cxnSp>
            <p:cxnSp>
              <p:nvCxnSpPr>
                <p:cNvPr id="90" name="Straight Connector 89"/>
                <p:cNvCxnSpPr/>
                <p:nvPr/>
              </p:nvCxnSpPr>
              <p:spPr>
                <a:xfrm rot="5400000">
                  <a:off x="6114035" y="5980469"/>
                  <a:ext cx="185898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rgbClr val="000000"/>
                  </a:solidFill>
                  <a:prstDash val="solid"/>
                </a:ln>
                <a:effectLst/>
              </p:spPr>
            </p:cxnSp>
            <p:cxnSp>
              <p:nvCxnSpPr>
                <p:cNvPr id="91" name="Straight Connector 90"/>
                <p:cNvCxnSpPr/>
                <p:nvPr/>
              </p:nvCxnSpPr>
              <p:spPr>
                <a:xfrm rot="5400000">
                  <a:off x="8066513" y="5989322"/>
                  <a:ext cx="185899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rgbClr val="000000"/>
                  </a:solidFill>
                  <a:prstDash val="solid"/>
                </a:ln>
                <a:effectLst/>
              </p:spPr>
            </p:cxnSp>
          </p:grpSp>
          <p:sp>
            <p:nvSpPr>
              <p:cNvPr id="87" name="Rectangle 86"/>
              <p:cNvSpPr/>
              <p:nvPr/>
            </p:nvSpPr>
            <p:spPr>
              <a:xfrm>
                <a:off x="1042159" y="1172197"/>
                <a:ext cx="7844390" cy="4803846"/>
              </a:xfrm>
              <a:prstGeom prst="rect">
                <a:avLst/>
              </a:prstGeom>
              <a:noFill/>
              <a:ln w="38100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graphicFrame>
          <p:nvGraphicFramePr>
            <p:cNvPr id="92" name="Object 22"/>
            <p:cNvGraphicFramePr>
              <a:graphicFrameLocks noChangeAspect="1"/>
            </p:cNvGraphicFramePr>
            <p:nvPr/>
          </p:nvGraphicFramePr>
          <p:xfrm>
            <a:off x="2956397" y="2817419"/>
            <a:ext cx="360229" cy="20312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2265" name="Equation" r:id="rId7" imgW="406048" imgH="215713" progId="Equation.3">
                    <p:embed/>
                  </p:oleObj>
                </mc:Choice>
                <mc:Fallback>
                  <p:oleObj name="Equation" r:id="rId7" imgW="406048" imgH="215713" progId="Equation.3">
                    <p:embed/>
                    <p:pic>
                      <p:nvPicPr>
                        <p:cNvPr id="0" name="Picture 3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56397" y="2817419"/>
                          <a:ext cx="360229" cy="203126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3" name="Object 23"/>
            <p:cNvGraphicFramePr>
              <a:graphicFrameLocks noChangeAspect="1"/>
            </p:cNvGraphicFramePr>
            <p:nvPr/>
          </p:nvGraphicFramePr>
          <p:xfrm>
            <a:off x="3304119" y="2899767"/>
            <a:ext cx="348972" cy="20312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2266" name="Equation" r:id="rId9" imgW="393359" imgH="215713" progId="Equation.3">
                    <p:embed/>
                  </p:oleObj>
                </mc:Choice>
                <mc:Fallback>
                  <p:oleObj name="Equation" r:id="rId9" imgW="393359" imgH="215713" progId="Equation.3">
                    <p:embed/>
                    <p:pic>
                      <p:nvPicPr>
                        <p:cNvPr id="0" name="Picture 3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04119" y="2899767"/>
                          <a:ext cx="348972" cy="203126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4" name="Object 24"/>
            <p:cNvGraphicFramePr>
              <a:graphicFrameLocks noChangeAspect="1"/>
            </p:cNvGraphicFramePr>
            <p:nvPr/>
          </p:nvGraphicFramePr>
          <p:xfrm>
            <a:off x="4285993" y="2870946"/>
            <a:ext cx="337715" cy="20312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2267" name="Equation" r:id="rId11" imgW="380835" imgH="215806" progId="Equation.3">
                    <p:embed/>
                  </p:oleObj>
                </mc:Choice>
                <mc:Fallback>
                  <p:oleObj name="Equation" r:id="rId11" imgW="380835" imgH="215806" progId="Equation.3">
                    <p:embed/>
                    <p:pic>
                      <p:nvPicPr>
                        <p:cNvPr id="0" name="Picture 3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285993" y="2870946"/>
                          <a:ext cx="337715" cy="203126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5" name="Object 25"/>
            <p:cNvGraphicFramePr>
              <a:graphicFrameLocks noChangeAspect="1"/>
            </p:cNvGraphicFramePr>
            <p:nvPr/>
          </p:nvGraphicFramePr>
          <p:xfrm>
            <a:off x="4602445" y="2651350"/>
            <a:ext cx="280178" cy="20312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2268" name="Equation" r:id="rId13" imgW="317087" imgH="215619" progId="Equation.3">
                    <p:embed/>
                  </p:oleObj>
                </mc:Choice>
                <mc:Fallback>
                  <p:oleObj name="Equation" r:id="rId13" imgW="317087" imgH="215619" progId="Equation.3">
                    <p:embed/>
                    <p:pic>
                      <p:nvPicPr>
                        <p:cNvPr id="0" name="Picture 3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602445" y="2651350"/>
                          <a:ext cx="280178" cy="203126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6" name="Object 26"/>
            <p:cNvGraphicFramePr>
              <a:graphicFrameLocks noChangeAspect="1"/>
            </p:cNvGraphicFramePr>
            <p:nvPr/>
          </p:nvGraphicFramePr>
          <p:xfrm>
            <a:off x="4850103" y="2967019"/>
            <a:ext cx="325207" cy="20312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2269" name="Equation" r:id="rId15" imgW="368140" imgH="215806" progId="Equation.3">
                    <p:embed/>
                  </p:oleObj>
                </mc:Choice>
                <mc:Fallback>
                  <p:oleObj name="Equation" r:id="rId15" imgW="368140" imgH="215806" progId="Equation.3">
                    <p:embed/>
                    <p:pic>
                      <p:nvPicPr>
                        <p:cNvPr id="0" name="Picture 3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850103" y="2967019"/>
                          <a:ext cx="325207" cy="203126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7" name="Object 27"/>
            <p:cNvGraphicFramePr>
              <a:graphicFrameLocks noChangeAspect="1"/>
            </p:cNvGraphicFramePr>
            <p:nvPr/>
          </p:nvGraphicFramePr>
          <p:xfrm>
            <a:off x="6197210" y="2828399"/>
            <a:ext cx="257664" cy="20312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2270" name="Equation" r:id="rId17" imgW="291847" imgH="215713" progId="Equation.3">
                    <p:embed/>
                  </p:oleObj>
                </mc:Choice>
                <mc:Fallback>
                  <p:oleObj name="Equation" r:id="rId17" imgW="291847" imgH="215713" progId="Equation.3">
                    <p:embed/>
                    <p:pic>
                      <p:nvPicPr>
                        <p:cNvPr id="0" name="Picture 3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197210" y="2828399"/>
                          <a:ext cx="257664" cy="203126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8" name="Object 28"/>
            <p:cNvGraphicFramePr>
              <a:graphicFrameLocks noChangeAspect="1"/>
            </p:cNvGraphicFramePr>
            <p:nvPr/>
          </p:nvGraphicFramePr>
          <p:xfrm>
            <a:off x="5887013" y="2838006"/>
            <a:ext cx="258915" cy="20312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2271" name="Equation" r:id="rId19" imgW="291847" imgH="215713" progId="Equation.3">
                    <p:embed/>
                  </p:oleObj>
                </mc:Choice>
                <mc:Fallback>
                  <p:oleObj name="Equation" r:id="rId19" imgW="291847" imgH="215713" progId="Equation.3">
                    <p:embed/>
                    <p:pic>
                      <p:nvPicPr>
                        <p:cNvPr id="0" name="Picture 3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887013" y="2838006"/>
                          <a:ext cx="258915" cy="203126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9" name="Object 30"/>
            <p:cNvGraphicFramePr>
              <a:graphicFrameLocks noChangeAspect="1"/>
            </p:cNvGraphicFramePr>
            <p:nvPr/>
          </p:nvGraphicFramePr>
          <p:xfrm>
            <a:off x="4009568" y="5083373"/>
            <a:ext cx="300191" cy="21273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2272" name="Equation" r:id="rId21" imgW="266353" imgH="177569" progId="Equation.3">
                    <p:embed/>
                  </p:oleObj>
                </mc:Choice>
                <mc:Fallback>
                  <p:oleObj name="Equation" r:id="rId21" imgW="266353" imgH="177569" progId="Equation.3">
                    <p:embed/>
                    <p:pic>
                      <p:nvPicPr>
                        <p:cNvPr id="0" name="Picture 4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009568" y="5083373"/>
                          <a:ext cx="300191" cy="21273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0" name="Object 31"/>
            <p:cNvGraphicFramePr>
              <a:graphicFrameLocks noChangeAspect="1"/>
            </p:cNvGraphicFramePr>
            <p:nvPr/>
          </p:nvGraphicFramePr>
          <p:xfrm>
            <a:off x="5005201" y="5083374"/>
            <a:ext cx="315202" cy="21273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2273" name="Equation" r:id="rId23" imgW="279158" imgH="177646" progId="Equation.3">
                    <p:embed/>
                  </p:oleObj>
                </mc:Choice>
                <mc:Fallback>
                  <p:oleObj name="Equation" r:id="rId23" imgW="279158" imgH="177646" progId="Equation.3">
                    <p:embed/>
                    <p:pic>
                      <p:nvPicPr>
                        <p:cNvPr id="0" name="Picture 4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005201" y="5083374"/>
                          <a:ext cx="315202" cy="212734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1" name="Object 32"/>
            <p:cNvGraphicFramePr>
              <a:graphicFrameLocks noChangeAspect="1"/>
            </p:cNvGraphicFramePr>
            <p:nvPr/>
          </p:nvGraphicFramePr>
          <p:xfrm>
            <a:off x="6002086" y="5084745"/>
            <a:ext cx="300191" cy="21273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2274" name="Equation" r:id="rId25" imgW="266353" imgH="177569" progId="Equation.3">
                    <p:embed/>
                  </p:oleObj>
                </mc:Choice>
                <mc:Fallback>
                  <p:oleObj name="Equation" r:id="rId25" imgW="266353" imgH="177569" progId="Equation.3">
                    <p:embed/>
                    <p:pic>
                      <p:nvPicPr>
                        <p:cNvPr id="0" name="Picture 4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002086" y="5084745"/>
                          <a:ext cx="300191" cy="212734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2" name="Object 4"/>
            <p:cNvGraphicFramePr>
              <a:graphicFrameLocks noChangeAspect="1"/>
            </p:cNvGraphicFramePr>
            <p:nvPr/>
          </p:nvGraphicFramePr>
          <p:xfrm>
            <a:off x="3643320" y="1816100"/>
            <a:ext cx="2336800" cy="584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2275" name="Equation" r:id="rId27" imgW="1117600" imgH="279400" progId="Equation.3">
                    <p:embed/>
                  </p:oleObj>
                </mc:Choice>
                <mc:Fallback>
                  <p:oleObj name="Equation" r:id="rId27" imgW="1117600" imgH="279400" progId="Equation.3">
                    <p:embed/>
                    <p:pic>
                      <p:nvPicPr>
                        <p:cNvPr id="0" name="Picture 4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643320" y="1816100"/>
                          <a:ext cx="2336800" cy="5842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103" name="Straight Connector 102"/>
            <p:cNvCxnSpPr/>
            <p:nvPr/>
          </p:nvCxnSpPr>
          <p:spPr bwMode="auto">
            <a:xfrm>
              <a:off x="2600298" y="3575052"/>
              <a:ext cx="103187" cy="0"/>
            </a:xfrm>
            <a:prstGeom prst="line">
              <a:avLst/>
            </a:prstGeom>
            <a:noFill/>
            <a:ln w="28575" cap="flat" cmpd="sng" algn="ctr">
              <a:solidFill>
                <a:srgbClr val="000000"/>
              </a:solidFill>
              <a:prstDash val="solid"/>
            </a:ln>
            <a:effectLst/>
          </p:spPr>
        </p:cxnSp>
        <p:cxnSp>
          <p:nvCxnSpPr>
            <p:cNvPr id="104" name="Straight Connector 103"/>
            <p:cNvCxnSpPr/>
            <p:nvPr/>
          </p:nvCxnSpPr>
          <p:spPr bwMode="auto">
            <a:xfrm>
              <a:off x="2600298" y="3209922"/>
              <a:ext cx="103187" cy="0"/>
            </a:xfrm>
            <a:prstGeom prst="line">
              <a:avLst/>
            </a:prstGeom>
            <a:noFill/>
            <a:ln w="28575" cap="flat" cmpd="sng" algn="ctr">
              <a:solidFill>
                <a:srgbClr val="000000"/>
              </a:solidFill>
              <a:prstDash val="solid"/>
            </a:ln>
            <a:effectLst/>
          </p:spPr>
        </p:cxnSp>
        <p:cxnSp>
          <p:nvCxnSpPr>
            <p:cNvPr id="105" name="Straight Connector 104"/>
            <p:cNvCxnSpPr/>
            <p:nvPr/>
          </p:nvCxnSpPr>
          <p:spPr bwMode="auto">
            <a:xfrm>
              <a:off x="2600298" y="2844792"/>
              <a:ext cx="103187" cy="0"/>
            </a:xfrm>
            <a:prstGeom prst="line">
              <a:avLst/>
            </a:prstGeom>
            <a:noFill/>
            <a:ln w="28575" cap="flat" cmpd="sng" algn="ctr">
              <a:solidFill>
                <a:srgbClr val="000000"/>
              </a:solidFill>
              <a:prstDash val="solid"/>
            </a:ln>
            <a:effectLst/>
          </p:spPr>
        </p:cxnSp>
        <p:grpSp>
          <p:nvGrpSpPr>
            <p:cNvPr id="106" name="Group 184"/>
            <p:cNvGrpSpPr>
              <a:grpSpLocks/>
            </p:cNvGrpSpPr>
            <p:nvPr/>
          </p:nvGrpSpPr>
          <p:grpSpPr bwMode="auto">
            <a:xfrm>
              <a:off x="1966920" y="3393855"/>
              <a:ext cx="752317" cy="430888"/>
              <a:chOff x="2959038" y="4627116"/>
              <a:chExt cx="954200" cy="499085"/>
            </a:xfrm>
          </p:grpSpPr>
          <p:sp>
            <p:nvSpPr>
              <p:cNvPr id="107" name="TextBox 167"/>
              <p:cNvSpPr txBox="1">
                <a:spLocks noChangeArrowheads="1"/>
              </p:cNvSpPr>
              <p:nvPr/>
            </p:nvSpPr>
            <p:spPr bwMode="auto">
              <a:xfrm>
                <a:off x="2959038" y="4627116"/>
                <a:ext cx="954200" cy="49908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Georgia" pitchFamily="18" charset="0"/>
                  </a:rPr>
                  <a:t>P( )</a:t>
                </a:r>
              </a:p>
            </p:txBody>
          </p:sp>
          <p:cxnSp>
            <p:nvCxnSpPr>
              <p:cNvPr id="108" name="Straight Arrow Connector 107"/>
              <p:cNvCxnSpPr/>
              <p:nvPr/>
            </p:nvCxnSpPr>
            <p:spPr>
              <a:xfrm rot="16200000" flipV="1">
                <a:off x="3400808" y="4918814"/>
                <a:ext cx="207780" cy="0"/>
              </a:xfrm>
              <a:prstGeom prst="straightConnector1">
                <a:avLst/>
              </a:prstGeom>
              <a:noFill/>
              <a:ln w="19050" cap="flat" cmpd="sng" algn="ctr">
                <a:solidFill>
                  <a:srgbClr val="000000"/>
                </a:solidFill>
                <a:prstDash val="solid"/>
                <a:tailEnd type="arrow"/>
              </a:ln>
              <a:effectLst/>
            </p:spPr>
          </p:cxnSp>
        </p:grpSp>
        <p:sp>
          <p:nvSpPr>
            <p:cNvPr id="109" name="TextBox 108"/>
            <p:cNvSpPr txBox="1">
              <a:spLocks noChangeArrowheads="1"/>
            </p:cNvSpPr>
            <p:nvPr/>
          </p:nvSpPr>
          <p:spPr bwMode="auto">
            <a:xfrm>
              <a:off x="2024144" y="4451364"/>
              <a:ext cx="760464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100" dirty="0" smtClean="0">
                  <a:latin typeface="Arial" pitchFamily="34" charset="0"/>
                  <a:cs typeface="Arial" pitchFamily="34" charset="0"/>
                </a:rPr>
                <a:t>0.1</a:t>
              </a:r>
              <a:endParaRPr lang="en-US" sz="11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" name="TextBox 109"/>
            <p:cNvSpPr txBox="1">
              <a:spLocks noChangeArrowheads="1"/>
            </p:cNvSpPr>
            <p:nvPr/>
          </p:nvSpPr>
          <p:spPr bwMode="auto">
            <a:xfrm>
              <a:off x="2024144" y="2602206"/>
              <a:ext cx="760464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100" dirty="0" smtClean="0">
                  <a:latin typeface="Arial" pitchFamily="34" charset="0"/>
                  <a:cs typeface="Arial" pitchFamily="34" charset="0"/>
                </a:rPr>
                <a:t>0.6</a:t>
              </a:r>
              <a:endParaRPr lang="en-US" sz="1100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51" name="Group 150"/>
          <p:cNvGrpSpPr>
            <a:grpSpLocks noChangeAspect="1"/>
          </p:cNvGrpSpPr>
          <p:nvPr/>
        </p:nvGrpSpPr>
        <p:grpSpPr>
          <a:xfrm>
            <a:off x="4937130" y="1997339"/>
            <a:ext cx="3695676" cy="1857364"/>
            <a:chOff x="993726" y="7445430"/>
            <a:chExt cx="7391351" cy="3714727"/>
          </a:xfrm>
        </p:grpSpPr>
        <p:sp>
          <p:nvSpPr>
            <p:cNvPr id="112" name="Rounded Rectangle 111"/>
            <p:cNvSpPr/>
            <p:nvPr/>
          </p:nvSpPr>
          <p:spPr>
            <a:xfrm>
              <a:off x="993726" y="7445430"/>
              <a:ext cx="7391351" cy="3714727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grpSp>
          <p:nvGrpSpPr>
            <p:cNvPr id="113" name="Group 45"/>
            <p:cNvGrpSpPr>
              <a:grpSpLocks/>
            </p:cNvGrpSpPr>
            <p:nvPr/>
          </p:nvGrpSpPr>
          <p:grpSpPr bwMode="auto">
            <a:xfrm>
              <a:off x="1017489" y="7701003"/>
              <a:ext cx="6932610" cy="3344863"/>
              <a:chOff x="1733502" y="2133599"/>
              <a:chExt cx="6932658" cy="3345288"/>
            </a:xfrm>
          </p:grpSpPr>
          <p:grpSp>
            <p:nvGrpSpPr>
              <p:cNvPr id="114" name="Group 41"/>
              <p:cNvGrpSpPr>
                <a:grpSpLocks/>
              </p:cNvGrpSpPr>
              <p:nvPr/>
            </p:nvGrpSpPr>
            <p:grpSpPr bwMode="auto">
              <a:xfrm>
                <a:off x="1733502" y="2133598"/>
                <a:ext cx="6932655" cy="3345284"/>
                <a:chOff x="-206579" y="1214437"/>
                <a:chExt cx="9253742" cy="4465367"/>
              </a:xfrm>
            </p:grpSpPr>
            <p:grpSp>
              <p:nvGrpSpPr>
                <p:cNvPr id="117" name="Group 32"/>
                <p:cNvGrpSpPr>
                  <a:grpSpLocks/>
                </p:cNvGrpSpPr>
                <p:nvPr/>
              </p:nvGrpSpPr>
              <p:grpSpPr bwMode="auto">
                <a:xfrm>
                  <a:off x="-206579" y="2663826"/>
                  <a:ext cx="1344596" cy="698496"/>
                  <a:chOff x="-206921" y="2663286"/>
                  <a:chExt cx="1345613" cy="700453"/>
                </a:xfrm>
              </p:grpSpPr>
              <p:sp>
                <p:nvSpPr>
                  <p:cNvPr id="149" name="TextBox 40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-206921" y="2663286"/>
                    <a:ext cx="1345613" cy="700453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 sz="1100" dirty="0"/>
                      <a:t>P</a:t>
                    </a:r>
                    <a:r>
                      <a:rPr lang="en-US" sz="1100" dirty="0" smtClean="0"/>
                      <a:t>(   )  </a:t>
                    </a:r>
                    <a:endParaRPr lang="en-US" sz="1100" dirty="0"/>
                  </a:p>
                </p:txBody>
              </p:sp>
              <p:cxnSp>
                <p:nvCxnSpPr>
                  <p:cNvPr id="150" name="Straight Arrow Connector 149"/>
                  <p:cNvCxnSpPr/>
                  <p:nvPr/>
                </p:nvCxnSpPr>
                <p:spPr>
                  <a:xfrm rot="5400000" flipH="1" flipV="1">
                    <a:off x="208492" y="3001421"/>
                    <a:ext cx="210398" cy="10604"/>
                  </a:xfrm>
                  <a:prstGeom prst="straightConnector1">
                    <a:avLst/>
                  </a:prstGeom>
                  <a:ln w="19050">
                    <a:solidFill>
                      <a:schemeClr val="tx1"/>
                    </a:solidFill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18" name="TextBox 47"/>
                <p:cNvSpPr txBox="1">
                  <a:spLocks noChangeArrowheads="1"/>
                </p:cNvSpPr>
                <p:nvPr/>
              </p:nvSpPr>
              <p:spPr bwMode="auto">
                <a:xfrm>
                  <a:off x="-73025" y="1373189"/>
                  <a:ext cx="627358" cy="45190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en-US" sz="1600"/>
                    <a:t>0.7</a:t>
                  </a:r>
                </a:p>
              </p:txBody>
            </p:sp>
            <p:sp>
              <p:nvSpPr>
                <p:cNvPr id="119" name="TextBox 49"/>
                <p:cNvSpPr txBox="1">
                  <a:spLocks noChangeArrowheads="1"/>
                </p:cNvSpPr>
                <p:nvPr/>
              </p:nvSpPr>
              <p:spPr bwMode="auto">
                <a:xfrm>
                  <a:off x="-79375" y="4003675"/>
                  <a:ext cx="627358" cy="45190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en-US" sz="1600"/>
                    <a:t>0.0</a:t>
                  </a:r>
                </a:p>
              </p:txBody>
            </p:sp>
            <p:grpSp>
              <p:nvGrpSpPr>
                <p:cNvPr id="120" name="Group 40"/>
                <p:cNvGrpSpPr>
                  <a:grpSpLocks/>
                </p:cNvGrpSpPr>
                <p:nvPr/>
              </p:nvGrpSpPr>
              <p:grpSpPr bwMode="auto">
                <a:xfrm>
                  <a:off x="473626" y="1214437"/>
                  <a:ext cx="8573537" cy="4465367"/>
                  <a:chOff x="473626" y="1187450"/>
                  <a:chExt cx="8573537" cy="4465367"/>
                </a:xfrm>
              </p:grpSpPr>
              <p:sp>
                <p:nvSpPr>
                  <p:cNvPr id="121" name="Rectangle 120"/>
                  <p:cNvSpPr/>
                  <p:nvPr/>
                </p:nvSpPr>
                <p:spPr>
                  <a:xfrm>
                    <a:off x="5105794" y="3408475"/>
                    <a:ext cx="887867" cy="790498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122" name="Rectangle 121"/>
                  <p:cNvSpPr/>
                  <p:nvPr/>
                </p:nvSpPr>
                <p:spPr>
                  <a:xfrm>
                    <a:off x="532959" y="1482032"/>
                    <a:ext cx="8514204" cy="3062387"/>
                  </a:xfrm>
                  <a:prstGeom prst="rect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123" name="Rectangle 122"/>
                  <p:cNvSpPr/>
                  <p:nvPr/>
                </p:nvSpPr>
                <p:spPr>
                  <a:xfrm>
                    <a:off x="4813370" y="1187450"/>
                    <a:ext cx="177997" cy="365791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cxnSp>
                <p:nvCxnSpPr>
                  <p:cNvPr id="124" name="Straight Connector 123"/>
                  <p:cNvCxnSpPr/>
                  <p:nvPr/>
                </p:nvCxnSpPr>
                <p:spPr>
                  <a:xfrm rot="5400000">
                    <a:off x="4721180" y="1408926"/>
                    <a:ext cx="194975" cy="150451"/>
                  </a:xfrm>
                  <a:prstGeom prst="line">
                    <a:avLst/>
                  </a:prstGeom>
                  <a:ln w="381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5" name="Straight Connector 124"/>
                  <p:cNvCxnSpPr/>
                  <p:nvPr/>
                </p:nvCxnSpPr>
                <p:spPr>
                  <a:xfrm rot="5400000">
                    <a:off x="4909772" y="1408927"/>
                    <a:ext cx="194975" cy="150449"/>
                  </a:xfrm>
                  <a:prstGeom prst="line">
                    <a:avLst/>
                  </a:prstGeom>
                  <a:ln w="381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6" name="Straight Connector 125"/>
                  <p:cNvCxnSpPr/>
                  <p:nvPr/>
                </p:nvCxnSpPr>
                <p:spPr>
                  <a:xfrm rot="5400000">
                    <a:off x="4713763" y="4478730"/>
                    <a:ext cx="194975" cy="152569"/>
                  </a:xfrm>
                  <a:prstGeom prst="line">
                    <a:avLst/>
                  </a:prstGeom>
                  <a:ln w="381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7" name="Straight Connector 126"/>
                  <p:cNvCxnSpPr/>
                  <p:nvPr/>
                </p:nvCxnSpPr>
                <p:spPr>
                  <a:xfrm rot="5400000">
                    <a:off x="4892820" y="4490387"/>
                    <a:ext cx="194975" cy="150449"/>
                  </a:xfrm>
                  <a:prstGeom prst="line">
                    <a:avLst/>
                  </a:prstGeom>
                  <a:ln w="381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8" name="Straight Connector 127"/>
                  <p:cNvCxnSpPr/>
                  <p:nvPr/>
                </p:nvCxnSpPr>
                <p:spPr>
                  <a:xfrm rot="5400000">
                    <a:off x="4317510" y="4535942"/>
                    <a:ext cx="161067" cy="0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9" name="Straight Connector 128"/>
                  <p:cNvCxnSpPr/>
                  <p:nvPr/>
                </p:nvCxnSpPr>
                <p:spPr>
                  <a:xfrm rot="5400000">
                    <a:off x="2587332" y="4545479"/>
                    <a:ext cx="158948" cy="0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0" name="Straight Connector 129"/>
                  <p:cNvCxnSpPr/>
                  <p:nvPr/>
                </p:nvCxnSpPr>
                <p:spPr>
                  <a:xfrm rot="5400000">
                    <a:off x="837025" y="4566672"/>
                    <a:ext cx="158948" cy="0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1" name="Straight Connector 130"/>
                  <p:cNvCxnSpPr/>
                  <p:nvPr/>
                </p:nvCxnSpPr>
                <p:spPr>
                  <a:xfrm rot="5400000">
                    <a:off x="5098367" y="4539121"/>
                    <a:ext cx="158947" cy="0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2" name="Straight Connector 131"/>
                  <p:cNvCxnSpPr/>
                  <p:nvPr/>
                </p:nvCxnSpPr>
                <p:spPr>
                  <a:xfrm rot="5400000">
                    <a:off x="6819007" y="4532763"/>
                    <a:ext cx="158948" cy="0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3" name="Straight Connector 132"/>
                  <p:cNvCxnSpPr/>
                  <p:nvPr/>
                </p:nvCxnSpPr>
                <p:spPr>
                  <a:xfrm rot="5400000">
                    <a:off x="8540707" y="4533823"/>
                    <a:ext cx="156828" cy="0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aphicFrame>
                <p:nvGraphicFramePr>
                  <p:cNvPr id="134" name="Object 2"/>
                  <p:cNvGraphicFramePr>
                    <a:graphicFrameLocks noChangeAspect="1"/>
                  </p:cNvGraphicFramePr>
                  <p:nvPr/>
                </p:nvGraphicFramePr>
                <p:xfrm>
                  <a:off x="546100" y="4618038"/>
                  <a:ext cx="644525" cy="346075"/>
                </p:xfrm>
                <a:graphic>
                  <a:graphicData uri="http://schemas.openxmlformats.org/presentationml/2006/ole">
                    <mc:AlternateContent xmlns:mc="http://schemas.openxmlformats.org/markup-compatibility/2006">
                      <mc:Choice xmlns:v="urn:schemas-microsoft-com:vml" Requires="v">
                        <p:oleObj spid="_x0000_s82276" name="Equation" r:id="rId29" imgW="329914" imgH="177646" progId="Equation.3">
                          <p:embed/>
                        </p:oleObj>
                      </mc:Choice>
                      <mc:Fallback>
                        <p:oleObj name="Equation" r:id="rId29" imgW="329914" imgH="177646" progId="Equation.3">
                          <p:embed/>
                          <p:pic>
                            <p:nvPicPr>
                              <p:cNvPr id="0" name="Picture 44"/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30">
                                <a:extLst>
                                  <a:ext uri="{28A0092B-C50C-407E-A947-70E740481C1C}">
                                    <a14:useLocalDpi xmlns:a14="http://schemas.microsoft.com/office/drawing/2010/main" val="0"/>
                                  </a:ext>
                                </a:extLst>
                              </a:blip>
                              <a:srcRect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546100" y="4618038"/>
                                <a:ext cx="644525" cy="346075"/>
                              </a:xfrm>
                              <a:prstGeom prst="rect">
                                <a:avLst/>
                              </a:prstGeom>
                              <a:noFill/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solidFill>
                                      <a:srgbClr val="FFFFFF"/>
                                    </a:solidFill>
                                  </a14:hiddenFill>
                                </a:ext>
                              </a:extLst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  <p:sp>
                <p:nvSpPr>
                  <p:cNvPr id="135" name="TextBox 4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633518" y="4954322"/>
                    <a:ext cx="6779462" cy="698495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 sz="1100" dirty="0">
                        <a:latin typeface="Arial" pitchFamily="34" charset="0"/>
                        <a:cs typeface="Arial" pitchFamily="34" charset="0"/>
                      </a:rPr>
                      <a:t>Detuning from carrier transition (MHz)</a:t>
                    </a:r>
                  </a:p>
                </p:txBody>
              </p:sp>
              <p:pic>
                <p:nvPicPr>
                  <p:cNvPr id="136" name="Picture 28" descr="HotAndColdBlue.bmp"/>
                  <p:cNvPicPr>
                    <a:picLocks noChangeAspect="1"/>
                  </p:cNvPicPr>
                  <p:nvPr/>
                </p:nvPicPr>
                <p:blipFill>
                  <a:blip r:embed="rId31" cstate="print"/>
                  <a:srcRect/>
                  <a:stretch>
                    <a:fillRect/>
                  </a:stretch>
                </p:blipFill>
                <p:spPr bwMode="auto">
                  <a:xfrm>
                    <a:off x="5143500" y="1828800"/>
                    <a:ext cx="3695700" cy="2614613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cxnSp>
                <p:nvCxnSpPr>
                  <p:cNvPr id="137" name="Straight Connector 136"/>
                  <p:cNvCxnSpPr/>
                  <p:nvPr/>
                </p:nvCxnSpPr>
                <p:spPr>
                  <a:xfrm>
                    <a:off x="482102" y="1721513"/>
                    <a:ext cx="122903" cy="0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8" name="Straight Connector 137"/>
                  <p:cNvCxnSpPr/>
                  <p:nvPr/>
                </p:nvCxnSpPr>
                <p:spPr>
                  <a:xfrm>
                    <a:off x="473626" y="4351562"/>
                    <a:ext cx="122903" cy="0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aphicFrame>
                <p:nvGraphicFramePr>
                  <p:cNvPr id="139" name="Object 3"/>
                  <p:cNvGraphicFramePr>
                    <a:graphicFrameLocks noChangeAspect="1"/>
                  </p:cNvGraphicFramePr>
                  <p:nvPr/>
                </p:nvGraphicFramePr>
                <p:xfrm>
                  <a:off x="2325688" y="4648200"/>
                  <a:ext cx="793750" cy="346075"/>
                </p:xfrm>
                <a:graphic>
                  <a:graphicData uri="http://schemas.openxmlformats.org/presentationml/2006/ole">
                    <mc:AlternateContent xmlns:mc="http://schemas.openxmlformats.org/markup-compatibility/2006">
                      <mc:Choice xmlns:v="urn:schemas-microsoft-com:vml" Requires="v">
                        <p:oleObj spid="_x0000_s82277" name="Equation" r:id="rId32" imgW="405872" imgH="177569" progId="Equation.3">
                          <p:embed/>
                        </p:oleObj>
                      </mc:Choice>
                      <mc:Fallback>
                        <p:oleObj name="Equation" r:id="rId32" imgW="405872" imgH="177569" progId="Equation.3">
                          <p:embed/>
                          <p:pic>
                            <p:nvPicPr>
                              <p:cNvPr id="0" name="Picture 45"/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33">
                                <a:extLst>
                                  <a:ext uri="{28A0092B-C50C-407E-A947-70E740481C1C}">
                                    <a14:useLocalDpi xmlns:a14="http://schemas.microsoft.com/office/drawing/2010/main" val="0"/>
                                  </a:ext>
                                </a:extLst>
                              </a:blip>
                              <a:srcRect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2325688" y="4648200"/>
                                <a:ext cx="793750" cy="346075"/>
                              </a:xfrm>
                              <a:prstGeom prst="rect">
                                <a:avLst/>
                              </a:prstGeom>
                              <a:noFill/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solidFill>
                                      <a:srgbClr val="FFFFFF"/>
                                    </a:solidFill>
                                  </a14:hiddenFill>
                                </a:ext>
                              </a:extLst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  <p:graphicFrame>
                <p:nvGraphicFramePr>
                  <p:cNvPr id="140" name="Object 4"/>
                  <p:cNvGraphicFramePr>
                    <a:graphicFrameLocks noChangeAspect="1"/>
                  </p:cNvGraphicFramePr>
                  <p:nvPr/>
                </p:nvGraphicFramePr>
                <p:xfrm>
                  <a:off x="4248150" y="4648200"/>
                  <a:ext cx="644525" cy="346075"/>
                </p:xfrm>
                <a:graphic>
                  <a:graphicData uri="http://schemas.openxmlformats.org/presentationml/2006/ole">
                    <mc:AlternateContent xmlns:mc="http://schemas.openxmlformats.org/markup-compatibility/2006">
                      <mc:Choice xmlns:v="urn:schemas-microsoft-com:vml" Requires="v">
                        <p:oleObj spid="_x0000_s82278" name="Equation" r:id="rId34" imgW="329914" imgH="177646" progId="Equation.3">
                          <p:embed/>
                        </p:oleObj>
                      </mc:Choice>
                      <mc:Fallback>
                        <p:oleObj name="Equation" r:id="rId34" imgW="329914" imgH="177646" progId="Equation.3">
                          <p:embed/>
                          <p:pic>
                            <p:nvPicPr>
                              <p:cNvPr id="0" name="Picture 46"/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35">
                                <a:extLst>
                                  <a:ext uri="{28A0092B-C50C-407E-A947-70E740481C1C}">
                                    <a14:useLocalDpi xmlns:a14="http://schemas.microsoft.com/office/drawing/2010/main" val="0"/>
                                  </a:ext>
                                </a:extLst>
                              </a:blip>
                              <a:srcRect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4248150" y="4648200"/>
                                <a:ext cx="644525" cy="346075"/>
                              </a:xfrm>
                              <a:prstGeom prst="rect">
                                <a:avLst/>
                              </a:prstGeom>
                              <a:noFill/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solidFill>
                                      <a:srgbClr val="FFFFFF"/>
                                    </a:solidFill>
                                  </a14:hiddenFill>
                                </a:ext>
                              </a:extLst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  <p:graphicFrame>
                <p:nvGraphicFramePr>
                  <p:cNvPr id="141" name="Object 5"/>
                  <p:cNvGraphicFramePr>
                    <a:graphicFrameLocks noChangeAspect="1"/>
                  </p:cNvGraphicFramePr>
                  <p:nvPr/>
                </p:nvGraphicFramePr>
                <p:xfrm>
                  <a:off x="5024438" y="4640263"/>
                  <a:ext cx="420687" cy="346075"/>
                </p:xfrm>
                <a:graphic>
                  <a:graphicData uri="http://schemas.openxmlformats.org/presentationml/2006/ole">
                    <mc:AlternateContent xmlns:mc="http://schemas.openxmlformats.org/markup-compatibility/2006">
                      <mc:Choice xmlns:v="urn:schemas-microsoft-com:vml" Requires="v">
                        <p:oleObj spid="_x0000_s82279" name="Equation" r:id="rId36" imgW="215619" imgH="177569" progId="Equation.3">
                          <p:embed/>
                        </p:oleObj>
                      </mc:Choice>
                      <mc:Fallback>
                        <p:oleObj name="Equation" r:id="rId36" imgW="215619" imgH="177569" progId="Equation.3">
                          <p:embed/>
                          <p:pic>
                            <p:nvPicPr>
                              <p:cNvPr id="0" name="Picture 47"/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37">
                                <a:extLst>
                                  <a:ext uri="{28A0092B-C50C-407E-A947-70E740481C1C}">
                                    <a14:useLocalDpi xmlns:a14="http://schemas.microsoft.com/office/drawing/2010/main" val="0"/>
                                  </a:ext>
                                </a:extLst>
                              </a:blip>
                              <a:srcRect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5024438" y="4640263"/>
                                <a:ext cx="420687" cy="346075"/>
                              </a:xfrm>
                              <a:prstGeom prst="rect">
                                <a:avLst/>
                              </a:prstGeom>
                              <a:noFill/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solidFill>
                                      <a:srgbClr val="FFFFFF"/>
                                    </a:solidFill>
                                  </a14:hiddenFill>
                                </a:ext>
                              </a:extLst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  <p:graphicFrame>
                <p:nvGraphicFramePr>
                  <p:cNvPr id="142" name="Object 6"/>
                  <p:cNvGraphicFramePr>
                    <a:graphicFrameLocks noChangeAspect="1"/>
                  </p:cNvGraphicFramePr>
                  <p:nvPr/>
                </p:nvGraphicFramePr>
                <p:xfrm>
                  <a:off x="6538913" y="4622800"/>
                  <a:ext cx="569912" cy="346075"/>
                </p:xfrm>
                <a:graphic>
                  <a:graphicData uri="http://schemas.openxmlformats.org/presentationml/2006/ole">
                    <mc:AlternateContent xmlns:mc="http://schemas.openxmlformats.org/markup-compatibility/2006">
                      <mc:Choice xmlns:v="urn:schemas-microsoft-com:vml" Requires="v">
                        <p:oleObj spid="_x0000_s82280" name="Equation" r:id="rId38" imgW="291847" imgH="177646" progId="Equation.3">
                          <p:embed/>
                        </p:oleObj>
                      </mc:Choice>
                      <mc:Fallback>
                        <p:oleObj name="Equation" r:id="rId38" imgW="291847" imgH="177646" progId="Equation.3">
                          <p:embed/>
                          <p:pic>
                            <p:nvPicPr>
                              <p:cNvPr id="0" name="Picture 48"/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39">
                                <a:extLst>
                                  <a:ext uri="{28A0092B-C50C-407E-A947-70E740481C1C}">
                                    <a14:useLocalDpi xmlns:a14="http://schemas.microsoft.com/office/drawing/2010/main" val="0"/>
                                  </a:ext>
                                </a:extLst>
                              </a:blip>
                              <a:srcRect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6538913" y="4622800"/>
                                <a:ext cx="569912" cy="346075"/>
                              </a:xfrm>
                              <a:prstGeom prst="rect">
                                <a:avLst/>
                              </a:prstGeom>
                              <a:noFill/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solidFill>
                                      <a:srgbClr val="FFFFFF"/>
                                    </a:solidFill>
                                  </a14:hiddenFill>
                                </a:ext>
                              </a:extLst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  <p:graphicFrame>
                <p:nvGraphicFramePr>
                  <p:cNvPr id="143" name="Object 7"/>
                  <p:cNvGraphicFramePr>
                    <a:graphicFrameLocks noChangeAspect="1"/>
                  </p:cNvGraphicFramePr>
                  <p:nvPr/>
                </p:nvGraphicFramePr>
                <p:xfrm>
                  <a:off x="8393113" y="4608513"/>
                  <a:ext cx="446087" cy="346075"/>
                </p:xfrm>
                <a:graphic>
                  <a:graphicData uri="http://schemas.openxmlformats.org/presentationml/2006/ole">
                    <mc:AlternateContent xmlns:mc="http://schemas.openxmlformats.org/markup-compatibility/2006">
                      <mc:Choice xmlns:v="urn:schemas-microsoft-com:vml" Requires="v">
                        <p:oleObj spid="_x0000_s82281" name="Equation" r:id="rId40" imgW="228402" imgH="177646" progId="Equation.3">
                          <p:embed/>
                        </p:oleObj>
                      </mc:Choice>
                      <mc:Fallback>
                        <p:oleObj name="Equation" r:id="rId40" imgW="228402" imgH="177646" progId="Equation.3">
                          <p:embed/>
                          <p:pic>
                            <p:nvPicPr>
                              <p:cNvPr id="0" name="Picture 49"/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41">
                                <a:extLst>
                                  <a:ext uri="{28A0092B-C50C-407E-A947-70E740481C1C}">
                                    <a14:useLocalDpi xmlns:a14="http://schemas.microsoft.com/office/drawing/2010/main" val="0"/>
                                  </a:ext>
                                </a:extLst>
                              </a:blip>
                              <a:srcRect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8393113" y="4608513"/>
                                <a:ext cx="446087" cy="346075"/>
                              </a:xfrm>
                              <a:prstGeom prst="rect">
                                <a:avLst/>
                              </a:prstGeom>
                              <a:noFill/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solidFill>
                                      <a:srgbClr val="FFFFFF"/>
                                    </a:solidFill>
                                  </a14:hiddenFill>
                                </a:ext>
                              </a:extLst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  <p:pic>
                <p:nvPicPr>
                  <p:cNvPr id="144" name="Picture 54" descr="HotAndColdRed.bmp"/>
                  <p:cNvPicPr>
                    <a:picLocks noChangeAspect="1"/>
                  </p:cNvPicPr>
                  <p:nvPr/>
                </p:nvPicPr>
                <p:blipFill>
                  <a:blip r:embed="rId42" cstate="print"/>
                  <a:srcRect/>
                  <a:stretch>
                    <a:fillRect/>
                  </a:stretch>
                </p:blipFill>
                <p:spPr bwMode="auto">
                  <a:xfrm>
                    <a:off x="552450" y="1628775"/>
                    <a:ext cx="4076700" cy="2740025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45" name="Picture 41" descr="HotAndColdRed.bmp"/>
                  <p:cNvPicPr>
                    <a:picLocks noChangeAspect="1"/>
                  </p:cNvPicPr>
                  <p:nvPr/>
                </p:nvPicPr>
                <p:blipFill>
                  <a:blip r:embed="rId43" cstate="print"/>
                  <a:srcRect/>
                  <a:stretch>
                    <a:fillRect/>
                  </a:stretch>
                </p:blipFill>
                <p:spPr bwMode="auto">
                  <a:xfrm>
                    <a:off x="581025" y="1857375"/>
                    <a:ext cx="4064000" cy="251460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46" name="Picture 43" descr="HotAndColdBlue.bmp"/>
                  <p:cNvPicPr>
                    <a:picLocks noChangeAspect="1"/>
                  </p:cNvPicPr>
                  <p:nvPr/>
                </p:nvPicPr>
                <p:blipFill>
                  <a:blip r:embed="rId44" cstate="print"/>
                  <a:srcRect/>
                  <a:stretch>
                    <a:fillRect/>
                  </a:stretch>
                </p:blipFill>
                <p:spPr bwMode="auto">
                  <a:xfrm>
                    <a:off x="5114925" y="1838325"/>
                    <a:ext cx="3714750" cy="2549525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47" name="Picture 44" descr="HotAndColdBlue.bmp"/>
                  <p:cNvPicPr>
                    <a:picLocks noChangeAspect="1"/>
                  </p:cNvPicPr>
                  <p:nvPr/>
                </p:nvPicPr>
                <p:blipFill>
                  <a:blip r:embed="rId45" cstate="print"/>
                  <a:srcRect/>
                  <a:stretch>
                    <a:fillRect/>
                  </a:stretch>
                </p:blipFill>
                <p:spPr bwMode="auto">
                  <a:xfrm>
                    <a:off x="5124450" y="1847850"/>
                    <a:ext cx="3724275" cy="252095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48" name="Picture 50" descr="HotAndColdRed.bmp"/>
                  <p:cNvPicPr>
                    <a:picLocks noChangeAspect="1"/>
                  </p:cNvPicPr>
                  <p:nvPr/>
                </p:nvPicPr>
                <p:blipFill>
                  <a:blip r:embed="rId46" cstate="print"/>
                  <a:srcRect/>
                  <a:stretch>
                    <a:fillRect/>
                  </a:stretch>
                </p:blipFill>
                <p:spPr bwMode="auto">
                  <a:xfrm>
                    <a:off x="581025" y="1816100"/>
                    <a:ext cx="4048125" cy="2505075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</p:grpSp>
          </p:grpSp>
          <p:sp>
            <p:nvSpPr>
              <p:cNvPr id="115" name="TextBox 45"/>
              <p:cNvSpPr txBox="1">
                <a:spLocks noChangeArrowheads="1"/>
              </p:cNvSpPr>
              <p:nvPr/>
            </p:nvSpPr>
            <p:spPr bwMode="auto">
              <a:xfrm>
                <a:off x="6096000" y="2438400"/>
                <a:ext cx="1515158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600"/>
                  <a:t>Blue Sideband</a:t>
                </a:r>
              </a:p>
            </p:txBody>
          </p:sp>
          <p:sp>
            <p:nvSpPr>
              <p:cNvPr id="116" name="TextBox 45"/>
              <p:cNvSpPr txBox="1">
                <a:spLocks noChangeArrowheads="1"/>
              </p:cNvSpPr>
              <p:nvPr/>
            </p:nvSpPr>
            <p:spPr bwMode="auto">
              <a:xfrm>
                <a:off x="3242904" y="2438400"/>
                <a:ext cx="1481496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600"/>
                  <a:t>Red Sideband</a:t>
                </a:r>
              </a:p>
            </p:txBody>
          </p:sp>
        </p:grpSp>
      </p:grpSp>
      <p:grpSp>
        <p:nvGrpSpPr>
          <p:cNvPr id="154" name="Group 153"/>
          <p:cNvGrpSpPr/>
          <p:nvPr/>
        </p:nvGrpSpPr>
        <p:grpSpPr>
          <a:xfrm>
            <a:off x="724669" y="4558301"/>
            <a:ext cx="2957553" cy="1825650"/>
            <a:chOff x="4389435" y="4232286"/>
            <a:chExt cx="2957553" cy="1825650"/>
          </a:xfrm>
        </p:grpSpPr>
        <p:sp>
          <p:nvSpPr>
            <p:cNvPr id="153" name="Rounded Rectangle 152"/>
            <p:cNvSpPr/>
            <p:nvPr/>
          </p:nvSpPr>
          <p:spPr>
            <a:xfrm>
              <a:off x="4389435" y="4232286"/>
              <a:ext cx="2957553" cy="182565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52" name="Picture 5"/>
            <p:cNvPicPr>
              <a:picLocks noChangeAspect="1" noChangeArrowheads="1"/>
            </p:cNvPicPr>
            <p:nvPr/>
          </p:nvPicPr>
          <p:blipFill>
            <a:blip r:embed="rId47" cstate="print"/>
            <a:srcRect/>
            <a:stretch>
              <a:fillRect/>
            </a:stretch>
          </p:blipFill>
          <p:spPr bwMode="auto">
            <a:xfrm>
              <a:off x="4595033" y="4380215"/>
              <a:ext cx="2522893" cy="15621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5" name="TextBox 154"/>
          <p:cNvSpPr txBox="1">
            <a:spLocks noChangeArrowheads="1"/>
          </p:cNvSpPr>
          <p:nvPr/>
        </p:nvSpPr>
        <p:spPr bwMode="auto">
          <a:xfrm>
            <a:off x="69268" y="6360905"/>
            <a:ext cx="4334969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D. Hayes 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et al.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, PRL 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104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140501 (2010)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56" name="Group 161"/>
          <p:cNvGrpSpPr>
            <a:grpSpLocks noChangeAspect="1"/>
          </p:cNvGrpSpPr>
          <p:nvPr/>
        </p:nvGrpSpPr>
        <p:grpSpPr>
          <a:xfrm>
            <a:off x="5259490" y="4564195"/>
            <a:ext cx="3059084" cy="1837113"/>
            <a:chOff x="360218" y="3546765"/>
            <a:chExt cx="5098473" cy="3061854"/>
          </a:xfrm>
        </p:grpSpPr>
        <p:sp>
          <p:nvSpPr>
            <p:cNvPr id="157" name="Rectangle 156"/>
            <p:cNvSpPr/>
            <p:nvPr/>
          </p:nvSpPr>
          <p:spPr>
            <a:xfrm>
              <a:off x="360218" y="3546765"/>
              <a:ext cx="5098473" cy="306185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58" name="Picture 3" descr="parity.bmp"/>
            <p:cNvPicPr>
              <a:picLocks noChangeAspect="1"/>
            </p:cNvPicPr>
            <p:nvPr/>
          </p:nvPicPr>
          <p:blipFill>
            <a:blip r:embed="rId48" cstate="print"/>
            <a:srcRect/>
            <a:stretch>
              <a:fillRect/>
            </a:stretch>
          </p:blipFill>
          <p:spPr bwMode="auto">
            <a:xfrm>
              <a:off x="552306" y="3753780"/>
              <a:ext cx="4670425" cy="27098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9" name="Rectangle 158"/>
            <p:cNvSpPr/>
            <p:nvPr/>
          </p:nvSpPr>
          <p:spPr bwMode="auto">
            <a:xfrm>
              <a:off x="920606" y="3596617"/>
              <a:ext cx="4229100" cy="30321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160" name="Rectangle 159"/>
            <p:cNvSpPr/>
            <p:nvPr/>
          </p:nvSpPr>
          <p:spPr bwMode="auto">
            <a:xfrm rot="16200000">
              <a:off x="-581170" y="4959205"/>
              <a:ext cx="2604655" cy="38936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161" name="Straight Connector 160"/>
            <p:cNvCxnSpPr/>
            <p:nvPr/>
          </p:nvCxnSpPr>
          <p:spPr bwMode="auto">
            <a:xfrm>
              <a:off x="957118" y="4110967"/>
              <a:ext cx="4010025" cy="4763"/>
            </a:xfrm>
            <a:prstGeom prst="line">
              <a:avLst/>
            </a:prstGeom>
            <a:ln w="28575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162" name="Object 3"/>
            <p:cNvGraphicFramePr>
              <a:graphicFrameLocks noChangeAspect="1"/>
            </p:cNvGraphicFramePr>
            <p:nvPr/>
          </p:nvGraphicFramePr>
          <p:xfrm>
            <a:off x="3849543" y="4677705"/>
            <a:ext cx="366713" cy="2984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2282" name="Equation" r:id="rId49" imgW="241300" imgH="228600" progId="Equation.3">
                    <p:embed/>
                  </p:oleObj>
                </mc:Choice>
                <mc:Fallback>
                  <p:oleObj name="Equation" r:id="rId49" imgW="241300" imgH="228600" progId="Equation.3">
                    <p:embed/>
                    <p:pic>
                      <p:nvPicPr>
                        <p:cNvPr id="0" name="Picture 5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849543" y="4677705"/>
                          <a:ext cx="366713" cy="29845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163" name="Straight Arrow Connector 162"/>
            <p:cNvCxnSpPr/>
            <p:nvPr/>
          </p:nvCxnSpPr>
          <p:spPr bwMode="auto">
            <a:xfrm rot="16200000" flipH="1">
              <a:off x="3628881" y="5260317"/>
              <a:ext cx="704850" cy="3175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Straight Arrow Connector 163"/>
            <p:cNvCxnSpPr/>
            <p:nvPr/>
          </p:nvCxnSpPr>
          <p:spPr bwMode="auto">
            <a:xfrm rot="5400000" flipH="1" flipV="1">
              <a:off x="3682062" y="4408623"/>
              <a:ext cx="598488" cy="3175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5" name="Rectangle 164"/>
            <p:cNvSpPr/>
            <p:nvPr/>
          </p:nvSpPr>
          <p:spPr bwMode="auto">
            <a:xfrm rot="16200000">
              <a:off x="3728207" y="4933549"/>
              <a:ext cx="2783834" cy="23379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graphicFrame>
          <p:nvGraphicFramePr>
            <p:cNvPr id="166" name="Object 2"/>
            <p:cNvGraphicFramePr>
              <a:graphicFrameLocks noChangeAspect="1"/>
            </p:cNvGraphicFramePr>
            <p:nvPr/>
          </p:nvGraphicFramePr>
          <p:xfrm>
            <a:off x="804718" y="3872842"/>
            <a:ext cx="111125" cy="2190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2283" name="Equation" r:id="rId51" imgW="88707" imgH="164742" progId="Equation.3">
                    <p:embed/>
                  </p:oleObj>
                </mc:Choice>
                <mc:Fallback>
                  <p:oleObj name="Equation" r:id="rId51" imgW="88707" imgH="164742" progId="Equation.3">
                    <p:embed/>
                    <p:pic>
                      <p:nvPicPr>
                        <p:cNvPr id="0" name="Picture 5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04718" y="3872842"/>
                          <a:ext cx="111125" cy="21907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167" name="Straight Connector 166"/>
            <p:cNvCxnSpPr/>
            <p:nvPr/>
          </p:nvCxnSpPr>
          <p:spPr bwMode="auto">
            <a:xfrm>
              <a:off x="958706" y="5607980"/>
              <a:ext cx="4014787" cy="3175"/>
            </a:xfrm>
            <a:prstGeom prst="line">
              <a:avLst/>
            </a:prstGeom>
            <a:ln w="28575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168" name="Object 4"/>
            <p:cNvGraphicFramePr>
              <a:graphicFrameLocks noChangeAspect="1"/>
            </p:cNvGraphicFramePr>
            <p:nvPr/>
          </p:nvGraphicFramePr>
          <p:xfrm>
            <a:off x="688831" y="5882617"/>
            <a:ext cx="252412" cy="2190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2284" name="Equation" r:id="rId53" imgW="203024" imgH="164957" progId="Equation.3">
                    <p:embed/>
                  </p:oleObj>
                </mc:Choice>
                <mc:Fallback>
                  <p:oleObj name="Equation" r:id="rId53" imgW="203024" imgH="164957" progId="Equation.3">
                    <p:embed/>
                    <p:pic>
                      <p:nvPicPr>
                        <p:cNvPr id="0" name="Picture 5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88831" y="5882617"/>
                          <a:ext cx="252412" cy="21907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69" name="Object 5"/>
            <p:cNvGraphicFramePr>
              <a:graphicFrameLocks noChangeAspect="1"/>
            </p:cNvGraphicFramePr>
            <p:nvPr/>
          </p:nvGraphicFramePr>
          <p:xfrm>
            <a:off x="782493" y="4882492"/>
            <a:ext cx="158750" cy="2349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2285" name="Equation" r:id="rId55" imgW="126725" imgH="177415" progId="Equation.3">
                    <p:embed/>
                  </p:oleObj>
                </mc:Choice>
                <mc:Fallback>
                  <p:oleObj name="Equation" r:id="rId55" imgW="126725" imgH="177415" progId="Equation.3">
                    <p:embed/>
                    <p:pic>
                      <p:nvPicPr>
                        <p:cNvPr id="0" name="Picture 5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82493" y="4882492"/>
                          <a:ext cx="158750" cy="23495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70" name="Rectangle 169"/>
            <p:cNvSpPr/>
            <p:nvPr/>
          </p:nvSpPr>
          <p:spPr>
            <a:xfrm>
              <a:off x="969818" y="6103280"/>
              <a:ext cx="4038600" cy="381000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graphicFrame>
          <p:nvGraphicFramePr>
            <p:cNvPr id="171" name="Object 6"/>
            <p:cNvGraphicFramePr>
              <a:graphicFrameLocks noChangeAspect="1"/>
            </p:cNvGraphicFramePr>
            <p:nvPr/>
          </p:nvGraphicFramePr>
          <p:xfrm>
            <a:off x="4724256" y="6133442"/>
            <a:ext cx="284162" cy="2365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2286" name="Equation" r:id="rId57" imgW="228402" imgH="177646" progId="Equation.3">
                    <p:embed/>
                  </p:oleObj>
                </mc:Choice>
                <mc:Fallback>
                  <p:oleObj name="Equation" r:id="rId57" imgW="228402" imgH="177646" progId="Equation.3">
                    <p:embed/>
                    <p:pic>
                      <p:nvPicPr>
                        <p:cNvPr id="0" name="Picture 5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724256" y="6133442"/>
                          <a:ext cx="284162" cy="23653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72" name="Object 7"/>
            <p:cNvGraphicFramePr>
              <a:graphicFrameLocks noChangeAspect="1"/>
            </p:cNvGraphicFramePr>
            <p:nvPr/>
          </p:nvGraphicFramePr>
          <p:xfrm>
            <a:off x="2874818" y="6133442"/>
            <a:ext cx="173038" cy="1857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2287" name="Equation" r:id="rId59" imgW="139700" imgH="139700" progId="Equation.3">
                    <p:embed/>
                  </p:oleObj>
                </mc:Choice>
                <mc:Fallback>
                  <p:oleObj name="Equation" r:id="rId59" imgW="139700" imgH="139700" progId="Equation.3">
                    <p:embed/>
                    <p:pic>
                      <p:nvPicPr>
                        <p:cNvPr id="0" name="Picture 5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74818" y="6133442"/>
                          <a:ext cx="173038" cy="18573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73" name="Object 9"/>
            <p:cNvGraphicFramePr>
              <a:graphicFrameLocks noChangeAspect="1"/>
            </p:cNvGraphicFramePr>
            <p:nvPr/>
          </p:nvGraphicFramePr>
          <p:xfrm>
            <a:off x="2874818" y="6320767"/>
            <a:ext cx="157163" cy="2698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2288" name="Equation" r:id="rId61" imgW="126835" imgH="202936" progId="Equation.3">
                    <p:embed/>
                  </p:oleObj>
                </mc:Choice>
                <mc:Fallback>
                  <p:oleObj name="Equation" r:id="rId61" imgW="126835" imgH="202936" progId="Equation.3">
                    <p:embed/>
                    <p:pic>
                      <p:nvPicPr>
                        <p:cNvPr id="0" name="Picture 5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74818" y="6320767"/>
                          <a:ext cx="157163" cy="26987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74" name="Object 8"/>
            <p:cNvGraphicFramePr>
              <a:graphicFrameLocks noChangeAspect="1"/>
            </p:cNvGraphicFramePr>
            <p:nvPr/>
          </p:nvGraphicFramePr>
          <p:xfrm>
            <a:off x="969818" y="6127092"/>
            <a:ext cx="157163" cy="2349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2289" name="Equation" r:id="rId63" imgW="126725" imgH="177415" progId="Equation.3">
                    <p:embed/>
                  </p:oleObj>
                </mc:Choice>
                <mc:Fallback>
                  <p:oleObj name="Equation" r:id="rId63" imgW="126725" imgH="177415" progId="Equation.3">
                    <p:embed/>
                    <p:pic>
                      <p:nvPicPr>
                        <p:cNvPr id="0" name="Picture 5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69818" y="6127092"/>
                          <a:ext cx="157163" cy="23495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75" name="TextBox 2"/>
          <p:cNvSpPr txBox="1">
            <a:spLocks noChangeArrowheads="1"/>
          </p:cNvSpPr>
          <p:nvPr/>
        </p:nvSpPr>
        <p:spPr bwMode="auto">
          <a:xfrm>
            <a:off x="4979459" y="4012425"/>
            <a:ext cx="3522759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dirty="0" err="1" smtClean="0">
                <a:solidFill>
                  <a:srgbClr val="C00000"/>
                </a:solidFill>
              </a:rPr>
              <a:t>Mølmer-Sørensen</a:t>
            </a:r>
            <a:r>
              <a:rPr lang="en-US" sz="2800" dirty="0" smtClean="0">
                <a:solidFill>
                  <a:srgbClr val="C00000"/>
                </a:solidFill>
              </a:rPr>
              <a:t> gate</a:t>
            </a:r>
            <a:endParaRPr lang="en-US" sz="2800" dirty="0">
              <a:solidFill>
                <a:srgbClr val="C00000"/>
              </a:solidFill>
              <a:latin typeface="Symbol" pitchFamily="18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" descr="P2200019"/>
          <p:cNvPicPr>
            <a:picLocks noChangeAspect="1" noChangeArrowheads="1"/>
          </p:cNvPicPr>
          <p:nvPr/>
        </p:nvPicPr>
        <p:blipFill>
          <a:blip r:embed="rId3" cstate="print">
            <a:lum bright="-66000" contrast="-7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Low-decoherence Raman transitions</a:t>
            </a:r>
            <a:endParaRPr lang="en-US" sz="3600" baseline="30000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3" name="Picture 46" descr="0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95600" y="3962400"/>
            <a:ext cx="182880" cy="198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" name="Picture 47" descr="ket1.pn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19400" y="3200400"/>
            <a:ext cx="182880" cy="198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" name="Line 5"/>
          <p:cNvSpPr>
            <a:spLocks noChangeShapeType="1"/>
          </p:cNvSpPr>
          <p:nvPr/>
        </p:nvSpPr>
        <p:spPr bwMode="auto">
          <a:xfrm>
            <a:off x="2074955" y="3582960"/>
            <a:ext cx="402336" cy="0"/>
          </a:xfrm>
          <a:prstGeom prst="line">
            <a:avLst/>
          </a:prstGeom>
          <a:noFill/>
          <a:ln w="50800" cap="rnd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" name="Line 6"/>
          <p:cNvSpPr>
            <a:spLocks noChangeShapeType="1"/>
          </p:cNvSpPr>
          <p:nvPr/>
        </p:nvSpPr>
        <p:spPr bwMode="auto">
          <a:xfrm>
            <a:off x="2550443" y="3546385"/>
            <a:ext cx="402336" cy="0"/>
          </a:xfrm>
          <a:prstGeom prst="line">
            <a:avLst/>
          </a:prstGeom>
          <a:noFill/>
          <a:ln w="50800" cap="rnd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" name="Line 7"/>
          <p:cNvSpPr>
            <a:spLocks noChangeShapeType="1"/>
          </p:cNvSpPr>
          <p:nvPr/>
        </p:nvSpPr>
        <p:spPr bwMode="auto">
          <a:xfrm>
            <a:off x="3025931" y="3509809"/>
            <a:ext cx="402336" cy="0"/>
          </a:xfrm>
          <a:prstGeom prst="line">
            <a:avLst/>
          </a:prstGeom>
          <a:noFill/>
          <a:ln w="50800" cap="rnd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" name="Line 8"/>
          <p:cNvSpPr>
            <a:spLocks noChangeShapeType="1"/>
          </p:cNvSpPr>
          <p:nvPr/>
        </p:nvSpPr>
        <p:spPr bwMode="auto">
          <a:xfrm>
            <a:off x="2550443" y="3838992"/>
            <a:ext cx="402336" cy="0"/>
          </a:xfrm>
          <a:prstGeom prst="line">
            <a:avLst/>
          </a:prstGeom>
          <a:noFill/>
          <a:ln w="50800" cap="rnd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" name="Line 9"/>
          <p:cNvSpPr>
            <a:spLocks noChangeShapeType="1"/>
          </p:cNvSpPr>
          <p:nvPr/>
        </p:nvSpPr>
        <p:spPr bwMode="auto">
          <a:xfrm>
            <a:off x="2550443" y="2362200"/>
            <a:ext cx="402336" cy="0"/>
          </a:xfrm>
          <a:prstGeom prst="line">
            <a:avLst/>
          </a:prstGeom>
          <a:noFill/>
          <a:ln w="50800" cap="rnd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" name="Line 10"/>
          <p:cNvSpPr>
            <a:spLocks noChangeShapeType="1"/>
          </p:cNvSpPr>
          <p:nvPr/>
        </p:nvSpPr>
        <p:spPr bwMode="auto">
          <a:xfrm>
            <a:off x="2550443" y="2302801"/>
            <a:ext cx="402336" cy="0"/>
          </a:xfrm>
          <a:prstGeom prst="line">
            <a:avLst/>
          </a:prstGeom>
          <a:noFill/>
          <a:ln w="50800" cap="rnd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" name="Line 11"/>
          <p:cNvSpPr>
            <a:spLocks noChangeShapeType="1"/>
          </p:cNvSpPr>
          <p:nvPr/>
        </p:nvSpPr>
        <p:spPr bwMode="auto">
          <a:xfrm>
            <a:off x="3025931" y="2302801"/>
            <a:ext cx="402336" cy="0"/>
          </a:xfrm>
          <a:prstGeom prst="line">
            <a:avLst/>
          </a:prstGeom>
          <a:noFill/>
          <a:ln w="50800" cap="rnd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" name="Line 12"/>
          <p:cNvSpPr>
            <a:spLocks noChangeShapeType="1"/>
          </p:cNvSpPr>
          <p:nvPr/>
        </p:nvSpPr>
        <p:spPr bwMode="auto">
          <a:xfrm>
            <a:off x="2074955" y="2302801"/>
            <a:ext cx="402336" cy="0"/>
          </a:xfrm>
          <a:prstGeom prst="line">
            <a:avLst/>
          </a:prstGeom>
          <a:noFill/>
          <a:ln w="50800" cap="rnd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8" name="Text Box 13"/>
          <p:cNvSpPr txBox="1">
            <a:spLocks noChangeArrowheads="1"/>
          </p:cNvSpPr>
          <p:nvPr/>
        </p:nvSpPr>
        <p:spPr bwMode="auto">
          <a:xfrm>
            <a:off x="794794" y="3429000"/>
            <a:ext cx="80540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aseline="30000" dirty="0">
                <a:solidFill>
                  <a:schemeClr val="bg1"/>
                </a:solidFill>
                <a:latin typeface="Calibri" pitchFamily="34" charset="0"/>
              </a:rPr>
              <a:t>2</a:t>
            </a:r>
            <a:r>
              <a:rPr lang="en-US" sz="2400" dirty="0">
                <a:solidFill>
                  <a:schemeClr val="bg1"/>
                </a:solidFill>
                <a:latin typeface="Calibri" pitchFamily="34" charset="0"/>
              </a:rPr>
              <a:t>S</a:t>
            </a:r>
            <a:r>
              <a:rPr lang="en-US" sz="2400" baseline="-25000" dirty="0">
                <a:solidFill>
                  <a:schemeClr val="bg1"/>
                </a:solidFill>
                <a:latin typeface="Calibri" pitchFamily="34" charset="0"/>
              </a:rPr>
              <a:t>1/2</a:t>
            </a:r>
          </a:p>
        </p:txBody>
      </p:sp>
      <p:sp>
        <p:nvSpPr>
          <p:cNvPr id="39" name="Text Box 14"/>
          <p:cNvSpPr txBox="1">
            <a:spLocks noChangeArrowheads="1"/>
          </p:cNvSpPr>
          <p:nvPr/>
        </p:nvSpPr>
        <p:spPr bwMode="auto">
          <a:xfrm>
            <a:off x="762000" y="2133600"/>
            <a:ext cx="95780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aseline="30000" dirty="0">
                <a:solidFill>
                  <a:schemeClr val="bg1"/>
                </a:solidFill>
                <a:latin typeface="Calibri" pitchFamily="34" charset="0"/>
              </a:rPr>
              <a:t>2</a:t>
            </a:r>
            <a:r>
              <a:rPr lang="en-US" sz="2400" dirty="0">
                <a:solidFill>
                  <a:schemeClr val="bg1"/>
                </a:solidFill>
                <a:latin typeface="Calibri" pitchFamily="34" charset="0"/>
              </a:rPr>
              <a:t>P</a:t>
            </a:r>
            <a:r>
              <a:rPr lang="en-US" sz="2400" baseline="-25000" dirty="0">
                <a:solidFill>
                  <a:schemeClr val="bg1"/>
                </a:solidFill>
                <a:latin typeface="Calibri" pitchFamily="34" charset="0"/>
              </a:rPr>
              <a:t>1/2</a:t>
            </a:r>
          </a:p>
        </p:txBody>
      </p:sp>
      <p:sp>
        <p:nvSpPr>
          <p:cNvPr id="42" name="TextBox 45"/>
          <p:cNvSpPr txBox="1">
            <a:spLocks noChangeArrowheads="1"/>
          </p:cNvSpPr>
          <p:nvPr/>
        </p:nvSpPr>
        <p:spPr bwMode="auto">
          <a:xfrm>
            <a:off x="2989355" y="3505200"/>
            <a:ext cx="626364" cy="2217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Calibri" pitchFamily="34" charset="0"/>
              </a:rPr>
              <a:t>12.6 GHz</a:t>
            </a:r>
          </a:p>
        </p:txBody>
      </p:sp>
      <p:sp>
        <p:nvSpPr>
          <p:cNvPr id="46" name="Line 10"/>
          <p:cNvSpPr>
            <a:spLocks noChangeShapeType="1"/>
          </p:cNvSpPr>
          <p:nvPr/>
        </p:nvSpPr>
        <p:spPr bwMode="auto">
          <a:xfrm>
            <a:off x="2546605" y="1577344"/>
            <a:ext cx="402336" cy="0"/>
          </a:xfrm>
          <a:prstGeom prst="line">
            <a:avLst/>
          </a:prstGeom>
          <a:noFill/>
          <a:ln w="50800" cap="rnd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7" name="Line 11"/>
          <p:cNvSpPr>
            <a:spLocks noChangeShapeType="1"/>
          </p:cNvSpPr>
          <p:nvPr/>
        </p:nvSpPr>
        <p:spPr bwMode="auto">
          <a:xfrm>
            <a:off x="3022093" y="1577344"/>
            <a:ext cx="402336" cy="0"/>
          </a:xfrm>
          <a:prstGeom prst="line">
            <a:avLst/>
          </a:prstGeom>
          <a:noFill/>
          <a:ln w="50800" cap="rnd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0" name="Line 12"/>
          <p:cNvSpPr>
            <a:spLocks noChangeShapeType="1"/>
          </p:cNvSpPr>
          <p:nvPr/>
        </p:nvSpPr>
        <p:spPr bwMode="auto">
          <a:xfrm>
            <a:off x="2071117" y="1577344"/>
            <a:ext cx="402336" cy="0"/>
          </a:xfrm>
          <a:prstGeom prst="line">
            <a:avLst/>
          </a:prstGeom>
          <a:noFill/>
          <a:ln w="50800" cap="rnd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" name="Text Box 14"/>
          <p:cNvSpPr txBox="1">
            <a:spLocks noChangeArrowheads="1"/>
          </p:cNvSpPr>
          <p:nvPr/>
        </p:nvSpPr>
        <p:spPr bwMode="auto">
          <a:xfrm>
            <a:off x="762000" y="1295400"/>
            <a:ext cx="97307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aseline="30000" dirty="0" smtClean="0">
                <a:solidFill>
                  <a:schemeClr val="bg1"/>
                </a:solidFill>
                <a:latin typeface="Calibri" pitchFamily="34" charset="0"/>
              </a:rPr>
              <a:t>2</a:t>
            </a: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</a:rPr>
              <a:t>P</a:t>
            </a:r>
            <a:r>
              <a:rPr lang="en-US" sz="2400" baseline="-25000" dirty="0" smtClean="0">
                <a:solidFill>
                  <a:schemeClr val="bg1"/>
                </a:solidFill>
                <a:latin typeface="Calibri" pitchFamily="34" charset="0"/>
              </a:rPr>
              <a:t>3/2</a:t>
            </a:r>
            <a:endParaRPr lang="en-US" sz="2400" baseline="-250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63" name="Line 12"/>
          <p:cNvSpPr>
            <a:spLocks noChangeShapeType="1"/>
          </p:cNvSpPr>
          <p:nvPr/>
        </p:nvSpPr>
        <p:spPr bwMode="auto">
          <a:xfrm>
            <a:off x="1600200" y="1575820"/>
            <a:ext cx="402336" cy="0"/>
          </a:xfrm>
          <a:prstGeom prst="line">
            <a:avLst/>
          </a:prstGeom>
          <a:noFill/>
          <a:ln w="50800" cap="rnd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4" name="Line 11"/>
          <p:cNvSpPr>
            <a:spLocks noChangeShapeType="1"/>
          </p:cNvSpPr>
          <p:nvPr/>
        </p:nvSpPr>
        <p:spPr bwMode="auto">
          <a:xfrm>
            <a:off x="3493801" y="1575820"/>
            <a:ext cx="402336" cy="0"/>
          </a:xfrm>
          <a:prstGeom prst="line">
            <a:avLst/>
          </a:prstGeom>
          <a:noFill/>
          <a:ln w="50800" cap="rnd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5" name="Line 10"/>
          <p:cNvSpPr>
            <a:spLocks noChangeShapeType="1"/>
          </p:cNvSpPr>
          <p:nvPr/>
        </p:nvSpPr>
        <p:spPr bwMode="auto">
          <a:xfrm>
            <a:off x="2545104" y="1650495"/>
            <a:ext cx="402336" cy="0"/>
          </a:xfrm>
          <a:prstGeom prst="line">
            <a:avLst/>
          </a:prstGeom>
          <a:noFill/>
          <a:ln w="50800" cap="rnd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6" name="Line 11"/>
          <p:cNvSpPr>
            <a:spLocks noChangeShapeType="1"/>
          </p:cNvSpPr>
          <p:nvPr/>
        </p:nvSpPr>
        <p:spPr bwMode="auto">
          <a:xfrm>
            <a:off x="3020592" y="1650495"/>
            <a:ext cx="402336" cy="0"/>
          </a:xfrm>
          <a:prstGeom prst="line">
            <a:avLst/>
          </a:prstGeom>
          <a:noFill/>
          <a:ln w="50800" cap="rnd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7" name="Line 12"/>
          <p:cNvSpPr>
            <a:spLocks noChangeShapeType="1"/>
          </p:cNvSpPr>
          <p:nvPr/>
        </p:nvSpPr>
        <p:spPr bwMode="auto">
          <a:xfrm>
            <a:off x="2069617" y="1650495"/>
            <a:ext cx="402336" cy="0"/>
          </a:xfrm>
          <a:prstGeom prst="line">
            <a:avLst/>
          </a:prstGeom>
          <a:noFill/>
          <a:ln w="50800" cap="rnd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cxnSp>
        <p:nvCxnSpPr>
          <p:cNvPr id="69" name="Straight Arrow Connector 68"/>
          <p:cNvCxnSpPr/>
          <p:nvPr/>
        </p:nvCxnSpPr>
        <p:spPr>
          <a:xfrm rot="5400000">
            <a:off x="1231768" y="2609868"/>
            <a:ext cx="1893215" cy="381"/>
          </a:xfrm>
          <a:prstGeom prst="straightConnector1">
            <a:avLst/>
          </a:prstGeom>
          <a:ln w="50800">
            <a:solidFill>
              <a:schemeClr val="accent4">
                <a:lumMod val="60000"/>
                <a:lumOff val="40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/>
          <p:cNvCxnSpPr/>
          <p:nvPr/>
        </p:nvCxnSpPr>
        <p:spPr>
          <a:xfrm rot="5400000">
            <a:off x="1661161" y="2933722"/>
            <a:ext cx="1244363" cy="762"/>
          </a:xfrm>
          <a:prstGeom prst="straightConnector1">
            <a:avLst/>
          </a:prstGeom>
          <a:ln w="50800">
            <a:solidFill>
              <a:srgbClr val="00B0F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xtBox 45"/>
          <p:cNvSpPr txBox="1">
            <a:spLocks noChangeArrowheads="1"/>
          </p:cNvSpPr>
          <p:nvPr/>
        </p:nvSpPr>
        <p:spPr bwMode="auto">
          <a:xfrm>
            <a:off x="2196092" y="1661160"/>
            <a:ext cx="113524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Calibri" pitchFamily="34" charset="0"/>
              </a:rPr>
              <a:t>329 nm</a:t>
            </a:r>
            <a:endParaRPr lang="en-US" sz="2400" b="1" dirty="0">
              <a:solidFill>
                <a:schemeClr val="accent4">
                  <a:lumMod val="60000"/>
                  <a:lumOff val="40000"/>
                </a:schemeClr>
              </a:solidFill>
              <a:latin typeface="Calibri" pitchFamily="34" charset="0"/>
            </a:endParaRPr>
          </a:p>
        </p:txBody>
      </p:sp>
      <p:sp>
        <p:nvSpPr>
          <p:cNvPr id="74" name="TextBox 45"/>
          <p:cNvSpPr txBox="1">
            <a:spLocks noChangeArrowheads="1"/>
          </p:cNvSpPr>
          <p:nvPr/>
        </p:nvSpPr>
        <p:spPr bwMode="auto">
          <a:xfrm>
            <a:off x="2318776" y="2484120"/>
            <a:ext cx="113524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 dirty="0" smtClean="0">
                <a:solidFill>
                  <a:srgbClr val="00B0F0"/>
                </a:solidFill>
                <a:latin typeface="Calibri" pitchFamily="34" charset="0"/>
              </a:rPr>
              <a:t>370 nm</a:t>
            </a:r>
            <a:endParaRPr lang="en-US" sz="2400" b="1" dirty="0">
              <a:solidFill>
                <a:srgbClr val="00B0F0"/>
              </a:solidFill>
              <a:latin typeface="Calibri" pitchFamily="34" charset="0"/>
            </a:endParaRPr>
          </a:p>
        </p:txBody>
      </p:sp>
      <p:pic>
        <p:nvPicPr>
          <p:cNvPr id="55" name="Picture 54" descr="StarkShiftVSRabiFreq05_ThickLines_Whit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49824" y="1447800"/>
            <a:ext cx="3276600" cy="2227011"/>
          </a:xfrm>
          <a:prstGeom prst="rect">
            <a:avLst/>
          </a:prstGeom>
        </p:spPr>
      </p:pic>
      <p:sp>
        <p:nvSpPr>
          <p:cNvPr id="40" name="Oval 15"/>
          <p:cNvSpPr>
            <a:spLocks noChangeArrowheads="1"/>
          </p:cNvSpPr>
          <p:nvPr/>
        </p:nvSpPr>
        <p:spPr bwMode="auto">
          <a:xfrm>
            <a:off x="2667000" y="3429000"/>
            <a:ext cx="182880" cy="18288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41" name="Oval 18"/>
          <p:cNvSpPr>
            <a:spLocks noChangeArrowheads="1"/>
          </p:cNvSpPr>
          <p:nvPr/>
        </p:nvSpPr>
        <p:spPr bwMode="auto">
          <a:xfrm>
            <a:off x="2667000" y="3733800"/>
            <a:ext cx="182880" cy="182880"/>
          </a:xfrm>
          <a:prstGeom prst="ellipse">
            <a:avLst/>
          </a:prstGeom>
          <a:solidFill>
            <a:schemeClr val="accent5">
              <a:lumMod val="7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cxnSp>
        <p:nvCxnSpPr>
          <p:cNvPr id="50" name="Straight Connector 49"/>
          <p:cNvCxnSpPr/>
          <p:nvPr/>
        </p:nvCxnSpPr>
        <p:spPr>
          <a:xfrm>
            <a:off x="1219200" y="2057400"/>
            <a:ext cx="3200400" cy="1588"/>
          </a:xfrm>
          <a:prstGeom prst="line">
            <a:avLst/>
          </a:prstGeom>
          <a:ln w="508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3" name="Group 52"/>
          <p:cNvGrpSpPr>
            <a:grpSpLocks noChangeAspect="1"/>
          </p:cNvGrpSpPr>
          <p:nvPr/>
        </p:nvGrpSpPr>
        <p:grpSpPr>
          <a:xfrm>
            <a:off x="5754624" y="3962400"/>
            <a:ext cx="2793076" cy="2116974"/>
            <a:chOff x="373005" y="4156367"/>
            <a:chExt cx="3491345" cy="2646218"/>
          </a:xfrm>
        </p:grpSpPr>
        <p:sp>
          <p:nvSpPr>
            <p:cNvPr id="54" name="Rectangle 53"/>
            <p:cNvSpPr/>
            <p:nvPr/>
          </p:nvSpPr>
          <p:spPr>
            <a:xfrm>
              <a:off x="373005" y="4156367"/>
              <a:ext cx="3491345" cy="2646218"/>
            </a:xfrm>
            <a:prstGeom prst="rect">
              <a:avLst/>
            </a:prstGeom>
            <a:solidFill>
              <a:srgbClr val="E7F6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56" name="Picture 356" descr="DSCF3441.jpg"/>
            <p:cNvPicPr>
              <a:picLocks noChangeAspect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455559" y="4255658"/>
              <a:ext cx="3319463" cy="2489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57" name="Rectangle 56"/>
          <p:cNvSpPr/>
          <p:nvPr/>
        </p:nvSpPr>
        <p:spPr>
          <a:xfrm>
            <a:off x="121920" y="4267200"/>
            <a:ext cx="56053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34963" indent="-334963">
              <a:spcBef>
                <a:spcPct val="20000"/>
              </a:spcBef>
              <a:buFont typeface="Arial" pitchFamily="34" charset="0"/>
              <a:buChar char="•"/>
              <a:tabLst>
                <a:tab pos="512763" algn="l"/>
              </a:tabLst>
            </a:pPr>
            <a:r>
              <a:rPr lang="en-US" sz="2800" dirty="0" smtClean="0">
                <a:solidFill>
                  <a:srgbClr val="FFFF00"/>
                </a:solidFill>
                <a:latin typeface="Arial Black" pitchFamily="34" charset="0"/>
                <a:cs typeface="Arial" pitchFamily="34" charset="0"/>
              </a:rPr>
              <a:t>Low AC Stark </a:t>
            </a:r>
            <a:r>
              <a:rPr lang="en-US" sz="2800" dirty="0" smtClean="0">
                <a:solidFill>
                  <a:srgbClr val="FFFF00"/>
                </a:solidFill>
                <a:latin typeface="Arial Black" pitchFamily="34" charset="0"/>
                <a:cs typeface="Arial" pitchFamily="34" charset="0"/>
              </a:rPr>
              <a:t>shift (10</a:t>
            </a:r>
            <a:r>
              <a:rPr lang="en-US" sz="2800" baseline="30000" dirty="0" smtClean="0">
                <a:solidFill>
                  <a:srgbClr val="FFFF00"/>
                </a:solidFill>
                <a:latin typeface="Arial Black" pitchFamily="34" charset="0"/>
                <a:cs typeface="Arial" pitchFamily="34" charset="0"/>
              </a:rPr>
              <a:t>-4</a:t>
            </a:r>
            <a:r>
              <a:rPr lang="el-GR" sz="2800" dirty="0" smtClean="0">
                <a:solidFill>
                  <a:srgbClr val="FFFF00"/>
                </a:solidFill>
                <a:latin typeface="Arial Black" pitchFamily="34" charset="0"/>
                <a:cs typeface="Arial" pitchFamily="34" charset="0"/>
              </a:rPr>
              <a:t>Ω</a:t>
            </a:r>
            <a:r>
              <a:rPr lang="en-US" sz="2800" dirty="0" smtClean="0">
                <a:solidFill>
                  <a:srgbClr val="FFFF00"/>
                </a:solidFill>
                <a:latin typeface="Arial Black" pitchFamily="34" charset="0"/>
                <a:cs typeface="Arial" pitchFamily="34" charset="0"/>
              </a:rPr>
              <a:t>)</a:t>
            </a:r>
            <a:endParaRPr lang="en-US" sz="2800" dirty="0">
              <a:solidFill>
                <a:srgbClr val="FFFF00"/>
              </a:solidFill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121920" y="4800600"/>
            <a:ext cx="502438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34963" indent="-334963">
              <a:spcBef>
                <a:spcPct val="20000"/>
              </a:spcBef>
              <a:buFont typeface="Arial" pitchFamily="34" charset="0"/>
              <a:buChar char="•"/>
              <a:tabLst>
                <a:tab pos="512763" algn="l"/>
              </a:tabLst>
            </a:pPr>
            <a:r>
              <a:rPr lang="en-US" sz="2800" dirty="0" smtClean="0">
                <a:solidFill>
                  <a:srgbClr val="FFFF00"/>
                </a:solidFill>
                <a:latin typeface="Arial Black" pitchFamily="34" charset="0"/>
                <a:cs typeface="Arial" pitchFamily="34" charset="0"/>
              </a:rPr>
              <a:t>Low </a:t>
            </a:r>
            <a:r>
              <a:rPr lang="en-US" sz="2800" dirty="0" err="1" smtClean="0">
                <a:solidFill>
                  <a:srgbClr val="FFFF00"/>
                </a:solidFill>
                <a:latin typeface="Arial Black" pitchFamily="34" charset="0"/>
                <a:cs typeface="Arial" pitchFamily="34" charset="0"/>
              </a:rPr>
              <a:t>spon</a:t>
            </a:r>
            <a:r>
              <a:rPr lang="en-US" sz="2800" dirty="0" smtClean="0">
                <a:solidFill>
                  <a:srgbClr val="FFFF00"/>
                </a:solidFill>
                <a:latin typeface="Arial Black" pitchFamily="34" charset="0"/>
                <a:cs typeface="Arial" pitchFamily="34" charset="0"/>
              </a:rPr>
              <a:t>. </a:t>
            </a:r>
            <a:r>
              <a:rPr lang="en-US" sz="2800" dirty="0" err="1" smtClean="0">
                <a:solidFill>
                  <a:srgbClr val="FFFF00"/>
                </a:solidFill>
                <a:latin typeface="Arial Black" pitchFamily="34" charset="0"/>
                <a:cs typeface="Arial" pitchFamily="34" charset="0"/>
              </a:rPr>
              <a:t>emiss</a:t>
            </a:r>
            <a:r>
              <a:rPr lang="en-US" sz="2800" dirty="0">
                <a:solidFill>
                  <a:srgbClr val="FFFF00"/>
                </a:solidFill>
                <a:latin typeface="Arial Black" pitchFamily="34" charset="0"/>
                <a:cs typeface="Arial" pitchFamily="34" charset="0"/>
              </a:rPr>
              <a:t>. </a:t>
            </a:r>
            <a:r>
              <a:rPr lang="en-US" sz="2800" dirty="0" smtClean="0">
                <a:solidFill>
                  <a:srgbClr val="FFFF00"/>
                </a:solidFill>
                <a:latin typeface="Arial Black" pitchFamily="34" charset="0"/>
                <a:cs typeface="Arial" pitchFamily="34" charset="0"/>
              </a:rPr>
              <a:t>(10</a:t>
            </a:r>
            <a:r>
              <a:rPr lang="en-US" sz="2800" baseline="30000" dirty="0" smtClean="0">
                <a:solidFill>
                  <a:srgbClr val="FFFF00"/>
                </a:solidFill>
                <a:latin typeface="Arial Black" pitchFamily="34" charset="0"/>
                <a:cs typeface="Arial" pitchFamily="34" charset="0"/>
              </a:rPr>
              <a:t>-5</a:t>
            </a:r>
            <a:r>
              <a:rPr lang="en-US" sz="2800" dirty="0" smtClean="0">
                <a:solidFill>
                  <a:srgbClr val="FFFF00"/>
                </a:solidFill>
                <a:latin typeface="Arial Black" pitchFamily="34" charset="0"/>
                <a:cs typeface="Arial" pitchFamily="34" charset="0"/>
              </a:rPr>
              <a:t>)</a:t>
            </a:r>
            <a:endParaRPr lang="en-US" sz="2800" dirty="0">
              <a:solidFill>
                <a:srgbClr val="FFFF00"/>
              </a:solidFill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121920" y="5344180"/>
            <a:ext cx="515820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34963" indent="-334963">
              <a:spcBef>
                <a:spcPct val="20000"/>
              </a:spcBef>
              <a:buFont typeface="Arial" pitchFamily="34" charset="0"/>
              <a:buChar char="•"/>
              <a:tabLst>
                <a:tab pos="512763" algn="l"/>
              </a:tabLst>
            </a:pPr>
            <a:r>
              <a:rPr lang="en-US" sz="2800" dirty="0" smtClean="0">
                <a:solidFill>
                  <a:srgbClr val="FFFF00"/>
                </a:solidFill>
                <a:latin typeface="Arial Black" pitchFamily="34" charset="0"/>
                <a:cs typeface="Arial" pitchFamily="34" charset="0"/>
              </a:rPr>
              <a:t>High UV power (</a:t>
            </a:r>
            <a:r>
              <a:rPr lang="en-US" sz="2800" dirty="0" smtClean="0">
                <a:solidFill>
                  <a:srgbClr val="FFFF00"/>
                </a:solidFill>
                <a:latin typeface="Arial Black" pitchFamily="34" charset="0"/>
                <a:cs typeface="Arial" pitchFamily="34" charset="0"/>
              </a:rPr>
              <a:t>4-10 </a:t>
            </a:r>
            <a:r>
              <a:rPr lang="en-US" sz="2800" dirty="0" smtClean="0">
                <a:solidFill>
                  <a:srgbClr val="FFFF00"/>
                </a:solidFill>
                <a:latin typeface="Arial Black" pitchFamily="34" charset="0"/>
                <a:cs typeface="Arial" pitchFamily="34" charset="0"/>
              </a:rPr>
              <a:t>W)</a:t>
            </a:r>
            <a:endParaRPr lang="en-US" sz="2800" dirty="0">
              <a:solidFill>
                <a:srgbClr val="FFFF00"/>
              </a:solidFill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1295400" y="6248400"/>
            <a:ext cx="65954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34963" indent="-334963">
              <a:spcBef>
                <a:spcPct val="20000"/>
              </a:spcBef>
              <a:tabLst>
                <a:tab pos="512763" algn="l"/>
              </a:tabLst>
            </a:pPr>
            <a:r>
              <a:rPr lang="en-US" sz="2400" dirty="0" smtClean="0">
                <a:solidFill>
                  <a:srgbClr val="FFFF00"/>
                </a:solidFill>
                <a:latin typeface="Arial Black" pitchFamily="34" charset="0"/>
                <a:cs typeface="Arial" pitchFamily="34" charset="0"/>
              </a:rPr>
              <a:t>(Emily Edwards hot topics talk Friday)</a:t>
            </a:r>
            <a:endParaRPr lang="en-US" sz="2400" dirty="0">
              <a:solidFill>
                <a:srgbClr val="FFFF00"/>
              </a:solidFill>
              <a:latin typeface="Arial Black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2400" y="152400"/>
            <a:ext cx="8839200" cy="6553200"/>
          </a:xfrm>
          <a:prstGeom prst="rect">
            <a:avLst/>
          </a:prstGeom>
          <a:solidFill>
            <a:srgbClr val="E7F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68369" y="76200"/>
            <a:ext cx="8229600" cy="1143000"/>
          </a:xfrm>
        </p:spPr>
        <p:txBody>
          <a:bodyPr/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Mode-Locked Laser Gates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3" name="Group 59"/>
          <p:cNvGrpSpPr/>
          <p:nvPr/>
        </p:nvGrpSpPr>
        <p:grpSpPr>
          <a:xfrm>
            <a:off x="457200" y="3200400"/>
            <a:ext cx="8008124" cy="1593001"/>
            <a:chOff x="463500" y="4960199"/>
            <a:chExt cx="8008124" cy="1593001"/>
          </a:xfrm>
        </p:grpSpPr>
        <p:sp>
          <p:nvSpPr>
            <p:cNvPr id="10" name="TextBox 2"/>
            <p:cNvSpPr txBox="1">
              <a:spLocks noChangeArrowheads="1"/>
            </p:cNvSpPr>
            <p:nvPr/>
          </p:nvSpPr>
          <p:spPr bwMode="auto">
            <a:xfrm>
              <a:off x="2120205" y="4960199"/>
              <a:ext cx="6351419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 typeface="Arial" pitchFamily="34" charset="0"/>
                <a:buChar char="•"/>
              </a:pPr>
              <a:r>
                <a:rPr lang="en-US" sz="2400" dirty="0" smtClean="0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rPr>
                <a:t>Raman transitions:  Strong excitation regime</a:t>
              </a:r>
              <a:endParaRPr lang="en-US" sz="24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" name="TextBox 2"/>
            <p:cNvSpPr txBox="1">
              <a:spLocks noChangeArrowheads="1"/>
            </p:cNvSpPr>
            <p:nvPr/>
          </p:nvSpPr>
          <p:spPr bwMode="auto">
            <a:xfrm>
              <a:off x="2586709" y="5507894"/>
              <a:ext cx="3849131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 dirty="0" smtClean="0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rPr>
                <a:t>fast single qubit operations</a:t>
              </a:r>
              <a:endParaRPr lang="en-US" sz="24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" name="TextBox 2"/>
            <p:cNvSpPr txBox="1">
              <a:spLocks noChangeArrowheads="1"/>
            </p:cNvSpPr>
            <p:nvPr/>
          </p:nvSpPr>
          <p:spPr bwMode="auto">
            <a:xfrm>
              <a:off x="2586709" y="6091535"/>
              <a:ext cx="4790094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 dirty="0" smtClean="0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rPr>
                <a:t>working toward fast entanglement</a:t>
              </a:r>
              <a:endParaRPr lang="en-US" sz="24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31" name="Picture 30" descr="Sech.png"/>
            <p:cNvPicPr>
              <a:picLocks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lum bright="10000"/>
            </a:blip>
            <a:stretch>
              <a:fillRect/>
            </a:stretch>
          </p:blipFill>
          <p:spPr>
            <a:xfrm>
              <a:off x="463500" y="4960199"/>
              <a:ext cx="401643" cy="1256452"/>
            </a:xfrm>
            <a:prstGeom prst="rect">
              <a:avLst/>
            </a:prstGeom>
          </p:spPr>
        </p:pic>
        <p:grpSp>
          <p:nvGrpSpPr>
            <p:cNvPr id="5" name="Group 44"/>
            <p:cNvGrpSpPr>
              <a:grpSpLocks/>
            </p:cNvGrpSpPr>
            <p:nvPr/>
          </p:nvGrpSpPr>
          <p:grpSpPr bwMode="auto">
            <a:xfrm>
              <a:off x="1157247" y="5617433"/>
              <a:ext cx="457200" cy="568325"/>
              <a:chOff x="7848600" y="2938459"/>
              <a:chExt cx="457200" cy="568329"/>
            </a:xfrm>
          </p:grpSpPr>
          <p:cxnSp>
            <p:nvCxnSpPr>
              <p:cNvPr id="38" name="Straight Connector 37"/>
              <p:cNvCxnSpPr/>
              <p:nvPr/>
            </p:nvCxnSpPr>
            <p:spPr>
              <a:xfrm>
                <a:off x="8153400" y="3352799"/>
                <a:ext cx="152400" cy="1588"/>
              </a:xfrm>
              <a:prstGeom prst="line">
                <a:avLst/>
              </a:prstGeom>
              <a:ln w="38100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Connector 38"/>
              <p:cNvCxnSpPr/>
              <p:nvPr/>
            </p:nvCxnSpPr>
            <p:spPr>
              <a:xfrm>
                <a:off x="7848600" y="3505200"/>
                <a:ext cx="152400" cy="1588"/>
              </a:xfrm>
              <a:prstGeom prst="line">
                <a:avLst/>
              </a:prstGeom>
              <a:ln w="38100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Connector 39"/>
              <p:cNvCxnSpPr/>
              <p:nvPr/>
            </p:nvCxnSpPr>
            <p:spPr>
              <a:xfrm>
                <a:off x="7981950" y="2938459"/>
                <a:ext cx="152400" cy="1587"/>
              </a:xfrm>
              <a:prstGeom prst="line">
                <a:avLst/>
              </a:prstGeom>
              <a:ln w="38100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Arrow Connector 40"/>
              <p:cNvCxnSpPr/>
              <p:nvPr/>
            </p:nvCxnSpPr>
            <p:spPr>
              <a:xfrm rot="5400000" flipH="1" flipV="1">
                <a:off x="7755730" y="3193254"/>
                <a:ext cx="452441" cy="123825"/>
              </a:xfrm>
              <a:prstGeom prst="straightConnector1">
                <a:avLst/>
              </a:prstGeom>
              <a:ln w="31750">
                <a:solidFill>
                  <a:srgbClr val="00206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Arrow Connector 41"/>
              <p:cNvCxnSpPr/>
              <p:nvPr/>
            </p:nvCxnSpPr>
            <p:spPr>
              <a:xfrm rot="16200000" flipH="1">
                <a:off x="8000999" y="3105148"/>
                <a:ext cx="309565" cy="157163"/>
              </a:xfrm>
              <a:prstGeom prst="straightConnector1">
                <a:avLst/>
              </a:prstGeom>
              <a:ln w="3175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/>
              <p:cNvCxnSpPr/>
              <p:nvPr/>
            </p:nvCxnSpPr>
            <p:spPr>
              <a:xfrm>
                <a:off x="7996238" y="3024185"/>
                <a:ext cx="152400" cy="1587"/>
              </a:xfrm>
              <a:prstGeom prst="line">
                <a:avLst/>
              </a:prstGeom>
              <a:ln w="19050" cap="rnd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" name="Group 58"/>
          <p:cNvGrpSpPr/>
          <p:nvPr/>
        </p:nvGrpSpPr>
        <p:grpSpPr>
          <a:xfrm>
            <a:off x="457200" y="4876800"/>
            <a:ext cx="7863276" cy="1520542"/>
            <a:chOff x="482544" y="3280058"/>
            <a:chExt cx="7863276" cy="1520542"/>
          </a:xfrm>
        </p:grpSpPr>
        <p:sp>
          <p:nvSpPr>
            <p:cNvPr id="7" name="TextBox 2"/>
            <p:cNvSpPr txBox="1">
              <a:spLocks noChangeArrowheads="1"/>
            </p:cNvSpPr>
            <p:nvPr/>
          </p:nvSpPr>
          <p:spPr bwMode="auto">
            <a:xfrm>
              <a:off x="2120205" y="3280058"/>
              <a:ext cx="6225615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 typeface="Arial" pitchFamily="34" charset="0"/>
                <a:buChar char="•"/>
              </a:pPr>
              <a:r>
                <a:rPr lang="en-US" sz="2400" dirty="0" smtClean="0">
                  <a:solidFill>
                    <a:srgbClr val="0070C0"/>
                  </a:solidFill>
                  <a:latin typeface="Arial" pitchFamily="34" charset="0"/>
                  <a:cs typeface="Arial" pitchFamily="34" charset="0"/>
                </a:rPr>
                <a:t>Raman transitions:  Weak excitation regime</a:t>
              </a:r>
              <a:endParaRPr lang="en-US" sz="24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" name="TextBox 2"/>
            <p:cNvSpPr txBox="1">
              <a:spLocks noChangeArrowheads="1"/>
            </p:cNvSpPr>
            <p:nvPr/>
          </p:nvSpPr>
          <p:spPr bwMode="auto">
            <a:xfrm>
              <a:off x="2586709" y="3791240"/>
              <a:ext cx="5642891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 dirty="0" smtClean="0">
                  <a:solidFill>
                    <a:srgbClr val="0070C0"/>
                  </a:solidFill>
                  <a:latin typeface="Arial" pitchFamily="34" charset="0"/>
                  <a:cs typeface="Arial" pitchFamily="34" charset="0"/>
                </a:rPr>
                <a:t>your favorite cw tasks done with a comb</a:t>
              </a:r>
              <a:endParaRPr lang="en-US" sz="24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" name="TextBox 2"/>
            <p:cNvSpPr txBox="1">
              <a:spLocks noChangeArrowheads="1"/>
            </p:cNvSpPr>
            <p:nvPr/>
          </p:nvSpPr>
          <p:spPr bwMode="auto">
            <a:xfrm>
              <a:off x="2586709" y="4338935"/>
              <a:ext cx="2515432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 dirty="0" smtClean="0">
                  <a:solidFill>
                    <a:srgbClr val="0070C0"/>
                  </a:solidFill>
                  <a:latin typeface="Arial" pitchFamily="34" charset="0"/>
                  <a:cs typeface="Arial" pitchFamily="34" charset="0"/>
                </a:rPr>
                <a:t>low </a:t>
              </a:r>
              <a:r>
                <a:rPr lang="en-US" sz="2400" dirty="0" err="1" smtClean="0">
                  <a:solidFill>
                    <a:srgbClr val="0070C0"/>
                  </a:solidFill>
                  <a:latin typeface="Arial" pitchFamily="34" charset="0"/>
                  <a:cs typeface="Arial" pitchFamily="34" charset="0"/>
                </a:rPr>
                <a:t>decoherence</a:t>
              </a:r>
              <a:endParaRPr lang="en-US" sz="24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13" name="Group 46"/>
            <p:cNvGrpSpPr/>
            <p:nvPr/>
          </p:nvGrpSpPr>
          <p:grpSpPr>
            <a:xfrm>
              <a:off x="482544" y="3790223"/>
              <a:ext cx="438156" cy="526192"/>
              <a:chOff x="336492" y="4560903"/>
              <a:chExt cx="438156" cy="526192"/>
            </a:xfrm>
          </p:grpSpPr>
          <p:pic>
            <p:nvPicPr>
              <p:cNvPr id="33" name="Picture 32" descr="Sech.png"/>
              <p:cNvPicPr>
                <a:picLocks/>
              </p:cNvPicPr>
              <p:nvPr/>
            </p:nvPicPr>
            <p:blipFill>
              <a:blip r:embed="rId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lum bright="10000"/>
              </a:blip>
              <a:stretch>
                <a:fillRect/>
              </a:stretch>
            </p:blipFill>
            <p:spPr>
              <a:xfrm>
                <a:off x="336492" y="4560903"/>
                <a:ext cx="109539" cy="526192"/>
              </a:xfrm>
              <a:prstGeom prst="rect">
                <a:avLst/>
              </a:prstGeom>
            </p:spPr>
          </p:pic>
          <p:pic>
            <p:nvPicPr>
              <p:cNvPr id="44" name="Picture 43" descr="Sech.png"/>
              <p:cNvPicPr>
                <a:picLocks/>
              </p:cNvPicPr>
              <p:nvPr/>
            </p:nvPicPr>
            <p:blipFill>
              <a:blip r:embed="rId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lum bright="10000"/>
              </a:blip>
              <a:stretch>
                <a:fillRect/>
              </a:stretch>
            </p:blipFill>
            <p:spPr>
              <a:xfrm>
                <a:off x="446031" y="4560903"/>
                <a:ext cx="109539" cy="526192"/>
              </a:xfrm>
              <a:prstGeom prst="rect">
                <a:avLst/>
              </a:prstGeom>
            </p:spPr>
          </p:pic>
          <p:pic>
            <p:nvPicPr>
              <p:cNvPr id="45" name="Picture 44" descr="Sech.png"/>
              <p:cNvPicPr>
                <a:picLocks/>
              </p:cNvPicPr>
              <p:nvPr/>
            </p:nvPicPr>
            <p:blipFill>
              <a:blip r:embed="rId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lum bright="10000"/>
              </a:blip>
              <a:stretch>
                <a:fillRect/>
              </a:stretch>
            </p:blipFill>
            <p:spPr>
              <a:xfrm>
                <a:off x="555570" y="4560903"/>
                <a:ext cx="109539" cy="526192"/>
              </a:xfrm>
              <a:prstGeom prst="rect">
                <a:avLst/>
              </a:prstGeom>
            </p:spPr>
          </p:pic>
          <p:pic>
            <p:nvPicPr>
              <p:cNvPr id="46" name="Picture 45" descr="Sech.png"/>
              <p:cNvPicPr>
                <a:picLocks/>
              </p:cNvPicPr>
              <p:nvPr/>
            </p:nvPicPr>
            <p:blipFill>
              <a:blip r:embed="rId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lum bright="10000"/>
              </a:blip>
              <a:stretch>
                <a:fillRect/>
              </a:stretch>
            </p:blipFill>
            <p:spPr>
              <a:xfrm>
                <a:off x="665109" y="4560903"/>
                <a:ext cx="109539" cy="526192"/>
              </a:xfrm>
              <a:prstGeom prst="rect">
                <a:avLst/>
              </a:prstGeom>
            </p:spPr>
          </p:pic>
        </p:grpSp>
        <p:grpSp>
          <p:nvGrpSpPr>
            <p:cNvPr id="14" name="Group 44"/>
            <p:cNvGrpSpPr>
              <a:grpSpLocks/>
            </p:cNvGrpSpPr>
            <p:nvPr/>
          </p:nvGrpSpPr>
          <p:grpSpPr bwMode="auto">
            <a:xfrm>
              <a:off x="1176291" y="3717197"/>
              <a:ext cx="457200" cy="568325"/>
              <a:chOff x="7848600" y="2938459"/>
              <a:chExt cx="457200" cy="568329"/>
            </a:xfrm>
          </p:grpSpPr>
          <p:cxnSp>
            <p:nvCxnSpPr>
              <p:cNvPr id="49" name="Straight Connector 48"/>
              <p:cNvCxnSpPr/>
              <p:nvPr/>
            </p:nvCxnSpPr>
            <p:spPr>
              <a:xfrm>
                <a:off x="8153400" y="3352799"/>
                <a:ext cx="152400" cy="1588"/>
              </a:xfrm>
              <a:prstGeom prst="line">
                <a:avLst/>
              </a:prstGeom>
              <a:ln w="38100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/>
              <p:cNvCxnSpPr/>
              <p:nvPr/>
            </p:nvCxnSpPr>
            <p:spPr>
              <a:xfrm>
                <a:off x="7848600" y="3505200"/>
                <a:ext cx="152400" cy="1588"/>
              </a:xfrm>
              <a:prstGeom prst="line">
                <a:avLst/>
              </a:prstGeom>
              <a:ln w="38100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>
              <a:xfrm>
                <a:off x="7981950" y="2938459"/>
                <a:ext cx="152400" cy="1587"/>
              </a:xfrm>
              <a:prstGeom prst="line">
                <a:avLst/>
              </a:prstGeom>
              <a:ln w="38100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Arrow Connector 51"/>
              <p:cNvCxnSpPr/>
              <p:nvPr/>
            </p:nvCxnSpPr>
            <p:spPr>
              <a:xfrm rot="5400000" flipH="1" flipV="1">
                <a:off x="7755730" y="3193254"/>
                <a:ext cx="452441" cy="123825"/>
              </a:xfrm>
              <a:prstGeom prst="straightConnector1">
                <a:avLst/>
              </a:prstGeom>
              <a:ln w="31750">
                <a:solidFill>
                  <a:srgbClr val="00206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Arrow Connector 52"/>
              <p:cNvCxnSpPr/>
              <p:nvPr/>
            </p:nvCxnSpPr>
            <p:spPr>
              <a:xfrm rot="16200000" flipH="1">
                <a:off x="8000999" y="3105148"/>
                <a:ext cx="309565" cy="157163"/>
              </a:xfrm>
              <a:prstGeom prst="straightConnector1">
                <a:avLst/>
              </a:prstGeom>
              <a:ln w="3175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/>
              <p:cNvCxnSpPr/>
              <p:nvPr/>
            </p:nvCxnSpPr>
            <p:spPr>
              <a:xfrm>
                <a:off x="7996238" y="3024185"/>
                <a:ext cx="152400" cy="1587"/>
              </a:xfrm>
              <a:prstGeom prst="line">
                <a:avLst/>
              </a:prstGeom>
              <a:ln w="19050" cap="rnd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2" name="TextBox 2"/>
          <p:cNvSpPr txBox="1">
            <a:spLocks noChangeArrowheads="1"/>
          </p:cNvSpPr>
          <p:nvPr/>
        </p:nvSpPr>
        <p:spPr bwMode="auto">
          <a:xfrm>
            <a:off x="2120205" y="1600200"/>
            <a:ext cx="598356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Resonant transitions: excite to the P state</a:t>
            </a:r>
            <a:endParaRPr lang="en-US" sz="24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TextBox 2"/>
          <p:cNvSpPr txBox="1">
            <a:spLocks noChangeArrowheads="1"/>
          </p:cNvSpPr>
          <p:nvPr/>
        </p:nvSpPr>
        <p:spPr bwMode="auto">
          <a:xfrm>
            <a:off x="2586709" y="2111382"/>
            <a:ext cx="573105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entanglement of distant ions via photons</a:t>
            </a:r>
            <a:endParaRPr lang="en-US" sz="24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TextBox 2"/>
          <p:cNvSpPr txBox="1">
            <a:spLocks noChangeArrowheads="1"/>
          </p:cNvSpPr>
          <p:nvPr/>
        </p:nvSpPr>
        <p:spPr bwMode="auto">
          <a:xfrm>
            <a:off x="2586709" y="2659077"/>
            <a:ext cx="439896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need increased light collection</a:t>
            </a:r>
            <a:endParaRPr lang="en-US" sz="24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55" name="Straight Connector 54"/>
          <p:cNvCxnSpPr/>
          <p:nvPr/>
        </p:nvCxnSpPr>
        <p:spPr bwMode="auto">
          <a:xfrm>
            <a:off x="1524000" y="2395537"/>
            <a:ext cx="152400" cy="1588"/>
          </a:xfrm>
          <a:prstGeom prst="line">
            <a:avLst/>
          </a:prstGeom>
          <a:ln w="38100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 bwMode="auto">
          <a:xfrm>
            <a:off x="1219200" y="2547937"/>
            <a:ext cx="152400" cy="1588"/>
          </a:xfrm>
          <a:prstGeom prst="line">
            <a:avLst/>
          </a:prstGeom>
          <a:ln w="38100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 bwMode="auto">
          <a:xfrm>
            <a:off x="1352550" y="1981200"/>
            <a:ext cx="152400" cy="1587"/>
          </a:xfrm>
          <a:prstGeom prst="line">
            <a:avLst/>
          </a:prstGeom>
          <a:ln w="38100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/>
          <p:nvPr/>
        </p:nvCxnSpPr>
        <p:spPr bwMode="auto">
          <a:xfrm rot="5400000" flipH="1" flipV="1">
            <a:off x="1133481" y="2195513"/>
            <a:ext cx="528638" cy="128589"/>
          </a:xfrm>
          <a:prstGeom prst="straightConnector1">
            <a:avLst/>
          </a:prstGeom>
          <a:ln w="317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" name="Picture 60" descr="Sech.png"/>
          <p:cNvPicPr>
            <a:picLocks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10000"/>
          </a:blip>
          <a:stretch>
            <a:fillRect/>
          </a:stretch>
        </p:blipFill>
        <p:spPr>
          <a:xfrm>
            <a:off x="304800" y="2057400"/>
            <a:ext cx="762000" cy="533399"/>
          </a:xfrm>
          <a:prstGeom prst="rect">
            <a:avLst/>
          </a:prstGeom>
        </p:spPr>
      </p:pic>
      <p:cxnSp>
        <p:nvCxnSpPr>
          <p:cNvPr id="64" name="Straight Arrow Connector 63"/>
          <p:cNvCxnSpPr/>
          <p:nvPr/>
        </p:nvCxnSpPr>
        <p:spPr bwMode="auto">
          <a:xfrm rot="5400000" flipH="1" flipV="1">
            <a:off x="1497811" y="2112173"/>
            <a:ext cx="409577" cy="109533"/>
          </a:xfrm>
          <a:prstGeom prst="straightConnector1">
            <a:avLst/>
          </a:prstGeom>
          <a:ln w="317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/>
          <p:cNvCxnSpPr/>
          <p:nvPr/>
        </p:nvCxnSpPr>
        <p:spPr bwMode="auto">
          <a:xfrm>
            <a:off x="1628792" y="1938310"/>
            <a:ext cx="152400" cy="1587"/>
          </a:xfrm>
          <a:prstGeom prst="line">
            <a:avLst/>
          </a:prstGeom>
          <a:ln w="38100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Freeform 22"/>
          <p:cNvSpPr>
            <a:spLocks/>
          </p:cNvSpPr>
          <p:nvPr/>
        </p:nvSpPr>
        <p:spPr bwMode="auto">
          <a:xfrm flipH="1">
            <a:off x="1228723" y="2028824"/>
            <a:ext cx="138113" cy="485776"/>
          </a:xfrm>
          <a:custGeom>
            <a:avLst/>
            <a:gdLst>
              <a:gd name="T0" fmla="*/ 0 w 696"/>
              <a:gd name="T1" fmla="*/ 0 h 1344"/>
              <a:gd name="T2" fmla="*/ 96 w 696"/>
              <a:gd name="T3" fmla="*/ 96 h 1344"/>
              <a:gd name="T4" fmla="*/ 96 w 696"/>
              <a:gd name="T5" fmla="*/ 240 h 1344"/>
              <a:gd name="T6" fmla="*/ 240 w 696"/>
              <a:gd name="T7" fmla="*/ 336 h 1344"/>
              <a:gd name="T8" fmla="*/ 240 w 696"/>
              <a:gd name="T9" fmla="*/ 528 h 1344"/>
              <a:gd name="T10" fmla="*/ 384 w 696"/>
              <a:gd name="T11" fmla="*/ 672 h 1344"/>
              <a:gd name="T12" fmla="*/ 384 w 696"/>
              <a:gd name="T13" fmla="*/ 864 h 1344"/>
              <a:gd name="T14" fmla="*/ 528 w 696"/>
              <a:gd name="T15" fmla="*/ 1008 h 1344"/>
              <a:gd name="T16" fmla="*/ 528 w 696"/>
              <a:gd name="T17" fmla="*/ 1200 h 1344"/>
              <a:gd name="T18" fmla="*/ 672 w 696"/>
              <a:gd name="T19" fmla="*/ 1248 h 1344"/>
              <a:gd name="T20" fmla="*/ 672 w 696"/>
              <a:gd name="T21" fmla="*/ 1344 h 134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696"/>
              <a:gd name="T34" fmla="*/ 0 h 1344"/>
              <a:gd name="T35" fmla="*/ 696 w 696"/>
              <a:gd name="T36" fmla="*/ 1344 h 1344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696" h="1344">
                <a:moveTo>
                  <a:pt x="0" y="0"/>
                </a:moveTo>
                <a:cubicBezTo>
                  <a:pt x="40" y="28"/>
                  <a:pt x="80" y="56"/>
                  <a:pt x="96" y="96"/>
                </a:cubicBezTo>
                <a:cubicBezTo>
                  <a:pt x="112" y="136"/>
                  <a:pt x="72" y="200"/>
                  <a:pt x="96" y="240"/>
                </a:cubicBezTo>
                <a:cubicBezTo>
                  <a:pt x="120" y="280"/>
                  <a:pt x="216" y="288"/>
                  <a:pt x="240" y="336"/>
                </a:cubicBezTo>
                <a:cubicBezTo>
                  <a:pt x="264" y="384"/>
                  <a:pt x="216" y="472"/>
                  <a:pt x="240" y="528"/>
                </a:cubicBezTo>
                <a:cubicBezTo>
                  <a:pt x="264" y="584"/>
                  <a:pt x="360" y="616"/>
                  <a:pt x="384" y="672"/>
                </a:cubicBezTo>
                <a:cubicBezTo>
                  <a:pt x="408" y="728"/>
                  <a:pt x="360" y="808"/>
                  <a:pt x="384" y="864"/>
                </a:cubicBezTo>
                <a:cubicBezTo>
                  <a:pt x="408" y="920"/>
                  <a:pt x="504" y="952"/>
                  <a:pt x="528" y="1008"/>
                </a:cubicBezTo>
                <a:cubicBezTo>
                  <a:pt x="552" y="1064"/>
                  <a:pt x="504" y="1160"/>
                  <a:pt x="528" y="1200"/>
                </a:cubicBezTo>
                <a:cubicBezTo>
                  <a:pt x="552" y="1240"/>
                  <a:pt x="648" y="1224"/>
                  <a:pt x="672" y="1248"/>
                </a:cubicBezTo>
                <a:cubicBezTo>
                  <a:pt x="696" y="1272"/>
                  <a:pt x="672" y="1328"/>
                  <a:pt x="672" y="1344"/>
                </a:cubicBezTo>
              </a:path>
            </a:pathLst>
          </a:custGeom>
          <a:noFill/>
          <a:ln w="38100">
            <a:solidFill>
              <a:srgbClr val="00206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72" name="Freeform 22"/>
          <p:cNvSpPr>
            <a:spLocks/>
          </p:cNvSpPr>
          <p:nvPr/>
        </p:nvSpPr>
        <p:spPr bwMode="auto">
          <a:xfrm flipH="1">
            <a:off x="1552572" y="1985962"/>
            <a:ext cx="119066" cy="390525"/>
          </a:xfrm>
          <a:custGeom>
            <a:avLst/>
            <a:gdLst>
              <a:gd name="T0" fmla="*/ 0 w 696"/>
              <a:gd name="T1" fmla="*/ 0 h 1344"/>
              <a:gd name="T2" fmla="*/ 96 w 696"/>
              <a:gd name="T3" fmla="*/ 96 h 1344"/>
              <a:gd name="T4" fmla="*/ 96 w 696"/>
              <a:gd name="T5" fmla="*/ 240 h 1344"/>
              <a:gd name="T6" fmla="*/ 240 w 696"/>
              <a:gd name="T7" fmla="*/ 336 h 1344"/>
              <a:gd name="T8" fmla="*/ 240 w 696"/>
              <a:gd name="T9" fmla="*/ 528 h 1344"/>
              <a:gd name="T10" fmla="*/ 384 w 696"/>
              <a:gd name="T11" fmla="*/ 672 h 1344"/>
              <a:gd name="T12" fmla="*/ 384 w 696"/>
              <a:gd name="T13" fmla="*/ 864 h 1344"/>
              <a:gd name="T14" fmla="*/ 528 w 696"/>
              <a:gd name="T15" fmla="*/ 1008 h 1344"/>
              <a:gd name="T16" fmla="*/ 528 w 696"/>
              <a:gd name="T17" fmla="*/ 1200 h 1344"/>
              <a:gd name="T18" fmla="*/ 672 w 696"/>
              <a:gd name="T19" fmla="*/ 1248 h 1344"/>
              <a:gd name="T20" fmla="*/ 672 w 696"/>
              <a:gd name="T21" fmla="*/ 1344 h 134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696"/>
              <a:gd name="T34" fmla="*/ 0 h 1344"/>
              <a:gd name="T35" fmla="*/ 696 w 696"/>
              <a:gd name="T36" fmla="*/ 1344 h 1344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696" h="1344">
                <a:moveTo>
                  <a:pt x="0" y="0"/>
                </a:moveTo>
                <a:cubicBezTo>
                  <a:pt x="40" y="28"/>
                  <a:pt x="80" y="56"/>
                  <a:pt x="96" y="96"/>
                </a:cubicBezTo>
                <a:cubicBezTo>
                  <a:pt x="112" y="136"/>
                  <a:pt x="72" y="200"/>
                  <a:pt x="96" y="240"/>
                </a:cubicBezTo>
                <a:cubicBezTo>
                  <a:pt x="120" y="280"/>
                  <a:pt x="216" y="288"/>
                  <a:pt x="240" y="336"/>
                </a:cubicBezTo>
                <a:cubicBezTo>
                  <a:pt x="264" y="384"/>
                  <a:pt x="216" y="472"/>
                  <a:pt x="240" y="528"/>
                </a:cubicBezTo>
                <a:cubicBezTo>
                  <a:pt x="264" y="584"/>
                  <a:pt x="360" y="616"/>
                  <a:pt x="384" y="672"/>
                </a:cubicBezTo>
                <a:cubicBezTo>
                  <a:pt x="408" y="728"/>
                  <a:pt x="360" y="808"/>
                  <a:pt x="384" y="864"/>
                </a:cubicBezTo>
                <a:cubicBezTo>
                  <a:pt x="408" y="920"/>
                  <a:pt x="504" y="952"/>
                  <a:pt x="528" y="1008"/>
                </a:cubicBezTo>
                <a:cubicBezTo>
                  <a:pt x="552" y="1064"/>
                  <a:pt x="504" y="1160"/>
                  <a:pt x="528" y="1200"/>
                </a:cubicBezTo>
                <a:cubicBezTo>
                  <a:pt x="552" y="1240"/>
                  <a:pt x="648" y="1224"/>
                  <a:pt x="672" y="1248"/>
                </a:cubicBezTo>
                <a:cubicBezTo>
                  <a:pt x="696" y="1272"/>
                  <a:pt x="672" y="1328"/>
                  <a:pt x="672" y="1344"/>
                </a:cubicBezTo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>
              <a:solidFill>
                <a:srgbClr val="FF0000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15" descr="http://www.iontrap.umd.edu/group_members/Group_DC_Dec200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79650" y="381000"/>
            <a:ext cx="4713288" cy="603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15" name="Text Box 5"/>
          <p:cNvSpPr txBox="1">
            <a:spLocks noChangeArrowheads="1"/>
          </p:cNvSpPr>
          <p:nvPr/>
        </p:nvSpPr>
        <p:spPr bwMode="auto">
          <a:xfrm>
            <a:off x="7010400" y="1449518"/>
            <a:ext cx="2133600" cy="1723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280988"/>
            <a:r>
              <a:rPr lang="en-US" altLang="en-US" b="1" i="1" u="sng" dirty="0" smtClean="0">
                <a:latin typeface="Arial" pitchFamily="34" charset="0"/>
              </a:rPr>
              <a:t>Postdocs</a:t>
            </a:r>
            <a:r>
              <a:rPr lang="en-US" altLang="en-US" b="1" dirty="0" smtClean="0">
                <a:latin typeface="Arial" pitchFamily="34" charset="0"/>
              </a:rPr>
              <a:t> </a:t>
            </a:r>
            <a:endParaRPr lang="en-US" altLang="en-US" sz="1600" b="1" dirty="0" smtClean="0">
              <a:latin typeface="Arial" pitchFamily="34" charset="0"/>
            </a:endParaRPr>
          </a:p>
          <a:p>
            <a:pPr defTabSz="280988"/>
            <a:r>
              <a:rPr lang="en-US" altLang="en-US" sz="1600" b="1" dirty="0" err="1" smtClean="0">
                <a:latin typeface="Arial" pitchFamily="34" charset="0"/>
              </a:rPr>
              <a:t>Kihwan</a:t>
            </a:r>
            <a:r>
              <a:rPr lang="en-US" altLang="en-US" sz="1600" b="1" dirty="0" smtClean="0">
                <a:latin typeface="Arial" pitchFamily="34" charset="0"/>
              </a:rPr>
              <a:t> </a:t>
            </a:r>
            <a:r>
              <a:rPr lang="en-US" altLang="en-US" sz="1600" b="1" dirty="0">
                <a:latin typeface="Arial" pitchFamily="34" charset="0"/>
              </a:rPr>
              <a:t>Kim</a:t>
            </a:r>
          </a:p>
          <a:p>
            <a:pPr defTabSz="280988"/>
            <a:r>
              <a:rPr lang="en-US" altLang="en-US" sz="1600" b="1" dirty="0" smtClean="0">
                <a:solidFill>
                  <a:srgbClr val="FF0000"/>
                </a:solidFill>
                <a:latin typeface="Arial" pitchFamily="34" charset="0"/>
              </a:rPr>
              <a:t>Le </a:t>
            </a:r>
            <a:r>
              <a:rPr lang="en-US" altLang="en-US" sz="1600" b="1" dirty="0" err="1">
                <a:solidFill>
                  <a:srgbClr val="FF0000"/>
                </a:solidFill>
                <a:latin typeface="Arial" pitchFamily="34" charset="0"/>
              </a:rPr>
              <a:t>Luo</a:t>
            </a:r>
            <a:endParaRPr lang="en-US" altLang="en-US" sz="1600" b="1" dirty="0">
              <a:solidFill>
                <a:srgbClr val="FF0000"/>
              </a:solidFill>
              <a:latin typeface="Arial" pitchFamily="34" charset="0"/>
            </a:endParaRPr>
          </a:p>
          <a:p>
            <a:pPr defTabSz="280988"/>
            <a:r>
              <a:rPr lang="en-US" altLang="en-US" sz="1600" b="1" dirty="0" err="1">
                <a:solidFill>
                  <a:srgbClr val="FF0000"/>
                </a:solidFill>
                <a:latin typeface="Arial" pitchFamily="34" charset="0"/>
              </a:rPr>
              <a:t>Qudsia</a:t>
            </a:r>
            <a:r>
              <a:rPr lang="en-US" altLang="en-US" sz="1600" b="1" dirty="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en-US" altLang="en-US" sz="1600" b="1" dirty="0" err="1" smtClean="0">
                <a:solidFill>
                  <a:srgbClr val="FF0000"/>
                </a:solidFill>
                <a:latin typeface="Arial" pitchFamily="34" charset="0"/>
              </a:rPr>
              <a:t>Quraishi</a:t>
            </a:r>
            <a:endParaRPr lang="en-US" altLang="en-US" sz="1600" b="1" dirty="0" smtClean="0">
              <a:solidFill>
                <a:srgbClr val="FF0000"/>
              </a:solidFill>
              <a:latin typeface="Arial" pitchFamily="34" charset="0"/>
            </a:endParaRPr>
          </a:p>
          <a:p>
            <a:pPr defTabSz="280988"/>
            <a:r>
              <a:rPr lang="en-US" altLang="en-US" sz="1600" b="1" dirty="0" smtClean="0">
                <a:latin typeface="Arial" pitchFamily="34" charset="0"/>
              </a:rPr>
              <a:t>Emily </a:t>
            </a:r>
            <a:r>
              <a:rPr lang="en-US" altLang="en-US" sz="1600" b="1" dirty="0" smtClean="0">
                <a:latin typeface="Arial" pitchFamily="34" charset="0"/>
              </a:rPr>
              <a:t>Edwards</a:t>
            </a:r>
          </a:p>
          <a:p>
            <a:pPr defTabSz="280988"/>
            <a:r>
              <a:rPr lang="en-US" altLang="en-US" sz="1600" b="1" dirty="0" smtClean="0">
                <a:latin typeface="Arial" pitchFamily="34" charset="0"/>
              </a:rPr>
              <a:t>Susan Clark</a:t>
            </a:r>
            <a:endParaRPr lang="en-US" altLang="en-US" sz="1600" b="1" dirty="0">
              <a:latin typeface="Arial" pitchFamily="34" charset="0"/>
            </a:endParaRPr>
          </a:p>
          <a:p>
            <a:pPr defTabSz="280988"/>
            <a:endParaRPr lang="en-US" altLang="en-US" sz="800" dirty="0">
              <a:latin typeface="Arial" pitchFamily="34" charset="0"/>
            </a:endParaRPr>
          </a:p>
        </p:txBody>
      </p:sp>
      <p:sp>
        <p:nvSpPr>
          <p:cNvPr id="38916" name="Rectangle 7"/>
          <p:cNvSpPr>
            <a:spLocks noChangeArrowheads="1"/>
          </p:cNvSpPr>
          <p:nvPr/>
        </p:nvSpPr>
        <p:spPr bwMode="auto">
          <a:xfrm>
            <a:off x="66675" y="1700445"/>
            <a:ext cx="2173288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401638"/>
            <a:r>
              <a:rPr lang="en-US" b="1" i="1" u="sng" dirty="0">
                <a:latin typeface="Arial" pitchFamily="34" charset="0"/>
              </a:rPr>
              <a:t>Grad Students</a:t>
            </a:r>
          </a:p>
          <a:p>
            <a:pPr defTabSz="401638"/>
            <a:r>
              <a:rPr lang="en-US" sz="1600" b="1" dirty="0" smtClean="0">
                <a:solidFill>
                  <a:srgbClr val="FF0000"/>
                </a:solidFill>
                <a:latin typeface="Arial" pitchFamily="34" charset="0"/>
              </a:rPr>
              <a:t>David Hayes</a:t>
            </a:r>
          </a:p>
          <a:p>
            <a:pPr defTabSz="401638"/>
            <a:r>
              <a:rPr lang="en-US" sz="1600" b="1" dirty="0" smtClean="0">
                <a:solidFill>
                  <a:srgbClr val="FF0000"/>
                </a:solidFill>
                <a:latin typeface="Arial" pitchFamily="34" charset="0"/>
              </a:rPr>
              <a:t>David </a:t>
            </a:r>
            <a:r>
              <a:rPr lang="en-US" sz="1600" b="1" dirty="0" err="1" smtClean="0">
                <a:solidFill>
                  <a:srgbClr val="FF0000"/>
                </a:solidFill>
                <a:latin typeface="Arial" pitchFamily="34" charset="0"/>
              </a:rPr>
              <a:t>Hucul</a:t>
            </a:r>
            <a:endParaRPr lang="en-US" sz="1600" b="1" dirty="0">
              <a:solidFill>
                <a:srgbClr val="FF0000"/>
              </a:solidFill>
              <a:latin typeface="Arial" pitchFamily="34" charset="0"/>
            </a:endParaRPr>
          </a:p>
          <a:p>
            <a:pPr defTabSz="401638"/>
            <a:r>
              <a:rPr lang="en-US" sz="1600" b="1" dirty="0" err="1">
                <a:latin typeface="Arial" pitchFamily="34" charset="0"/>
              </a:rPr>
              <a:t>Rajibul</a:t>
            </a:r>
            <a:r>
              <a:rPr lang="en-US" sz="1600" b="1" dirty="0">
                <a:latin typeface="Arial" pitchFamily="34" charset="0"/>
              </a:rPr>
              <a:t> Islam</a:t>
            </a:r>
          </a:p>
          <a:p>
            <a:pPr defTabSz="401638"/>
            <a:r>
              <a:rPr lang="en-US" sz="1600" b="1" dirty="0" err="1">
                <a:latin typeface="Arial" pitchFamily="34" charset="0"/>
              </a:rPr>
              <a:t>Simcha</a:t>
            </a:r>
            <a:r>
              <a:rPr lang="en-US" sz="1600" b="1" dirty="0">
                <a:latin typeface="Arial" pitchFamily="34" charset="0"/>
              </a:rPr>
              <a:t> </a:t>
            </a:r>
            <a:r>
              <a:rPr lang="en-US" sz="1600" b="1" dirty="0" err="1">
                <a:latin typeface="Arial" pitchFamily="34" charset="0"/>
              </a:rPr>
              <a:t>Korenblit</a:t>
            </a:r>
            <a:endParaRPr lang="en-US" sz="1600" b="1" dirty="0">
              <a:latin typeface="Arial" pitchFamily="34" charset="0"/>
            </a:endParaRPr>
          </a:p>
          <a:p>
            <a:pPr defTabSz="401638"/>
            <a:r>
              <a:rPr lang="en-US" sz="1600" b="1" dirty="0">
                <a:solidFill>
                  <a:srgbClr val="FF0000"/>
                </a:solidFill>
                <a:latin typeface="Arial" pitchFamily="34" charset="0"/>
              </a:rPr>
              <a:t>Andrew Manning</a:t>
            </a:r>
          </a:p>
          <a:p>
            <a:pPr defTabSz="401638"/>
            <a:r>
              <a:rPr lang="en-US" sz="1600" b="1" dirty="0">
                <a:solidFill>
                  <a:srgbClr val="FF0000"/>
                </a:solidFill>
                <a:latin typeface="Arial" pitchFamily="34" charset="0"/>
              </a:rPr>
              <a:t>Jonathan Mizrahi</a:t>
            </a:r>
          </a:p>
          <a:p>
            <a:pPr defTabSz="401638"/>
            <a:r>
              <a:rPr lang="en-US" sz="1600" b="1" dirty="0" smtClean="0">
                <a:solidFill>
                  <a:srgbClr val="FF0000"/>
                </a:solidFill>
                <a:latin typeface="Arial" pitchFamily="34" charset="0"/>
              </a:rPr>
              <a:t>Crystal Senko</a:t>
            </a:r>
            <a:endParaRPr lang="en-US" sz="1600" b="1" dirty="0">
              <a:solidFill>
                <a:srgbClr val="FF0000"/>
              </a:solidFill>
              <a:latin typeface="Arial" pitchFamily="34" charset="0"/>
            </a:endParaRPr>
          </a:p>
          <a:p>
            <a:pPr defTabSz="401638"/>
            <a:r>
              <a:rPr lang="en-US" sz="1600" b="1" dirty="0">
                <a:solidFill>
                  <a:srgbClr val="FF0000"/>
                </a:solidFill>
                <a:latin typeface="Arial" pitchFamily="34" charset="0"/>
              </a:rPr>
              <a:t>Jon </a:t>
            </a:r>
            <a:r>
              <a:rPr lang="en-US" sz="1600" b="1" dirty="0" err="1" smtClean="0">
                <a:solidFill>
                  <a:srgbClr val="FF0000"/>
                </a:solidFill>
                <a:latin typeface="Arial" pitchFamily="34" charset="0"/>
              </a:rPr>
              <a:t>Sterk</a:t>
            </a:r>
            <a:endParaRPr lang="en-US" sz="1600" b="1" dirty="0" smtClean="0">
              <a:solidFill>
                <a:srgbClr val="FF0000"/>
              </a:solidFill>
              <a:latin typeface="Arial" pitchFamily="34" charset="0"/>
            </a:endParaRPr>
          </a:p>
          <a:p>
            <a:pPr defTabSz="401638"/>
            <a:r>
              <a:rPr lang="en-US" sz="1600" b="1" dirty="0" err="1" smtClean="0">
                <a:latin typeface="Arial" pitchFamily="34" charset="0"/>
              </a:rPr>
              <a:t>Shantanu</a:t>
            </a:r>
            <a:r>
              <a:rPr lang="en-US" sz="1600" b="1" dirty="0" smtClean="0">
                <a:latin typeface="Arial" pitchFamily="34" charset="0"/>
              </a:rPr>
              <a:t> </a:t>
            </a:r>
            <a:r>
              <a:rPr lang="en-US" sz="1600" b="1" dirty="0" err="1" smtClean="0">
                <a:latin typeface="Arial" pitchFamily="34" charset="0"/>
              </a:rPr>
              <a:t>Debnath</a:t>
            </a:r>
            <a:endParaRPr lang="en-US" sz="1600" b="1" dirty="0">
              <a:solidFill>
                <a:srgbClr val="FF0000"/>
              </a:solidFill>
              <a:latin typeface="Arial" pitchFamily="34" charset="0"/>
            </a:endParaRPr>
          </a:p>
        </p:txBody>
      </p:sp>
      <p:pic>
        <p:nvPicPr>
          <p:cNvPr id="38917" name="Picture 13" descr="WELCOME1"/>
          <p:cNvPicPr>
            <a:picLocks noChangeAspect="1" noChangeArrowheads="1"/>
          </p:cNvPicPr>
          <p:nvPr/>
        </p:nvPicPr>
        <p:blipFill>
          <a:blip r:embed="rId4" cstate="print"/>
          <a:srcRect r="76556"/>
          <a:stretch>
            <a:fillRect/>
          </a:stretch>
        </p:blipFill>
        <p:spPr bwMode="auto">
          <a:xfrm>
            <a:off x="8059738" y="5972175"/>
            <a:ext cx="925512" cy="85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8" name="Picture 15" descr="nsaseal_t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35813" y="5957888"/>
            <a:ext cx="833437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9" name="Picture 21" descr="Logo_with_b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36492" y="5437215"/>
            <a:ext cx="1449388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20" name="Rectangle 24"/>
          <p:cNvSpPr>
            <a:spLocks noChangeArrowheads="1"/>
          </p:cNvSpPr>
          <p:nvPr/>
        </p:nvSpPr>
        <p:spPr bwMode="auto">
          <a:xfrm>
            <a:off x="68263" y="4268799"/>
            <a:ext cx="1738312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 i="1" u="sng" dirty="0">
                <a:latin typeface="Arial" pitchFamily="34" charset="0"/>
              </a:rPr>
              <a:t>Undergrads</a:t>
            </a:r>
          </a:p>
          <a:p>
            <a:r>
              <a:rPr lang="en-US" sz="1600" b="1" dirty="0">
                <a:solidFill>
                  <a:srgbClr val="FF0000"/>
                </a:solidFill>
                <a:latin typeface="Arial" pitchFamily="34" charset="0"/>
              </a:rPr>
              <a:t>Brian Fields</a:t>
            </a:r>
          </a:p>
          <a:p>
            <a:r>
              <a:rPr lang="en-US" sz="1600" b="1" dirty="0" smtClean="0">
                <a:solidFill>
                  <a:srgbClr val="FF0000"/>
                </a:solidFill>
                <a:latin typeface="Arial" pitchFamily="34" charset="0"/>
              </a:rPr>
              <a:t>Kenny Lee</a:t>
            </a:r>
          </a:p>
          <a:p>
            <a:r>
              <a:rPr lang="en-US" sz="1600" b="1" dirty="0" smtClean="0">
                <a:latin typeface="Arial" pitchFamily="34" charset="0"/>
              </a:rPr>
              <a:t>Aaron Lee</a:t>
            </a:r>
            <a:endParaRPr lang="en-US" sz="1600" b="1" dirty="0">
              <a:latin typeface="Arial" pitchFamily="34" charset="0"/>
            </a:endParaRPr>
          </a:p>
        </p:txBody>
      </p:sp>
      <p:pic>
        <p:nvPicPr>
          <p:cNvPr id="38921" name="Picture 14" descr="NSF_trans.gif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056425" y="5001209"/>
            <a:ext cx="912825" cy="91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22" name="Picture 15" descr="DARPA.gif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002703" y="5203027"/>
            <a:ext cx="990600" cy="50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23" name="Picture 7" descr="UMD_logo"/>
          <p:cNvPicPr>
            <a:picLocks noChangeAspect="1" noChangeArrowheads="1"/>
          </p:cNvPicPr>
          <p:nvPr/>
        </p:nvPicPr>
        <p:blipFill>
          <a:blip r:embed="rId9" cstate="print"/>
          <a:srcRect l="9436" t="8638" r="9436" b="6866"/>
          <a:stretch>
            <a:fillRect/>
          </a:stretch>
        </p:blipFill>
        <p:spPr bwMode="auto">
          <a:xfrm>
            <a:off x="7790860" y="40944"/>
            <a:ext cx="1230312" cy="125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TextBox 19"/>
          <p:cNvSpPr txBox="1">
            <a:spLocks noChangeArrowheads="1"/>
          </p:cNvSpPr>
          <p:nvPr/>
        </p:nvSpPr>
        <p:spPr bwMode="auto">
          <a:xfrm>
            <a:off x="957857" y="112497"/>
            <a:ext cx="1482725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 dirty="0">
                <a:latin typeface="Lucida Sans" pitchFamily="34" charset="0"/>
              </a:rPr>
              <a:t>J</a:t>
            </a:r>
            <a:r>
              <a:rPr lang="en-US" sz="1600" b="1" dirty="0">
                <a:latin typeface="Lucida Sans" pitchFamily="34" charset="0"/>
              </a:rPr>
              <a:t>OINT</a:t>
            </a:r>
          </a:p>
          <a:p>
            <a:r>
              <a:rPr lang="en-US" b="1" dirty="0">
                <a:latin typeface="Lucida Sans" pitchFamily="34" charset="0"/>
              </a:rPr>
              <a:t>Q</a:t>
            </a:r>
            <a:r>
              <a:rPr lang="en-US" sz="1600" b="1" dirty="0">
                <a:latin typeface="Lucida Sans" pitchFamily="34" charset="0"/>
              </a:rPr>
              <a:t>UANTUM</a:t>
            </a:r>
          </a:p>
          <a:p>
            <a:r>
              <a:rPr lang="en-US" b="1" dirty="0">
                <a:latin typeface="Lucida Sans" pitchFamily="34" charset="0"/>
              </a:rPr>
              <a:t>I</a:t>
            </a:r>
            <a:r>
              <a:rPr lang="en-US" sz="1600" b="1" dirty="0">
                <a:latin typeface="Lucida Sans" pitchFamily="34" charset="0"/>
              </a:rPr>
              <a:t>NSTITUTE</a:t>
            </a:r>
          </a:p>
        </p:txBody>
      </p:sp>
      <p:pic>
        <p:nvPicPr>
          <p:cNvPr id="19" name="Picture 2" descr="jqi_logo3"/>
          <p:cNvPicPr>
            <a:picLocks noChangeAspect="1" noChangeArrowheads="1"/>
          </p:cNvPicPr>
          <p:nvPr/>
        </p:nvPicPr>
        <p:blipFill>
          <a:blip r:embed="rId10" cstate="print"/>
          <a:srcRect l="19302" t="5258" r="16595" b="6560"/>
          <a:stretch>
            <a:fillRect/>
          </a:stretch>
        </p:blipFill>
        <p:spPr bwMode="auto">
          <a:xfrm>
            <a:off x="109184" y="152129"/>
            <a:ext cx="872476" cy="960162"/>
          </a:xfrm>
          <a:prstGeom prst="rect">
            <a:avLst/>
          </a:prstGeom>
          <a:noFill/>
        </p:spPr>
      </p:pic>
      <p:sp>
        <p:nvSpPr>
          <p:cNvPr id="16" name="Rectangle 15"/>
          <p:cNvSpPr/>
          <p:nvPr/>
        </p:nvSpPr>
        <p:spPr>
          <a:xfrm>
            <a:off x="7013919" y="3154550"/>
            <a:ext cx="1415772" cy="18466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280988"/>
            <a:r>
              <a:rPr lang="en-US" altLang="en-US" b="1" i="1" u="sng" dirty="0" smtClean="0">
                <a:latin typeface="Arial" pitchFamily="34" charset="0"/>
              </a:rPr>
              <a:t>Alumni</a:t>
            </a:r>
            <a:r>
              <a:rPr lang="en-US" altLang="en-US" b="1" dirty="0" smtClean="0">
                <a:latin typeface="Arial" pitchFamily="34" charset="0"/>
              </a:rPr>
              <a:t> </a:t>
            </a:r>
          </a:p>
          <a:p>
            <a:pPr defTabSz="280988"/>
            <a:r>
              <a:rPr lang="en-US" altLang="en-US" sz="1600" b="1" dirty="0" smtClean="0">
                <a:solidFill>
                  <a:srgbClr val="FF0000"/>
                </a:solidFill>
                <a:latin typeface="Arial" pitchFamily="34" charset="0"/>
              </a:rPr>
              <a:t>Peter</a:t>
            </a:r>
          </a:p>
          <a:p>
            <a:pPr defTabSz="280988"/>
            <a:r>
              <a:rPr lang="en-US" altLang="en-US" sz="1600" b="1" dirty="0" err="1" smtClean="0">
                <a:solidFill>
                  <a:srgbClr val="FF0000"/>
                </a:solidFill>
                <a:latin typeface="Arial" pitchFamily="34" charset="0"/>
              </a:rPr>
              <a:t>Maunz</a:t>
            </a:r>
            <a:endParaRPr lang="en-US" altLang="en-US" sz="1600" b="1" dirty="0" smtClean="0">
              <a:solidFill>
                <a:srgbClr val="FF0000"/>
              </a:solidFill>
              <a:latin typeface="Arial" pitchFamily="34" charset="0"/>
            </a:endParaRPr>
          </a:p>
          <a:p>
            <a:pPr defTabSz="280988"/>
            <a:r>
              <a:rPr lang="en-US" sz="1600" b="1" dirty="0" smtClean="0">
                <a:solidFill>
                  <a:srgbClr val="FF0000"/>
                </a:solidFill>
                <a:latin typeface="Arial" pitchFamily="34" charset="0"/>
              </a:rPr>
              <a:t>Steven</a:t>
            </a:r>
            <a:endParaRPr lang="en-US" sz="1600" b="1" dirty="0" smtClean="0">
              <a:solidFill>
                <a:srgbClr val="FF0000"/>
              </a:solidFill>
              <a:latin typeface="Arial" pitchFamily="34" charset="0"/>
            </a:endParaRPr>
          </a:p>
          <a:p>
            <a:pPr defTabSz="280988"/>
            <a:r>
              <a:rPr lang="en-US" sz="1600" b="1" dirty="0" err="1" smtClean="0">
                <a:solidFill>
                  <a:srgbClr val="FF0000"/>
                </a:solidFill>
                <a:latin typeface="Arial" pitchFamily="34" charset="0"/>
              </a:rPr>
              <a:t>Olmschenk</a:t>
            </a:r>
            <a:endParaRPr lang="en-US" sz="1600" b="1" dirty="0" smtClean="0">
              <a:solidFill>
                <a:srgbClr val="FF0000"/>
              </a:solidFill>
              <a:latin typeface="Arial" pitchFamily="34" charset="0"/>
            </a:endParaRPr>
          </a:p>
          <a:p>
            <a:pPr defTabSz="280988"/>
            <a:r>
              <a:rPr lang="en-US" sz="1600" b="1" dirty="0" err="1" smtClean="0">
                <a:solidFill>
                  <a:srgbClr val="FF0000"/>
                </a:solidFill>
                <a:latin typeface="Arial" pitchFamily="34" charset="0"/>
              </a:rPr>
              <a:t>Dzmitry</a:t>
            </a:r>
            <a:endParaRPr lang="en-US" sz="1600" b="1" dirty="0" smtClean="0">
              <a:solidFill>
                <a:srgbClr val="FF0000"/>
              </a:solidFill>
              <a:latin typeface="Arial" pitchFamily="34" charset="0"/>
            </a:endParaRPr>
          </a:p>
          <a:p>
            <a:pPr defTabSz="280988"/>
            <a:r>
              <a:rPr lang="en-US" sz="1600" b="1" dirty="0" err="1" smtClean="0">
                <a:solidFill>
                  <a:srgbClr val="FF0000"/>
                </a:solidFill>
                <a:latin typeface="Arial" pitchFamily="34" charset="0"/>
              </a:rPr>
              <a:t>Matsukevich</a:t>
            </a:r>
            <a:endParaRPr lang="en-US" sz="1600" b="1" dirty="0" smtClean="0">
              <a:solidFill>
                <a:srgbClr val="FF0000"/>
              </a:solidFill>
              <a:latin typeface="Arial" pitchFamily="34" charset="0"/>
            </a:endParaRPr>
          </a:p>
        </p:txBody>
      </p:sp>
      <p:sp>
        <p:nvSpPr>
          <p:cNvPr id="17" name="Rectangle 7"/>
          <p:cNvSpPr>
            <a:spLocks noChangeArrowheads="1"/>
          </p:cNvSpPr>
          <p:nvPr/>
        </p:nvSpPr>
        <p:spPr bwMode="auto">
          <a:xfrm>
            <a:off x="94378" y="1068230"/>
            <a:ext cx="2173288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401638"/>
            <a:r>
              <a:rPr lang="en-US" b="1" i="1" u="sng" dirty="0" smtClean="0">
                <a:latin typeface="Arial" pitchFamily="34" charset="0"/>
              </a:rPr>
              <a:t>P.I.</a:t>
            </a:r>
            <a:endParaRPr lang="en-US" b="1" i="1" u="sng" dirty="0">
              <a:latin typeface="Arial" pitchFamily="34" charset="0"/>
            </a:endParaRPr>
          </a:p>
          <a:p>
            <a:pPr defTabSz="401638"/>
            <a:r>
              <a:rPr lang="en-US" sz="1600" b="1" dirty="0" smtClean="0">
                <a:solidFill>
                  <a:srgbClr val="FF0000"/>
                </a:solidFill>
                <a:latin typeface="Arial" pitchFamily="34" charset="0"/>
              </a:rPr>
              <a:t>Chris Monroe</a:t>
            </a:r>
          </a:p>
        </p:txBody>
      </p:sp>
      <p:cxnSp>
        <p:nvCxnSpPr>
          <p:cNvPr id="21" name="Straight Arrow Connector 20"/>
          <p:cNvCxnSpPr/>
          <p:nvPr/>
        </p:nvCxnSpPr>
        <p:spPr>
          <a:xfrm>
            <a:off x="7894557" y="3733359"/>
            <a:ext cx="255591" cy="1588"/>
          </a:xfrm>
          <a:prstGeom prst="straightConnector1">
            <a:avLst/>
          </a:prstGeom>
          <a:ln w="508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7"/>
          <p:cNvSpPr>
            <a:spLocks noChangeArrowheads="1"/>
          </p:cNvSpPr>
          <p:nvPr/>
        </p:nvSpPr>
        <p:spPr bwMode="auto">
          <a:xfrm>
            <a:off x="8186661" y="3550794"/>
            <a:ext cx="69374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401638"/>
            <a:r>
              <a:rPr lang="en-US" sz="1600" b="1" dirty="0" smtClean="0">
                <a:solidFill>
                  <a:srgbClr val="FFFF00"/>
                </a:solidFill>
                <a:latin typeface="Arial" pitchFamily="34" charset="0"/>
              </a:rPr>
              <a:t>Duke</a:t>
            </a:r>
          </a:p>
        </p:txBody>
      </p:sp>
      <p:cxnSp>
        <p:nvCxnSpPr>
          <p:cNvPr id="23" name="Straight Arrow Connector 22"/>
          <p:cNvCxnSpPr/>
          <p:nvPr/>
        </p:nvCxnSpPr>
        <p:spPr>
          <a:xfrm>
            <a:off x="7894557" y="4183464"/>
            <a:ext cx="255591" cy="1444"/>
          </a:xfrm>
          <a:prstGeom prst="straightConnector1">
            <a:avLst/>
          </a:prstGeom>
          <a:ln w="508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7"/>
          <p:cNvSpPr>
            <a:spLocks noChangeArrowheads="1"/>
          </p:cNvSpPr>
          <p:nvPr/>
        </p:nvSpPr>
        <p:spPr bwMode="auto">
          <a:xfrm>
            <a:off x="8186661" y="4016216"/>
            <a:ext cx="693747" cy="307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401638"/>
            <a:r>
              <a:rPr lang="en-US" sz="1600" b="1" dirty="0" smtClean="0">
                <a:solidFill>
                  <a:srgbClr val="FFFF00"/>
                </a:solidFill>
                <a:latin typeface="Arial" pitchFamily="34" charset="0"/>
              </a:rPr>
              <a:t>NIST</a:t>
            </a:r>
          </a:p>
        </p:txBody>
      </p:sp>
      <p:cxnSp>
        <p:nvCxnSpPr>
          <p:cNvPr id="25" name="Straight Arrow Connector 24"/>
          <p:cNvCxnSpPr/>
          <p:nvPr/>
        </p:nvCxnSpPr>
        <p:spPr>
          <a:xfrm>
            <a:off x="7888461" y="4591896"/>
            <a:ext cx="255591" cy="1444"/>
          </a:xfrm>
          <a:prstGeom prst="straightConnector1">
            <a:avLst/>
          </a:prstGeom>
          <a:ln w="508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7"/>
          <p:cNvSpPr>
            <a:spLocks noChangeArrowheads="1"/>
          </p:cNvSpPr>
          <p:nvPr/>
        </p:nvSpPr>
        <p:spPr bwMode="auto">
          <a:xfrm>
            <a:off x="8022069" y="4412456"/>
            <a:ext cx="1231659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401638"/>
            <a:r>
              <a:rPr lang="en-US" sz="1600" b="1" dirty="0" smtClean="0">
                <a:solidFill>
                  <a:srgbClr val="FFFF00"/>
                </a:solidFill>
                <a:latin typeface="Arial" pitchFamily="34" charset="0"/>
              </a:rPr>
              <a:t>Singapore</a:t>
            </a:r>
            <a:endParaRPr lang="en-US" sz="1600" b="1" dirty="0" smtClean="0">
              <a:solidFill>
                <a:srgbClr val="FFFF00"/>
              </a:solidFill>
              <a:latin typeface="Arial" pitchFamily="34" charset="0"/>
            </a:endParaRPr>
          </a:p>
        </p:txBody>
      </p:sp>
      <p:pic>
        <p:nvPicPr>
          <p:cNvPr id="27" name="Picture 2" descr="http://iontrap.umd.edu/aquteBACK.gif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411" y="6125369"/>
            <a:ext cx="1733550" cy="528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E7F6FF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11932</TotalTime>
  <Words>1082</Words>
  <Application>Microsoft Office PowerPoint</Application>
  <PresentationFormat>On-screen Show (4:3)</PresentationFormat>
  <Paragraphs>313</Paragraphs>
  <Slides>31</Slides>
  <Notes>31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31</vt:i4>
      </vt:variant>
    </vt:vector>
  </HeadingPairs>
  <TitlesOfParts>
    <vt:vector size="34" baseType="lpstr">
      <vt:lpstr>Office Theme</vt:lpstr>
      <vt:lpstr>Equation</vt:lpstr>
      <vt:lpstr>Microsoft Equation 3.0</vt:lpstr>
      <vt:lpstr>Ultrafast Pulsed Laser Gates for Atomic Qubits</vt:lpstr>
      <vt:lpstr>Things that are scary:</vt:lpstr>
      <vt:lpstr>Mode-locked lasers: less scary (?)</vt:lpstr>
      <vt:lpstr>Mode-Locked Laser Gates</vt:lpstr>
      <vt:lpstr>171Yb+  spin ½ nucleus</vt:lpstr>
      <vt:lpstr>171Yb+  spin ½ nucleus</vt:lpstr>
      <vt:lpstr>State detection with 171Yb+</vt:lpstr>
      <vt:lpstr>PowerPoint Presentation</vt:lpstr>
      <vt:lpstr>Ion-photon entanglement</vt:lpstr>
      <vt:lpstr>PowerPoint Presentation</vt:lpstr>
      <vt:lpstr>Ion-Ion entanglement</vt:lpstr>
      <vt:lpstr>PowerPoint Presentation</vt:lpstr>
      <vt:lpstr>PowerPoint Presentation</vt:lpstr>
      <vt:lpstr>Stimulated Raman transitions</vt:lpstr>
      <vt:lpstr>Raman Laser Wavelength</vt:lpstr>
      <vt:lpstr>Pulsed laser Raman transitions</vt:lpstr>
      <vt:lpstr>Pulsed Raman Transitions: Strong Excitation Regime</vt:lpstr>
      <vt:lpstr>Speed for improved coherence</vt:lpstr>
      <vt:lpstr>Strong Pulse Raman Transitions: Rosen-Zener Solution</vt:lpstr>
      <vt:lpstr>Strong Pulse Raman Transitions: pulse duration limited transfer</vt:lpstr>
      <vt:lpstr>Strong Pulse Raman Transitions: “pulse shaping”</vt:lpstr>
      <vt:lpstr>Strong Pulse Raman Transitions: Ramsey Spectroscopy</vt:lpstr>
      <vt:lpstr>Strong Pulse Raman Transitions: Ramsey Spectroscopy</vt:lpstr>
      <vt:lpstr>Pulsed Raman Transitions: Weak Excitation Regime</vt:lpstr>
      <vt:lpstr>Pulsed Raman Transitions: Weak Pulse Regime</vt:lpstr>
      <vt:lpstr>Weak pulse Raman transitions: accessing motion</vt:lpstr>
      <vt:lpstr>Weak pulse Raman transitions: accessing motion</vt:lpstr>
      <vt:lpstr>standard trapped ion QIP tasks done with an optical frequency comb </vt:lpstr>
      <vt:lpstr>Low-decoherence Raman transitions</vt:lpstr>
      <vt:lpstr>Mode-Locked Laser Gates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Quantum Information Processing with Atomic Qubits and Optical Frequency Combs</dc:title>
  <dc:creator>monroe-lab</dc:creator>
  <cp:lastModifiedBy>Wes Campbell</cp:lastModifiedBy>
  <cp:revision>637</cp:revision>
  <dcterms:created xsi:type="dcterms:W3CDTF">2010-04-28T18:54:41Z</dcterms:created>
  <dcterms:modified xsi:type="dcterms:W3CDTF">2010-09-23T14:33:49Z</dcterms:modified>
</cp:coreProperties>
</file>