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pptx" ContentType="application/vnd.openxmlformats-officedocument.presentationml.presentation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2"/>
  </p:notesMasterIdLst>
  <p:sldIdLst>
    <p:sldId id="256" r:id="rId2"/>
    <p:sldId id="257" r:id="rId3"/>
    <p:sldId id="259" r:id="rId4"/>
    <p:sldId id="260" r:id="rId5"/>
    <p:sldId id="261" r:id="rId6"/>
    <p:sldId id="258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D89A76-BDE3-4A03-845E-9C0A9C68D52C}" type="datetimeFigureOut">
              <a:rPr lang="es-EC" smtClean="0"/>
              <a:t>08/03/2013</a:t>
            </a:fld>
            <a:endParaRPr lang="es-EC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730587-60A5-41B6-AAED-A6738EED60CC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852600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s-E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Triángulo isósceles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756B137D-9CE2-45CC-BDFE-FB0C187545D3}" type="datetimeFigureOut">
              <a:rPr lang="es-EC" smtClean="0"/>
              <a:t>08/03/2013</a:t>
            </a:fld>
            <a:endParaRPr lang="es-EC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s-EC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AA83615F-6BE5-4669-AB59-A558B7A4A34C}" type="slidenum">
              <a:rPr lang="es-EC" smtClean="0"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756B137D-9CE2-45CC-BDFE-FB0C187545D3}" type="datetimeFigureOut">
              <a:rPr lang="es-EC" smtClean="0"/>
              <a:t>08/03/2013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615F-6BE5-4669-AB59-A558B7A4A34C}" type="slidenum">
              <a:rPr lang="es-EC" smtClean="0"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riángulo rectángulo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Triángulo isósceles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756B137D-9CE2-45CC-BDFE-FB0C187545D3}" type="datetimeFigureOut">
              <a:rPr lang="es-EC" smtClean="0"/>
              <a:t>08/03/2013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AA83615F-6BE5-4669-AB59-A558B7A4A34C}" type="slidenum">
              <a:rPr lang="es-EC" smtClean="0"/>
              <a:t>‹Nº›</a:t>
            </a:fld>
            <a:endParaRPr lang="es-EC"/>
          </a:p>
        </p:txBody>
      </p:sp>
      <p:cxnSp>
        <p:nvCxnSpPr>
          <p:cNvPr id="11" name="10 Conector recto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756B137D-9CE2-45CC-BDFE-FB0C187545D3}" type="datetimeFigureOut">
              <a:rPr lang="es-EC" smtClean="0"/>
              <a:t>08/03/2013</a:t>
            </a:fld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AA83615F-6BE5-4669-AB59-A558B7A4A34C}" type="slidenum">
              <a:rPr lang="es-EC" smtClean="0"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756B137D-9CE2-45CC-BDFE-FB0C187545D3}" type="datetimeFigureOut">
              <a:rPr lang="es-EC" smtClean="0"/>
              <a:t>08/03/2013</a:t>
            </a:fld>
            <a:endParaRPr lang="es-EC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s-EC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AA83615F-6BE5-4669-AB59-A558B7A4A34C}" type="slidenum">
              <a:rPr lang="es-EC" smtClean="0"/>
              <a:t>‹Nº›</a:t>
            </a:fld>
            <a:endParaRPr lang="es-EC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B137D-9CE2-45CC-BDFE-FB0C187545D3}" type="datetimeFigureOut">
              <a:rPr lang="es-EC" smtClean="0"/>
              <a:t>08/03/2013</a:t>
            </a:fld>
            <a:endParaRPr lang="es-EC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615F-6BE5-4669-AB59-A558B7A4A34C}" type="slidenum">
              <a:rPr lang="es-EC" smtClean="0"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756B137D-9CE2-45CC-BDFE-FB0C187545D3}" type="datetimeFigureOut">
              <a:rPr lang="es-EC" smtClean="0"/>
              <a:t>08/03/2013</a:t>
            </a:fld>
            <a:endParaRPr lang="es-EC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s-EC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AA83615F-6BE5-4669-AB59-A558B7A4A34C}" type="slidenum">
              <a:rPr lang="es-EC" smtClean="0"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756B137D-9CE2-45CC-BDFE-FB0C187545D3}" type="datetimeFigureOut">
              <a:rPr lang="es-EC" smtClean="0"/>
              <a:t>08/03/2013</a:t>
            </a:fld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AA83615F-6BE5-4669-AB59-A558B7A4A34C}" type="slidenum">
              <a:rPr lang="es-EC" smtClean="0"/>
              <a:t>‹Nº›</a:t>
            </a:fld>
            <a:endParaRPr lang="es-EC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756B137D-9CE2-45CC-BDFE-FB0C187545D3}" type="datetimeFigureOut">
              <a:rPr lang="es-EC" smtClean="0"/>
              <a:t>08/03/2013</a:t>
            </a:fld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AA83615F-6BE5-4669-AB59-A558B7A4A34C}" type="slidenum">
              <a:rPr lang="es-EC" smtClean="0"/>
              <a:t>‹Nº›</a:t>
            </a:fld>
            <a:endParaRPr lang="es-EC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B137D-9CE2-45CC-BDFE-FB0C187545D3}" type="datetimeFigureOut">
              <a:rPr lang="es-EC" smtClean="0"/>
              <a:t>08/03/2013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615F-6BE5-4669-AB59-A558B7A4A34C}" type="slidenum">
              <a:rPr lang="es-EC" smtClean="0"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B137D-9CE2-45CC-BDFE-FB0C187545D3}" type="datetimeFigureOut">
              <a:rPr lang="es-EC" smtClean="0"/>
              <a:t>08/03/2013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615F-6BE5-4669-AB59-A558B7A4A34C}" type="slidenum">
              <a:rPr lang="es-EC" smtClean="0"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ítulo y grá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gráfico"/>
          <p:cNvSpPr>
            <a:spLocks noGrp="1"/>
          </p:cNvSpPr>
          <p:nvPr>
            <p:ph type="chart" idx="1"/>
          </p:nvPr>
        </p:nvSpPr>
        <p:spPr>
          <a:xfrm>
            <a:off x="1066800" y="1981200"/>
            <a:ext cx="7543800" cy="4114800"/>
          </a:xfrm>
        </p:spPr>
        <p:txBody>
          <a:bodyPr/>
          <a:lstStyle/>
          <a:p>
            <a:pPr lvl="0"/>
            <a:endParaRPr lang="es-ES" noProof="0" smtClean="0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17CBB1-A4AF-4DF3-9A9B-1CFCAE904F19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054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Triángulo rectángulo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7 Conector recto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756B137D-9CE2-45CC-BDFE-FB0C187545D3}" type="datetimeFigureOut">
              <a:rPr lang="es-EC" smtClean="0"/>
              <a:t>08/03/2013</a:t>
            </a:fld>
            <a:endParaRPr lang="es-EC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s-EC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AA83615F-6BE5-4669-AB59-A558B7A4A34C}" type="slidenum">
              <a:rPr lang="es-EC" smtClean="0"/>
              <a:t>‹Nº›</a:t>
            </a:fld>
            <a:endParaRPr lang="es-EC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PowerPoint_Presentation1.ppt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6.png"/><Relationship Id="rId4" Type="http://schemas.openxmlformats.org/officeDocument/2006/relationships/image" Target="../media/image15.w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09600" y="1600200"/>
            <a:ext cx="8062912" cy="1128712"/>
          </a:xfrm>
        </p:spPr>
        <p:txBody>
          <a:bodyPr>
            <a:normAutofit fontScale="90000"/>
          </a:bodyPr>
          <a:lstStyle/>
          <a:p>
            <a:pPr algn="ctr"/>
            <a:r>
              <a:rPr lang="es-EC" sz="3600" b="1" dirty="0" err="1" smtClean="0">
                <a:solidFill>
                  <a:srgbClr val="FFC000"/>
                </a:solidFill>
              </a:rPr>
              <a:t>Biodiversity</a:t>
            </a:r>
            <a:r>
              <a:rPr lang="es-EC" sz="3600" b="1" dirty="0" smtClean="0">
                <a:solidFill>
                  <a:srgbClr val="FFC000"/>
                </a:solidFill>
              </a:rPr>
              <a:t>, </a:t>
            </a:r>
            <a:r>
              <a:rPr lang="es-EC" sz="3600" b="1" dirty="0" err="1" smtClean="0">
                <a:solidFill>
                  <a:srgbClr val="FFC000"/>
                </a:solidFill>
              </a:rPr>
              <a:t>Oil</a:t>
            </a:r>
            <a:r>
              <a:rPr lang="es-EC" sz="3600" b="1" dirty="0" smtClean="0">
                <a:solidFill>
                  <a:srgbClr val="FFC000"/>
                </a:solidFill>
              </a:rPr>
              <a:t> and </a:t>
            </a:r>
            <a:r>
              <a:rPr lang="es-EC" sz="3600" b="1" dirty="0" err="1" smtClean="0">
                <a:solidFill>
                  <a:srgbClr val="FFC000"/>
                </a:solidFill>
              </a:rPr>
              <a:t>Development</a:t>
            </a:r>
            <a:r>
              <a:rPr lang="es-EC" sz="3600" b="1" dirty="0" smtClean="0">
                <a:solidFill>
                  <a:srgbClr val="FFC000"/>
                </a:solidFill>
              </a:rPr>
              <a:t> in Ecuador</a:t>
            </a:r>
            <a:br>
              <a:rPr lang="es-EC" sz="3600" b="1" dirty="0" smtClean="0">
                <a:solidFill>
                  <a:srgbClr val="FFC000"/>
                </a:solidFill>
              </a:rPr>
            </a:br>
            <a:endParaRPr lang="es-EC" sz="3600" b="1" dirty="0">
              <a:solidFill>
                <a:srgbClr val="FFC0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3400" y="3505200"/>
            <a:ext cx="8062912" cy="1752600"/>
          </a:xfrm>
        </p:spPr>
        <p:txBody>
          <a:bodyPr/>
          <a:lstStyle/>
          <a:p>
            <a:r>
              <a:rPr lang="es-EC" b="1" dirty="0" smtClean="0"/>
              <a:t>Carlos Larrea</a:t>
            </a:r>
          </a:p>
          <a:p>
            <a:r>
              <a:rPr lang="es-EC" b="1" dirty="0" smtClean="0"/>
              <a:t>Universidad Andina Simón Bolívar</a:t>
            </a:r>
            <a:endParaRPr lang="es-EC" b="1" dirty="0"/>
          </a:p>
        </p:txBody>
      </p:sp>
    </p:spTree>
    <p:extLst>
      <p:ext uri="{BB962C8B-B14F-4D97-AF65-F5344CB8AC3E}">
        <p14:creationId xmlns:p14="http://schemas.microsoft.com/office/powerpoint/2010/main" val="9366117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sz="2800" b="1" dirty="0" smtClean="0">
                <a:solidFill>
                  <a:srgbClr val="FFC000"/>
                </a:solidFill>
              </a:rPr>
              <a:t>Natural  endowment  in  Ecuador </a:t>
            </a:r>
            <a:r>
              <a:rPr lang="es-EC" sz="3200" dirty="0" smtClean="0"/>
              <a:t/>
            </a:r>
            <a:br>
              <a:rPr lang="es-EC" sz="3200" dirty="0" smtClean="0"/>
            </a:br>
            <a:endParaRPr lang="en-US" sz="3200" dirty="0" smtClean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524000"/>
            <a:ext cx="7772400" cy="4572000"/>
          </a:xfrm>
        </p:spPr>
        <p:txBody>
          <a:bodyPr/>
          <a:lstStyle/>
          <a:p>
            <a:pPr marL="660400" indent="-660400" eaLnBrk="1" hangingPunct="1">
              <a:lnSpc>
                <a:spcPct val="90000"/>
              </a:lnSpc>
            </a:pPr>
            <a:r>
              <a:rPr lang="en-US" sz="2800" smtClean="0"/>
              <a:t>Biological diversity in Ecuador</a:t>
            </a:r>
          </a:p>
          <a:p>
            <a:pPr marL="1409700" lvl="2" indent="-495300" eaLnBrk="1" hangingPunct="1">
              <a:lnSpc>
                <a:spcPct val="90000"/>
              </a:lnSpc>
            </a:pPr>
            <a:r>
              <a:rPr lang="en-US" smtClean="0"/>
              <a:t>Ecuador has the largest amount of vertebrates per square Km in the word.</a:t>
            </a:r>
          </a:p>
          <a:p>
            <a:pPr marL="1409700" lvl="2" indent="-495300" eaLnBrk="1" hangingPunct="1">
              <a:lnSpc>
                <a:spcPct val="90000"/>
              </a:lnSpc>
            </a:pPr>
            <a:r>
              <a:rPr lang="en-US" smtClean="0"/>
              <a:t>When taking into account endemic species, Ecuador is the second most diverse country in the world.</a:t>
            </a:r>
          </a:p>
          <a:p>
            <a:pPr marL="1409700" lvl="2" indent="-495300" eaLnBrk="1" hangingPunct="1">
              <a:lnSpc>
                <a:spcPct val="90000"/>
              </a:lnSpc>
            </a:pPr>
            <a:r>
              <a:rPr lang="en-US" smtClean="0"/>
              <a:t>Ecuador ranks in the first ten most abundant countries in absolute number of amphibians, birds and butterflies.</a:t>
            </a:r>
          </a:p>
          <a:p>
            <a:pPr marL="1409700" lvl="2" indent="-495300" eaLnBrk="1" hangingPunct="1">
              <a:lnSpc>
                <a:spcPct val="90000"/>
              </a:lnSpc>
            </a:pPr>
            <a:r>
              <a:rPr lang="en-US" smtClean="0"/>
              <a:t>The equator, the Andean mountains and the Galapagos islands contribute to a rich and diverse environment.</a:t>
            </a:r>
          </a:p>
        </p:txBody>
      </p:sp>
    </p:spTree>
    <p:extLst>
      <p:ext uri="{BB962C8B-B14F-4D97-AF65-F5344CB8AC3E}">
        <p14:creationId xmlns:p14="http://schemas.microsoft.com/office/powerpoint/2010/main" val="77364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sz="2800" dirty="0" smtClean="0">
                <a:solidFill>
                  <a:schemeClr val="accent3"/>
                </a:solidFill>
              </a:rPr>
              <a:t>Original  Ecosystems  in  Ecuador</a:t>
            </a:r>
          </a:p>
        </p:txBody>
      </p:sp>
      <p:graphicFrame>
        <p:nvGraphicFramePr>
          <p:cNvPr id="1026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2133600" y="1600200"/>
          <a:ext cx="5638800" cy="4789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Imagen de mapa de bits" r:id="rId3" imgW="6268325" imgH="5323810" progId="PBrush">
                  <p:embed/>
                </p:oleObj>
              </mc:Choice>
              <mc:Fallback>
                <p:oleObj name="Imagen de mapa de bits" r:id="rId3" imgW="6268325" imgH="5323810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1600200"/>
                        <a:ext cx="5638800" cy="4789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59080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sz="3200" dirty="0" smtClean="0">
                <a:solidFill>
                  <a:schemeClr val="accent3"/>
                </a:solidFill>
              </a:rPr>
              <a:t>Remaining Natural Formations:</a:t>
            </a:r>
            <a:r>
              <a:rPr lang="es-EC" sz="3200" dirty="0" smtClean="0">
                <a:solidFill>
                  <a:schemeClr val="accent3"/>
                </a:solidFill>
              </a:rPr>
              <a:t/>
            </a:r>
            <a:br>
              <a:rPr lang="es-EC" sz="3200" dirty="0" smtClean="0">
                <a:solidFill>
                  <a:schemeClr val="accent3"/>
                </a:solidFill>
              </a:rPr>
            </a:br>
            <a:r>
              <a:rPr lang="en-US" sz="3200" dirty="0" smtClean="0">
                <a:solidFill>
                  <a:schemeClr val="accent3"/>
                </a:solidFill>
              </a:rPr>
              <a:t>Ecological  Footprint</a:t>
            </a:r>
          </a:p>
        </p:txBody>
      </p:sp>
      <p:graphicFrame>
        <p:nvGraphicFramePr>
          <p:cNvPr id="2050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3251200" y="1676400"/>
          <a:ext cx="4673600" cy="480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" name="Bitmap Image" r:id="rId3" imgW="4971429" imgH="5104762" progId="PBrush">
                  <p:embed/>
                </p:oleObj>
              </mc:Choice>
              <mc:Fallback>
                <p:oleObj name="Bitmap Image" r:id="rId3" imgW="4971429" imgH="5104762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1200" y="1676400"/>
                        <a:ext cx="4673600" cy="4800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12626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7772400" cy="5334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2800" b="1" dirty="0" smtClean="0">
                <a:solidFill>
                  <a:srgbClr val="FFC000"/>
                </a:solidFill>
              </a:rPr>
              <a:t>Oil and Deforestation in the Amazon</a:t>
            </a:r>
          </a:p>
        </p:txBody>
      </p:sp>
      <p:pic>
        <p:nvPicPr>
          <p:cNvPr id="18435" name="Picture 3"/>
          <p:cNvPicPr>
            <a:picLocks noGrp="1" noChangeAspect="1" noChangeArrowheads="1"/>
          </p:cNvPicPr>
          <p:nvPr>
            <p:ph type="chart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762000"/>
            <a:ext cx="8001000" cy="5700713"/>
          </a:xfrm>
        </p:spPr>
      </p:pic>
    </p:spTree>
    <p:extLst>
      <p:ext uri="{BB962C8B-B14F-4D97-AF65-F5344CB8AC3E}">
        <p14:creationId xmlns:p14="http://schemas.microsoft.com/office/powerpoint/2010/main" val="603171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304801"/>
            <a:ext cx="77724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dirty="0" smtClean="0"/>
              <a:t>Amazon Deforestation and the </a:t>
            </a:r>
            <a:r>
              <a:rPr lang="en-US" sz="2800" dirty="0" err="1" smtClean="0"/>
              <a:t>Yasuni</a:t>
            </a:r>
            <a:r>
              <a:rPr lang="en-US" sz="2800" dirty="0" smtClean="0"/>
              <a:t> Park</a:t>
            </a:r>
            <a:endParaRPr lang="en-US" sz="2800" dirty="0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896159"/>
            <a:ext cx="3962400" cy="5678599"/>
          </a:xfrm>
        </p:spPr>
      </p:pic>
    </p:spTree>
    <p:extLst>
      <p:ext uri="{BB962C8B-B14F-4D97-AF65-F5344CB8AC3E}">
        <p14:creationId xmlns:p14="http://schemas.microsoft.com/office/powerpoint/2010/main" val="290692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C" sz="2800" b="1" dirty="0" err="1" smtClean="0">
                <a:solidFill>
                  <a:srgbClr val="FFC000"/>
                </a:solidFill>
              </a:rPr>
              <a:t>The</a:t>
            </a:r>
            <a:r>
              <a:rPr lang="es-EC" sz="2800" b="1" dirty="0" smtClean="0">
                <a:solidFill>
                  <a:srgbClr val="FFC000"/>
                </a:solidFill>
              </a:rPr>
              <a:t> Auca Road</a:t>
            </a:r>
            <a:endParaRPr lang="en-US" sz="2800" b="1" dirty="0">
              <a:solidFill>
                <a:srgbClr val="FFC000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402444"/>
            <a:ext cx="3581400" cy="5052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8500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/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z="3200" dirty="0" smtClean="0">
                <a:solidFill>
                  <a:srgbClr val="FF0000"/>
                </a:solidFill>
                <a:latin typeface="Consolas" pitchFamily="49" charset="0"/>
              </a:rPr>
              <a:t>The Yasuní National Park Endowment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4294967295"/>
          </p:nvPr>
        </p:nvSpPr>
        <p:spPr>
          <a:xfrm>
            <a:off x="762000" y="1600200"/>
            <a:ext cx="7772400" cy="4572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2400" b="1" dirty="0" smtClean="0">
                <a:effectLst>
                  <a:outerShdw blurRad="38100" dist="38100" dir="2700000" sx="1000" sy="1000" algn="tl">
                    <a:srgbClr val="FFFFFF"/>
                  </a:outerShdw>
                </a:effectLst>
                <a:latin typeface="Times New Roman" pitchFamily="18" charset="0"/>
              </a:rPr>
              <a:t>The most diverse area in the world.</a:t>
            </a:r>
          </a:p>
          <a:p>
            <a:pPr eaLnBrk="1" hangingPunct="1">
              <a:defRPr/>
            </a:pPr>
            <a:r>
              <a:rPr lang="en-US" sz="2400" b="1" dirty="0" smtClean="0">
                <a:effectLst>
                  <a:outerShdw blurRad="38100" dist="38100" dir="2700000" sx="1000" sy="1000" algn="tl">
                    <a:srgbClr val="FFFFFF"/>
                  </a:outerShdw>
                </a:effectLst>
                <a:latin typeface="Times New Roman" pitchFamily="18" charset="0"/>
              </a:rPr>
              <a:t>One hectare in the park contains as many tree species as the United States and Canada together. </a:t>
            </a:r>
          </a:p>
          <a:p>
            <a:pPr eaLnBrk="1" hangingPunct="1">
              <a:defRPr/>
            </a:pPr>
            <a:r>
              <a:rPr lang="en-US" sz="2400" b="1" dirty="0" smtClean="0">
                <a:effectLst>
                  <a:outerShdw blurRad="38100" dist="38100" dir="2700000" sx="1000" sy="1000" algn="tl">
                    <a:srgbClr val="FFFFFF"/>
                  </a:outerShdw>
                </a:effectLst>
                <a:latin typeface="Times New Roman" pitchFamily="18" charset="0"/>
              </a:rPr>
              <a:t>150 species of amphibians,  121 of reptiles, 596 of birds, about 200 of mammals, 500 of fish and 4.000 plants have been identified in the </a:t>
            </a:r>
            <a:r>
              <a:rPr lang="en-US" sz="2400" b="1" dirty="0" err="1" smtClean="0">
                <a:effectLst>
                  <a:outerShdw blurRad="38100" dist="38100" dir="2700000" sx="1000" sy="1000" algn="tl">
                    <a:srgbClr val="FFFFFF"/>
                  </a:outerShdw>
                </a:effectLst>
                <a:latin typeface="Times New Roman" pitchFamily="18" charset="0"/>
              </a:rPr>
              <a:t>Yasuni</a:t>
            </a:r>
            <a:r>
              <a:rPr lang="en-US" sz="2400" b="1" dirty="0" smtClean="0">
                <a:effectLst>
                  <a:outerShdw blurRad="38100" dist="38100" dir="2700000" sx="1000" sy="1000" algn="tl">
                    <a:srgbClr val="FFFFFF"/>
                  </a:outerShdw>
                </a:effectLst>
                <a:latin typeface="Times New Roman" pitchFamily="18" charset="0"/>
              </a:rPr>
              <a:t> Park.</a:t>
            </a:r>
          </a:p>
          <a:p>
            <a:pPr eaLnBrk="1" hangingPunct="1">
              <a:defRPr/>
            </a:pPr>
            <a:r>
              <a:rPr lang="en-US" sz="2400" b="1" dirty="0" smtClean="0">
                <a:effectLst>
                  <a:outerShdw blurRad="38100" dist="38100" dir="2700000" sx="1000" sy="1000" algn="tl">
                    <a:srgbClr val="FFFFFF"/>
                  </a:outerShdw>
                </a:effectLst>
                <a:latin typeface="Times New Roman" pitchFamily="18" charset="0"/>
              </a:rPr>
              <a:t>It was a biodiversity refuge during the Pleistocene period, when most of the Amazon rainforest became grasslands due to glaciations.</a:t>
            </a:r>
          </a:p>
          <a:p>
            <a:pPr eaLnBrk="1" hangingPunct="1">
              <a:defRPr/>
            </a:pPr>
            <a:r>
              <a:rPr lang="en-US" sz="2400" b="1" dirty="0" smtClean="0">
                <a:effectLst>
                  <a:outerShdw blurRad="38100" dist="38100" dir="2700000" sx="1000" sy="1000" algn="tl">
                    <a:srgbClr val="FFFFFF"/>
                  </a:outerShdw>
                </a:effectLst>
                <a:latin typeface="Times New Roman" pitchFamily="18" charset="0"/>
              </a:rPr>
              <a:t>Home of  two voluntarily isolated and not contacted indigenous cultures: the </a:t>
            </a:r>
            <a:r>
              <a:rPr lang="en-US" sz="2400" b="1" dirty="0" err="1" smtClean="0">
                <a:effectLst>
                  <a:outerShdw blurRad="38100" dist="38100" dir="2700000" sx="1000" sy="1000" algn="tl">
                    <a:srgbClr val="FFFFFF"/>
                  </a:outerShdw>
                </a:effectLst>
                <a:latin typeface="Times New Roman" pitchFamily="18" charset="0"/>
              </a:rPr>
              <a:t>Tagaeri</a:t>
            </a:r>
            <a:r>
              <a:rPr lang="en-US" sz="2400" b="1" dirty="0" smtClean="0">
                <a:effectLst>
                  <a:outerShdw blurRad="38100" dist="38100" dir="2700000" sx="1000" sy="1000" algn="tl">
                    <a:srgbClr val="FFFFFF"/>
                  </a:outerShdw>
                </a:effectLst>
                <a:latin typeface="Times New Roman" pitchFamily="18" charset="0"/>
              </a:rPr>
              <a:t> and the </a:t>
            </a:r>
            <a:r>
              <a:rPr lang="en-US" sz="2400" b="1" dirty="0" err="1" smtClean="0">
                <a:effectLst>
                  <a:outerShdw blurRad="38100" dist="38100" dir="2700000" sx="1000" sy="1000" algn="tl">
                    <a:srgbClr val="FFFFFF"/>
                  </a:outerShdw>
                </a:effectLst>
                <a:latin typeface="Times New Roman" pitchFamily="18" charset="0"/>
              </a:rPr>
              <a:t>Taromenane</a:t>
            </a:r>
            <a:r>
              <a:rPr lang="es-EC" sz="2400" b="1" dirty="0" smtClean="0">
                <a:effectLst>
                  <a:outerShdw blurRad="38100" dist="38100" dir="2700000" sx="1000" sy="1000" algn="tl">
                    <a:srgbClr val="FFFFFF"/>
                  </a:outerShdw>
                </a:effectLst>
                <a:latin typeface="Times New Roman" pitchFamily="18" charset="0"/>
              </a:rPr>
              <a:t>.</a:t>
            </a:r>
            <a:endParaRPr lang="en-US" sz="2400" b="1" dirty="0" smtClean="0">
              <a:effectLst>
                <a:outerShdw blurRad="38100" dist="38100" dir="2700000" sx="1000" sy="1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384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s-EC" sz="2800" dirty="0" err="1" smtClean="0"/>
              <a:t>Biodiversity</a:t>
            </a:r>
            <a:r>
              <a:rPr lang="es-EC" sz="2800" dirty="0" smtClean="0"/>
              <a:t> of </a:t>
            </a:r>
            <a:r>
              <a:rPr lang="es-EC" sz="2800" dirty="0" err="1" smtClean="0"/>
              <a:t>Yasuni</a:t>
            </a:r>
            <a:r>
              <a:rPr lang="es-EC" sz="2800" dirty="0" smtClean="0"/>
              <a:t> Park</a:t>
            </a:r>
            <a:endParaRPr lang="es-EC" sz="2800" dirty="0"/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 smtClean="0"/>
          </a:p>
        </p:txBody>
      </p:sp>
      <p:pic>
        <p:nvPicPr>
          <p:cNvPr id="1946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066800"/>
            <a:ext cx="746125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8891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sz="3200" dirty="0" err="1" smtClean="0"/>
              <a:t>Yasuni</a:t>
            </a:r>
            <a:r>
              <a:rPr lang="en-US" sz="3200" dirty="0" smtClean="0"/>
              <a:t> biodiversity overlap map</a:t>
            </a:r>
            <a:endParaRPr lang="en-US" sz="3200" dirty="0"/>
          </a:p>
        </p:txBody>
      </p:sp>
      <p:pic>
        <p:nvPicPr>
          <p:cNvPr id="2048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124075" y="1447800"/>
            <a:ext cx="5008563" cy="4908550"/>
          </a:xfrm>
          <a:noFill/>
        </p:spPr>
      </p:pic>
    </p:spTree>
    <p:extLst>
      <p:ext uri="{BB962C8B-B14F-4D97-AF65-F5344CB8AC3E}">
        <p14:creationId xmlns:p14="http://schemas.microsoft.com/office/powerpoint/2010/main" val="1766887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990600" y="838200"/>
            <a:ext cx="7143750" cy="476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1 CuadroTexto"/>
          <p:cNvSpPr txBox="1"/>
          <p:nvPr/>
        </p:nvSpPr>
        <p:spPr>
          <a:xfrm>
            <a:off x="1988127" y="6019800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b="1" dirty="0" err="1" smtClean="0"/>
              <a:t>Opisthocomus</a:t>
            </a:r>
            <a:r>
              <a:rPr lang="es-EC" b="1" dirty="0" smtClean="0"/>
              <a:t>   </a:t>
            </a:r>
            <a:r>
              <a:rPr lang="es-EC" b="1" dirty="0" err="1" smtClean="0"/>
              <a:t>Hoazin</a:t>
            </a:r>
            <a:endParaRPr lang="es-EC" b="1" dirty="0"/>
          </a:p>
        </p:txBody>
      </p:sp>
    </p:spTree>
    <p:extLst>
      <p:ext uri="{BB962C8B-B14F-4D97-AF65-F5344CB8AC3E}">
        <p14:creationId xmlns:p14="http://schemas.microsoft.com/office/powerpoint/2010/main" val="448906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3" descr="Yasuno 20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43200" y="1295400"/>
            <a:ext cx="3770313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91968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>
                <a:solidFill>
                  <a:schemeClr val="tx2">
                    <a:lumMod val="90000"/>
                  </a:schemeClr>
                </a:solidFill>
              </a:rPr>
              <a:t>Oil, economy and society</a:t>
            </a:r>
            <a:endParaRPr lang="en-US" sz="3600" dirty="0">
              <a:solidFill>
                <a:schemeClr val="tx2">
                  <a:lumMod val="90000"/>
                </a:schemeClr>
              </a:solidFill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219200"/>
            <a:ext cx="7772400" cy="4572000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>
                <a:cs typeface="Arial" charset="0"/>
              </a:rPr>
              <a:t>Current situation:</a:t>
            </a:r>
          </a:p>
          <a:p>
            <a:pPr lvl="1"/>
            <a:r>
              <a:rPr lang="en-US" sz="2400" dirty="0" smtClean="0">
                <a:cs typeface="Arial" charset="0"/>
              </a:rPr>
              <a:t>Record oil production: 529.000 b/d in 2006.</a:t>
            </a:r>
          </a:p>
          <a:p>
            <a:pPr lvl="1"/>
            <a:r>
              <a:rPr lang="en-US" sz="2400" dirty="0" smtClean="0">
                <a:cs typeface="Arial" charset="0"/>
              </a:rPr>
              <a:t>High oil prices: $ 90/barrel (WTI)</a:t>
            </a:r>
          </a:p>
          <a:p>
            <a:pPr lvl="1"/>
            <a:r>
              <a:rPr lang="en-US" sz="2400" dirty="0" smtClean="0">
                <a:cs typeface="Arial" charset="0"/>
              </a:rPr>
              <a:t>Poverty: 47 %, Urban underemployment: 47 %. Difficulties to reach MDGs.</a:t>
            </a:r>
          </a:p>
          <a:p>
            <a:pPr lvl="1"/>
            <a:r>
              <a:rPr lang="en-US" sz="2400" dirty="0" smtClean="0">
                <a:cs typeface="Arial" charset="0"/>
              </a:rPr>
              <a:t>At least a million Ecuadorians have emigrated abroad since 1998.</a:t>
            </a:r>
          </a:p>
          <a:p>
            <a:pPr lvl="1"/>
            <a:r>
              <a:rPr lang="en-US" sz="2400" dirty="0" smtClean="0">
                <a:cs typeface="Arial" charset="0"/>
              </a:rPr>
              <a:t>¿Did we sow oil?</a:t>
            </a:r>
          </a:p>
          <a:p>
            <a:pPr lvl="1"/>
            <a:r>
              <a:rPr lang="en-US" sz="2400" dirty="0" smtClean="0">
                <a:cs typeface="Arial" charset="0"/>
              </a:rPr>
              <a:t>Most comparative studies (Sachs, Thorp, Berry) point out serious development constraints in oil exporting economies. </a:t>
            </a:r>
          </a:p>
        </p:txBody>
      </p:sp>
    </p:spTree>
    <p:extLst>
      <p:ext uri="{BB962C8B-B14F-4D97-AF65-F5344CB8AC3E}">
        <p14:creationId xmlns:p14="http://schemas.microsoft.com/office/powerpoint/2010/main" val="1462313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defRPr/>
            </a:pPr>
            <a:r>
              <a:rPr lang="en-US" sz="2800" b="1" dirty="0" smtClean="0">
                <a:solidFill>
                  <a:srgbClr val="FFC000"/>
                </a:solidFill>
              </a:rPr>
              <a:t>Per Capita Income in Ecuador: 1950-2009</a:t>
            </a:r>
            <a:endParaRPr lang="en-US" sz="2800" b="1" dirty="0">
              <a:solidFill>
                <a:srgbClr val="FFC000"/>
              </a:solidFill>
            </a:endParaRPr>
          </a:p>
        </p:txBody>
      </p:sp>
      <p:pic>
        <p:nvPicPr>
          <p:cNvPr id="5" name="0 Imagen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591" y="1784350"/>
            <a:ext cx="7008018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32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457200" y="267494"/>
            <a:ext cx="8229600" cy="951706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algn="ctr" eaLnBrk="1" hangingPunct="1">
              <a:defRPr/>
            </a:pPr>
            <a:r>
              <a:rPr lang="en-US" sz="3200" b="1" dirty="0" smtClean="0">
                <a:solidFill>
                  <a:srgbClr val="FFC000"/>
                </a:solidFill>
                <a:latin typeface="Consolas" pitchFamily="49" charset="0"/>
              </a:rPr>
              <a:t>The ITT-</a:t>
            </a:r>
            <a:r>
              <a:rPr lang="en-US" sz="3200" b="1" dirty="0" err="1" smtClean="0">
                <a:solidFill>
                  <a:srgbClr val="FFC000"/>
                </a:solidFill>
                <a:latin typeface="Consolas" pitchFamily="49" charset="0"/>
              </a:rPr>
              <a:t>Yasuní</a:t>
            </a:r>
            <a:r>
              <a:rPr lang="en-US" sz="3200" b="1" dirty="0" smtClean="0">
                <a:solidFill>
                  <a:srgbClr val="FFC000"/>
                </a:solidFill>
                <a:latin typeface="Consolas" pitchFamily="49" charset="0"/>
              </a:rPr>
              <a:t> Dilemma </a:t>
            </a:r>
          </a:p>
        </p:txBody>
      </p:sp>
      <p:pic>
        <p:nvPicPr>
          <p:cNvPr id="22531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1165225"/>
            <a:ext cx="7239000" cy="531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48400" y="1219200"/>
            <a:ext cx="19431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40868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sz="2600" b="1" dirty="0" smtClean="0">
                <a:solidFill>
                  <a:srgbClr val="FFC000"/>
                </a:solidFill>
              </a:rPr>
              <a:t>Block 31 Road </a:t>
            </a:r>
            <a:r>
              <a:rPr lang="es-EC" sz="2600" b="1" dirty="0" err="1" smtClean="0">
                <a:solidFill>
                  <a:srgbClr val="FFC000"/>
                </a:solidFill>
              </a:rPr>
              <a:t>inside</a:t>
            </a:r>
            <a:r>
              <a:rPr lang="es-EC" sz="2600" b="1" dirty="0" smtClean="0">
                <a:solidFill>
                  <a:srgbClr val="FFC000"/>
                </a:solidFill>
              </a:rPr>
              <a:t> </a:t>
            </a:r>
            <a:r>
              <a:rPr lang="es-EC" sz="2600" b="1" dirty="0" err="1" smtClean="0">
                <a:solidFill>
                  <a:srgbClr val="FFC000"/>
                </a:solidFill>
              </a:rPr>
              <a:t>Yasuni</a:t>
            </a:r>
            <a:r>
              <a:rPr lang="es-EC" sz="2600" b="1" dirty="0" smtClean="0">
                <a:solidFill>
                  <a:srgbClr val="FFC000"/>
                </a:solidFill>
              </a:rPr>
              <a:t>, </a:t>
            </a:r>
            <a:r>
              <a:rPr lang="es-EC" sz="2600" b="1" dirty="0" err="1" smtClean="0">
                <a:solidFill>
                  <a:srgbClr val="FFC000"/>
                </a:solidFill>
              </a:rPr>
              <a:t>Petroamazonas</a:t>
            </a:r>
            <a:r>
              <a:rPr lang="es-EC" sz="2600" b="1" dirty="0" smtClean="0">
                <a:solidFill>
                  <a:srgbClr val="FFC000"/>
                </a:solidFill>
              </a:rPr>
              <a:t>, 2013 (</a:t>
            </a:r>
            <a:r>
              <a:rPr lang="es-EC" sz="2600" b="1" dirty="0" err="1" smtClean="0">
                <a:solidFill>
                  <a:srgbClr val="FFC000"/>
                </a:solidFill>
              </a:rPr>
              <a:t>National</a:t>
            </a:r>
            <a:r>
              <a:rPr lang="es-EC" sz="2600" b="1" dirty="0" smtClean="0">
                <a:solidFill>
                  <a:srgbClr val="FFC000"/>
                </a:solidFill>
              </a:rPr>
              <a:t> </a:t>
            </a:r>
            <a:r>
              <a:rPr lang="es-EC" sz="2600" b="1" dirty="0" err="1" smtClean="0">
                <a:solidFill>
                  <a:srgbClr val="FFC000"/>
                </a:solidFill>
              </a:rPr>
              <a:t>Geographic</a:t>
            </a:r>
            <a:r>
              <a:rPr lang="es-EC" sz="2600" b="1" dirty="0" smtClean="0">
                <a:solidFill>
                  <a:srgbClr val="FFC000"/>
                </a:solidFill>
              </a:rPr>
              <a:t> </a:t>
            </a:r>
            <a:r>
              <a:rPr lang="es-EC" sz="2600" b="1" dirty="0" err="1" smtClean="0">
                <a:solidFill>
                  <a:srgbClr val="FFC000"/>
                </a:solidFill>
              </a:rPr>
              <a:t>Photo</a:t>
            </a:r>
            <a:r>
              <a:rPr lang="es-EC" sz="2600" b="1" dirty="0">
                <a:solidFill>
                  <a:srgbClr val="FFC000"/>
                </a:solidFill>
              </a:rPr>
              <a:t>)</a:t>
            </a:r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0" y="1882775"/>
            <a:ext cx="3429000" cy="4572000"/>
          </a:xfrm>
        </p:spPr>
      </p:pic>
    </p:spTree>
    <p:extLst>
      <p:ext uri="{BB962C8B-B14F-4D97-AF65-F5344CB8AC3E}">
        <p14:creationId xmlns:p14="http://schemas.microsoft.com/office/powerpoint/2010/main" val="16357050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512763"/>
            <a:ext cx="7772400" cy="706437"/>
          </a:xfrm>
        </p:spPr>
        <p:txBody>
          <a:bodyPr/>
          <a:lstStyle/>
          <a:p>
            <a:pPr algn="ctr">
              <a:defRPr/>
            </a:pPr>
            <a:r>
              <a:rPr lang="en-US" sz="2400" b="1" dirty="0" smtClean="0">
                <a:solidFill>
                  <a:srgbClr val="FFC000"/>
                </a:solidFill>
              </a:rPr>
              <a:t>The </a:t>
            </a:r>
            <a:r>
              <a:rPr lang="en-US" sz="2400" b="1" dirty="0" err="1" smtClean="0">
                <a:solidFill>
                  <a:srgbClr val="FFC000"/>
                </a:solidFill>
              </a:rPr>
              <a:t>Yasuni</a:t>
            </a:r>
            <a:r>
              <a:rPr lang="en-US" sz="2400" b="1" dirty="0" smtClean="0">
                <a:solidFill>
                  <a:srgbClr val="FFC000"/>
                </a:solidFill>
              </a:rPr>
              <a:t> - ITT  Initiative</a:t>
            </a:r>
            <a:endParaRPr lang="en-US" sz="2400" b="1" dirty="0">
              <a:solidFill>
                <a:srgbClr val="FFC000"/>
              </a:solidFill>
            </a:endParaRPr>
          </a:p>
        </p:txBody>
      </p:sp>
      <p:sp>
        <p:nvSpPr>
          <p:cNvPr id="11267" name="2 Marcador de contenido"/>
          <p:cNvSpPr>
            <a:spLocks noGrp="1"/>
          </p:cNvSpPr>
          <p:nvPr>
            <p:ph idx="1"/>
          </p:nvPr>
        </p:nvSpPr>
        <p:spPr>
          <a:xfrm>
            <a:off x="914400" y="1295400"/>
            <a:ext cx="7772400" cy="5060950"/>
          </a:xfrm>
        </p:spPr>
        <p:txBody>
          <a:bodyPr/>
          <a:lstStyle/>
          <a:p>
            <a:r>
              <a:rPr lang="en-US" sz="2200" dirty="0" smtClean="0"/>
              <a:t>Large reserves of heavy oil have recently been confirmed in the </a:t>
            </a:r>
            <a:r>
              <a:rPr lang="en-US" sz="2200" dirty="0" err="1" smtClean="0"/>
              <a:t>Yasuni</a:t>
            </a:r>
            <a:r>
              <a:rPr lang="en-US" sz="2200" dirty="0" smtClean="0"/>
              <a:t> National Park, the most </a:t>
            </a:r>
            <a:r>
              <a:rPr lang="en-US" sz="2200" dirty="0" err="1" smtClean="0"/>
              <a:t>biodiverse</a:t>
            </a:r>
            <a:r>
              <a:rPr lang="en-US" sz="2200" dirty="0" smtClean="0"/>
              <a:t> hot spots of biodiversity in the western hemisphere, and home of two still isolated indigenous cultures. </a:t>
            </a:r>
          </a:p>
          <a:p>
            <a:endParaRPr lang="en-US" sz="2200" dirty="0" smtClean="0"/>
          </a:p>
          <a:p>
            <a:r>
              <a:rPr lang="en-US" sz="2200" dirty="0" smtClean="0"/>
              <a:t>The Ecuadorian government decided, as a first option, to keep the oil underground, asking for an international contribution, equivalent to at least 50 % of the potential revenues of oil extraction. </a:t>
            </a:r>
          </a:p>
          <a:p>
            <a:endParaRPr lang="en-US" sz="2200" dirty="0" smtClean="0"/>
          </a:p>
          <a:p>
            <a:r>
              <a:rPr lang="en-US" sz="2200" dirty="0" smtClean="0"/>
              <a:t>The proposal was presented to the United Nations by President Correa on September 2007.</a:t>
            </a:r>
          </a:p>
        </p:txBody>
      </p:sp>
    </p:spTree>
    <p:extLst>
      <p:ext uri="{BB962C8B-B14F-4D97-AF65-F5344CB8AC3E}">
        <p14:creationId xmlns:p14="http://schemas.microsoft.com/office/powerpoint/2010/main" val="1669180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s-EC" sz="3200" b="1" dirty="0" smtClean="0">
                <a:solidFill>
                  <a:srgbClr val="FFC000"/>
                </a:solidFill>
              </a:rPr>
              <a:t>Amazonía Centro-Sur</a:t>
            </a:r>
            <a:endParaRPr lang="en-US" sz="3200" b="1" dirty="0">
              <a:solidFill>
                <a:srgbClr val="FFC00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3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0897865"/>
              </p:ext>
            </p:extLst>
          </p:nvPr>
        </p:nvGraphicFramePr>
        <p:xfrm>
          <a:off x="2286000" y="1714500"/>
          <a:ext cx="4572000" cy="342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Presentación" r:id="rId3" imgW="4572000" imgH="3429000" progId="PowerPoint.Show.12">
                  <p:embed/>
                </p:oleObj>
              </mc:Choice>
              <mc:Fallback>
                <p:oleObj name="Presentación" r:id="rId3" imgW="4572000" imgH="3429000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86000" y="1714500"/>
                        <a:ext cx="4572000" cy="3429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66800"/>
            <a:ext cx="8667154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9650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 smtClean="0">
                <a:solidFill>
                  <a:srgbClr val="FFC000"/>
                </a:solidFill>
              </a:rPr>
              <a:t>Deforestation in Brazil: 1960-2011</a:t>
            </a:r>
            <a:br>
              <a:rPr lang="en-US" sz="3200" b="1" dirty="0" smtClean="0">
                <a:solidFill>
                  <a:srgbClr val="FFC000"/>
                </a:solidFill>
              </a:rPr>
            </a:br>
            <a:r>
              <a:rPr lang="en-US" sz="2000" b="1" dirty="0" smtClean="0">
                <a:solidFill>
                  <a:srgbClr val="FFC000"/>
                </a:solidFill>
              </a:rPr>
              <a:t>(Norway support: 1 billion dollars)</a:t>
            </a:r>
            <a:endParaRPr lang="en-US" sz="3200" b="1" dirty="0">
              <a:solidFill>
                <a:srgbClr val="FFC000"/>
              </a:soli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752600"/>
            <a:ext cx="7224137" cy="4467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6893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C" b="1" dirty="0">
                <a:solidFill>
                  <a:srgbClr val="FFC000"/>
                </a:solidFill>
              </a:rPr>
              <a:t>Ecuador </a:t>
            </a:r>
            <a:r>
              <a:rPr lang="es-EC" b="1" dirty="0" smtClean="0">
                <a:solidFill>
                  <a:srgbClr val="FFC000"/>
                </a:solidFill>
              </a:rPr>
              <a:t>and </a:t>
            </a:r>
            <a:r>
              <a:rPr lang="es-EC" b="1" dirty="0">
                <a:solidFill>
                  <a:srgbClr val="FFC000"/>
                </a:solidFill>
              </a:rPr>
              <a:t>Costa Rica</a:t>
            </a: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784746"/>
            <a:ext cx="6418469" cy="4670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23227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í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río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río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1825</TotalTime>
  <Words>429</Words>
  <Application>Microsoft Office PowerPoint</Application>
  <PresentationFormat>Presentación en pantalla (4:3)</PresentationFormat>
  <Paragraphs>43</Paragraphs>
  <Slides>20</Slides>
  <Notes>3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3</vt:i4>
      </vt:variant>
      <vt:variant>
        <vt:lpstr>Títulos de diapositiva</vt:lpstr>
      </vt:variant>
      <vt:variant>
        <vt:i4>20</vt:i4>
      </vt:variant>
    </vt:vector>
  </HeadingPairs>
  <TitlesOfParts>
    <vt:vector size="24" baseType="lpstr">
      <vt:lpstr>Brío</vt:lpstr>
      <vt:lpstr>Imagen de mapa de bits</vt:lpstr>
      <vt:lpstr>Bitmap Image</vt:lpstr>
      <vt:lpstr>Presentación</vt:lpstr>
      <vt:lpstr>Biodiversity, Oil and Development in Ecuador </vt:lpstr>
      <vt:lpstr>Natural  endowment  in  Ecuador  </vt:lpstr>
      <vt:lpstr>Original  Ecosystems  in  Ecuador</vt:lpstr>
      <vt:lpstr>Remaining Natural Formations: Ecological  Footprint</vt:lpstr>
      <vt:lpstr>Oil and Deforestation in the Amazon</vt:lpstr>
      <vt:lpstr>Amazon Deforestation and the Yasuni Park</vt:lpstr>
      <vt:lpstr>The Auca Road</vt:lpstr>
      <vt:lpstr>The Yasuní National Park Endowment</vt:lpstr>
      <vt:lpstr>Biodiversity of Yasuni Park</vt:lpstr>
      <vt:lpstr>Yasuni biodiversity overlap map</vt:lpstr>
      <vt:lpstr>Presentación de PowerPoint</vt:lpstr>
      <vt:lpstr>Presentación de PowerPoint</vt:lpstr>
      <vt:lpstr>Oil, economy and society</vt:lpstr>
      <vt:lpstr>Per Capita Income in Ecuador: 1950-2009</vt:lpstr>
      <vt:lpstr>The ITT-Yasuní Dilemma </vt:lpstr>
      <vt:lpstr>Block 31 Road inside Yasuni, Petroamazonas, 2013 (National Geographic Photo)</vt:lpstr>
      <vt:lpstr>The Yasuni - ITT  Initiative</vt:lpstr>
      <vt:lpstr>Amazonía Centro-Sur</vt:lpstr>
      <vt:lpstr>Deforestation in Brazil: 1960-2011 (Norway support: 1 billion dollars)</vt:lpstr>
      <vt:lpstr>Ecuador and Costa Rica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Biodiversity, Oil and Development in Ecuador</dc:title>
  <dc:creator>DELL</dc:creator>
  <cp:lastModifiedBy>DELL</cp:lastModifiedBy>
  <cp:revision>7</cp:revision>
  <dcterms:created xsi:type="dcterms:W3CDTF">2013-03-07T09:14:03Z</dcterms:created>
  <dcterms:modified xsi:type="dcterms:W3CDTF">2013-03-09T13:28:06Z</dcterms:modified>
</cp:coreProperties>
</file>