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53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87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85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5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49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83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42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66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54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17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24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0F3EA-8607-4605-95BE-FD9F3FA6E9C7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6F1AD-8D80-4C63-9D6A-4A9325091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79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582453" y="1094295"/>
            <a:ext cx="2629794" cy="638175"/>
            <a:chOff x="168810" y="2287905"/>
            <a:chExt cx="3516501" cy="637039"/>
          </a:xfrm>
        </p:grpSpPr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168810" y="2492896"/>
              <a:ext cx="551499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Oct.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437002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45253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704431" y="2492896"/>
              <a:ext cx="591979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Dec.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3145177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69560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220948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94766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7704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31997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44277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595664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869482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41899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8"/>
            <p:cNvSpPr txBox="1">
              <a:spLocks noChangeArrowheads="1"/>
            </p:cNvSpPr>
            <p:nvPr/>
          </p:nvSpPr>
          <p:spPr bwMode="auto">
            <a:xfrm>
              <a:off x="1227039" y="2492896"/>
              <a:ext cx="581948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Feb.</a:t>
              </a:r>
            </a:p>
          </p:txBody>
        </p:sp>
        <p:sp>
          <p:nvSpPr>
            <p:cNvPr id="20" name="TextBox 39"/>
            <p:cNvSpPr txBox="1">
              <a:spLocks noChangeArrowheads="1"/>
            </p:cNvSpPr>
            <p:nvPr/>
          </p:nvSpPr>
          <p:spPr bwMode="auto">
            <a:xfrm>
              <a:off x="1819223" y="2492896"/>
              <a:ext cx="5567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Apr.</a:t>
              </a:r>
            </a:p>
          </p:txBody>
        </p:sp>
        <p:sp>
          <p:nvSpPr>
            <p:cNvPr id="21" name="TextBox 40"/>
            <p:cNvSpPr txBox="1">
              <a:spLocks noChangeArrowheads="1"/>
            </p:cNvSpPr>
            <p:nvPr/>
          </p:nvSpPr>
          <p:spPr bwMode="auto">
            <a:xfrm>
              <a:off x="2339031" y="2500636"/>
              <a:ext cx="561796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Jun.</a:t>
              </a:r>
            </a:p>
          </p:txBody>
        </p:sp>
        <p:sp>
          <p:nvSpPr>
            <p:cNvPr id="22" name="TextBox 41"/>
            <p:cNvSpPr txBox="1">
              <a:spLocks noChangeArrowheads="1"/>
            </p:cNvSpPr>
            <p:nvPr/>
          </p:nvSpPr>
          <p:spPr bwMode="auto">
            <a:xfrm>
              <a:off x="2915816" y="2503929"/>
              <a:ext cx="607306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Aug.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0115" y="2348123"/>
              <a:ext cx="3295196" cy="15529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Arial"/>
                <a:cs typeface="Arial"/>
              </a:endParaRPr>
            </a:p>
          </p:txBody>
        </p:sp>
        <p:sp>
          <p:nvSpPr>
            <p:cNvPr id="24" name="TextBox 3"/>
            <p:cNvSpPr txBox="1">
              <a:spLocks noChangeArrowheads="1"/>
            </p:cNvSpPr>
            <p:nvPr/>
          </p:nvSpPr>
          <p:spPr bwMode="auto">
            <a:xfrm>
              <a:off x="1547664" y="2287905"/>
              <a:ext cx="737119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Year 1</a:t>
              </a:r>
            </a:p>
          </p:txBody>
        </p:sp>
      </p:grpSp>
      <p:grpSp>
        <p:nvGrpSpPr>
          <p:cNvPr id="25" name="Group 62"/>
          <p:cNvGrpSpPr>
            <a:grpSpLocks/>
          </p:cNvGrpSpPr>
          <p:nvPr/>
        </p:nvGrpSpPr>
        <p:grpSpPr bwMode="auto">
          <a:xfrm>
            <a:off x="3098437" y="1091617"/>
            <a:ext cx="2629793" cy="638175"/>
            <a:chOff x="168810" y="2287905"/>
            <a:chExt cx="3516501" cy="637039"/>
          </a:xfrm>
        </p:grpSpPr>
        <p:sp>
          <p:nvSpPr>
            <p:cNvPr id="26" name="TextBox 63"/>
            <p:cNvSpPr txBox="1">
              <a:spLocks noChangeArrowheads="1"/>
            </p:cNvSpPr>
            <p:nvPr/>
          </p:nvSpPr>
          <p:spPr bwMode="auto">
            <a:xfrm>
              <a:off x="168810" y="2492896"/>
              <a:ext cx="551500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Oct.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9574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945254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66"/>
            <p:cNvSpPr txBox="1">
              <a:spLocks noChangeArrowheads="1"/>
            </p:cNvSpPr>
            <p:nvPr/>
          </p:nvSpPr>
          <p:spPr bwMode="auto">
            <a:xfrm>
              <a:off x="703518" y="2501136"/>
              <a:ext cx="591979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Dec.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145176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695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220947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49476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04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31997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044278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259566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869483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41899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77"/>
            <p:cNvSpPr txBox="1">
              <a:spLocks noChangeArrowheads="1"/>
            </p:cNvSpPr>
            <p:nvPr/>
          </p:nvSpPr>
          <p:spPr bwMode="auto">
            <a:xfrm>
              <a:off x="1259632" y="2492896"/>
              <a:ext cx="581948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Feb.</a:t>
              </a:r>
            </a:p>
          </p:txBody>
        </p:sp>
        <p:sp>
          <p:nvSpPr>
            <p:cNvPr id="41" name="TextBox 78"/>
            <p:cNvSpPr txBox="1">
              <a:spLocks noChangeArrowheads="1"/>
            </p:cNvSpPr>
            <p:nvPr/>
          </p:nvSpPr>
          <p:spPr bwMode="auto">
            <a:xfrm>
              <a:off x="1819223" y="2492896"/>
              <a:ext cx="5567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Apr.</a:t>
              </a:r>
            </a:p>
          </p:txBody>
        </p:sp>
        <p:sp>
          <p:nvSpPr>
            <p:cNvPr id="42" name="TextBox 79"/>
            <p:cNvSpPr txBox="1">
              <a:spLocks noChangeArrowheads="1"/>
            </p:cNvSpPr>
            <p:nvPr/>
          </p:nvSpPr>
          <p:spPr bwMode="auto">
            <a:xfrm>
              <a:off x="2309637" y="2490489"/>
              <a:ext cx="56179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Jun.</a:t>
              </a:r>
            </a:p>
          </p:txBody>
        </p:sp>
        <p:sp>
          <p:nvSpPr>
            <p:cNvPr id="43" name="TextBox 80"/>
            <p:cNvSpPr txBox="1">
              <a:spLocks noChangeArrowheads="1"/>
            </p:cNvSpPr>
            <p:nvPr/>
          </p:nvSpPr>
          <p:spPr bwMode="auto">
            <a:xfrm>
              <a:off x="2819488" y="2493913"/>
              <a:ext cx="6073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Aug.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0115" y="2356046"/>
              <a:ext cx="3295196" cy="15529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Arial"/>
                <a:cs typeface="Arial"/>
              </a:endParaRPr>
            </a:p>
          </p:txBody>
        </p:sp>
        <p:sp>
          <p:nvSpPr>
            <p:cNvPr id="45" name="TextBox 82"/>
            <p:cNvSpPr txBox="1">
              <a:spLocks noChangeArrowheads="1"/>
            </p:cNvSpPr>
            <p:nvPr/>
          </p:nvSpPr>
          <p:spPr bwMode="auto">
            <a:xfrm>
              <a:off x="1547664" y="2287905"/>
              <a:ext cx="737120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Year 2</a:t>
              </a:r>
            </a:p>
          </p:txBody>
        </p:sp>
      </p:grpSp>
      <p:grpSp>
        <p:nvGrpSpPr>
          <p:cNvPr id="46" name="Group 83"/>
          <p:cNvGrpSpPr>
            <a:grpSpLocks/>
          </p:cNvGrpSpPr>
          <p:nvPr/>
        </p:nvGrpSpPr>
        <p:grpSpPr bwMode="auto">
          <a:xfrm>
            <a:off x="5619910" y="1091552"/>
            <a:ext cx="2629793" cy="638175"/>
            <a:chOff x="168810" y="2287905"/>
            <a:chExt cx="3516501" cy="637039"/>
          </a:xfrm>
        </p:grpSpPr>
        <p:sp>
          <p:nvSpPr>
            <p:cNvPr id="47" name="TextBox 84"/>
            <p:cNvSpPr txBox="1">
              <a:spLocks noChangeArrowheads="1"/>
            </p:cNvSpPr>
            <p:nvPr/>
          </p:nvSpPr>
          <p:spPr bwMode="auto">
            <a:xfrm>
              <a:off x="168810" y="2492896"/>
              <a:ext cx="551500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Oct.</a:t>
              </a: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39574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945254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87"/>
            <p:cNvSpPr txBox="1">
              <a:spLocks noChangeArrowheads="1"/>
            </p:cNvSpPr>
            <p:nvPr/>
          </p:nvSpPr>
          <p:spPr bwMode="auto">
            <a:xfrm>
              <a:off x="693699" y="2495634"/>
              <a:ext cx="591979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Dec.</a:t>
              </a: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3145176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695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220947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49476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04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31997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044278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59566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869483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41899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98"/>
            <p:cNvSpPr txBox="1">
              <a:spLocks noChangeArrowheads="1"/>
            </p:cNvSpPr>
            <p:nvPr/>
          </p:nvSpPr>
          <p:spPr bwMode="auto">
            <a:xfrm>
              <a:off x="1259632" y="2492896"/>
              <a:ext cx="581948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Feb.</a:t>
              </a:r>
            </a:p>
          </p:txBody>
        </p:sp>
        <p:sp>
          <p:nvSpPr>
            <p:cNvPr id="62" name="TextBox 99"/>
            <p:cNvSpPr txBox="1">
              <a:spLocks noChangeArrowheads="1"/>
            </p:cNvSpPr>
            <p:nvPr/>
          </p:nvSpPr>
          <p:spPr bwMode="auto">
            <a:xfrm>
              <a:off x="1819223" y="2492896"/>
              <a:ext cx="5567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Apr.</a:t>
              </a:r>
            </a:p>
          </p:txBody>
        </p:sp>
        <p:sp>
          <p:nvSpPr>
            <p:cNvPr id="63" name="TextBox 100"/>
            <p:cNvSpPr txBox="1">
              <a:spLocks noChangeArrowheads="1"/>
            </p:cNvSpPr>
            <p:nvPr/>
          </p:nvSpPr>
          <p:spPr bwMode="auto">
            <a:xfrm>
              <a:off x="2350551" y="2492516"/>
              <a:ext cx="56179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Jun.</a:t>
              </a:r>
            </a:p>
          </p:txBody>
        </p:sp>
        <p:sp>
          <p:nvSpPr>
            <p:cNvPr id="64" name="TextBox 101"/>
            <p:cNvSpPr txBox="1">
              <a:spLocks noChangeArrowheads="1"/>
            </p:cNvSpPr>
            <p:nvPr/>
          </p:nvSpPr>
          <p:spPr bwMode="auto">
            <a:xfrm>
              <a:off x="2915816" y="2503929"/>
              <a:ext cx="6073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Aug.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90115" y="2356046"/>
              <a:ext cx="3295196" cy="15529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Arial"/>
                <a:cs typeface="Arial"/>
              </a:endParaRPr>
            </a:p>
          </p:txBody>
        </p:sp>
        <p:sp>
          <p:nvSpPr>
            <p:cNvPr id="66" name="TextBox 103"/>
            <p:cNvSpPr txBox="1">
              <a:spLocks noChangeArrowheads="1"/>
            </p:cNvSpPr>
            <p:nvPr/>
          </p:nvSpPr>
          <p:spPr bwMode="auto">
            <a:xfrm>
              <a:off x="1547664" y="2287905"/>
              <a:ext cx="737120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Year 3</a:t>
              </a:r>
            </a:p>
          </p:txBody>
        </p:sp>
      </p:grpSp>
      <p:grpSp>
        <p:nvGrpSpPr>
          <p:cNvPr id="67" name="Group 83"/>
          <p:cNvGrpSpPr>
            <a:grpSpLocks/>
          </p:cNvGrpSpPr>
          <p:nvPr/>
        </p:nvGrpSpPr>
        <p:grpSpPr bwMode="auto">
          <a:xfrm>
            <a:off x="8142930" y="1089176"/>
            <a:ext cx="2629793" cy="638175"/>
            <a:chOff x="168810" y="2287905"/>
            <a:chExt cx="3516501" cy="637039"/>
          </a:xfrm>
        </p:grpSpPr>
        <p:sp>
          <p:nvSpPr>
            <p:cNvPr id="68" name="TextBox 84"/>
            <p:cNvSpPr txBox="1">
              <a:spLocks noChangeArrowheads="1"/>
            </p:cNvSpPr>
            <p:nvPr/>
          </p:nvSpPr>
          <p:spPr bwMode="auto">
            <a:xfrm>
              <a:off x="168810" y="2492896"/>
              <a:ext cx="551500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Oct.</a:t>
              </a: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39574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945254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87"/>
            <p:cNvSpPr txBox="1">
              <a:spLocks noChangeArrowheads="1"/>
            </p:cNvSpPr>
            <p:nvPr/>
          </p:nvSpPr>
          <p:spPr bwMode="auto">
            <a:xfrm>
              <a:off x="700991" y="2491399"/>
              <a:ext cx="591979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Dec.</a:t>
              </a: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3145176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6695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220947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49476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770459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2319971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044278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59566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869483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3418995" y="2780739"/>
              <a:ext cx="0" cy="1442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98"/>
            <p:cNvSpPr txBox="1">
              <a:spLocks noChangeArrowheads="1"/>
            </p:cNvSpPr>
            <p:nvPr/>
          </p:nvSpPr>
          <p:spPr bwMode="auto">
            <a:xfrm>
              <a:off x="1259632" y="2492896"/>
              <a:ext cx="581948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Feb.</a:t>
              </a:r>
            </a:p>
          </p:txBody>
        </p:sp>
        <p:sp>
          <p:nvSpPr>
            <p:cNvPr id="83" name="TextBox 99"/>
            <p:cNvSpPr txBox="1">
              <a:spLocks noChangeArrowheads="1"/>
            </p:cNvSpPr>
            <p:nvPr/>
          </p:nvSpPr>
          <p:spPr bwMode="auto">
            <a:xfrm>
              <a:off x="1819223" y="2492896"/>
              <a:ext cx="5567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Apr.</a:t>
              </a:r>
            </a:p>
          </p:txBody>
        </p:sp>
        <p:sp>
          <p:nvSpPr>
            <p:cNvPr id="84" name="TextBox 100"/>
            <p:cNvSpPr txBox="1">
              <a:spLocks noChangeArrowheads="1"/>
            </p:cNvSpPr>
            <p:nvPr/>
          </p:nvSpPr>
          <p:spPr bwMode="auto">
            <a:xfrm>
              <a:off x="2344903" y="2491399"/>
              <a:ext cx="56179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Jun.</a:t>
              </a:r>
            </a:p>
          </p:txBody>
        </p:sp>
        <p:sp>
          <p:nvSpPr>
            <p:cNvPr id="85" name="TextBox 101"/>
            <p:cNvSpPr txBox="1">
              <a:spLocks noChangeArrowheads="1"/>
            </p:cNvSpPr>
            <p:nvPr/>
          </p:nvSpPr>
          <p:spPr bwMode="auto">
            <a:xfrm>
              <a:off x="2852731" y="2504559"/>
              <a:ext cx="607307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Aug.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90115" y="2356046"/>
              <a:ext cx="3295196" cy="15529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Arial"/>
                <a:cs typeface="Arial"/>
              </a:endParaRPr>
            </a:p>
          </p:txBody>
        </p:sp>
        <p:sp>
          <p:nvSpPr>
            <p:cNvPr id="87" name="TextBox 103"/>
            <p:cNvSpPr txBox="1">
              <a:spLocks noChangeArrowheads="1"/>
            </p:cNvSpPr>
            <p:nvPr/>
          </p:nvSpPr>
          <p:spPr bwMode="auto">
            <a:xfrm>
              <a:off x="1547664" y="2287905"/>
              <a:ext cx="735545" cy="27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Year </a:t>
              </a:r>
              <a:r>
                <a:rPr lang="en-GB" alt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GB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8" name="Straight Arrow Connector 87"/>
          <p:cNvCxnSpPr/>
          <p:nvPr/>
        </p:nvCxnSpPr>
        <p:spPr>
          <a:xfrm>
            <a:off x="744253" y="1749549"/>
            <a:ext cx="0" cy="6746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105"/>
          <p:cNvSpPr txBox="1">
            <a:spLocks noChangeArrowheads="1"/>
          </p:cNvSpPr>
          <p:nvPr/>
        </p:nvSpPr>
        <p:spPr bwMode="auto">
          <a:xfrm>
            <a:off x="399446" y="2430691"/>
            <a:ext cx="587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898579" y="1810646"/>
            <a:ext cx="0" cy="102711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18"/>
          <p:cNvSpPr txBox="1">
            <a:spLocks noChangeArrowheads="1"/>
          </p:cNvSpPr>
          <p:nvPr/>
        </p:nvSpPr>
        <p:spPr bwMode="auto">
          <a:xfrm>
            <a:off x="357218" y="2837759"/>
            <a:ext cx="1081088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Appointment of TC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month)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>
            <a:off x="1230071" y="1749549"/>
            <a:ext cx="0" cy="674687"/>
          </a:xfrm>
          <a:prstGeom prst="straightConnector1">
            <a:avLst/>
          </a:prstGeom>
          <a:ln w="127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105"/>
          <p:cNvSpPr txBox="1">
            <a:spLocks noChangeArrowheads="1"/>
          </p:cNvSpPr>
          <p:nvPr/>
        </p:nvSpPr>
        <p:spPr bwMode="auto">
          <a:xfrm>
            <a:off x="939567" y="2446856"/>
            <a:ext cx="5873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2394388" y="2924350"/>
            <a:ext cx="0" cy="526736"/>
          </a:xfrm>
          <a:prstGeom prst="straightConnector1">
            <a:avLst/>
          </a:prstGeom>
          <a:ln w="12700">
            <a:solidFill>
              <a:srgbClr val="7030A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109"/>
          <p:cNvSpPr txBox="1">
            <a:spLocks noChangeArrowheads="1"/>
          </p:cNvSpPr>
          <p:nvPr/>
        </p:nvSpPr>
        <p:spPr bwMode="auto">
          <a:xfrm>
            <a:off x="1780237" y="3487079"/>
            <a:ext cx="1310717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altLang="en-US" sz="10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altLang="en-US" sz="1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year </a:t>
            </a:r>
            <a:r>
              <a:rPr lang="en-GB" altLang="en-US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report, Form A &amp; Form B</a:t>
            </a:r>
            <a:endParaRPr lang="en-GB" altLang="en-US" sz="1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 flipH="1">
            <a:off x="2394388" y="1805354"/>
            <a:ext cx="2467" cy="846501"/>
          </a:xfrm>
          <a:prstGeom prst="straightConnector1">
            <a:avLst/>
          </a:prstGeom>
          <a:ln w="127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107"/>
          <p:cNvSpPr txBox="1">
            <a:spLocks noChangeArrowheads="1"/>
          </p:cNvSpPr>
          <p:nvPr/>
        </p:nvSpPr>
        <p:spPr bwMode="auto">
          <a:xfrm>
            <a:off x="2096826" y="2646591"/>
            <a:ext cx="587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TC2</a:t>
            </a:r>
            <a:endParaRPr lang="en-GB" altLang="en-US" sz="105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H="1">
            <a:off x="4924861" y="1763790"/>
            <a:ext cx="1" cy="763902"/>
          </a:xfrm>
          <a:prstGeom prst="straightConnector1">
            <a:avLst/>
          </a:prstGeom>
          <a:ln w="127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10"/>
          <p:cNvSpPr txBox="1">
            <a:spLocks noChangeArrowheads="1"/>
          </p:cNvSpPr>
          <p:nvPr/>
        </p:nvSpPr>
        <p:spPr bwMode="auto">
          <a:xfrm>
            <a:off x="4619683" y="2575226"/>
            <a:ext cx="587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8336403" y="3196848"/>
            <a:ext cx="25116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2"/>
          <p:cNvSpPr txBox="1">
            <a:spLocks noChangeArrowheads="1"/>
          </p:cNvSpPr>
          <p:nvPr/>
        </p:nvSpPr>
        <p:spPr bwMode="auto">
          <a:xfrm>
            <a:off x="8802499" y="3279043"/>
            <a:ext cx="156569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Pre-submission status (eligible after three years of study) </a:t>
            </a: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 flipV="1">
            <a:off x="9212357" y="2520447"/>
            <a:ext cx="1659859" cy="56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2"/>
          <p:cNvSpPr txBox="1">
            <a:spLocks noChangeArrowheads="1"/>
          </p:cNvSpPr>
          <p:nvPr/>
        </p:nvSpPr>
        <p:spPr bwMode="auto">
          <a:xfrm>
            <a:off x="9295140" y="2537584"/>
            <a:ext cx="156569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Intention to submit form (two months before submission of thesis) </a:t>
            </a: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12"/>
          <p:cNvSpPr txBox="1">
            <a:spLocks noChangeArrowheads="1"/>
          </p:cNvSpPr>
          <p:nvPr/>
        </p:nvSpPr>
        <p:spPr bwMode="auto">
          <a:xfrm>
            <a:off x="9508964" y="2019960"/>
            <a:ext cx="8716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4+ year report from</a:t>
            </a:r>
            <a:endParaRPr lang="en-GB" altLang="en-US" sz="1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161431" y="596804"/>
            <a:ext cx="10024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Timeline of Key Stages and Requirements within the School for students starting in September </a:t>
            </a:r>
            <a:endParaRPr lang="en-GB" dirty="0"/>
          </a:p>
        </p:txBody>
      </p:sp>
      <p:cxnSp>
        <p:nvCxnSpPr>
          <p:cNvPr id="3" name="Elbow Connector 2"/>
          <p:cNvCxnSpPr/>
          <p:nvPr/>
        </p:nvCxnSpPr>
        <p:spPr>
          <a:xfrm>
            <a:off x="10573560" y="1796751"/>
            <a:ext cx="298656" cy="22985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6"/>
          <p:cNvSpPr txBox="1">
            <a:spLocks noChangeArrowheads="1"/>
          </p:cNvSpPr>
          <p:nvPr/>
        </p:nvSpPr>
        <p:spPr bwMode="auto">
          <a:xfrm>
            <a:off x="10470292" y="2073472"/>
            <a:ext cx="93520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4924861" y="2856036"/>
            <a:ext cx="0" cy="526736"/>
          </a:xfrm>
          <a:prstGeom prst="straightConnector1">
            <a:avLst/>
          </a:prstGeom>
          <a:ln w="12700">
            <a:solidFill>
              <a:srgbClr val="7030A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09"/>
          <p:cNvSpPr txBox="1">
            <a:spLocks noChangeArrowheads="1"/>
          </p:cNvSpPr>
          <p:nvPr/>
        </p:nvSpPr>
        <p:spPr bwMode="auto">
          <a:xfrm>
            <a:off x="4119727" y="3463527"/>
            <a:ext cx="1661521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000" b="1" baseline="30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altLang="en-US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</a:t>
            </a:r>
            <a:r>
              <a:rPr lang="en-GB" altLang="en-US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 A &amp; Form B</a:t>
            </a:r>
            <a:endParaRPr lang="en-GB" altLang="en-US" sz="1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Straight Arrow Connector 133"/>
          <p:cNvCxnSpPr/>
          <p:nvPr/>
        </p:nvCxnSpPr>
        <p:spPr>
          <a:xfrm>
            <a:off x="9957838" y="1784595"/>
            <a:ext cx="0" cy="254168"/>
          </a:xfrm>
          <a:prstGeom prst="straightConnector1">
            <a:avLst/>
          </a:prstGeom>
          <a:ln w="12700">
            <a:solidFill>
              <a:srgbClr val="7030A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/>
          <p:cNvGrpSpPr/>
          <p:nvPr/>
        </p:nvGrpSpPr>
        <p:grpSpPr>
          <a:xfrm>
            <a:off x="6939938" y="2820860"/>
            <a:ext cx="951587" cy="1154487"/>
            <a:chOff x="7832638" y="1793245"/>
            <a:chExt cx="951587" cy="1154487"/>
          </a:xfrm>
        </p:grpSpPr>
        <p:sp>
          <p:nvSpPr>
            <p:cNvPr id="112" name="TextBox 112"/>
            <p:cNvSpPr txBox="1">
              <a:spLocks noChangeArrowheads="1"/>
            </p:cNvSpPr>
            <p:nvPr/>
          </p:nvSpPr>
          <p:spPr bwMode="auto">
            <a:xfrm>
              <a:off x="7832638" y="2547622"/>
              <a:ext cx="9515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GB" altLang="en-US" sz="1000" b="1" baseline="300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rd</a:t>
              </a:r>
              <a:r>
                <a:rPr lang="en-GB" altLang="en-US" sz="1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year </a:t>
              </a:r>
              <a:r>
                <a:rPr lang="en-GB" altLang="en-US" sz="1000" b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form</a:t>
              </a:r>
              <a:endParaRPr lang="en-GB" altLang="en-US" sz="1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8" name="Straight Arrow Connector 117"/>
            <p:cNvCxnSpPr/>
            <p:nvPr/>
          </p:nvCxnSpPr>
          <p:spPr>
            <a:xfrm>
              <a:off x="8319752" y="1793245"/>
              <a:ext cx="0" cy="674687"/>
            </a:xfrm>
            <a:prstGeom prst="straightConnector1">
              <a:avLst/>
            </a:prstGeom>
            <a:ln w="12700">
              <a:solidFill>
                <a:srgbClr val="7030A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6575248" y="1750767"/>
            <a:ext cx="1732242" cy="1048347"/>
            <a:chOff x="4937827" y="1819468"/>
            <a:chExt cx="1732242" cy="1048347"/>
          </a:xfrm>
        </p:grpSpPr>
        <p:sp>
          <p:nvSpPr>
            <p:cNvPr id="125" name="TextBox 107"/>
            <p:cNvSpPr txBox="1">
              <a:spLocks noChangeArrowheads="1"/>
            </p:cNvSpPr>
            <p:nvPr/>
          </p:nvSpPr>
          <p:spPr bwMode="auto">
            <a:xfrm>
              <a:off x="4937827" y="2613899"/>
              <a:ext cx="1732242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5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TC4</a:t>
              </a:r>
              <a:endParaRPr lang="en-GB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6" name="Straight Arrow Connector 125"/>
            <p:cNvCxnSpPr/>
            <p:nvPr/>
          </p:nvCxnSpPr>
          <p:spPr>
            <a:xfrm flipH="1">
              <a:off x="5803487" y="1819468"/>
              <a:ext cx="461" cy="759832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6786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132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MS PGothic</vt:lpstr>
      <vt:lpstr>Arial</vt:lpstr>
      <vt:lpstr>Calibri</vt:lpstr>
      <vt:lpstr>Calibri Light</vt:lpstr>
      <vt:lpstr>Office Theme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Caryer</dc:creator>
  <cp:lastModifiedBy>Jessica Gowers</cp:lastModifiedBy>
  <cp:revision>18</cp:revision>
  <dcterms:created xsi:type="dcterms:W3CDTF">2016-08-30T15:02:20Z</dcterms:created>
  <dcterms:modified xsi:type="dcterms:W3CDTF">2019-10-16T09:42:14Z</dcterms:modified>
</cp:coreProperties>
</file>