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C575B-ED61-4F63-B880-121F18A01B16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DF668-7B2B-4558-91A4-C581AFF40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34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DF668-7B2B-4558-91A4-C581AFF405A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252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5E47C-5FA1-FDFE-C460-DEA923C38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AC10E-4061-8C67-10EC-626F9ACD7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6AA38-6D90-4874-A230-3D68D9F5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EDAFD-22F8-EEEF-4E9B-C3E04BFE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8779F-1563-2E35-A522-FB0FBAEA7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12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05DA6-D313-356F-351F-337AFE23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6904B-7785-7174-587D-6A790B0C5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4BB6A-02B3-196D-0DA8-3336C483E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392E3-DB6D-E93B-3128-7245C13F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CC067-BCFA-035A-EE0D-AB9AF24F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19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CE68-345B-14D5-8D0F-B8C7F5EB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1B2E6-3457-1ADC-6F47-B8784F186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CA027-4DA7-71A7-435E-E50E3CC99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EBE6C-FC68-356B-1213-8C3BEDEDE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C2E6E-C43B-C231-9090-B21A546A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44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7797B-5BFE-241F-221C-003D8D1D1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C74D2-D628-265F-FD70-7F5A7ED94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3FF66-13DD-BD80-E34A-EC7D5F392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7288A-0223-4D41-B348-1837C4C6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1774E-586F-050C-328D-217F7CC37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3C83C-67D6-A2BF-D827-50F9EAF0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2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C0A2-A530-0A25-FE57-814CB9D1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DB199-B2E0-C3B2-2345-1DAE40927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C508F-9897-FA44-58B2-5491CAAEE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485CC-8183-A69B-33D5-C9D8A0BF2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32456-A9D7-A235-F6AB-259FB671C3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24277-35AA-4644-F046-22B2ADAA7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B93B71-A324-3FD5-EDAF-E21807E0F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C50AE-2ED5-F20E-9860-5D877F125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70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A55F-32B7-9C2C-13B7-324849BA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B4651-354D-3BFF-FFD9-6200BA66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5AF90-FD4F-75F8-5F4B-A10C8302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BDB06-FFC9-4089-3D3A-BBD9224A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4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9357B-91BD-5D2B-BE1D-0C60493F3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8BC4C4-7888-B152-31F0-D7F33E1C0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67E75-E40C-2D88-7998-07766B25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83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C52B-E632-385B-5AAB-9C24823B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D6CB3-853D-1254-17BE-BDF379484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B1DC8-941A-0060-E195-3BDA37CED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E558C-CF4C-1AFD-70CA-133BC6A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7899B-A9C4-E8FB-635D-D8C37451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D8A13-9990-3CFC-3094-2593813D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4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B223-1AC0-30E5-D103-87128937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DCF16F-8635-7D45-F65E-18309FCCC5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9D6EB-BEA2-D9AD-8DBA-264B4D798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0B8A3-75A0-46F4-BCE2-CE712B64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3CE91-852D-D684-D52A-67B00ED2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E8003-8D5D-F0A5-EB2D-CC728A61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02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9C17-EFC7-0605-5AB3-E2C52381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4F753-1DA5-B7B6-07B4-E45B7EFBA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3A219-DC9B-BAB8-0DC9-D92C87B3D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A42EF-FB38-2589-1891-A26EF0490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8AB82-75A4-8DDF-DE2B-25FE72B93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21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143FD-4BBA-582B-FBBE-2A6A7BCEA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B7E7FE-C814-4F4E-0801-C4DEEF370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708EB-B70C-3061-1A66-C1BE953D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995B0-C845-D475-3947-A7135834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BD9E2-054E-1C15-3F4F-3F6A2AEC5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EB7DD-2F55-10EE-CF26-99954B6D4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60CAA-E121-BBF2-CB53-7739F3A89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2B2E9-39EE-E979-424F-F66DF09F9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19D6E-C715-4BBD-9749-E50FF73BA36D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2D056-0925-1B28-5BD5-F1058F69F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A6AD-EC43-6A68-5FF8-DDD91F0DD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FD839-1686-452C-BBCD-D5A187F39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8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.wearing@sussex.ac.u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iles.sussex.ac.uk/p576264-david-we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hyperlink" Target="mailto:d.wearing@sussex.ac.uk" TargetMode="External"/><Relationship Id="rId4" Type="http://schemas.openxmlformats.org/officeDocument/2006/relationships/hyperlink" Target="https://profiles.sussex.ac.uk/p27518-gurminder-bhambr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alsciencespace.com/2020/07/gurminder-k-bhambra-on-postcolonial-social-science/" TargetMode="External"/><Relationship Id="rId2" Type="http://schemas.openxmlformats.org/officeDocument/2006/relationships/hyperlink" Target="mailto:d.wearing@sussex.ac.uk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 descr="Text, whiteboard&#10;&#10;Description automatically generated">
            <a:extLst>
              <a:ext uri="{FF2B5EF4-FFF2-40B4-BE49-F238E27FC236}">
                <a16:creationId xmlns:a16="http://schemas.microsoft.com/office/drawing/2014/main" id="{497ECABA-9E16-2D40-61D4-CF453B16D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2"/>
          <a:stretch/>
        </p:blipFill>
        <p:spPr>
          <a:xfrm>
            <a:off x="0" y="-2469"/>
            <a:ext cx="7734300" cy="6860469"/>
          </a:xfrm>
        </p:spPr>
      </p:pic>
      <p:sp>
        <p:nvSpPr>
          <p:cNvPr id="17" name="Flowchart: Stored Data 16">
            <a:extLst>
              <a:ext uri="{FF2B5EF4-FFF2-40B4-BE49-F238E27FC236}">
                <a16:creationId xmlns:a16="http://schemas.microsoft.com/office/drawing/2014/main" id="{614C3D7E-07A0-F029-63B3-C2B9D4AD2F6D}"/>
              </a:ext>
            </a:extLst>
          </p:cNvPr>
          <p:cNvSpPr/>
          <p:nvPr/>
        </p:nvSpPr>
        <p:spPr>
          <a:xfrm rot="10800000">
            <a:off x="3489808" y="-2469"/>
            <a:ext cx="6251109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577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1667" y="0"/>
                </a:moveTo>
                <a:lnTo>
                  <a:pt x="10000" y="0"/>
                </a:lnTo>
                <a:cubicBezTo>
                  <a:pt x="9079" y="0"/>
                  <a:pt x="7577" y="2239"/>
                  <a:pt x="7577" y="5000"/>
                </a:cubicBezTo>
                <a:cubicBezTo>
                  <a:pt x="7577" y="7761"/>
                  <a:pt x="9079" y="10000"/>
                  <a:pt x="10000" y="10000"/>
                </a:cubicBezTo>
                <a:lnTo>
                  <a:pt x="1667" y="10000"/>
                </a:lnTo>
                <a:cubicBezTo>
                  <a:pt x="746" y="10000"/>
                  <a:pt x="0" y="7761"/>
                  <a:pt x="0" y="5000"/>
                </a:cubicBezTo>
                <a:cubicBezTo>
                  <a:pt x="0" y="2239"/>
                  <a:pt x="746" y="0"/>
                  <a:pt x="1667" y="0"/>
                </a:cubicBezTo>
                <a:close/>
              </a:path>
            </a:pathLst>
          </a:custGeom>
          <a:solidFill>
            <a:srgbClr val="FFE699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6A6F8-70A5-B6F7-A20A-252916B4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Colonialism and Modern Social Theory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47AA6-BAA5-5945-C17B-AF5E4A1E7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r>
              <a:rPr lang="en-US" sz="2200" dirty="0"/>
              <a:t>Dr David Wearing</a:t>
            </a:r>
          </a:p>
          <a:p>
            <a:r>
              <a:rPr lang="en-US" sz="2200" dirty="0"/>
              <a:t>Email: </a:t>
            </a:r>
            <a:r>
              <a:rPr lang="en-US" sz="2200" dirty="0">
                <a:hlinkClick r:id="rId3"/>
              </a:rPr>
              <a:t>d.wearing@sussex.ac.uk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444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C635-7F82-E162-E84E-EC6968485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19003-8936-E304-5D8E-700E88A5F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I’m a Lecturer in International Relations, with an interest in colonial legacies, and in efforts to decolonise the curriculum in higher education. You can find out more about my work </a:t>
            </a:r>
            <a:r>
              <a:rPr lang="en-US" sz="2000" dirty="0">
                <a:hlinkClick r:id="rId3"/>
              </a:rPr>
              <a:t>here</a:t>
            </a:r>
            <a:r>
              <a:rPr lang="en-US" sz="2000" dirty="0"/>
              <a:t>.</a:t>
            </a:r>
          </a:p>
          <a:p>
            <a:r>
              <a:rPr lang="en-US" sz="2000" dirty="0"/>
              <a:t>This module is based on a new book co-authored by our colleague </a:t>
            </a:r>
            <a:r>
              <a:rPr lang="en-US" sz="2000" dirty="0">
                <a:hlinkClick r:id="rId4"/>
              </a:rPr>
              <a:t>Gurminder K. Bhambra</a:t>
            </a:r>
            <a:r>
              <a:rPr lang="en-US" sz="2000" dirty="0"/>
              <a:t>, Professor of Postcolonial and Decolonial Studies here in the Department of IR. </a:t>
            </a:r>
          </a:p>
          <a:p>
            <a:endParaRPr lang="en-US" sz="2000" dirty="0"/>
          </a:p>
          <a:p>
            <a:r>
              <a:rPr lang="en-US" sz="2000" dirty="0"/>
              <a:t>I’m happy to answer any questions you may have about the module. My email is </a:t>
            </a:r>
            <a:r>
              <a:rPr lang="en-US" sz="2000" dirty="0">
                <a:hlinkClick r:id="rId5"/>
              </a:rPr>
              <a:t>d.wearing@sussex.ac.uk</a:t>
            </a:r>
            <a:r>
              <a:rPr lang="en-US" sz="2000" dirty="0"/>
              <a:t> and my office hours are Fridays 2-4, in C348. 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708C471B-30D6-F1CE-601E-5AA20E3F23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9A3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4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07748-2F2E-AD3A-8A57-636EA00E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Module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D64C9-CDA2-FE89-A930-8C37FD0960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dirty="0"/>
              <a:t>Some of our most important modern theories about how the social and political world works were originally formed in the colonial era. </a:t>
            </a:r>
          </a:p>
          <a:p>
            <a:r>
              <a:rPr lang="en-US" sz="1800" dirty="0"/>
              <a:t>In this module, we’ll explore how that colonial context shaped and influenced the ways in which those theories were developed.</a:t>
            </a:r>
          </a:p>
          <a:p>
            <a:r>
              <a:rPr lang="en-US" sz="1800" dirty="0"/>
              <a:t>We’ll place the key theorists firmly within their times and discuss their writing in terms of the histories they were living through. </a:t>
            </a:r>
          </a:p>
          <a:p>
            <a:r>
              <a:rPr lang="en-US" sz="1800" dirty="0"/>
              <a:t>We’ll also talk about the ways in which these historical contexts often come to be ‘missing’ in today’s discussions of these theories. </a:t>
            </a:r>
          </a:p>
          <a:p>
            <a:endParaRPr lang="en-US" sz="1800" dirty="0"/>
          </a:p>
          <a:p>
            <a:r>
              <a:rPr lang="en-US" sz="1800" dirty="0"/>
              <a:t>Our aim here is to ‘decolonise’ the concepts and categories that we use to understand the social and political world today.</a:t>
            </a:r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2B6FD151-3177-4857-D4C5-DAFBD6A90F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9A3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648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E86C-6A41-0DE1-6C08-3D0133D2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Indicative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A82D0-1C8E-986E-C421-1F8F3B7B2A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Introduction: The Idea of Modern Society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Empires and European Colonialism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Property and Possession: Hobbes and Locke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Stadial Theory and the Idea of Progress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Tocqueville: From America to Algeria via Haiti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D089A-69BB-6BC4-A1B6-F6C1BE93A7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Marx: Colonialism, Capitalism, and Class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Weber: Religion, Nation, and Empire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Durkheim: Modernity and Community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Du Bois: Beyond the Colour Line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Decolonising Social Theory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837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10031C-3804-AC26-3493-7656BC17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Seminars and assessment</a:t>
            </a:r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3BBAC075-328E-E63B-0462-936E003E55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7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C2EF9-66D0-BD7E-0F6A-C934D20EE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600" dirty="0"/>
              <a:t>Weekly seminars, involving lecture and group discussion sections</a:t>
            </a:r>
          </a:p>
          <a:p>
            <a:r>
              <a:rPr lang="en-US" sz="2600" dirty="0"/>
              <a:t>One short essay, 1.5k words, due mid-term</a:t>
            </a:r>
          </a:p>
          <a:p>
            <a:r>
              <a:rPr lang="en-US" sz="2600" dirty="0"/>
              <a:t>One long essay, 3.5k words, on a question of your choice</a:t>
            </a:r>
          </a:p>
        </p:txBody>
      </p:sp>
    </p:spTree>
    <p:extLst>
      <p:ext uri="{BB962C8B-B14F-4D97-AF65-F5344CB8AC3E}">
        <p14:creationId xmlns:p14="http://schemas.microsoft.com/office/powerpoint/2010/main" val="31776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EC439-2731-29B1-47D0-276F34BC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Indicative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23BF6-1FA3-9A30-42A3-6CA95CC2D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dirty="0"/>
              <a:t>Aravamudan, Srinivas 2009. ‘Hobbes and America’ in Daniel Carey and Lynn Festa (eds) The Postcolonial Enlightenment. </a:t>
            </a:r>
          </a:p>
          <a:p>
            <a:r>
              <a:rPr lang="en-US" sz="1600" dirty="0"/>
              <a:t>Berry, Christopher J. 1997. Social Theory of the Scottish Enlightenment. </a:t>
            </a:r>
          </a:p>
          <a:p>
            <a:r>
              <a:rPr lang="en-US" sz="1600" dirty="0"/>
              <a:t>Du Bois, W. E. B. 1903. The Souls of Black Folk. </a:t>
            </a:r>
          </a:p>
          <a:p>
            <a:r>
              <a:rPr lang="en-US" sz="1600" dirty="0"/>
              <a:t>Fields, Karen E. 2012. ‘Individuality and the Intellectuals: An Imaginary Conversation between Emile Durkheim and W. E. B. Du </a:t>
            </a:r>
            <a:r>
              <a:rPr lang="en-US" sz="1600" dirty="0" err="1"/>
              <a:t>Bois’</a:t>
            </a:r>
            <a:endParaRPr lang="en-US" sz="1600" dirty="0"/>
          </a:p>
          <a:p>
            <a:r>
              <a:rPr lang="en-US" sz="1600" dirty="0"/>
              <a:t>Marx and Engels 1848. The Communist Manifesto</a:t>
            </a:r>
          </a:p>
          <a:p>
            <a:r>
              <a:rPr lang="en-US" sz="1600" dirty="0"/>
              <a:t>Pitts, J. 2000. ‘Empire and Democracy: Tocqueville &amp; the Algeria Question’</a:t>
            </a:r>
          </a:p>
          <a:p>
            <a:r>
              <a:rPr lang="en-US" sz="1600" dirty="0"/>
              <a:t>Shilliam, Robbie 2021. Decolonising Politics.</a:t>
            </a:r>
          </a:p>
          <a:p>
            <a:r>
              <a:rPr lang="en-US" sz="1600" dirty="0"/>
              <a:t>Tageldin, S. M. 2014. ‘The Place of Africa, in Theory: Pan-Africanism, Postcolonialism, Beyond,’ Journal of Historical Sociology</a:t>
            </a:r>
          </a:p>
          <a:p>
            <a:r>
              <a:rPr lang="en-US" sz="1600" dirty="0"/>
              <a:t>Zimmerman, Andrew 2006. ‘Decolonizing Weber,’ Postcolonial Studies</a:t>
            </a:r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4E13EE73-108D-B7C5-3319-5B81065DA3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9A3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52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5A1EF-2132-2B54-0C32-7E380293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Learning Objectives</a:t>
            </a:r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C02F45B5-36E8-7514-E255-AC05ACCDE5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7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2F428-1BC2-2CC4-3489-6104C3339A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 dirty="0"/>
              <a:t>Demonstrate an understanding of the ways in which colonialism was central to the development of the traditions of modern social and political theory. </a:t>
            </a:r>
          </a:p>
          <a:p>
            <a:r>
              <a:rPr lang="en-US" sz="1900" dirty="0"/>
              <a:t>Evaluate the thought of the different thinkers addressed in the module in the context of their time. </a:t>
            </a:r>
          </a:p>
          <a:p>
            <a:r>
              <a:rPr lang="en-US" sz="1900" dirty="0"/>
              <a:t>Critically assess the strengths and limitations of modern social thought and its influence on contemporary constructions of relations among individuals, institutions, and wider society</a:t>
            </a:r>
          </a:p>
          <a:p>
            <a:r>
              <a:rPr lang="en-US" sz="1900" dirty="0"/>
              <a:t>Clarify and critically discuss the concepts developed by selected theorists and theories</a:t>
            </a:r>
          </a:p>
        </p:txBody>
      </p:sp>
    </p:spTree>
    <p:extLst>
      <p:ext uri="{BB962C8B-B14F-4D97-AF65-F5344CB8AC3E}">
        <p14:creationId xmlns:p14="http://schemas.microsoft.com/office/powerpoint/2010/main" val="364670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B2C1-C693-E7AD-5272-B8E5134F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AC57B-59BA-BD24-C997-FE50612CA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Please email me at: </a:t>
            </a:r>
            <a:r>
              <a:rPr lang="en-US" sz="2400" dirty="0">
                <a:hlinkClick r:id="rId2"/>
              </a:rPr>
              <a:t>d.wearing@sussex.ac.uk</a:t>
            </a:r>
            <a:r>
              <a:rPr lang="en-US" sz="2400" dirty="0"/>
              <a:t> I look forward to hearing from you! </a:t>
            </a:r>
          </a:p>
          <a:p>
            <a:endParaRPr lang="en-US" sz="2400" dirty="0"/>
          </a:p>
          <a:p>
            <a:r>
              <a:rPr lang="en-US" sz="2400" dirty="0"/>
              <a:t>If you’d like to find out more about what a postcolonial social science might be, you can check out </a:t>
            </a:r>
            <a:r>
              <a:rPr lang="en-US" sz="2400" dirty="0">
                <a:hlinkClick r:id="rId3"/>
              </a:rPr>
              <a:t>this podcast &amp; interview</a:t>
            </a:r>
            <a:r>
              <a:rPr lang="en-US" sz="2400" dirty="0"/>
              <a:t>.</a:t>
            </a:r>
          </a:p>
        </p:txBody>
      </p:sp>
      <p:pic>
        <p:nvPicPr>
          <p:cNvPr id="6" name="Content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E1D7E1F2-CABB-0E69-D7B5-A664314A13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96613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630</Words>
  <Application>Microsoft Office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Colonialism and Modern Social Theory</vt:lpstr>
      <vt:lpstr>Introduction</vt:lpstr>
      <vt:lpstr>Module details</vt:lpstr>
      <vt:lpstr>Indicative content</vt:lpstr>
      <vt:lpstr>Seminars and assessment</vt:lpstr>
      <vt:lpstr>Indicative readings</vt:lpstr>
      <vt:lpstr>Learning Objectives</vt:lpstr>
      <vt:lpstr>Any questions?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Colonialism and Modern Social Theory</dc:title>
  <dc:creator>IR Field Trip Coordinator</dc:creator>
  <cp:lastModifiedBy>Kit Eves</cp:lastModifiedBy>
  <cp:revision>2</cp:revision>
  <dcterms:created xsi:type="dcterms:W3CDTF">2023-03-10T14:22:55Z</dcterms:created>
  <dcterms:modified xsi:type="dcterms:W3CDTF">2023-03-10T17:16:16Z</dcterms:modified>
</cp:coreProperties>
</file>