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notesMasterIdLst>
    <p:notesMasterId r:id="rId15"/>
  </p:notesMasterIdLst>
  <p:sldIdLst>
    <p:sldId id="266" r:id="rId2"/>
    <p:sldId id="277" r:id="rId3"/>
    <p:sldId id="269" r:id="rId4"/>
    <p:sldId id="271" r:id="rId5"/>
    <p:sldId id="270" r:id="rId6"/>
    <p:sldId id="276" r:id="rId7"/>
    <p:sldId id="273" r:id="rId8"/>
    <p:sldId id="274" r:id="rId9"/>
    <p:sldId id="275" r:id="rId10"/>
    <p:sldId id="258" r:id="rId11"/>
    <p:sldId id="259" r:id="rId12"/>
    <p:sldId id="262" r:id="rId13"/>
    <p:sldId id="279" r:id="rId14"/>
  </p:sldIdLst>
  <p:sldSz cx="9144000" cy="6858000" type="screen4x3"/>
  <p:notesSz cx="6980238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29"/>
  </p:normalViewPr>
  <p:slideViewPr>
    <p:cSldViewPr snapToGrid="0" snapToObjects="1">
      <p:cViewPr varScale="1">
        <p:scale>
          <a:sx n="108" d="100"/>
          <a:sy n="108" d="100"/>
        </p:scale>
        <p:origin x="15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74B56-180D-4E76-836B-052B4A562A26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DFC9126-CF8E-4B9B-A213-668DE56F1A53}">
      <dgm:prSet/>
      <dgm:spPr/>
      <dgm:t>
        <a:bodyPr/>
        <a:lstStyle/>
        <a:p>
          <a:r>
            <a:rPr lang="en-US"/>
            <a:t>Weekly 3 hour seminar with lecture and student led activities. </a:t>
          </a:r>
        </a:p>
      </dgm:t>
    </dgm:pt>
    <dgm:pt modelId="{3A09987E-BC1B-4E88-8780-7FCB556EF552}" type="parTrans" cxnId="{27D8097B-0ECF-4BE9-9855-1EDC28F5A970}">
      <dgm:prSet/>
      <dgm:spPr/>
      <dgm:t>
        <a:bodyPr/>
        <a:lstStyle/>
        <a:p>
          <a:endParaRPr lang="en-US"/>
        </a:p>
      </dgm:t>
    </dgm:pt>
    <dgm:pt modelId="{19702D50-BC1D-4BED-9E8C-4597B80FDC62}" type="sibTrans" cxnId="{27D8097B-0ECF-4BE9-9855-1EDC28F5A970}">
      <dgm:prSet/>
      <dgm:spPr/>
      <dgm:t>
        <a:bodyPr/>
        <a:lstStyle/>
        <a:p>
          <a:endParaRPr lang="en-US"/>
        </a:p>
      </dgm:t>
    </dgm:pt>
    <dgm:pt modelId="{61A6647C-D979-45E4-A463-A665DA6F9596}">
      <dgm:prSet/>
      <dgm:spPr/>
      <dgm:t>
        <a:bodyPr/>
        <a:lstStyle/>
        <a:p>
          <a:r>
            <a:rPr lang="en-US" dirty="0"/>
            <a:t>You will be exposed to a range of written, and visual resources - from academic texts to films</a:t>
          </a:r>
          <a:r>
            <a:rPr lang="en-GB" dirty="0"/>
            <a:t>. </a:t>
          </a:r>
          <a:endParaRPr lang="en-US" dirty="0"/>
        </a:p>
      </dgm:t>
    </dgm:pt>
    <dgm:pt modelId="{28468CAC-6578-4F50-8ED1-5B669C2010D6}" type="parTrans" cxnId="{A0175B4C-5E0B-49F0-A0C6-685CD8D23E39}">
      <dgm:prSet/>
      <dgm:spPr/>
      <dgm:t>
        <a:bodyPr/>
        <a:lstStyle/>
        <a:p>
          <a:endParaRPr lang="en-US"/>
        </a:p>
      </dgm:t>
    </dgm:pt>
    <dgm:pt modelId="{208ADAA3-EB6A-410B-BD58-E3EF70FDA834}" type="sibTrans" cxnId="{A0175B4C-5E0B-49F0-A0C6-685CD8D23E39}">
      <dgm:prSet/>
      <dgm:spPr/>
      <dgm:t>
        <a:bodyPr/>
        <a:lstStyle/>
        <a:p>
          <a:endParaRPr lang="en-US"/>
        </a:p>
      </dgm:t>
    </dgm:pt>
    <dgm:pt modelId="{B5C7F2DB-066E-420D-9DC6-846CA97605A4}">
      <dgm:prSet/>
      <dgm:spPr/>
      <dgm:t>
        <a:bodyPr/>
        <a:lstStyle/>
        <a:p>
          <a:r>
            <a:rPr lang="en-GB"/>
            <a:t>Two individual tutorials, as well as a dissertation writing session. </a:t>
          </a:r>
          <a:endParaRPr lang="en-US"/>
        </a:p>
      </dgm:t>
    </dgm:pt>
    <dgm:pt modelId="{371F57C9-FCB8-44AA-B7BF-4C2B57F0BA9E}" type="parTrans" cxnId="{4BD82061-71A0-4147-9AF5-AB78B8F027A0}">
      <dgm:prSet/>
      <dgm:spPr/>
      <dgm:t>
        <a:bodyPr/>
        <a:lstStyle/>
        <a:p>
          <a:endParaRPr lang="en-US"/>
        </a:p>
      </dgm:t>
    </dgm:pt>
    <dgm:pt modelId="{65F2D889-DE15-4FB8-9D2A-2BB13270F79B}" type="sibTrans" cxnId="{4BD82061-71A0-4147-9AF5-AB78B8F027A0}">
      <dgm:prSet/>
      <dgm:spPr/>
      <dgm:t>
        <a:bodyPr/>
        <a:lstStyle/>
        <a:p>
          <a:endParaRPr lang="en-US"/>
        </a:p>
      </dgm:t>
    </dgm:pt>
    <dgm:pt modelId="{F986F107-12C7-B941-8E7E-3CA35FEA94D8}" type="pres">
      <dgm:prSet presAssocID="{D1C74B56-180D-4E76-836B-052B4A562A26}" presName="Name0" presStyleCnt="0">
        <dgm:presLayoutVars>
          <dgm:dir/>
          <dgm:animLvl val="lvl"/>
          <dgm:resizeHandles val="exact"/>
        </dgm:presLayoutVars>
      </dgm:prSet>
      <dgm:spPr/>
    </dgm:pt>
    <dgm:pt modelId="{9EE7628B-738A-244A-A902-475CD8FCBE6D}" type="pres">
      <dgm:prSet presAssocID="{ADFC9126-CF8E-4B9B-A213-668DE56F1A53}" presName="linNode" presStyleCnt="0"/>
      <dgm:spPr/>
    </dgm:pt>
    <dgm:pt modelId="{37DE1BB4-3C78-9F4A-ADA2-459FF8D8AED5}" type="pres">
      <dgm:prSet presAssocID="{ADFC9126-CF8E-4B9B-A213-668DE56F1A5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A70AE56-A97D-2147-BDBF-A5F5410D2303}" type="pres">
      <dgm:prSet presAssocID="{19702D50-BC1D-4BED-9E8C-4597B80FDC62}" presName="sp" presStyleCnt="0"/>
      <dgm:spPr/>
    </dgm:pt>
    <dgm:pt modelId="{6B5E2D7B-6EEA-094D-901F-B544904333FD}" type="pres">
      <dgm:prSet presAssocID="{61A6647C-D979-45E4-A463-A665DA6F9596}" presName="linNode" presStyleCnt="0"/>
      <dgm:spPr/>
    </dgm:pt>
    <dgm:pt modelId="{A4B1D401-F815-7846-AC84-504213803E9D}" type="pres">
      <dgm:prSet presAssocID="{61A6647C-D979-45E4-A463-A665DA6F959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C429448-6079-EF4B-8685-27D70A9146F8}" type="pres">
      <dgm:prSet presAssocID="{208ADAA3-EB6A-410B-BD58-E3EF70FDA834}" presName="sp" presStyleCnt="0"/>
      <dgm:spPr/>
    </dgm:pt>
    <dgm:pt modelId="{2B38F53E-7751-E649-A0BC-79798EB8559F}" type="pres">
      <dgm:prSet presAssocID="{B5C7F2DB-066E-420D-9DC6-846CA97605A4}" presName="linNode" presStyleCnt="0"/>
      <dgm:spPr/>
    </dgm:pt>
    <dgm:pt modelId="{E1097045-5C92-BD4E-A86A-AA82273DEABA}" type="pres">
      <dgm:prSet presAssocID="{B5C7F2DB-066E-420D-9DC6-846CA97605A4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A0175B4C-5E0B-49F0-A0C6-685CD8D23E39}" srcId="{D1C74B56-180D-4E76-836B-052B4A562A26}" destId="{61A6647C-D979-45E4-A463-A665DA6F9596}" srcOrd="1" destOrd="0" parTransId="{28468CAC-6578-4F50-8ED1-5B669C2010D6}" sibTransId="{208ADAA3-EB6A-410B-BD58-E3EF70FDA834}"/>
    <dgm:cxn modelId="{4F508156-3332-4C4E-A8D8-00FB144DCC51}" type="presOf" srcId="{B5C7F2DB-066E-420D-9DC6-846CA97605A4}" destId="{E1097045-5C92-BD4E-A86A-AA82273DEABA}" srcOrd="0" destOrd="0" presId="urn:microsoft.com/office/officeart/2005/8/layout/vList5"/>
    <dgm:cxn modelId="{4BD82061-71A0-4147-9AF5-AB78B8F027A0}" srcId="{D1C74B56-180D-4E76-836B-052B4A562A26}" destId="{B5C7F2DB-066E-420D-9DC6-846CA97605A4}" srcOrd="2" destOrd="0" parTransId="{371F57C9-FCB8-44AA-B7BF-4C2B57F0BA9E}" sibTransId="{65F2D889-DE15-4FB8-9D2A-2BB13270F79B}"/>
    <dgm:cxn modelId="{27D8097B-0ECF-4BE9-9855-1EDC28F5A970}" srcId="{D1C74B56-180D-4E76-836B-052B4A562A26}" destId="{ADFC9126-CF8E-4B9B-A213-668DE56F1A53}" srcOrd="0" destOrd="0" parTransId="{3A09987E-BC1B-4E88-8780-7FCB556EF552}" sibTransId="{19702D50-BC1D-4BED-9E8C-4597B80FDC62}"/>
    <dgm:cxn modelId="{9DCF908A-05D7-F443-B743-2987EC3A10AC}" type="presOf" srcId="{61A6647C-D979-45E4-A463-A665DA6F9596}" destId="{A4B1D401-F815-7846-AC84-504213803E9D}" srcOrd="0" destOrd="0" presId="urn:microsoft.com/office/officeart/2005/8/layout/vList5"/>
    <dgm:cxn modelId="{3FDC0793-3035-FA49-AE11-E4D9E8F4232E}" type="presOf" srcId="{ADFC9126-CF8E-4B9B-A213-668DE56F1A53}" destId="{37DE1BB4-3C78-9F4A-ADA2-459FF8D8AED5}" srcOrd="0" destOrd="0" presId="urn:microsoft.com/office/officeart/2005/8/layout/vList5"/>
    <dgm:cxn modelId="{89F6B7B1-0120-C54A-84DE-705966817314}" type="presOf" srcId="{D1C74B56-180D-4E76-836B-052B4A562A26}" destId="{F986F107-12C7-B941-8E7E-3CA35FEA94D8}" srcOrd="0" destOrd="0" presId="urn:microsoft.com/office/officeart/2005/8/layout/vList5"/>
    <dgm:cxn modelId="{F141E2DD-BD9D-974D-B408-1F8BDF77C549}" type="presParOf" srcId="{F986F107-12C7-B941-8E7E-3CA35FEA94D8}" destId="{9EE7628B-738A-244A-A902-475CD8FCBE6D}" srcOrd="0" destOrd="0" presId="urn:microsoft.com/office/officeart/2005/8/layout/vList5"/>
    <dgm:cxn modelId="{041CAFCA-FEA9-2840-BBB6-155107085F6D}" type="presParOf" srcId="{9EE7628B-738A-244A-A902-475CD8FCBE6D}" destId="{37DE1BB4-3C78-9F4A-ADA2-459FF8D8AED5}" srcOrd="0" destOrd="0" presId="urn:microsoft.com/office/officeart/2005/8/layout/vList5"/>
    <dgm:cxn modelId="{D5DF5E71-A909-404B-B7E7-972E80E352F7}" type="presParOf" srcId="{F986F107-12C7-B941-8E7E-3CA35FEA94D8}" destId="{1A70AE56-A97D-2147-BDBF-A5F5410D2303}" srcOrd="1" destOrd="0" presId="urn:microsoft.com/office/officeart/2005/8/layout/vList5"/>
    <dgm:cxn modelId="{A8DF3C43-99FD-F648-9276-3071C6ED8E83}" type="presParOf" srcId="{F986F107-12C7-B941-8E7E-3CA35FEA94D8}" destId="{6B5E2D7B-6EEA-094D-901F-B544904333FD}" srcOrd="2" destOrd="0" presId="urn:microsoft.com/office/officeart/2005/8/layout/vList5"/>
    <dgm:cxn modelId="{3F839117-C207-DF4F-ADA7-9657DFD1872A}" type="presParOf" srcId="{6B5E2D7B-6EEA-094D-901F-B544904333FD}" destId="{A4B1D401-F815-7846-AC84-504213803E9D}" srcOrd="0" destOrd="0" presId="urn:microsoft.com/office/officeart/2005/8/layout/vList5"/>
    <dgm:cxn modelId="{1C2DB10E-30E8-3747-8C33-4F7D3A0DEA7B}" type="presParOf" srcId="{F986F107-12C7-B941-8E7E-3CA35FEA94D8}" destId="{6C429448-6079-EF4B-8685-27D70A9146F8}" srcOrd="3" destOrd="0" presId="urn:microsoft.com/office/officeart/2005/8/layout/vList5"/>
    <dgm:cxn modelId="{3060662F-B3EA-BC46-9DC0-50997079CF19}" type="presParOf" srcId="{F986F107-12C7-B941-8E7E-3CA35FEA94D8}" destId="{2B38F53E-7751-E649-A0BC-79798EB8559F}" srcOrd="4" destOrd="0" presId="urn:microsoft.com/office/officeart/2005/8/layout/vList5"/>
    <dgm:cxn modelId="{2F5B53DA-B24D-A34C-BC47-ED7668D458DD}" type="presParOf" srcId="{2B38F53E-7751-E649-A0BC-79798EB8559F}" destId="{E1097045-5C92-BD4E-A86A-AA82273DEA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E1BB4-3C78-9F4A-ADA2-459FF8D8AED5}">
      <dsp:nvSpPr>
        <dsp:cNvPr id="0" name=""/>
        <dsp:cNvSpPr/>
      </dsp:nvSpPr>
      <dsp:spPr>
        <a:xfrm>
          <a:off x="1476375" y="2576"/>
          <a:ext cx="1660921" cy="170054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Weekly 3 hour seminar with lecture and student led activities. </a:t>
          </a:r>
        </a:p>
      </dsp:txBody>
      <dsp:txXfrm>
        <a:off x="1557454" y="83655"/>
        <a:ext cx="1498763" cy="1538389"/>
      </dsp:txXfrm>
    </dsp:sp>
    <dsp:sp modelId="{A4B1D401-F815-7846-AC84-504213803E9D}">
      <dsp:nvSpPr>
        <dsp:cNvPr id="0" name=""/>
        <dsp:cNvSpPr/>
      </dsp:nvSpPr>
      <dsp:spPr>
        <a:xfrm>
          <a:off x="1476375" y="1788151"/>
          <a:ext cx="1660921" cy="170054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You will be exposed to a range of written, and visual resources - from academic texts to films</a:t>
          </a:r>
          <a:r>
            <a:rPr lang="en-GB" sz="1500" kern="1200" dirty="0"/>
            <a:t>. </a:t>
          </a:r>
          <a:endParaRPr lang="en-US" sz="1500" kern="1200" dirty="0"/>
        </a:p>
      </dsp:txBody>
      <dsp:txXfrm>
        <a:off x="1557454" y="1869230"/>
        <a:ext cx="1498763" cy="1538389"/>
      </dsp:txXfrm>
    </dsp:sp>
    <dsp:sp modelId="{E1097045-5C92-BD4E-A86A-AA82273DEABA}">
      <dsp:nvSpPr>
        <dsp:cNvPr id="0" name=""/>
        <dsp:cNvSpPr/>
      </dsp:nvSpPr>
      <dsp:spPr>
        <a:xfrm>
          <a:off x="1476375" y="3573726"/>
          <a:ext cx="1660921" cy="170054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Two individual tutorials, as well as a dissertation writing session. </a:t>
          </a:r>
          <a:endParaRPr lang="en-US" sz="1500" kern="1200"/>
        </a:p>
      </dsp:txBody>
      <dsp:txXfrm>
        <a:off x="1557454" y="3654805"/>
        <a:ext cx="1498763" cy="1538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1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4463" y="0"/>
            <a:ext cx="3024187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9F7EC-41D7-A142-B5C0-A8BE10ED8D8B}" type="datetimeFigureOut">
              <a:rPr lang="en-US" smtClean="0"/>
              <a:t>3/4/23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41163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0550"/>
            <a:ext cx="5583238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1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4463" y="8685213"/>
            <a:ext cx="3024187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67CB3-00E2-A249-9A1E-A51DBC2BE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36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74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5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4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37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80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82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04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4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43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08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3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81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89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0215FF4-64DD-6A48-BA0A-837BAF639A6F}" type="datetimeFigureOut">
              <a:rPr lang="en-US" smtClean="0"/>
              <a:t>3/4/23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9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press.usask.ca/introductiontopsychology/chapter/prejudice-discrimination-and-stereotyp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efiks.com/2019/11/11/race-and-ethnicity-prediction-in-kera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spiringprofessionalshub.com/about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etzpolitik.org/2020/wie-us-behoerden-protestierende-digital-ueberwachen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-nc-nd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6863AFB5-7DA7-5C8A-49A5-5482E3EDAF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308769"/>
            <a:ext cx="9143980" cy="685799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GB">
                <a:solidFill>
                  <a:schemeClr val="tx1"/>
                </a:solidFill>
              </a:rPr>
              <a:t>Race, Ethnicity and Identity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73352" y="2638044"/>
            <a:ext cx="5797296" cy="3101983"/>
          </a:xfrm>
        </p:spPr>
        <p:txBody>
          <a:bodyPr>
            <a:normAutofit/>
          </a:bodyPr>
          <a:lstStyle/>
          <a:p>
            <a:r>
              <a:rPr lang="en-GB" sz="2600" dirty="0" err="1"/>
              <a:t>Dr.</a:t>
            </a:r>
            <a:r>
              <a:rPr lang="en-GB" sz="2600" dirty="0"/>
              <a:t> Pamela Kea </a:t>
            </a:r>
          </a:p>
          <a:p>
            <a:endParaRPr lang="en-GB" sz="2500" dirty="0"/>
          </a:p>
          <a:p>
            <a:r>
              <a:rPr lang="en-GB" sz="2500" dirty="0"/>
              <a:t>Department of Anthropology</a:t>
            </a:r>
          </a:p>
          <a:p>
            <a:r>
              <a:rPr lang="en-GB" sz="2500" dirty="0"/>
              <a:t>Final year module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17BE2C-AD88-018C-F58A-5115F07DBDE8}"/>
              </a:ext>
            </a:extLst>
          </p:cNvPr>
          <p:cNvSpPr txBox="1"/>
          <p:nvPr/>
        </p:nvSpPr>
        <p:spPr>
          <a:xfrm>
            <a:off x="6559638" y="6657945"/>
            <a:ext cx="258436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openpress.usask.ca/introductiontopsychology/chapter/prejudice-discrimination-and-stereotyping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291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985EE1E4-532F-0E73-04BA-9359B9EB4A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22" r="26244" b="-1"/>
          <a:stretch/>
        </p:blipFill>
        <p:spPr>
          <a:xfrm>
            <a:off x="-166235" y="72984"/>
            <a:ext cx="9143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7F1F56-EAFB-DB84-41CC-689157532E6C}"/>
              </a:ext>
            </a:extLst>
          </p:cNvPr>
          <p:cNvSpPr txBox="1"/>
          <p:nvPr/>
        </p:nvSpPr>
        <p:spPr>
          <a:xfrm>
            <a:off x="1045029" y="878774"/>
            <a:ext cx="6709557" cy="5225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is race and racism?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and when does race emerge as a concept, an object of study and a lived reality?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is the relationship between race, ethnicity, gender, sexuality, nationality, class and culture?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does the myth of a post-racial society relate to white privilege?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has visual culture been used to reproduce and challenge racial hierarchies?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do mixed race identities challenge racial hierarchies of belonging?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3139BA-237E-0E19-9CDA-25ACAF0570D2}"/>
              </a:ext>
            </a:extLst>
          </p:cNvPr>
          <p:cNvSpPr txBox="1"/>
          <p:nvPr/>
        </p:nvSpPr>
        <p:spPr>
          <a:xfrm>
            <a:off x="6852988" y="6657945"/>
            <a:ext cx="229101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sefiks.com/2019/11/11/race-and-ethnicity-prediction-in-kera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97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ADEF10-C589-5F49-F556-096767D9C48C}"/>
              </a:ext>
            </a:extLst>
          </p:cNvPr>
          <p:cNvSpPr txBox="1"/>
          <p:nvPr/>
        </p:nvSpPr>
        <p:spPr>
          <a:xfrm>
            <a:off x="961900" y="987124"/>
            <a:ext cx="744583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2400" dirty="0"/>
            </a:br>
            <a:r>
              <a:rPr lang="en-GB" sz="2400" dirty="0"/>
              <a:t>This module focuses on theories of race, ethnicity and identity. It applies diverse theoretical approaches to the terms in historical and contemporary contexts. </a:t>
            </a:r>
            <a:endParaRPr lang="en-US" sz="2400" dirty="0"/>
          </a:p>
          <a:p>
            <a:endParaRPr lang="en-US" dirty="0"/>
          </a:p>
          <a:p>
            <a:r>
              <a:rPr lang="en-US" dirty="0"/>
              <a:t>                                           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32C9E0-8E6C-D819-5F69-046D1207C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00" y="2538351"/>
            <a:ext cx="2303814" cy="41949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3DBED-C2F5-FC25-353E-EDD16544F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325" y="2639291"/>
            <a:ext cx="2512701" cy="39930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CC38B4-6C8C-0B30-2A3E-684BF5C37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3139" y="2538351"/>
            <a:ext cx="4108863" cy="64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8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ap&#10;&#10;Description automatically generated">
            <a:extLst>
              <a:ext uri="{FF2B5EF4-FFF2-40B4-BE49-F238E27FC236}">
                <a16:creationId xmlns:a16="http://schemas.microsoft.com/office/drawing/2014/main" id="{62B74124-4F7A-49C1-471A-87984E918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597" r="640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328DA5-2B9E-9410-33E5-5D88F679A5DC}"/>
              </a:ext>
            </a:extLst>
          </p:cNvPr>
          <p:cNvSpPr txBox="1"/>
          <p:nvPr/>
        </p:nvSpPr>
        <p:spPr>
          <a:xfrm>
            <a:off x="570015" y="2638044"/>
            <a:ext cx="806334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 well as examining the way in which racial and ethnic identities have been constructed across time and space, the course interrogates these constructions with specific reference to: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2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C637A-644F-DE55-65D1-15D934840FED}"/>
              </a:ext>
            </a:extLst>
          </p:cNvPr>
          <p:cNvSpPr txBox="1"/>
          <p:nvPr/>
        </p:nvSpPr>
        <p:spPr>
          <a:xfrm>
            <a:off x="273132" y="472757"/>
            <a:ext cx="8740239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Week 1:  Historical Reflections on Race: Slavery, Colonialism and the Science of Race</a:t>
            </a:r>
          </a:p>
          <a:p>
            <a:r>
              <a:rPr lang="en-GB" sz="2400" dirty="0"/>
              <a:t>Week 2:  Race, Visual Culture and the Gaze</a:t>
            </a:r>
          </a:p>
          <a:p>
            <a:r>
              <a:rPr lang="en-GB" sz="2400" dirty="0"/>
              <a:t>Week 3:  Racial Capitalism, Structural Violence and the State</a:t>
            </a:r>
          </a:p>
          <a:p>
            <a:r>
              <a:rPr lang="en-GB" sz="2400" dirty="0"/>
              <a:t>Week 4:  Feminism, Intersectionality and the Politics of Difference</a:t>
            </a:r>
          </a:p>
          <a:p>
            <a:r>
              <a:rPr lang="en-GB" sz="2400" dirty="0"/>
              <a:t>Week 5:  Whiteness studies and Critical Race Theory</a:t>
            </a:r>
          </a:p>
          <a:p>
            <a:r>
              <a:rPr lang="en-GB" sz="2400" dirty="0"/>
              <a:t>Week 6:  Migration and Decolonial perspectives</a:t>
            </a:r>
          </a:p>
          <a:p>
            <a:r>
              <a:rPr lang="en-GB" sz="2400" dirty="0"/>
              <a:t>Week 7: Museum Collections and the Politics of Representation</a:t>
            </a:r>
          </a:p>
          <a:p>
            <a:r>
              <a:rPr lang="en-GB" sz="2400" dirty="0"/>
              <a:t>Week 8: Mixed Race Identities</a:t>
            </a:r>
          </a:p>
          <a:p>
            <a:r>
              <a:rPr lang="en-GB" sz="2400" dirty="0"/>
              <a:t>Week 9: </a:t>
            </a:r>
            <a:r>
              <a:rPr lang="en-GB" sz="2400" dirty="0" err="1"/>
              <a:t>Necropolitics</a:t>
            </a:r>
            <a:r>
              <a:rPr lang="en-GB" sz="2400" dirty="0"/>
              <a:t> and COVID-19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 descr="A person holding a sign&#10;&#10;Description automatically generated with medium confidence">
            <a:extLst>
              <a:ext uri="{FF2B5EF4-FFF2-40B4-BE49-F238E27FC236}">
                <a16:creationId xmlns:a16="http://schemas.microsoft.com/office/drawing/2014/main" id="{D75E3B01-F9FC-5D98-2C9B-E6281252D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4547607"/>
            <a:ext cx="3835730" cy="18376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FA0896-C906-7881-D1BE-6C427AD4F7E3}"/>
              </a:ext>
            </a:extLst>
          </p:cNvPr>
          <p:cNvSpPr txBox="1"/>
          <p:nvPr/>
        </p:nvSpPr>
        <p:spPr>
          <a:xfrm>
            <a:off x="0" y="6154411"/>
            <a:ext cx="88708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netzpolitik.org/2020/wie-us-behoerden-protestierende-digital-ueberwachen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35CE31-9EEA-E051-95D7-4F2A82EBB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873" y="3705100"/>
            <a:ext cx="3314700" cy="45610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86BDC7-9890-C3ED-AF46-4292F89C71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9250" y="4547607"/>
            <a:ext cx="3365500" cy="311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44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636F06-83A4-7629-FF57-7A4267FD4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78200" cy="50470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491371-4962-B3E0-47C4-DFE2987B1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327" y="2909454"/>
            <a:ext cx="2850078" cy="4275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5483AA-B551-A4B0-1988-50CC42710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913" y="1294409"/>
            <a:ext cx="3301701" cy="48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99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F8114-32AA-6432-0900-A9BDCA10D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2530227"/>
            <a:ext cx="2551176" cy="1495794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Teaching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EEB408-293C-B4BA-140C-01551D55DA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191175"/>
              </p:ext>
            </p:extLst>
          </p:nvPr>
        </p:nvGraphicFramePr>
        <p:xfrm>
          <a:off x="4048125" y="639763"/>
          <a:ext cx="4613672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5114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shade val="100000"/>
                <a:satMod val="185000"/>
                <a:lumMod val="120000"/>
              </a:schemeClr>
            </a:gs>
            <a:gs pos="100000">
              <a:schemeClr val="bg1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CA477-0A19-04B6-88D5-A61F15FC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solidFill>
            <a:schemeClr val="accent1"/>
          </a:solidFill>
          <a:ln w="177800" cmpd="thinThick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Previous dissertation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9A0D7-27DB-8923-C0ED-DFEAA52EB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216" y="2590542"/>
            <a:ext cx="6888757" cy="310198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1400" b="0" i="0" dirty="0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b="0" i="0" dirty="0">
                <a:effectLst/>
                <a:latin typeface="Arial" panose="020B0604020202020204" pitchFamily="34" charset="0"/>
              </a:rPr>
              <a:t> Entangled Islands, Shifting Identities: </a:t>
            </a:r>
            <a:br>
              <a:rPr lang="en-GB" dirty="0"/>
            </a:br>
            <a:r>
              <a:rPr lang="en-GB" dirty="0"/>
              <a:t> </a:t>
            </a:r>
            <a:r>
              <a:rPr lang="en-GB" b="0" i="0" dirty="0">
                <a:effectLst/>
                <a:latin typeface="Arial" panose="020B0604020202020204" pitchFamily="34" charset="0"/>
              </a:rPr>
              <a:t>white supremacy, colonialism, and the Irish diaspora</a:t>
            </a:r>
          </a:p>
          <a:p>
            <a:pPr>
              <a:lnSpc>
                <a:spcPct val="90000"/>
              </a:lnSpc>
            </a:pPr>
            <a:r>
              <a:rPr lang="en-GB" b="0" i="0" dirty="0">
                <a:effectLst/>
                <a:latin typeface="Arial" panose="020B0604020202020204" pitchFamily="34" charset="0"/>
              </a:rPr>
              <a:t>Visibility and Invisibility of Native Indian Women in Contemporary Canada: An </a:t>
            </a:r>
            <a:br>
              <a:rPr lang="en-GB" dirty="0"/>
            </a:br>
            <a:r>
              <a:rPr lang="en-GB" b="0" i="0" dirty="0">
                <a:effectLst/>
                <a:latin typeface="Arial" panose="020B0604020202020204" pitchFamily="34" charset="0"/>
              </a:rPr>
              <a:t>Anthropological Perspective on Marginalization and Representation </a:t>
            </a:r>
          </a:p>
          <a:p>
            <a:pPr>
              <a:lnSpc>
                <a:spcPct val="90000"/>
              </a:lnSpc>
            </a:pPr>
            <a:r>
              <a:rPr lang="en-GB" b="0" i="0" dirty="0">
                <a:effectLst/>
                <a:latin typeface="Arial" panose="020B0604020202020204" pitchFamily="34" charset="0"/>
              </a:rPr>
              <a:t>Identity Politics as a Social Justic</a:t>
            </a:r>
            <a:r>
              <a:rPr lang="en-GB" dirty="0">
                <a:latin typeface="Arial" panose="020B0604020202020204" pitchFamily="34" charset="0"/>
              </a:rPr>
              <a:t>e Technology</a:t>
            </a:r>
          </a:p>
          <a:p>
            <a:pPr>
              <a:lnSpc>
                <a:spcPct val="90000"/>
              </a:lnSpc>
            </a:pPr>
            <a:endParaRPr lang="en-GB" dirty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b="0" i="0" dirty="0">
                <a:effectLst/>
                <a:latin typeface="Arial" panose="020B0604020202020204" pitchFamily="34" charset="0"/>
              </a:rPr>
              <a:t>Brazil’s Racial Democracy: Boa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Aparência</a:t>
            </a:r>
            <a:r>
              <a:rPr lang="en-GB" b="0" i="0" dirty="0">
                <a:effectLst/>
                <a:latin typeface="Arial" panose="020B0604020202020204" pitchFamily="34" charset="0"/>
              </a:rPr>
              <a:t> (good appearance) and the ‘myth’ of harmonious </a:t>
            </a:r>
            <a:br>
              <a:rPr lang="en-GB" dirty="0"/>
            </a:br>
            <a:r>
              <a:rPr lang="en-GB" b="0" i="0" dirty="0">
                <a:effectLst/>
                <a:latin typeface="Arial" panose="020B0604020202020204" pitchFamily="34" charset="0"/>
              </a:rPr>
              <a:t>mixture</a:t>
            </a:r>
          </a:p>
        </p:txBody>
      </p:sp>
    </p:spTree>
    <p:extLst>
      <p:ext uri="{BB962C8B-B14F-4D97-AF65-F5344CB8AC3E}">
        <p14:creationId xmlns:p14="http://schemas.microsoft.com/office/powerpoint/2010/main" val="2457040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shade val="100000"/>
                <a:satMod val="185000"/>
                <a:lumMod val="120000"/>
              </a:schemeClr>
            </a:gs>
            <a:gs pos="100000">
              <a:schemeClr val="bg1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8FA50-92A4-C804-5A55-E58559B9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solidFill>
            <a:schemeClr val="accent1"/>
          </a:solidFill>
          <a:ln w="177800" cmpd="thinThick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Previous dissertation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235A6-1608-F4FC-C178-BCDE316BD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905" y="2638044"/>
            <a:ext cx="6982691" cy="3101983"/>
          </a:xfrm>
        </p:spPr>
        <p:txBody>
          <a:bodyPr>
            <a:normAutofit/>
          </a:bodyPr>
          <a:lstStyle/>
          <a:p>
            <a:r>
              <a:rPr lang="en-GB" b="0" i="0" dirty="0">
                <a:effectLst/>
                <a:latin typeface="Arial" panose="020B0604020202020204" pitchFamily="34" charset="0"/>
              </a:rPr>
              <a:t>The American Nightmare: An analysis of slavery, institutional racism, and the birth </a:t>
            </a:r>
            <a:br>
              <a:rPr lang="en-GB" dirty="0"/>
            </a:br>
            <a:r>
              <a:rPr lang="en-GB" b="0" i="0" dirty="0">
                <a:effectLst/>
                <a:latin typeface="Arial" panose="020B0604020202020204" pitchFamily="34" charset="0"/>
              </a:rPr>
              <a:t>of the carceral state in the USA</a:t>
            </a:r>
            <a:endParaRPr lang="en-GB" dirty="0">
              <a:latin typeface="Lato" panose="020F0502020204030203" pitchFamily="34" charset="0"/>
            </a:endParaRPr>
          </a:p>
          <a:p>
            <a:r>
              <a:rPr lang="en-GB" b="0" i="0" dirty="0">
                <a:effectLst/>
                <a:latin typeface="Arial" panose="020B0604020202020204" pitchFamily="34" charset="0"/>
              </a:rPr>
              <a:t>Creative Disruption: Afrofuturism as a Methodology for Resisting Racial Mythologies </a:t>
            </a:r>
            <a:endParaRPr lang="en-GB" dirty="0">
              <a:latin typeface="Lato" panose="020F0502020204030203" pitchFamily="34" charset="0"/>
            </a:endParaRPr>
          </a:p>
          <a:p>
            <a:br>
              <a:rPr lang="en-GB" dirty="0"/>
            </a:br>
            <a:r>
              <a:rPr lang="en-GB" b="0" i="0" dirty="0">
                <a:effectLst/>
                <a:latin typeface="Arial" panose="020B0604020202020204" pitchFamily="34" charset="0"/>
              </a:rPr>
              <a:t>How has the outbreak of the COVID-19 Pandemic stimulated a resurgence of underlying racial attitudes by Western societies towards China?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017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73" y="2349925"/>
            <a:ext cx="2624234" cy="2456442"/>
          </a:xfrm>
        </p:spPr>
        <p:txBody>
          <a:bodyPr>
            <a:normAutofit/>
          </a:bodyPr>
          <a:lstStyle/>
          <a:p>
            <a:r>
              <a:rPr lang="en-GB" b="1"/>
              <a:t>Learning Outcomes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8835" y="803186"/>
            <a:ext cx="4711405" cy="5248622"/>
          </a:xfrm>
        </p:spPr>
        <p:txBody>
          <a:bodyPr>
            <a:normAutofit/>
          </a:bodyPr>
          <a:lstStyle/>
          <a:p>
            <a:pPr lvl="0"/>
            <a:r>
              <a:rPr lang="en-GB" sz="1800" dirty="0"/>
              <a:t>Have an understanding of the history and theories of race and ethnicity, and how they interact with others forms of identification such as gender, sexuality, nationality and class.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/>
              <a:t>Display a knowledge of a range of situated historical, contemporary and ethnographic case studies that reveal the dynamics of race and ethnicity in relation to hierarchy, power, resistance, representation and techniques of governance.</a:t>
            </a:r>
            <a:endParaRPr lang="en-US" sz="1800" dirty="0"/>
          </a:p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p view of books formed into a circle">
            <a:extLst>
              <a:ext uri="{FF2B5EF4-FFF2-40B4-BE49-F238E27FC236}">
                <a16:creationId xmlns:a16="http://schemas.microsoft.com/office/drawing/2014/main" id="{F7CC50F7-5808-8E0F-0721-25B7D3373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52" r="19723" b="-1"/>
          <a:stretch/>
        </p:blipFill>
        <p:spPr>
          <a:xfrm>
            <a:off x="20" y="10"/>
            <a:ext cx="5653258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844368"/>
            <a:ext cx="4446270" cy="1188720"/>
          </a:xfrm>
          <a:solidFill>
            <a:schemeClr val="bg1">
              <a:alpha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Learning Outcomes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9291BAA3-FE23-4A48-BA9E-EF0D56A83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278" y="6740"/>
            <a:ext cx="34907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1704" y="973600"/>
            <a:ext cx="2530602" cy="4924280"/>
          </a:xfrm>
        </p:spPr>
        <p:txBody>
          <a:bodyPr anchor="ctr">
            <a:normAutofit/>
          </a:bodyPr>
          <a:lstStyle/>
          <a:p>
            <a:pPr lvl="0"/>
            <a:r>
              <a:rPr lang="en-GB">
                <a:solidFill>
                  <a:srgbClr val="FFFFFF"/>
                </a:solidFill>
              </a:rPr>
              <a:t>Apply theory/insights/literature to empirical contexts and specific themes related to the topic with an appropriate degree of critical awareness and with reference to the literature.</a:t>
            </a:r>
          </a:p>
          <a:p>
            <a:pPr lvl="0"/>
            <a:endParaRPr lang="en-US">
              <a:solidFill>
                <a:srgbClr val="FFFFFF"/>
              </a:solidFill>
            </a:endParaRPr>
          </a:p>
          <a:p>
            <a:pPr lvl="0"/>
            <a:r>
              <a:rPr lang="en-GB">
                <a:solidFill>
                  <a:srgbClr val="FFFFFF"/>
                </a:solidFill>
              </a:rPr>
              <a:t>Conduct independent research on a related topic.</a:t>
            </a:r>
            <a:endParaRPr lang="en-US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Glasses on top of a book">
            <a:extLst>
              <a:ext uri="{FF2B5EF4-FFF2-40B4-BE49-F238E27FC236}">
                <a16:creationId xmlns:a16="http://schemas.microsoft.com/office/drawing/2014/main" id="{41FC5EA4-780B-41B1-3412-57CE537177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62" r="40071" b="-1"/>
          <a:stretch/>
        </p:blipFill>
        <p:spPr>
          <a:xfrm>
            <a:off x="481" y="10"/>
            <a:ext cx="457200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841505"/>
            <a:ext cx="3365473" cy="1174991"/>
          </a:xfr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GB" sz="2100" b="1">
                <a:solidFill>
                  <a:schemeClr val="bg1"/>
                </a:solidFill>
              </a:rPr>
              <a:t>Assessment</a:t>
            </a:r>
            <a:br>
              <a:rPr lang="en-US" sz="2100">
                <a:solidFill>
                  <a:schemeClr val="bg1"/>
                </a:solidFill>
              </a:rPr>
            </a:br>
            <a:endParaRPr lang="en-US" sz="210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7955" y="976129"/>
            <a:ext cx="3603699" cy="4919815"/>
          </a:xfrm>
        </p:spPr>
        <p:txBody>
          <a:bodyPr anchor="ctr">
            <a:normAutofit/>
          </a:bodyPr>
          <a:lstStyle/>
          <a:p>
            <a:endParaRPr lang="en-US" sz="2300" dirty="0"/>
          </a:p>
          <a:p>
            <a:r>
              <a:rPr lang="en-GB" sz="2300" dirty="0"/>
              <a:t>Dissertation presentation (non-contributory)</a:t>
            </a:r>
          </a:p>
          <a:p>
            <a:endParaRPr lang="en-US" sz="2300" dirty="0"/>
          </a:p>
          <a:p>
            <a:r>
              <a:rPr lang="en-GB" sz="2300"/>
              <a:t>7,000 word </a:t>
            </a:r>
            <a:r>
              <a:rPr lang="en-GB" sz="2300" dirty="0"/>
              <a:t>dissertation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655A9-E1E2-67DA-E454-16542E9BB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03" y="190248"/>
            <a:ext cx="3290594" cy="1141497"/>
          </a:xfrm>
        </p:spPr>
        <p:txBody>
          <a:bodyPr/>
          <a:lstStyle/>
          <a:p>
            <a:r>
              <a:rPr lang="en-US" dirty="0"/>
              <a:t>About the convenor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C919C-708A-208E-6C83-3DACEE0FA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705" y="629392"/>
            <a:ext cx="3340101" cy="5888416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200" dirty="0"/>
              <a:t>Pamela Kea, Reader in Anthropology</a:t>
            </a:r>
          </a:p>
          <a:p>
            <a:r>
              <a:rPr lang="en-US" sz="1800" dirty="0"/>
              <a:t>My research focuses on: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sylum, displacement and migration governance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in the UK and Europe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The West African diaspora in the UK, 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eturn to West Africa and transnational relations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idden and counter narratives of West African migration and return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Decolonizing the study of migration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8A7C0-9FBF-D4D6-CC55-CD57286AA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5023" y="1477065"/>
            <a:ext cx="2846070" cy="412291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F793B-B783-66A0-A6DD-6855A7853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49" y="1199408"/>
            <a:ext cx="3218747" cy="1936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61F4AF-75C3-4C1D-747D-E261EF65E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963" y="3135568"/>
            <a:ext cx="3594100" cy="394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0481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{B1805D7E-E0F9-2047-94BB-ED2A01C3D661}tf10001120</Template>
  <TotalTime>1588</TotalTime>
  <Words>620</Words>
  <Application>Microsoft Macintosh PowerPoint</Application>
  <PresentationFormat>On-screen Show (4:3)</PresentationFormat>
  <Paragraphs>87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Gill Sans MT</vt:lpstr>
      <vt:lpstr>Lato</vt:lpstr>
      <vt:lpstr>Parcel</vt:lpstr>
      <vt:lpstr>Race, Ethnicity and Identity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Teaching</vt:lpstr>
      <vt:lpstr>Previous dissertation topics</vt:lpstr>
      <vt:lpstr>Previous dissertation topics</vt:lpstr>
      <vt:lpstr>Learning Outcomes </vt:lpstr>
      <vt:lpstr>Learning Outcomes</vt:lpstr>
      <vt:lpstr>Assessment </vt:lpstr>
      <vt:lpstr>About the convenor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Race, Ethnicity and Identity</dc:title>
  <dc:creator>Pamela Kea</dc:creator>
  <cp:lastModifiedBy>Pamela Kea</cp:lastModifiedBy>
  <cp:revision>67</cp:revision>
  <cp:lastPrinted>2015-03-26T09:04:50Z</cp:lastPrinted>
  <dcterms:created xsi:type="dcterms:W3CDTF">2013-04-11T08:52:53Z</dcterms:created>
  <dcterms:modified xsi:type="dcterms:W3CDTF">2023-03-04T14:25:01Z</dcterms:modified>
</cp:coreProperties>
</file>