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4" r:id="rId5"/>
    <p:sldId id="275" r:id="rId6"/>
    <p:sldId id="272" r:id="rId7"/>
    <p:sldId id="268" r:id="rId8"/>
    <p:sldId id="269" r:id="rId9"/>
    <p:sldId id="266" r:id="rId10"/>
    <p:sldId id="267" r:id="rId11"/>
    <p:sldId id="265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18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5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94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31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07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39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31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1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01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1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84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7F806-F6D0-450E-B4A4-541D22647C1A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5E390-3186-41EA-B90D-FC9FE2F79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15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7772400" cy="62071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Environmental Anthropology 2022</a:t>
            </a:r>
            <a:endParaRPr lang="en-GB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3174"/>
            <a:ext cx="9144000" cy="625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08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476672"/>
          </a:xfrm>
        </p:spPr>
        <p:txBody>
          <a:bodyPr>
            <a:noAutofit/>
          </a:bodyPr>
          <a:lstStyle/>
          <a:p>
            <a:r>
              <a:rPr lang="en-GB" sz="2800" dirty="0" smtClean="0"/>
              <a:t>Environmental Anthropology</a:t>
            </a:r>
            <a:br>
              <a:rPr lang="en-GB" sz="2800" dirty="0" smtClean="0"/>
            </a:br>
            <a:r>
              <a:rPr lang="en-GB" sz="2800" dirty="0" smtClean="0"/>
              <a:t>Structure of the Course</a:t>
            </a:r>
            <a:br>
              <a:rPr lang="en-GB" sz="2800" dirty="0" smtClean="0"/>
            </a:br>
            <a:r>
              <a:rPr lang="en-GB" sz="2800" dirty="0" smtClean="0"/>
              <a:t>Built around a number of current debates (and ‘turns’)</a:t>
            </a:r>
            <a:endParaRPr lang="en-GB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031948"/>
              </p:ext>
            </p:extLst>
          </p:nvPr>
        </p:nvGraphicFramePr>
        <p:xfrm>
          <a:off x="0" y="1700808"/>
          <a:ext cx="9144000" cy="5206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9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4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3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Lecture: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Introduction; Class: What is ‘the environment’ (earth, air, fire, water, music, words, virtual?)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</a:t>
                      </a:r>
                      <a:r>
                        <a:rPr lang="en-GB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Human Animal Relations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&amp; the turn to Multi-species ethnography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3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‘Noble savage’,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Indigeneity and the ontological and </a:t>
                      </a:r>
                      <a:r>
                        <a:rPr lang="en-GB" sz="1800" baseline="0" dirty="0" err="1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persepectivist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turn.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4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err="1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Nature</a:t>
                      </a:r>
                      <a:r>
                        <a:rPr lang="en-GB" sz="1800" baseline="30000" dirty="0" err="1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TM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Inc. and the commodification of nature: Is nature ‘natural capital’?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5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Experiencing the environment: ‘reconnecting’, rewilding etc.</a:t>
                      </a: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READING WEEK – 2000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word analytical essay, building your own topic due the next Monday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</a:t>
                      </a:r>
                      <a:r>
                        <a:rPr lang="en-GB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7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7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Anthropology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of climate: Anthropology addresses Climate Change</a:t>
                      </a:r>
                      <a:endParaRPr lang="en-GB" sz="18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7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Conservation: social justice or eco-centrist turns? </a:t>
                      </a:r>
                      <a:endParaRPr lang="en-GB" sz="18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2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Transforming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the planet</a:t>
                      </a: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: Anthropology, the Anthropocene and  Geoengineering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– Class: </a:t>
                      </a: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The temporal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turn: </a:t>
                      </a: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futures: catastrophe in society, science and science fiction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79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 10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One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to one tutorials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725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Week</a:t>
                      </a:r>
                      <a:r>
                        <a:rPr lang="en-GB" sz="14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11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7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Workshop</a:t>
                      </a:r>
                      <a:r>
                        <a:rPr lang="en-GB" sz="1800" baseline="0" dirty="0" smtClean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presenting long essay ideas</a:t>
                      </a:r>
                      <a:endParaRPr lang="en-GB" sz="18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887" marR="8887" marT="8887" marB="8887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39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Assessment is by 5000 word ‘essay’ ( short dissertation). Work Schedule: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400600"/>
          </a:xfrm>
        </p:spPr>
        <p:txBody>
          <a:bodyPr>
            <a:noAutofit/>
          </a:bodyPr>
          <a:lstStyle/>
          <a:p>
            <a:r>
              <a:rPr lang="en-GB" sz="2000" dirty="0" smtClean="0"/>
              <a:t>The </a:t>
            </a:r>
            <a:r>
              <a:rPr lang="en-GB" sz="2000" dirty="0"/>
              <a:t>course delivers </a:t>
            </a:r>
            <a:r>
              <a:rPr lang="en-GB" sz="2000" dirty="0" smtClean="0"/>
              <a:t>intensive content until week </a:t>
            </a:r>
            <a:r>
              <a:rPr lang="en-GB" sz="2000" dirty="0"/>
              <a:t>9</a:t>
            </a:r>
            <a:endParaRPr lang="en-GB" sz="2000" dirty="0" smtClean="0"/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Initial one-to-one meetings Thursday of week 1 (or by appointment)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In </a:t>
            </a:r>
            <a:r>
              <a:rPr lang="en-GB" sz="2000" dirty="0" smtClean="0"/>
              <a:t>reading week you write an analytical essay </a:t>
            </a:r>
            <a:r>
              <a:rPr lang="en-GB" sz="2000" dirty="0"/>
              <a:t>of </a:t>
            </a:r>
            <a:r>
              <a:rPr lang="en-GB" sz="2000" dirty="0" smtClean="0"/>
              <a:t>1-2000 </a:t>
            </a:r>
            <a:r>
              <a:rPr lang="en-GB" sz="2000" dirty="0"/>
              <a:t>words to help build </a:t>
            </a:r>
            <a:r>
              <a:rPr lang="en-GB" sz="2000" dirty="0" smtClean="0"/>
              <a:t>Long Essay ideas </a:t>
            </a:r>
            <a:r>
              <a:rPr lang="en-GB" sz="2000" dirty="0"/>
              <a:t>and analysis [this will be handed in at the </a:t>
            </a:r>
            <a:r>
              <a:rPr lang="en-GB" sz="2000" dirty="0" smtClean="0"/>
              <a:t>beginning of week 7 </a:t>
            </a:r>
            <a:r>
              <a:rPr lang="en-GB" sz="2000" dirty="0"/>
              <a:t>and </a:t>
            </a:r>
            <a:r>
              <a:rPr lang="en-GB" sz="2000" dirty="0" smtClean="0"/>
              <a:t>discussed in </a:t>
            </a:r>
            <a:r>
              <a:rPr lang="en-GB" sz="2000" dirty="0"/>
              <a:t>tutorials during week </a:t>
            </a:r>
            <a:r>
              <a:rPr lang="en-GB" sz="2000" dirty="0" smtClean="0"/>
              <a:t>9/10/11.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By week 10 you have developed an outline and in week 10, we present these </a:t>
            </a:r>
            <a:r>
              <a:rPr lang="en-GB" sz="2000" dirty="0"/>
              <a:t>dissertation </a:t>
            </a:r>
            <a:r>
              <a:rPr lang="en-GB" sz="2000" dirty="0" smtClean="0"/>
              <a:t>outlines in a workshop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Thus you will have two 15-20 </a:t>
            </a:r>
            <a:r>
              <a:rPr lang="en-GB" sz="2000" dirty="0"/>
              <a:t>minute </a:t>
            </a:r>
            <a:r>
              <a:rPr lang="en-GB" sz="2000" dirty="0" smtClean="0"/>
              <a:t>tutorials in Week 8 and Week 11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 smtClean="0"/>
              <a:t>The tutorial in week 11 will provide feedback </a:t>
            </a:r>
            <a:r>
              <a:rPr lang="en-GB" sz="2000" dirty="0"/>
              <a:t>on dissertation outlines. I can read and comment on the introduction as well as on overall structure and argument. </a:t>
            </a:r>
            <a:r>
              <a:rPr lang="en-GB" sz="1600" dirty="0"/>
              <a:t/>
            </a:r>
            <a:br>
              <a:rPr lang="en-GB" sz="1600" dirty="0"/>
            </a:b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4048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Long Essay (‘Short Dissertations’)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My aim is to help you find topic that fascinates you and to write something original.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does not have to relate directly to any element of the course so long as it addresses environmental questions (widely defined) and is approved by me.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They are a contribution to the discipline. Some are published.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is evidence of what you can do, helpful to future study, to future employment and for job references etc. etc.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should be fun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131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Some facts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30 Credits each</a:t>
            </a:r>
          </a:p>
          <a:p>
            <a:pPr eaLnBrk="1" hangingPunct="1"/>
            <a:r>
              <a:rPr lang="en-GB" altLang="en-US" dirty="0" smtClean="0"/>
              <a:t>5,000 words (Spring) </a:t>
            </a:r>
          </a:p>
          <a:p>
            <a:pPr eaLnBrk="1" hangingPunct="1"/>
            <a:r>
              <a:rPr lang="en-GB" altLang="en-US" dirty="0" smtClean="0"/>
              <a:t>This length INCLUDES footnotes, endnotes and quotations</a:t>
            </a:r>
          </a:p>
          <a:p>
            <a:pPr eaLnBrk="1" hangingPunct="1"/>
            <a:r>
              <a:rPr lang="en-GB" altLang="en-US" dirty="0"/>
              <a:t>5</a:t>
            </a:r>
            <a:r>
              <a:rPr lang="en-GB" altLang="en-US" dirty="0" smtClean="0"/>
              <a:t>000 words DOES NOT INCLUDE abstract, bibliography or appendices</a:t>
            </a:r>
          </a:p>
          <a:p>
            <a:pPr eaLnBrk="1" hangingPunct="1"/>
            <a:r>
              <a:rPr lang="en-GB" altLang="en-US" dirty="0" smtClean="0"/>
              <a:t>Referencing: Journal of Royal </a:t>
            </a:r>
            <a:r>
              <a:rPr lang="en-GB" altLang="en-US" dirty="0" err="1" smtClean="0"/>
              <a:t>Anth</a:t>
            </a:r>
            <a:r>
              <a:rPr lang="en-GB" altLang="en-US" dirty="0" smtClean="0"/>
              <a:t>. Inst.</a:t>
            </a:r>
          </a:p>
          <a:p>
            <a:pPr eaLnBrk="1" hangingPunct="1"/>
            <a:r>
              <a:rPr lang="en-GB" altLang="en-US" dirty="0" smtClean="0"/>
              <a:t>E-Submission</a:t>
            </a:r>
          </a:p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80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55977"/>
              </p:ext>
            </p:extLst>
          </p:nvPr>
        </p:nvGraphicFramePr>
        <p:xfrm>
          <a:off x="0" y="980730"/>
          <a:ext cx="8927976" cy="5877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27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Pollution in the Ganges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Climate change and evangelism in Fiji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Neoliberalism and Lyme disease in the UK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Discourses of self-regulation and the corporate world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Innate fear of snakes?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Virtual nature, google and </a:t>
                      </a:r>
                      <a:r>
                        <a:rPr lang="en-GB" sz="2000" dirty="0" err="1">
                          <a:effectLst/>
                        </a:rPr>
                        <a:t>biophilia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Half Earth for whom?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Grabbing the wind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</a:rPr>
                        <a:t>Satoyama</a:t>
                      </a:r>
                      <a:r>
                        <a:rPr lang="en-GB" sz="2000" dirty="0">
                          <a:effectLst/>
                        </a:rPr>
                        <a:t>, landscapes and nationalism in Japan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Death or Digital endurance?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 garden wall… and the more than human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Gender and Lemur primatology in Madagascar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Extinction Rebellion: do crisis narratives work?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Algorithms and environment…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55140" y="3959510"/>
            <a:ext cx="17999153" cy="9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80512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2018 essay topics (2019 and 2020 to come….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634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 smtClean="0"/>
              <a:t>2017 </a:t>
            </a:r>
            <a:r>
              <a:rPr lang="en-GB" sz="2800" dirty="0" smtClean="0"/>
              <a:t>topics:</a:t>
            </a:r>
            <a:endParaRPr lang="en-GB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580962"/>
              </p:ext>
            </p:extLst>
          </p:nvPr>
        </p:nvGraphicFramePr>
        <p:xfrm>
          <a:off x="-34834" y="1700808"/>
          <a:ext cx="9144000" cy="5817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7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 smtClean="0">
                          <a:effectLst/>
                        </a:rPr>
                        <a:t>Permaculture, Ontology and modern environmentalism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 smtClean="0">
                          <a:effectLst/>
                        </a:rPr>
                        <a:t>Queers in Nature: Queer navigation in rural environments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Green violence and African Wildlife Conservation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Anthropocentrism, and captive animals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‘Anthropomorphism’ and commodification in Western Conservation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Rewilding in a post colonial landscape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Diet and Climate Change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The Commodification of Conservation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016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080632"/>
              </p:ext>
            </p:extLst>
          </p:nvPr>
        </p:nvGraphicFramePr>
        <p:xfrm>
          <a:off x="-257" y="908720"/>
          <a:ext cx="7164288" cy="5815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4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Transhumanism</a:t>
                      </a:r>
                      <a:r>
                        <a:rPr lang="en-GB" sz="2000" baseline="0" dirty="0" smtClean="0">
                          <a:effectLst/>
                        </a:rPr>
                        <a:t> and </a:t>
                      </a:r>
                      <a:r>
                        <a:rPr lang="en-GB" sz="2000" dirty="0" smtClean="0">
                          <a:effectLst/>
                        </a:rPr>
                        <a:t>Food </a:t>
                      </a:r>
                      <a:r>
                        <a:rPr lang="en-GB" sz="2000" dirty="0">
                          <a:effectLst/>
                        </a:rPr>
                        <a:t>Packaging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Virtual worlds and refugee experience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Geoengineering policy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9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Green Washing and Nuclear Power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Warring for biodiversity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Minorities and climate change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Animals on social media platforms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Population offsetting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Ecovillages: Utopian or mainstream?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Horse drawn travellers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Media(</a:t>
                      </a:r>
                      <a:r>
                        <a:rPr lang="en-GB" sz="2000" dirty="0" err="1">
                          <a:effectLst/>
                        </a:rPr>
                        <a:t>tion</a:t>
                      </a:r>
                      <a:r>
                        <a:rPr lang="en-GB" sz="2000" dirty="0">
                          <a:effectLst/>
                        </a:rPr>
                        <a:t>) of nature in Conservation International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Animal love: multi-species romantic and sexual encounters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Wonky vegetables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Captive elephants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Moss in Japanese Temple Gardens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Reducing carbon emissions in </a:t>
                      </a:r>
                      <a:r>
                        <a:rPr lang="en-GB" sz="2000" dirty="0">
                          <a:effectLst/>
                        </a:rPr>
                        <a:t>Cambodia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Green burials and bereavement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853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2700" dirty="0"/>
              <a:t/>
            </a:r>
            <a:br>
              <a:rPr lang="en-GB" sz="2700" dirty="0"/>
            </a:br>
            <a:r>
              <a:rPr lang="en-GB" sz="2700" b="1" dirty="0" smtClean="0"/>
              <a:t>Some previous topics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81876"/>
              </p:ext>
            </p:extLst>
          </p:nvPr>
        </p:nvGraphicFramePr>
        <p:xfrm>
          <a:off x="82365" y="1406887"/>
          <a:ext cx="8568952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Green Wall of the Sahel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Walking in Centre Parks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Greek Gold mining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Public </a:t>
                      </a:r>
                      <a:r>
                        <a:rPr lang="en-GB" sz="2400" dirty="0" smtClean="0">
                          <a:effectLst/>
                        </a:rPr>
                        <a:t>toilets in the UK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effectLst/>
                        </a:rPr>
                        <a:t>Bees,</a:t>
                      </a:r>
                      <a:r>
                        <a:rPr lang="en-GB" sz="2400" baseline="0" dirty="0" smtClean="0">
                          <a:effectLst/>
                        </a:rPr>
                        <a:t> bee language </a:t>
                      </a:r>
                      <a:r>
                        <a:rPr lang="en-GB" sz="2400" dirty="0" smtClean="0">
                          <a:effectLst/>
                        </a:rPr>
                        <a:t>and society</a:t>
                      </a:r>
                      <a:endParaRPr lang="en-GB" sz="2400" dirty="0" smtClean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Anthropocene and aesthetics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Anthropology, Primatology and animal ‘culture’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Palm oil and Green Grabbing in Colombia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Dogs, Dog walking and Brighton society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Indian rivers and ‘pollution’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Small islands and climate change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107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407935"/>
              </p:ext>
            </p:extLst>
          </p:nvPr>
        </p:nvGraphicFramePr>
        <p:xfrm>
          <a:off x="0" y="404663"/>
          <a:ext cx="9144000" cy="7200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Ecotourism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 crops and Oil Palm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Battlefields in Wildlife Conservation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Agency in the ‘animal turn’:</a:t>
                      </a:r>
                      <a:r>
                        <a:rPr lang="en-GB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What of structure</a:t>
                      </a: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Aboriginal Whaling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Swidden</a:t>
                      </a: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farming among the Karen (Myanmar)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Experiencing the city: underground and over-ground travel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Cranes, Human Dialogue and the Korean demilitarized zone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Snail Grazes and Charred Wooden Sculptures: Art, Imagination and Alternative Futures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Intimate Moments and the Digital </a:t>
                      </a:r>
                      <a:r>
                        <a:rPr lang="en-GB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Panopticon</a:t>
                      </a: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snapchat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human animal in Western Nature /Culture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Parks and ‘Idyllic’ Landscapes – UK and Africa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Veganism as a social movement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Perfection narratives and food waste: aesthetics, desire and consumption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real Westeros: film tourism and the experience of fictional landscapes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 Plan development: Ontological violence in Inuit Communities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8814">
                <a:tc>
                  <a:txBody>
                    <a:bodyPr/>
                    <a:lstStyle/>
                    <a:p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77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1412875"/>
            <a:ext cx="8229600" cy="525621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Urban Cultivation</a:t>
            </a:r>
          </a:p>
          <a:p>
            <a:r>
              <a:rPr lang="en-GB" dirty="0"/>
              <a:t>Intercultural universities and biodiversity</a:t>
            </a:r>
          </a:p>
          <a:p>
            <a:r>
              <a:rPr lang="en-GB" dirty="0"/>
              <a:t>Finnish sauna</a:t>
            </a:r>
          </a:p>
          <a:p>
            <a:r>
              <a:rPr lang="en-GB" dirty="0"/>
              <a:t>Bottled water</a:t>
            </a:r>
          </a:p>
          <a:p>
            <a:r>
              <a:rPr lang="en-GB" dirty="0"/>
              <a:t>The ‘nature’ of belonging</a:t>
            </a:r>
          </a:p>
          <a:p>
            <a:r>
              <a:rPr lang="en-GB" dirty="0" smtClean="0"/>
              <a:t>The </a:t>
            </a:r>
            <a:r>
              <a:rPr lang="en-GB" dirty="0"/>
              <a:t>elemental destruction of the Tibet cosmological order</a:t>
            </a:r>
          </a:p>
          <a:p>
            <a:r>
              <a:rPr lang="en-GB" dirty="0" smtClean="0"/>
              <a:t>Have </a:t>
            </a:r>
            <a:r>
              <a:rPr lang="en-GB" dirty="0"/>
              <a:t>we lost sight of the moon?</a:t>
            </a:r>
          </a:p>
          <a:p>
            <a:r>
              <a:rPr lang="en-GB" dirty="0" smtClean="0"/>
              <a:t>Trip </a:t>
            </a:r>
            <a:r>
              <a:rPr lang="en-GB" dirty="0"/>
              <a:t>advisor: internet and environmental appreciation</a:t>
            </a:r>
          </a:p>
          <a:p>
            <a:r>
              <a:rPr lang="en-GB" dirty="0"/>
              <a:t>Selling shamanism</a:t>
            </a:r>
          </a:p>
          <a:p>
            <a:r>
              <a:rPr lang="en-GB" dirty="0"/>
              <a:t>Animal agency</a:t>
            </a:r>
          </a:p>
          <a:p>
            <a:r>
              <a:rPr lang="en-GB" dirty="0"/>
              <a:t>Rethinking ‘The Whale’</a:t>
            </a:r>
          </a:p>
          <a:p>
            <a:r>
              <a:rPr lang="en-GB" dirty="0"/>
              <a:t>Human Gull Relations</a:t>
            </a:r>
          </a:p>
          <a:p>
            <a:r>
              <a:rPr lang="en-GB" dirty="0"/>
              <a:t>Wind Turbines</a:t>
            </a:r>
          </a:p>
          <a:p>
            <a:pPr marL="0" indent="0">
              <a:buFont typeface="Arial" pitchFamily="34" charset="0"/>
              <a:buNone/>
            </a:pPr>
            <a:endParaRPr lang="en-GB" sz="3100" dirty="0" smtClean="0"/>
          </a:p>
          <a:p>
            <a:pPr marL="0" indent="0">
              <a:buFont typeface="Arial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672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Past dissertation topics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412875"/>
            <a:ext cx="8229600" cy="525621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smtClean="0"/>
              <a:t>Phenomenology of capitalism in </a:t>
            </a:r>
            <a:r>
              <a:rPr lang="en-GB" b="1" dirty="0" smtClean="0"/>
              <a:t>Canary Wharf</a:t>
            </a:r>
          </a:p>
          <a:p>
            <a:pPr marL="0" indent="0">
              <a:buNone/>
            </a:pPr>
            <a:r>
              <a:rPr lang="en-GB" dirty="0" smtClean="0"/>
              <a:t>Inhabiting </a:t>
            </a:r>
            <a:r>
              <a:rPr lang="en-GB" b="1" dirty="0" smtClean="0"/>
              <a:t>virtual worlds</a:t>
            </a:r>
          </a:p>
          <a:p>
            <a:pPr marL="0" indent="0">
              <a:buNone/>
            </a:pPr>
            <a:r>
              <a:rPr lang="en-GB" dirty="0" smtClean="0"/>
              <a:t>The ‘</a:t>
            </a:r>
            <a:r>
              <a:rPr lang="en-GB" b="1" dirty="0" smtClean="0"/>
              <a:t>Environmental apocalypse’ in modern fiction</a:t>
            </a:r>
          </a:p>
          <a:p>
            <a:pPr marL="0" indent="0">
              <a:buNone/>
            </a:pPr>
            <a:r>
              <a:rPr lang="en-GB" dirty="0" smtClean="0"/>
              <a:t>Experiencing the sea, fish and policy – </a:t>
            </a:r>
            <a:r>
              <a:rPr lang="en-GB" b="1" dirty="0" smtClean="0"/>
              <a:t>Scottish Isles</a:t>
            </a:r>
          </a:p>
          <a:p>
            <a:pPr marL="0" indent="0">
              <a:buNone/>
            </a:pPr>
            <a:r>
              <a:rPr lang="en-GB" b="1" dirty="0" err="1" smtClean="0"/>
              <a:t>Cemetry</a:t>
            </a:r>
            <a:r>
              <a:rPr lang="en-GB" dirty="0" smtClean="0"/>
              <a:t>, space and nature in South London</a:t>
            </a:r>
          </a:p>
          <a:p>
            <a:pPr marL="0" indent="0">
              <a:buNone/>
            </a:pPr>
            <a:r>
              <a:rPr lang="en-GB" dirty="0" smtClean="0"/>
              <a:t>Tourism and environment in </a:t>
            </a:r>
            <a:r>
              <a:rPr lang="en-GB" b="1" dirty="0" smtClean="0"/>
              <a:t>Chernobyl </a:t>
            </a:r>
          </a:p>
          <a:p>
            <a:pPr marL="0" indent="0">
              <a:buNone/>
            </a:pPr>
            <a:r>
              <a:rPr lang="en-GB" b="1" dirty="0" smtClean="0"/>
              <a:t>Classification of grass in Kew Gardens</a:t>
            </a:r>
          </a:p>
          <a:p>
            <a:pPr marL="0" indent="0">
              <a:buNone/>
            </a:pPr>
            <a:r>
              <a:rPr lang="en-GB" b="1" dirty="0" smtClean="0"/>
              <a:t>Fox</a:t>
            </a:r>
            <a:r>
              <a:rPr lang="en-GB" dirty="0" smtClean="0"/>
              <a:t> Hunting</a:t>
            </a:r>
          </a:p>
          <a:p>
            <a:pPr marL="0" indent="0">
              <a:buNone/>
            </a:pPr>
            <a:r>
              <a:rPr lang="en-GB" b="1" dirty="0" smtClean="0"/>
              <a:t>Lithium mining in Bolivia</a:t>
            </a:r>
          </a:p>
          <a:p>
            <a:pPr marL="0" indent="0">
              <a:buNone/>
            </a:pPr>
            <a:r>
              <a:rPr lang="en-GB" dirty="0" smtClean="0"/>
              <a:t>Environment &amp; Palestinian politics</a:t>
            </a:r>
          </a:p>
          <a:p>
            <a:pPr marL="0" indent="0">
              <a:buNone/>
            </a:pPr>
            <a:r>
              <a:rPr lang="en-GB" b="1" dirty="0" smtClean="0"/>
              <a:t>Bull fighting and environmental representation</a:t>
            </a:r>
            <a:r>
              <a:rPr lang="en-GB" dirty="0" smtClean="0"/>
              <a:t> in Spain </a:t>
            </a:r>
          </a:p>
          <a:p>
            <a:pPr marL="0" indent="0">
              <a:buNone/>
            </a:pPr>
            <a:r>
              <a:rPr lang="en-GB" dirty="0" smtClean="0"/>
              <a:t>Factory farming</a:t>
            </a:r>
          </a:p>
          <a:p>
            <a:pPr marL="0" indent="0">
              <a:buNone/>
            </a:pPr>
            <a:r>
              <a:rPr lang="en-GB" dirty="0" smtClean="0"/>
              <a:t>Building in Italy</a:t>
            </a:r>
          </a:p>
          <a:p>
            <a:pPr marL="0" indent="0">
              <a:buNone/>
            </a:pPr>
            <a:r>
              <a:rPr lang="en-GB" dirty="0" smtClean="0"/>
              <a:t>Community gardens and </a:t>
            </a:r>
            <a:r>
              <a:rPr lang="en-GB" b="1" dirty="0" err="1" smtClean="0"/>
              <a:t>Ecocities</a:t>
            </a:r>
            <a:r>
              <a:rPr lang="en-GB" b="1" dirty="0" smtClean="0"/>
              <a:t> </a:t>
            </a:r>
          </a:p>
          <a:p>
            <a:pPr marL="0" indent="0">
              <a:buNone/>
            </a:pPr>
            <a:r>
              <a:rPr lang="en-GB" b="1" dirty="0" smtClean="0"/>
              <a:t>Biodiversity offsetting</a:t>
            </a:r>
          </a:p>
          <a:p>
            <a:pPr marL="0" indent="0">
              <a:buNone/>
            </a:pPr>
            <a:r>
              <a:rPr lang="en-GB" b="1" dirty="0" smtClean="0"/>
              <a:t>Incommensurable ontologies </a:t>
            </a:r>
          </a:p>
          <a:p>
            <a:pPr marL="0" indent="0">
              <a:buNone/>
            </a:pPr>
            <a:r>
              <a:rPr lang="en-GB" dirty="0" smtClean="0"/>
              <a:t>Informal </a:t>
            </a:r>
            <a:r>
              <a:rPr lang="en-GB" b="1" dirty="0" smtClean="0"/>
              <a:t>waste pickers</a:t>
            </a:r>
          </a:p>
          <a:p>
            <a:pPr marL="0" indent="0">
              <a:buNone/>
            </a:pPr>
            <a:r>
              <a:rPr lang="en-GB" dirty="0" smtClean="0"/>
              <a:t>‘Anthropomorphism’ and the </a:t>
            </a:r>
            <a:r>
              <a:rPr lang="en-GB" b="1" dirty="0" smtClean="0"/>
              <a:t>whale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6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981</Words>
  <Application>Microsoft Office PowerPoint</Application>
  <PresentationFormat>On-screen Show (4:3)</PresentationFormat>
  <Paragraphs>155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SimSun</vt:lpstr>
      <vt:lpstr>Arial</vt:lpstr>
      <vt:lpstr>Calibri</vt:lpstr>
      <vt:lpstr>Office Theme</vt:lpstr>
      <vt:lpstr>Environmental Anthropology 2022</vt:lpstr>
      <vt:lpstr>Environmental Anthropology Structure of the Course Built around a number of current debates (and ‘turns’)</vt:lpstr>
      <vt:lpstr>Assessment is by 5000 word ‘essay’ ( short dissertation). Work Schedule:</vt:lpstr>
      <vt:lpstr>Long Essay (‘Short Dissertations’)</vt:lpstr>
      <vt:lpstr>Some facts</vt:lpstr>
      <vt:lpstr>PowerPoint Presentation</vt:lpstr>
      <vt:lpstr>2017 topics:</vt:lpstr>
      <vt:lpstr>PowerPoint Presentation</vt:lpstr>
      <vt:lpstr>  Some previous topics </vt:lpstr>
      <vt:lpstr>PowerPoint Presentation</vt:lpstr>
      <vt:lpstr>PowerPoint Presentation</vt:lpstr>
      <vt:lpstr>Past dissertation topics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Anthropology</dc:title>
  <dc:creator>James Fairhead</dc:creator>
  <cp:lastModifiedBy>Susan Chater</cp:lastModifiedBy>
  <cp:revision>51</cp:revision>
  <dcterms:created xsi:type="dcterms:W3CDTF">2013-01-21T14:21:23Z</dcterms:created>
  <dcterms:modified xsi:type="dcterms:W3CDTF">2021-03-11T16:04:42Z</dcterms:modified>
</cp:coreProperties>
</file>