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9"/>
  </p:notesMasterIdLst>
  <p:sldIdLst>
    <p:sldId id="256" r:id="rId2"/>
    <p:sldId id="258" r:id="rId3"/>
    <p:sldId id="262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1A5CFB-89A6-D84E-B126-1BA74DDE2BF2}" v="9" dt="2022-02-14T08:55:00.186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E5DE-4ED1-7E41-B72D-AF901FBA28F9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BD78C-F068-7049-A169-FF29E7BB8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3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78C-F068-7049-A169-FF29E7BB8B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33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 to change on a yearly basis.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78C-F068-7049-A169-FF29E7BB8B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74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78C-F068-7049-A169-FF29E7BB8B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86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 to change on a yearly basis.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78C-F068-7049-A169-FF29E7BB8B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62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3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1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07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4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3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7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7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7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5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0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7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CD3C290-E8DF-B146-9024-CCD8EE173EB4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5C8EC4D-7D72-EF4D-B1EF-4516E8AB8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042" y="231914"/>
            <a:ext cx="4202775" cy="4179432"/>
          </a:xfrm>
        </p:spPr>
        <p:txBody>
          <a:bodyPr>
            <a:noAutofit/>
          </a:bodyPr>
          <a:lstStyle/>
          <a:p>
            <a:pPr algn="l"/>
            <a:br>
              <a:rPr lang="en-US" sz="3000" dirty="0">
                <a:solidFill>
                  <a:schemeClr val="bg1"/>
                </a:solidFill>
                <a:latin typeface="Arial Black"/>
                <a:cs typeface="Arial Black"/>
              </a:rPr>
            </a:br>
            <a:br>
              <a:rPr lang="en-US" sz="30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n-US" sz="3000" dirty="0">
                <a:solidFill>
                  <a:schemeClr val="bg1"/>
                </a:solidFill>
                <a:latin typeface="Arial Black"/>
                <a:cs typeface="Arial Black"/>
              </a:rPr>
              <a:t>DECOLONIAL MOVEMENTS</a:t>
            </a:r>
            <a:br>
              <a:rPr lang="en-US" sz="3000" dirty="0">
                <a:solidFill>
                  <a:schemeClr val="bg1"/>
                </a:solidFill>
                <a:latin typeface="Arial Black"/>
                <a:cs typeface="Arial Black"/>
              </a:rPr>
            </a:br>
            <a:br>
              <a:rPr lang="en-US" sz="3000" dirty="0">
                <a:solidFill>
                  <a:schemeClr val="bg1"/>
                </a:solidFill>
                <a:latin typeface="Arial Black"/>
                <a:cs typeface="Arial Black"/>
              </a:rPr>
            </a:br>
            <a:endParaRPr lang="en-US" sz="3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620" t="24784" r="3995" b="9333"/>
          <a:stretch/>
        </p:blipFill>
        <p:spPr>
          <a:xfrm>
            <a:off x="4638261" y="231913"/>
            <a:ext cx="2032001" cy="2043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013" r="12763"/>
          <a:stretch/>
        </p:blipFill>
        <p:spPr>
          <a:xfrm>
            <a:off x="6795420" y="231913"/>
            <a:ext cx="2083538" cy="2043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60034"/>
          <a:stretch/>
        </p:blipFill>
        <p:spPr>
          <a:xfrm>
            <a:off x="4638261" y="2374347"/>
            <a:ext cx="2032001" cy="2036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26238" r="13989"/>
          <a:stretch/>
        </p:blipFill>
        <p:spPr>
          <a:xfrm>
            <a:off x="6795420" y="2374347"/>
            <a:ext cx="2083538" cy="2036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06958" y="4836823"/>
            <a:ext cx="4572000" cy="17450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en-US" b="1" dirty="0" err="1">
                <a:solidFill>
                  <a:srgbClr val="000000"/>
                </a:solidFill>
                <a:latin typeface="Arial"/>
                <a:cs typeface="Arial"/>
              </a:rPr>
              <a:t>Dr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 Anna Laing</a:t>
            </a:r>
          </a:p>
          <a:p>
            <a:pPr lvl="0" algn="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Lecturer in International Development</a:t>
            </a:r>
          </a:p>
          <a:p>
            <a:pPr lvl="0" algn="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(Geography)</a:t>
            </a:r>
          </a:p>
          <a:p>
            <a:pPr lvl="0" algn="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Email: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A.F.Laing@sussex.ac.uk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 algn="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Office: Arts C, 208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r="22222"/>
          <a:stretch/>
        </p:blipFill>
        <p:spPr>
          <a:xfrm>
            <a:off x="282712" y="4551625"/>
            <a:ext cx="3030331" cy="215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0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30262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2629" y="0"/>
            <a:ext cx="68413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067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654" y="1586484"/>
            <a:ext cx="2763774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FFFFFF"/>
                </a:solidFill>
                <a:cs typeface="Arial Black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771" y="1586484"/>
            <a:ext cx="3990522" cy="470158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en-GB" sz="2000" b="1" dirty="0">
                <a:latin typeface="Arial"/>
                <a:cs typeface="Arial"/>
              </a:rPr>
              <a:t>PREMISE: </a:t>
            </a:r>
            <a:r>
              <a:rPr lang="en-GB" sz="2000" dirty="0">
                <a:latin typeface="Arial"/>
                <a:cs typeface="Arial"/>
              </a:rPr>
              <a:t>Colonial forms of power, knowledge and social ordering exist despite a broader move towards post-colonial societies. </a:t>
            </a:r>
          </a:p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en-GB" sz="2000" b="1" dirty="0">
                <a:latin typeface="Arial"/>
                <a:cs typeface="Arial"/>
              </a:rPr>
              <a:t>AIM:</a:t>
            </a:r>
            <a:r>
              <a:rPr lang="en-GB" sz="2000" dirty="0">
                <a:latin typeface="Arial"/>
                <a:cs typeface="Arial"/>
              </a:rPr>
              <a:t> This module examines the historical and geographical context of colonialism and introduces de-colonial political projects and intellectual traditions. It will examine a number of emancipatory political struggles for decolonised futures – including indigenous, feminist, environmental and black movements – from the past and present.</a:t>
            </a:r>
            <a:r>
              <a:rPr lang="en-GB" sz="2000" dirty="0">
                <a:effectLst/>
                <a:latin typeface="Arial"/>
                <a:cs typeface="Arial"/>
              </a:rPr>
              <a:t> </a:t>
            </a:r>
            <a:endParaRPr lang="en-US" sz="20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16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43EE4E4-4F6E-4D0C-8241-7422485C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313" y="-2"/>
            <a:ext cx="4554687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817" y="572680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sz="2200" dirty="0">
                <a:cs typeface="Arial Black"/>
              </a:rPr>
              <a:t>Who Should Take This Module?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CDFF21-67C6-4C4C-9A1C-C7726D3D3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2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8F8D60-BC6F-4B41-9481-5F49C96A1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140" y="806357"/>
            <a:ext cx="3383449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imeline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69" y="2186577"/>
            <a:ext cx="3119676" cy="21681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941" y="2029217"/>
            <a:ext cx="3356919" cy="318310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This is an interdisciplinary module with no prerequisites.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It is open to International Development (single and joint) and Geography (single and joint) students. 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The module would suit students with an interest in: decoloniality; postcolonial studies; social movements; grassroots development; and radical and emancipatory politics.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62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404872"/>
            <a:ext cx="2283712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400"/>
              <a:t>Weekly Topics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369051"/>
              </p:ext>
            </p:extLst>
          </p:nvPr>
        </p:nvGraphicFramePr>
        <p:xfrm>
          <a:off x="3970782" y="829394"/>
          <a:ext cx="4693159" cy="4884506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089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548">
                <a:tc gridSpan="2">
                  <a:txBody>
                    <a:bodyPr/>
                    <a:lstStyle/>
                    <a:p>
                      <a:r>
                        <a:rPr lang="en-US" sz="1700"/>
                        <a:t>Section 1: Theoretical</a:t>
                      </a:r>
                      <a:r>
                        <a:rPr lang="en-US" sz="1700" baseline="0"/>
                        <a:t> Perspectives</a:t>
                      </a:r>
                      <a:endParaRPr lang="en-US" sz="1700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2385">
                <a:tc>
                  <a:txBody>
                    <a:bodyPr/>
                    <a:lstStyle/>
                    <a:p>
                      <a:pPr algn="just"/>
                      <a:r>
                        <a:rPr lang="en-US" sz="1700" dirty="0"/>
                        <a:t>Week 1 </a:t>
                      </a:r>
                    </a:p>
                    <a:p>
                      <a:pPr algn="just"/>
                      <a:r>
                        <a:rPr lang="en-US" sz="1700" dirty="0"/>
                        <a:t>Week 2 </a:t>
                      </a:r>
                    </a:p>
                    <a:p>
                      <a:pPr algn="just"/>
                      <a:r>
                        <a:rPr lang="en-US" sz="1700" dirty="0"/>
                        <a:t>Week 3</a:t>
                      </a:r>
                    </a:p>
                    <a:p>
                      <a:pPr algn="just"/>
                      <a:r>
                        <a:rPr lang="en-US" sz="1700" dirty="0"/>
                        <a:t>Week 4 </a:t>
                      </a:r>
                    </a:p>
                    <a:p>
                      <a:pPr algn="just"/>
                      <a:endParaRPr lang="en-US" sz="1700" dirty="0"/>
                    </a:p>
                    <a:p>
                      <a:pPr algn="just"/>
                      <a:r>
                        <a:rPr lang="en-US" sz="1700" dirty="0"/>
                        <a:t>Week 5</a:t>
                      </a:r>
                      <a:endParaRPr lang="en-US" sz="1700" dirty="0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Introduction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Postcolonial and Subaltern Studies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err="1"/>
                        <a:t>Decolonial</a:t>
                      </a:r>
                      <a:r>
                        <a:rPr lang="en-US" sz="1700"/>
                        <a:t> Theory</a:t>
                      </a:r>
                      <a:r>
                        <a:rPr lang="en-US" sz="1700" baseline="0"/>
                        <a:t> and ‘</a:t>
                      </a:r>
                      <a:r>
                        <a:rPr lang="en-US" sz="1700" baseline="0" err="1"/>
                        <a:t>Decoloniality</a:t>
                      </a:r>
                      <a:r>
                        <a:rPr lang="en-US" sz="1700" baseline="0"/>
                        <a:t>’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Border Thinking and Indigenous Methodologies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Decolonial Solidarities</a:t>
                      </a:r>
                      <a:endParaRPr lang="en-US" sz="1700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188">
                <a:tc gridSpan="2">
                  <a:txBody>
                    <a:bodyPr/>
                    <a:lstStyle/>
                    <a:p>
                      <a:r>
                        <a:rPr lang="en-US" sz="1700" b="1"/>
                        <a:t>Section 2: </a:t>
                      </a:r>
                      <a:r>
                        <a:rPr lang="en-US" sz="1700" b="1" err="1"/>
                        <a:t>Decolonial</a:t>
                      </a:r>
                      <a:r>
                        <a:rPr lang="en-US" sz="1700" b="1"/>
                        <a:t> Movements: Past and Present </a:t>
                      </a:r>
                      <a:endParaRPr lang="en-US" sz="1700" b="1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2385">
                <a:tc>
                  <a:txBody>
                    <a:bodyPr/>
                    <a:lstStyle/>
                    <a:p>
                      <a:r>
                        <a:rPr lang="en-US" sz="1700" dirty="0"/>
                        <a:t>Week 6</a:t>
                      </a:r>
                    </a:p>
                    <a:p>
                      <a:r>
                        <a:rPr lang="en-US" sz="1700" dirty="0"/>
                        <a:t>Week 7</a:t>
                      </a:r>
                    </a:p>
                    <a:p>
                      <a:r>
                        <a:rPr lang="en-US" sz="1700" dirty="0"/>
                        <a:t>Week 8</a:t>
                      </a:r>
                    </a:p>
                    <a:p>
                      <a:r>
                        <a:rPr lang="en-US" sz="1700" dirty="0"/>
                        <a:t>Week 9</a:t>
                      </a:r>
                    </a:p>
                    <a:p>
                      <a:endParaRPr lang="en-US" sz="1700" dirty="0"/>
                    </a:p>
                    <a:p>
                      <a:r>
                        <a:rPr lang="en-US" sz="1700" dirty="0"/>
                        <a:t>Week 10</a:t>
                      </a:r>
                    </a:p>
                    <a:p>
                      <a:r>
                        <a:rPr lang="en-US" sz="1700" dirty="0"/>
                        <a:t>Week 11</a:t>
                      </a:r>
                      <a:endParaRPr lang="en-US" sz="1700" dirty="0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#</a:t>
                      </a:r>
                      <a:r>
                        <a:rPr lang="en-US" sz="1700" dirty="0" err="1"/>
                        <a:t>RhodesMustFall</a:t>
                      </a:r>
                      <a:endParaRPr lang="en-US" sz="1700" dirty="0"/>
                    </a:p>
                    <a:p>
                      <a:r>
                        <a:rPr lang="en-US" sz="1700" dirty="0"/>
                        <a:t>Indigenous</a:t>
                      </a:r>
                      <a:r>
                        <a:rPr lang="en-US" sz="1700" baseline="0" dirty="0"/>
                        <a:t> Autonomy</a:t>
                      </a:r>
                    </a:p>
                    <a:p>
                      <a:r>
                        <a:rPr lang="en-US" sz="1700" baseline="0" dirty="0" err="1"/>
                        <a:t>Decolonising</a:t>
                      </a:r>
                      <a:r>
                        <a:rPr lang="en-US" sz="1700" baseline="0" dirty="0"/>
                        <a:t> Nature</a:t>
                      </a:r>
                    </a:p>
                    <a:p>
                      <a:r>
                        <a:rPr lang="en-US" sz="1700" baseline="0" dirty="0"/>
                        <a:t>Feminist Movements and Intersectionality</a:t>
                      </a:r>
                    </a:p>
                    <a:p>
                      <a:r>
                        <a:rPr lang="en-US" sz="1700" baseline="0" dirty="0"/>
                        <a:t>Black Lives Matter</a:t>
                      </a:r>
                    </a:p>
                    <a:p>
                      <a:r>
                        <a:rPr lang="en-US" sz="1700" baseline="0" dirty="0"/>
                        <a:t>One-to-one essay tutorials </a:t>
                      </a:r>
                      <a:endParaRPr lang="en-US" sz="1700" baseline="0" dirty="0">
                        <a:latin typeface="Arial"/>
                        <a:cs typeface="Arial"/>
                      </a:endParaRPr>
                    </a:p>
                  </a:txBody>
                  <a:tcPr marL="85395" marR="85395" marT="42697" marB="4269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30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cs typeface="Arial Black"/>
              </a:rPr>
              <a:t>Teaching, Learning and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46" y="1843590"/>
            <a:ext cx="6584634" cy="361775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rgbClr val="404040"/>
                </a:solidFill>
                <a:latin typeface="Arial"/>
                <a:cs typeface="Arial"/>
              </a:rPr>
              <a:t>Assessment is split (20:80): a 1,500 word essay on the concept of ‘decoloniality’ due mid-term (20%), followed by a 3,500 word essay that bridges theoretical perspectives with case studies/examples of decolonial movements, title chosen by students with approval by course leader, due in assessment block 2 (80%).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rgbClr val="404040"/>
                </a:solidFill>
                <a:latin typeface="Arial"/>
                <a:cs typeface="Arial"/>
              </a:rPr>
              <a:t>Teaching is by 3-hour workshops comprising short lecture presentations, group discussion and analytical/practical exercises.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dirty="0">
                <a:solidFill>
                  <a:srgbClr val="404040"/>
                </a:solidFill>
                <a:latin typeface="Arial"/>
                <a:cs typeface="Arial"/>
              </a:rPr>
              <a:t>Learning materials will include academic research and publications, social movement literature, </a:t>
            </a:r>
            <a:r>
              <a:rPr lang="en-GB" dirty="0">
                <a:solidFill>
                  <a:srgbClr val="404040"/>
                </a:solidFill>
                <a:latin typeface="Arial"/>
                <a:cs typeface="Arial"/>
              </a:rPr>
              <a:t>photos, art, poetry, documentaries and videos.</a:t>
            </a:r>
            <a:endParaRPr lang="en-US" dirty="0">
              <a:solidFill>
                <a:srgbClr val="40404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607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cs typeface="Arial Black"/>
              </a:rP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816" y="1749864"/>
            <a:ext cx="7091924" cy="3953706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</a:pPr>
            <a:r>
              <a:rPr lang="en-GB" sz="1600" dirty="0">
                <a:solidFill>
                  <a:srgbClr val="404040"/>
                </a:solidFill>
                <a:latin typeface="Arial"/>
                <a:cs typeface="Arial"/>
              </a:rPr>
              <a:t>Demonstrate a systematic knowledge and understanding of key theoretical perspectives from postcolonial theory, subaltern studies and decolonial thought;</a:t>
            </a:r>
          </a:p>
          <a:p>
            <a:pPr lvl="0">
              <a:lnSpc>
                <a:spcPct val="90000"/>
              </a:lnSpc>
              <a:spcAft>
                <a:spcPts val="1200"/>
              </a:spcAft>
            </a:pPr>
            <a:r>
              <a:rPr lang="en-GB" sz="1600" dirty="0">
                <a:solidFill>
                  <a:srgbClr val="404040"/>
                </a:solidFill>
                <a:latin typeface="Arial"/>
                <a:cs typeface="Arial"/>
              </a:rPr>
              <a:t>Critically reflect on the ideas, theories and assumptions of dominant paradigms of power, knowledge and social ordering; </a:t>
            </a:r>
          </a:p>
          <a:p>
            <a:pPr lvl="0">
              <a:lnSpc>
                <a:spcPct val="90000"/>
              </a:lnSpc>
              <a:spcAft>
                <a:spcPts val="1200"/>
              </a:spcAft>
            </a:pPr>
            <a:r>
              <a:rPr lang="en-GB" sz="1600" dirty="0">
                <a:solidFill>
                  <a:srgbClr val="404040"/>
                </a:solidFill>
                <a:latin typeface="Arial"/>
                <a:cs typeface="Arial"/>
              </a:rPr>
              <a:t>Critically analyse the historical and geographical contexts that shape subaltern resistance and decolonial movements;</a:t>
            </a:r>
          </a:p>
          <a:p>
            <a:pPr lvl="0">
              <a:lnSpc>
                <a:spcPct val="90000"/>
              </a:lnSpc>
              <a:spcAft>
                <a:spcPts val="1200"/>
              </a:spcAft>
            </a:pPr>
            <a:r>
              <a:rPr lang="en-GB" sz="1600" dirty="0">
                <a:solidFill>
                  <a:srgbClr val="404040"/>
                </a:solidFill>
                <a:latin typeface="Arial"/>
                <a:cs typeface="Arial"/>
              </a:rPr>
              <a:t>Independently identify and explore appropriate empirical evidence and case studies of decolonial movements in the past and present;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GB" sz="1600" dirty="0">
                <a:solidFill>
                  <a:srgbClr val="404040"/>
                </a:solidFill>
                <a:latin typeface="Arial"/>
                <a:cs typeface="Arial"/>
              </a:rPr>
              <a:t>Critically apply knowledge of key theoretical perspectives to analyse, evaluate and assess the implications of different movements and struggles on future decolonial political projects.</a:t>
            </a:r>
            <a:r>
              <a:rPr lang="en-GB" sz="1600" dirty="0">
                <a:solidFill>
                  <a:srgbClr val="404040"/>
                </a:solidFill>
                <a:effectLst/>
                <a:latin typeface="Arial"/>
                <a:cs typeface="Arial"/>
              </a:rPr>
              <a:t> </a:t>
            </a:r>
            <a:endParaRPr lang="en-US" sz="1600" dirty="0">
              <a:solidFill>
                <a:srgbClr val="40404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8282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995" y="4483086"/>
            <a:ext cx="6039893" cy="1132765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800" dirty="0"/>
              <a:t>Some Readings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66F9AE-A561-434F-9BA1-12DB5E15C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710" y="2371364"/>
            <a:ext cx="1363871" cy="2061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EBBE5C-F269-2148-B817-690D0713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574" y="152435"/>
            <a:ext cx="1363037" cy="2003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AA58B-4AB3-714C-8751-5D06FFCC5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917" y="181492"/>
            <a:ext cx="1485747" cy="21055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572E1E-00A6-594F-BED2-230BEF857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3895" y="2486888"/>
            <a:ext cx="1220033" cy="1884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A251E5-A9EF-6B4C-A200-849BDF18EE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44" y="2548429"/>
            <a:ext cx="1484151" cy="22857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E700C4-8DA7-C24F-BF77-F00C2B4862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6702" y="202240"/>
            <a:ext cx="1485747" cy="23138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76E182-0896-C144-AC0E-0E8A2F629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932" y="202240"/>
            <a:ext cx="1355133" cy="2084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09C82F-D7C4-5443-AF50-4F32CFBCE0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7430" y="2396574"/>
            <a:ext cx="1297662" cy="201097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1292544-206C-334C-9FDA-312A225D9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030" y="2632733"/>
            <a:ext cx="1384047" cy="220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22437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{23102137-9EAD-2A42-BFA8-06F2914FAF90}tf10001120</Template>
  <TotalTime>774</TotalTime>
  <Words>469</Words>
  <Application>Microsoft Office PowerPoint</Application>
  <PresentationFormat>On-screen Show (4:3)</PresentationFormat>
  <Paragraphs>57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Gill Sans MT</vt:lpstr>
      <vt:lpstr>Parcel</vt:lpstr>
      <vt:lpstr>  DECOLONIAL MOVEMENTS  </vt:lpstr>
      <vt:lpstr>Overview</vt:lpstr>
      <vt:lpstr>Who Should Take This Module?</vt:lpstr>
      <vt:lpstr>Weekly Topics</vt:lpstr>
      <vt:lpstr>Teaching, Learning and Assessment</vt:lpstr>
      <vt:lpstr>Learning Outcomes</vt:lpstr>
      <vt:lpstr>Some Readings</vt:lpstr>
    </vt:vector>
  </TitlesOfParts>
  <Company>University of Glasgow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Decolonial Movements</dc:title>
  <dc:creator>Anna Frances Taylor</dc:creator>
  <cp:lastModifiedBy>Catherine Senger</cp:lastModifiedBy>
  <cp:revision>22</cp:revision>
  <dcterms:created xsi:type="dcterms:W3CDTF">2017-03-24T12:13:00Z</dcterms:created>
  <dcterms:modified xsi:type="dcterms:W3CDTF">2022-02-14T17:02:39Z</dcterms:modified>
</cp:coreProperties>
</file>