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2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5F2A40B3-B6EC-6A49-B2B4-DA5C66ADB156}" type="datetimeFigureOut">
              <a:rPr lang="en-US" smtClean="0"/>
              <a:t>10/03/2021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2F37-8586-8D42-8EB4-C7E6D21FB1E2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4014" y="3129901"/>
            <a:ext cx="5064185" cy="1678353"/>
          </a:xfrm>
        </p:spPr>
        <p:txBody>
          <a:bodyPr>
            <a:normAutofit/>
          </a:bodyPr>
          <a:lstStyle/>
          <a:p>
            <a:r>
              <a:rPr lang="en-US" dirty="0" smtClean="0"/>
              <a:t>Anthropology in the World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1619614" y="5260537"/>
            <a:ext cx="2852432" cy="1128495"/>
          </a:xfrm>
        </p:spPr>
        <p:txBody>
          <a:bodyPr/>
          <a:lstStyle/>
          <a:p>
            <a:r>
              <a:rPr lang="en-US" dirty="0" smtClean="0"/>
              <a:t>Third Year Option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80" y="225267"/>
            <a:ext cx="2904634" cy="290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818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this module we </a:t>
            </a:r>
            <a:r>
              <a:rPr lang="en-US" dirty="0"/>
              <a:t>will explore how anthropological </a:t>
            </a:r>
            <a:r>
              <a:rPr lang="en-US" dirty="0" smtClean="0"/>
              <a:t>and ethnographic knowledge </a:t>
            </a:r>
            <a:r>
              <a:rPr lang="en-US" dirty="0"/>
              <a:t>may be applied beyond the academy. However, </a:t>
            </a:r>
            <a:r>
              <a:rPr lang="en-US" dirty="0" smtClean="0"/>
              <a:t>we </a:t>
            </a:r>
            <a:r>
              <a:rPr lang="en-US" dirty="0"/>
              <a:t>will also consider how anthropological engagements in the world open new conceptual questions. The </a:t>
            </a:r>
            <a:r>
              <a:rPr lang="en-US" dirty="0" smtClean="0"/>
              <a:t>path </a:t>
            </a:r>
            <a:r>
              <a:rPr lang="en-US" dirty="0"/>
              <a:t>followed will be recursive, tracing theory, knowledge and practice back and forth. </a:t>
            </a:r>
          </a:p>
        </p:txBody>
      </p:sp>
    </p:spTree>
    <p:extLst>
      <p:ext uri="{BB962C8B-B14F-4D97-AF65-F5344CB8AC3E}">
        <p14:creationId xmlns:p14="http://schemas.microsoft.com/office/powerpoint/2010/main" val="32477147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Weekly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Ethnographies of knowledge across contexts: institutional uses (and misuses) of </a:t>
            </a:r>
            <a:r>
              <a:rPr lang="en-US" dirty="0" smtClean="0"/>
              <a:t>anthropology; borderlands – Marilyn </a:t>
            </a:r>
            <a:r>
              <a:rPr lang="en-US" dirty="0" smtClean="0"/>
              <a:t>Strathern</a:t>
            </a:r>
            <a:r>
              <a:rPr lang="en-US" dirty="0" smtClean="0"/>
              <a:t> </a:t>
            </a:r>
            <a:endParaRPr lang="en-GB" dirty="0"/>
          </a:p>
          <a:p>
            <a:r>
              <a:rPr lang="en-US" dirty="0"/>
              <a:t>Ethics of engaged/public anthropology: community-work and international development</a:t>
            </a:r>
            <a:endParaRPr lang="en-GB" dirty="0"/>
          </a:p>
          <a:p>
            <a:r>
              <a:rPr lang="en-US" dirty="0"/>
              <a:t>Relations between social theory and experience: worlds as ontologically multiple in theory and practice (</a:t>
            </a:r>
            <a:r>
              <a:rPr lang="en-US" dirty="0" smtClean="0"/>
              <a:t>exploring multiple </a:t>
            </a:r>
            <a:r>
              <a:rPr lang="en-US" dirty="0"/>
              <a:t>evidence cultures in global health and international development)</a:t>
            </a:r>
            <a:endParaRPr lang="en-GB" dirty="0"/>
          </a:p>
          <a:p>
            <a:r>
              <a:rPr lang="en-US" dirty="0"/>
              <a:t>Queering Anthropological Knowledge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093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Weekly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Death Worlds - Grief, Ghosts and </a:t>
            </a:r>
            <a:r>
              <a:rPr lang="en-US" dirty="0"/>
              <a:t>Necropolitics</a:t>
            </a:r>
            <a:r>
              <a:rPr lang="en-US" dirty="0"/>
              <a:t>: anthropology in worlds that are not worlds</a:t>
            </a:r>
            <a:endParaRPr lang="en-GB" dirty="0"/>
          </a:p>
          <a:p>
            <a:r>
              <a:rPr lang="en-US" dirty="0"/>
              <a:t>Viral Ethnography: conceiving COVID 19, HIV, and non-human life-worlds</a:t>
            </a:r>
            <a:endParaRPr lang="en-GB" dirty="0"/>
          </a:p>
          <a:p>
            <a:r>
              <a:rPr lang="en-US" dirty="0"/>
              <a:t>Anthropology with and without ‘</a:t>
            </a:r>
            <a:r>
              <a:rPr lang="en-US" dirty="0"/>
              <a:t>textuality</a:t>
            </a:r>
            <a:r>
              <a:rPr lang="en-US" dirty="0"/>
              <a:t>’: anthropology in action and abstraction</a:t>
            </a:r>
            <a:endParaRPr lang="en-GB" dirty="0"/>
          </a:p>
          <a:p>
            <a:r>
              <a:rPr lang="en-US" dirty="0"/>
              <a:t>‘</a:t>
            </a:r>
            <a:r>
              <a:rPr lang="en-US" dirty="0"/>
              <a:t>Worlding</a:t>
            </a:r>
            <a:r>
              <a:rPr lang="en-US" dirty="0"/>
              <a:t>’: senses, affect, </a:t>
            </a:r>
            <a:r>
              <a:rPr lang="en-US" dirty="0" smtClean="0"/>
              <a:t>action – advanced perspectives; Heidegger and anthropology</a:t>
            </a:r>
            <a:endParaRPr lang="en-GB" dirty="0"/>
          </a:p>
          <a:p>
            <a:r>
              <a:rPr lang="en-US" dirty="0"/>
              <a:t>Techniques and tensions of transition: from anthropology student to anthropologist in the world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60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We will explore connections between anthropological knowledge and everyday life-worlds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5137" r="151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1269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After taking this module students will be able to:</a:t>
            </a:r>
          </a:p>
          <a:p>
            <a:r>
              <a:rPr lang="en-GB" dirty="0" smtClean="0"/>
              <a:t>Demonstrate </a:t>
            </a:r>
            <a:r>
              <a:rPr lang="en-GB" dirty="0"/>
              <a:t>critical understanding of practices, methodologies and ethics of applied and engaged anthropology</a:t>
            </a:r>
          </a:p>
          <a:p>
            <a:r>
              <a:rPr lang="en-GB" dirty="0" smtClean="0"/>
              <a:t>Better understanding </a:t>
            </a:r>
            <a:r>
              <a:rPr lang="en-GB" dirty="0"/>
              <a:t>the relation between anthropological application and the generation of new theoretical perspectives</a:t>
            </a:r>
          </a:p>
          <a:p>
            <a:r>
              <a:rPr lang="en-GB" dirty="0" smtClean="0"/>
              <a:t>Apply </a:t>
            </a:r>
            <a:r>
              <a:rPr lang="en-GB" dirty="0"/>
              <a:t>critical knowledge of anthropological theory and practice in interdisciplinary contexts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629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853337" y="3090372"/>
            <a:ext cx="5413604" cy="1695631"/>
          </a:xfrm>
        </p:spPr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Utilise anthropological knowledge in respect of a range of ‘real world’ applications</a:t>
            </a:r>
          </a:p>
          <a:p>
            <a:r>
              <a:rPr lang="en-GB" dirty="0"/>
              <a:t>Engage creatively with anthropological theory and practice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100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module will include weekly three hour workshops – involving lectures and student presentations </a:t>
            </a:r>
            <a:endParaRPr lang="en-US" dirty="0"/>
          </a:p>
          <a:p>
            <a:r>
              <a:rPr lang="en-US" dirty="0" smtClean="0"/>
              <a:t>Creative exercises in engaging with anthropological texts and knowledge </a:t>
            </a:r>
          </a:p>
          <a:p>
            <a:r>
              <a:rPr lang="en-US" dirty="0" smtClean="0"/>
              <a:t>Practical exercises in the application of anthropology and ethnography – in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1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Students will take </a:t>
            </a:r>
            <a:r>
              <a:rPr lang="en-GB" i="1" dirty="0" smtClean="0"/>
              <a:t>one</a:t>
            </a:r>
            <a:r>
              <a:rPr lang="en-GB" dirty="0" smtClean="0"/>
              <a:t> of three 4000 word </a:t>
            </a:r>
            <a:r>
              <a:rPr lang="en-GB" dirty="0" err="1" smtClean="0"/>
              <a:t>assessent</a:t>
            </a:r>
            <a:r>
              <a:rPr lang="en-GB" dirty="0" smtClean="0"/>
              <a:t> options:</a:t>
            </a:r>
            <a:endParaRPr lang="en-GB" dirty="0"/>
          </a:p>
          <a:p>
            <a:pPr lvl="0"/>
            <a:r>
              <a:rPr lang="en-GB" dirty="0"/>
              <a:t>Essay – in the form of theoretical discussion and analysis</a:t>
            </a:r>
          </a:p>
          <a:p>
            <a:pPr lvl="0"/>
            <a:r>
              <a:rPr lang="en-GB" dirty="0"/>
              <a:t>A report on an engaged project – including theoretical application and analysis</a:t>
            </a:r>
          </a:p>
          <a:p>
            <a:r>
              <a:rPr lang="en-GB" dirty="0"/>
              <a:t>A reflexive piece of writing that explores the relation between </a:t>
            </a:r>
            <a:r>
              <a:rPr lang="en-GB" dirty="0" smtClean="0"/>
              <a:t>anthropological theory </a:t>
            </a:r>
            <a:r>
              <a:rPr lang="en-GB" dirty="0"/>
              <a:t>and experience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180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Relevant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 flipH="1" flipV="1">
            <a:off x="7319651" y="6553152"/>
            <a:ext cx="77366" cy="62074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74993">
            <a:off x="6865546" y="694826"/>
            <a:ext cx="1432444" cy="2213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07439">
            <a:off x="4750841" y="343225"/>
            <a:ext cx="1467466" cy="22137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20644">
            <a:off x="6314602" y="3728698"/>
            <a:ext cx="1601977" cy="2499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56475">
            <a:off x="3732061" y="3308308"/>
            <a:ext cx="1666055" cy="249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001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525831" y="2864689"/>
            <a:ext cx="4879532" cy="1695631"/>
          </a:xfrm>
        </p:spPr>
        <p:txBody>
          <a:bodyPr/>
          <a:lstStyle/>
          <a:p>
            <a:r>
              <a:rPr lang="en-US" dirty="0" smtClean="0"/>
              <a:t>Convener: </a:t>
            </a:r>
            <a:br>
              <a:rPr lang="en-US" dirty="0" smtClean="0"/>
            </a:br>
            <a:r>
              <a:rPr lang="en-US" dirty="0" smtClean="0"/>
              <a:t>Paul Boyce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</a:t>
            </a:r>
            <a:r>
              <a:rPr lang="en-US" dirty="0" smtClean="0"/>
              <a:t>y work explores anthropology and ethnography in theory and practice</a:t>
            </a:r>
          </a:p>
          <a:p>
            <a:r>
              <a:rPr lang="en-US" dirty="0" smtClean="0"/>
              <a:t>I a</a:t>
            </a:r>
            <a:r>
              <a:rPr lang="en-US" dirty="0"/>
              <a:t>m</a:t>
            </a:r>
            <a:r>
              <a:rPr lang="en-US" dirty="0" smtClean="0"/>
              <a:t> interested in practical uses of anthropological knowledge in ways that disrupt debates about applied versus conceptual knowledge</a:t>
            </a:r>
          </a:p>
          <a:p>
            <a:r>
              <a:rPr lang="en-US" dirty="0"/>
              <a:t>M</a:t>
            </a:r>
            <a:r>
              <a:rPr lang="en-US" dirty="0" smtClean="0"/>
              <a:t>uch of </a:t>
            </a:r>
            <a:r>
              <a:rPr lang="en-US" dirty="0"/>
              <a:t>m</a:t>
            </a:r>
            <a:r>
              <a:rPr lang="en-US" dirty="0" smtClean="0"/>
              <a:t>y ethnographic work has taken place in India – with a focus on sexual-life-worlds and queer theory</a:t>
            </a:r>
          </a:p>
          <a:p>
            <a:r>
              <a:rPr lang="en-US" dirty="0" smtClean="0"/>
              <a:t>I have also worked for </a:t>
            </a:r>
            <a:r>
              <a:rPr lang="en-US" dirty="0"/>
              <a:t>m</a:t>
            </a:r>
            <a:r>
              <a:rPr lang="en-US" dirty="0" smtClean="0"/>
              <a:t>any years as a researcher in international health and development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45091">
            <a:off x="600858" y="1438682"/>
            <a:ext cx="1222555" cy="175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233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Kilter.thmx</Template>
  <TotalTime>143</TotalTime>
  <Words>444</Words>
  <Application>Microsoft Macintosh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Kilter</vt:lpstr>
      <vt:lpstr>Anthropology in the World</vt:lpstr>
      <vt:lpstr>Overview</vt:lpstr>
      <vt:lpstr>Weekly Topics</vt:lpstr>
      <vt:lpstr>Weekly Topics</vt:lpstr>
      <vt:lpstr>We will explore connections between anthropological knowledge and everyday life-worlds</vt:lpstr>
      <vt:lpstr>Learning Outcomes</vt:lpstr>
      <vt:lpstr>Learning Outcomes</vt:lpstr>
      <vt:lpstr>Format</vt:lpstr>
      <vt:lpstr>Assessment</vt:lpstr>
      <vt:lpstr>Some Relevant Texts</vt:lpstr>
      <vt:lpstr>Convener:  Paul Boyce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Anthrpology in the World</dc:title>
  <dc:creator>Paul Boyce</dc:creator>
  <cp:lastModifiedBy>Paul Boyce</cp:lastModifiedBy>
  <cp:revision>11</cp:revision>
  <dcterms:created xsi:type="dcterms:W3CDTF">2021-03-10T18:39:10Z</dcterms:created>
  <dcterms:modified xsi:type="dcterms:W3CDTF">2021-03-10T21:02:32Z</dcterms:modified>
</cp:coreProperties>
</file>