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7"/>
  </p:notesMasterIdLst>
  <p:handoutMasterIdLst>
    <p:handoutMasterId r:id="rId18"/>
  </p:handoutMasterIdLst>
  <p:sldIdLst>
    <p:sldId id="262" r:id="rId10"/>
    <p:sldId id="294" r:id="rId11"/>
    <p:sldId id="296" r:id="rId12"/>
    <p:sldId id="297" r:id="rId13"/>
    <p:sldId id="300" r:id="rId14"/>
    <p:sldId id="298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506"/>
  </p:normalViewPr>
  <p:slideViewPr>
    <p:cSldViewPr snapToGrid="0" showGuides="1">
      <p:cViewPr varScale="1">
        <p:scale>
          <a:sx n="98" d="100"/>
          <a:sy n="98" d="100"/>
        </p:scale>
        <p:origin x="84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14.jpg"/><Relationship Id="rId5" Type="http://schemas.openxmlformats.org/officeDocument/2006/relationships/hyperlink" Target="https://cultureandcapitalismblog.wordpress.com/author/rebeccaprentice/" TargetMode="External"/><Relationship Id="rId4" Type="http://schemas.openxmlformats.org/officeDocument/2006/relationships/hyperlink" Target="mailto:r.j.prentice@sussex.ac.uk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s://uofsussex.padlet.org/rebeccaprentice/w2ia5lg75ihruo6t" TargetMode="External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s://saw.americananthro.org/" TargetMode="External"/><Relationship Id="rId7" Type="http://schemas.openxmlformats.org/officeDocument/2006/relationships/image" Target="../media/image28.jpeg"/><Relationship Id="rId2" Type="http://schemas.openxmlformats.org/officeDocument/2006/relationships/hyperlink" Target="https://slate.com/podcasts/working" TargetMode="External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hyperlink" Target="https://m.facebook.com/Anthropology-of-Labour-Network-EASA-348322485916423/" TargetMode="External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00438E-F4B4-B54A-833A-BF18C9382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420" y="2648923"/>
            <a:ext cx="8061159" cy="1560153"/>
          </a:xfrm>
        </p:spPr>
        <p:txBody>
          <a:bodyPr>
            <a:normAutofit/>
          </a:bodyPr>
          <a:lstStyle/>
          <a:p>
            <a:r>
              <a:rPr lang="en-US" sz="4400" dirty="0"/>
              <a:t>Anthropology of Work, </a:t>
            </a:r>
            <a:r>
              <a:rPr lang="en-US" sz="4400" dirty="0" err="1"/>
              <a:t>Labour</a:t>
            </a:r>
            <a:r>
              <a:rPr lang="en-US" sz="4400" dirty="0"/>
              <a:t> and Precarity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25C177A-CD19-7F4C-9D49-D397079D4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200" y="4692316"/>
            <a:ext cx="7891379" cy="1930903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Dr Rebecca Prentice</a:t>
            </a:r>
          </a:p>
          <a:p>
            <a:r>
              <a:rPr lang="en-US" sz="2000" dirty="0"/>
              <a:t>Department of Anthropology</a:t>
            </a:r>
          </a:p>
          <a:p>
            <a:endParaRPr lang="en-US" sz="1000" dirty="0"/>
          </a:p>
          <a:p>
            <a:r>
              <a:rPr lang="en-US" sz="2000" dirty="0"/>
              <a:t>30 credit, final-year module</a:t>
            </a:r>
          </a:p>
          <a:p>
            <a:r>
              <a:rPr lang="en-US" sz="2000" dirty="0"/>
              <a:t>Autumn 2022</a:t>
            </a:r>
          </a:p>
        </p:txBody>
      </p:sp>
      <p:pic>
        <p:nvPicPr>
          <p:cNvPr id="7" name="Picture Placeholder 4" descr="A picture containing people, sign, person, person&#10;&#10;Description automatically generated">
            <a:extLst>
              <a:ext uri="{FF2B5EF4-FFF2-40B4-BE49-F238E27FC236}">
                <a16:creationId xmlns:a16="http://schemas.microsoft.com/office/drawing/2014/main" id="{219C0D86-0F0D-5440-941F-33E7D8E89C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t="7263" r="6521" b="71202"/>
          <a:stretch/>
        </p:blipFill>
        <p:spPr>
          <a:xfrm>
            <a:off x="0" y="95851"/>
            <a:ext cx="9124103" cy="27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2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C5F1C6-F12A-3841-83C8-322AAC0AE4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515980"/>
            <a:ext cx="8142514" cy="500480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Most of us spend a huge amount of our lives engaged in ‘work,’ but what counts as work (and how it is valued) varies culturally and historically.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module will help students develop a fine-tuned appreciation of anthropologies of work, and how human labour mediates our relationships with the environment, with each other, and with utopian possibilities for the future.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We take an ethnographic, feminist, anti-racist perspective to break down timeworn categories that have been used previously to theorise work (formal/informal, public/private, paid/unpaid) to rethink the relationship between ‘making a living’ and ‘making a life.’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D3C94-254E-054A-840E-30E402C1D3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Module overview</a:t>
            </a:r>
          </a:p>
        </p:txBody>
      </p:sp>
    </p:spTree>
    <p:extLst>
      <p:ext uri="{BB962C8B-B14F-4D97-AF65-F5344CB8AC3E}">
        <p14:creationId xmlns:p14="http://schemas.microsoft.com/office/powerpoint/2010/main" val="1342691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0119FF-6DB9-8E4D-97CD-1ACE5181E9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00413" y="1492898"/>
            <a:ext cx="5629274" cy="2693340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I am an economic anthropologist who focuses on the anthropology of work and labour. </a:t>
            </a:r>
          </a:p>
          <a:p>
            <a:r>
              <a:rPr lang="en-GB" sz="2000" dirty="0"/>
              <a:t>My research is mostly on the politics of labour and health in the global garment industry, in the Caribbean and Bangladesh.</a:t>
            </a:r>
          </a:p>
          <a:p>
            <a:r>
              <a:rPr lang="en-GB" sz="2000" dirty="0"/>
              <a:t>I have also done research on trade unions, Deliveroo riders, and the UK gig economy.</a:t>
            </a:r>
          </a:p>
        </p:txBody>
      </p:sp>
      <p:pic>
        <p:nvPicPr>
          <p:cNvPr id="11" name="Picture Placeholder 10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C66BD487-8F0E-4244-B9C2-A33E3AB9323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2" b="23532"/>
          <a:stretch>
            <a:fillRect/>
          </a:stretch>
        </p:blipFill>
        <p:spPr>
          <a:xfrm>
            <a:off x="3108010" y="4435476"/>
            <a:ext cx="2927979" cy="2326057"/>
          </a:xfrm>
        </p:spPr>
      </p:pic>
      <p:pic>
        <p:nvPicPr>
          <p:cNvPr id="13" name="Picture Placeholder 1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6B2274B7-AD24-3D42-ADBE-B2D6A746B79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5" b="18945"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2805FF31-9E98-2440-845D-EA2AA5A94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Module convenor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AF7650-CC13-6F40-96C0-AC2AA16101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4313" y="3950348"/>
            <a:ext cx="2643187" cy="2907652"/>
          </a:xfrm>
        </p:spPr>
        <p:txBody>
          <a:bodyPr>
            <a:normAutofit/>
          </a:bodyPr>
          <a:lstStyle/>
          <a:p>
            <a:r>
              <a:rPr lang="en-GB" sz="2000" b="1" dirty="0"/>
              <a:t>Dr Rebecca Prentice</a:t>
            </a:r>
          </a:p>
          <a:p>
            <a:endParaRPr lang="en-GB" b="1" dirty="0"/>
          </a:p>
          <a:p>
            <a:r>
              <a:rPr lang="en-GB" sz="2000" dirty="0"/>
              <a:t>Arts C133</a:t>
            </a:r>
          </a:p>
          <a:p>
            <a:r>
              <a:rPr lang="en-GB" sz="1600" dirty="0">
                <a:hlinkClick r:id="rId4"/>
              </a:rPr>
              <a:t>r.j.prentice@sussex.ac.uk</a:t>
            </a:r>
            <a:r>
              <a:rPr lang="en-GB" sz="1600" dirty="0"/>
              <a:t> </a:t>
            </a:r>
          </a:p>
          <a:p>
            <a:r>
              <a:rPr lang="en-GB" sz="1600" dirty="0"/>
              <a:t>Blog: </a:t>
            </a:r>
            <a:r>
              <a:rPr lang="en-GB" sz="1600" dirty="0">
                <a:hlinkClick r:id="rId5"/>
              </a:rPr>
              <a:t>Culture &amp; Capitalism</a:t>
            </a:r>
            <a:endParaRPr lang="en-GB" sz="1600" dirty="0"/>
          </a:p>
        </p:txBody>
      </p:sp>
      <p:pic>
        <p:nvPicPr>
          <p:cNvPr id="9" name="Picture Placeholder 8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28EB21B-FEA0-0942-9593-616F468A7E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2" b="154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751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619899-3145-484A-812F-9937A69B74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496292"/>
            <a:ext cx="8142514" cy="4015510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Laying the foundations: work, capitalism, and </a:t>
            </a:r>
            <a:r>
              <a:rPr lang="en-GB" sz="2000" dirty="0" err="1"/>
              <a:t>wageless</a:t>
            </a:r>
            <a:r>
              <a:rPr lang="en-GB" sz="2000" dirty="0"/>
              <a:t> life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Race, class, gender and the ’making’ of production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Sex work, emotional labour, and gendered subjectivities at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Precarity and the precariat: new subjectivities for the 21</a:t>
            </a:r>
            <a:r>
              <a:rPr lang="en-GB" sz="2000" baseline="30000" dirty="0"/>
              <a:t>st</a:t>
            </a:r>
            <a:r>
              <a:rPr lang="en-GB" sz="2000" dirty="0"/>
              <a:t> century?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Embodied approaches: skill, precarious bodies, occupational 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Migrant labour, debt bondage, and modern slavery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Narratives of ‘Working’: from life histories to shop floor banter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Environment and work on a troubled planet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Labour politics in an age of automation: resistance and utopias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8284C-06CE-654B-ABC0-7E6A6620F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Topics include:</a:t>
            </a:r>
          </a:p>
        </p:txBody>
      </p:sp>
    </p:spTree>
    <p:extLst>
      <p:ext uri="{BB962C8B-B14F-4D97-AF65-F5344CB8AC3E}">
        <p14:creationId xmlns:p14="http://schemas.microsoft.com/office/powerpoint/2010/main" val="207072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E5F318-0220-5744-A533-58CCF27044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731817"/>
            <a:ext cx="8142514" cy="478896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is an interactive module, with a </a:t>
            </a:r>
            <a:r>
              <a:rPr lang="en-GB" sz="2000" b="1" u="sng" dirty="0"/>
              <a:t>1-hour lecture</a:t>
            </a:r>
            <a:r>
              <a:rPr lang="en-GB" sz="2000" dirty="0"/>
              <a:t> and </a:t>
            </a:r>
            <a:r>
              <a:rPr lang="en-GB" sz="2000" b="1" u="sng" dirty="0"/>
              <a:t>2-hour seminar</a:t>
            </a:r>
            <a:r>
              <a:rPr lang="en-GB" sz="2000" dirty="0"/>
              <a:t> each week. In the latter part of the term we will switch to one-to-one tutorials to support the writing of your essays.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Students play a big role in the module design and activities, with weekly peer facilitation.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You will have an opportunity to experiment with qualitative interviewing as we seek to understand what narratives of ‘work’ can tell us more widely about society.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/>
              <a:t>Assessment</a:t>
            </a:r>
            <a:r>
              <a:rPr lang="en-GB" sz="2000" b="1" dirty="0"/>
              <a:t>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800" dirty="0"/>
              <a:t>1,000-word book review (see next slide)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800" dirty="0"/>
              <a:t>3,000-word essay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F4320-A10D-B84F-8877-73283CB04D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Format &amp; assessment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563EEF-6313-FD46-B5BB-7A03EB2BD9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4082" y="4502727"/>
            <a:ext cx="3447517" cy="20180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47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4" name="Picture 18" descr="Downtown Ladies: Informal Commercial Importers, a Haitian Anthropologist  and Self-Making in Jamaica (Women in Culture and Society): Amazon.co.uk:  Ulysse, Gina A.: 9780226841229: Books">
            <a:extLst>
              <a:ext uri="{FF2B5EF4-FFF2-40B4-BE49-F238E27FC236}">
                <a16:creationId xmlns:a16="http://schemas.microsoft.com/office/drawing/2014/main" id="{39D65757-BFB3-5341-BA79-F2ACB24D4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04" y="2785241"/>
            <a:ext cx="1420175" cy="207212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232583-815D-3242-A986-6BA8A2CF09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546399"/>
            <a:ext cx="8142514" cy="4974389"/>
          </a:xfrm>
        </p:spPr>
        <p:txBody>
          <a:bodyPr>
            <a:normAutofit/>
          </a:bodyPr>
          <a:lstStyle/>
          <a:p>
            <a:r>
              <a:rPr lang="en-GB" sz="2000" dirty="0"/>
              <a:t>Students will select, read and review a book-length ethnography of work. Various options can be explored on this map here:</a:t>
            </a:r>
          </a:p>
          <a:p>
            <a:r>
              <a:rPr lang="en-GB" sz="2000" dirty="0">
                <a:hlinkClick r:id="rId3"/>
              </a:rPr>
              <a:t>https://uofsussex.padlet.org/rebeccaprentice/w2ia5lg75ihruo6t</a:t>
            </a:r>
            <a:r>
              <a:rPr lang="en-GB" sz="20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699D80-E6CA-8F49-8749-E431E6919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Ethnographies of work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80E87D8-96FD-6C44-BADB-348E385316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t="36454" r="25001" b="17367"/>
          <a:stretch/>
        </p:blipFill>
        <p:spPr>
          <a:xfrm>
            <a:off x="4868573" y="2776036"/>
            <a:ext cx="4027646" cy="196325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4100" name="Picture 4" descr="Front of the House, Back of the House: Race and Inequality in the Lives of  Restaurant Workers (Latina/o Sociology Book 10) eBook: Wilson, Eli Revelle  Yano: Amazon.co.uk: Kindle Store">
            <a:extLst>
              <a:ext uri="{FF2B5EF4-FFF2-40B4-BE49-F238E27FC236}">
                <a16:creationId xmlns:a16="http://schemas.microsoft.com/office/drawing/2014/main" id="{B0EC20AC-2FDA-894F-AE64-1BD0C53C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469" y="4506383"/>
            <a:ext cx="1334847" cy="205800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aste and Wealth: An Ethnography of Labor, Value, and Morality in a  Vietnamese Recycling Economy (Issues of Globalization:Case Studies in  Contemporary Anthropology): Amazon.co.uk: Nguyen, Minh T. N.:  9780190692605: Books">
            <a:extLst>
              <a:ext uri="{FF2B5EF4-FFF2-40B4-BE49-F238E27FC236}">
                <a16:creationId xmlns:a16="http://schemas.microsoft.com/office/drawing/2014/main" id="{B0F050FE-9B87-E44E-9EE9-A5F8C7F93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88" y="2774501"/>
            <a:ext cx="1534500" cy="231099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he Act of Living: Street Life, Marginality, and Development in Urban  Ethiopia: Amazon.co.uk: Marco Di Nunzio: 9781501736261: Books">
            <a:extLst>
              <a:ext uri="{FF2B5EF4-FFF2-40B4-BE49-F238E27FC236}">
                <a16:creationId xmlns:a16="http://schemas.microsoft.com/office/drawing/2014/main" id="{C67C9794-F2C2-1E4F-940E-A2BF1E02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58" y="2774501"/>
            <a:ext cx="1420174" cy="214026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Mining Coal and Undermining Gender: Rhythms of Work and Family in the  American West: Amazon.co.uk: Jessica Smith Rolston: 9780813563671: Books">
            <a:extLst>
              <a:ext uri="{FF2B5EF4-FFF2-40B4-BE49-F238E27FC236}">
                <a16:creationId xmlns:a16="http://schemas.microsoft.com/office/drawing/2014/main" id="{4967AB07-B6C7-C341-BD6C-283FB112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256" y="4514722"/>
            <a:ext cx="1391966" cy="2079612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resh Fruit, Broken Bodies">
            <a:extLst>
              <a:ext uri="{FF2B5EF4-FFF2-40B4-BE49-F238E27FC236}">
                <a16:creationId xmlns:a16="http://schemas.microsoft.com/office/drawing/2014/main" id="{959BD2BF-5F9B-4644-B327-BA39AE99B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9" y="4506384"/>
            <a:ext cx="1389550" cy="208795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The Caring Self by Clare L. Stacey | Paperback | Cornell University Press">
            <a:extLst>
              <a:ext uri="{FF2B5EF4-FFF2-40B4-BE49-F238E27FC236}">
                <a16:creationId xmlns:a16="http://schemas.microsoft.com/office/drawing/2014/main" id="{2F3F7BC7-936F-D642-9643-2E5A26426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79" y="4507848"/>
            <a:ext cx="1376107" cy="206416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Restitching Identities in Rural Sri Lanka | Sandya Hewamanne">
            <a:extLst>
              <a:ext uri="{FF2B5EF4-FFF2-40B4-BE49-F238E27FC236}">
                <a16:creationId xmlns:a16="http://schemas.microsoft.com/office/drawing/2014/main" id="{4988952A-2440-C34B-8348-6A3D55155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78" y="4506385"/>
            <a:ext cx="1366733" cy="208795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cratching Out a Living by Angela Stuesse - Paperback - University of  California Press">
            <a:extLst>
              <a:ext uri="{FF2B5EF4-FFF2-40B4-BE49-F238E27FC236}">
                <a16:creationId xmlns:a16="http://schemas.microsoft.com/office/drawing/2014/main" id="{89F959EC-E348-C04C-BAA0-0A7835378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206" y="4506383"/>
            <a:ext cx="1405632" cy="210844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16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103F86-1EB4-2440-9B1F-601A952F66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90" y="1445068"/>
            <a:ext cx="6384967" cy="391412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Inspired by Studs Terkel’s films and 1974 book, </a:t>
            </a:r>
            <a:r>
              <a:rPr lang="en-GB" sz="2000" i="1" dirty="0"/>
              <a:t>Working</a:t>
            </a:r>
            <a:r>
              <a:rPr lang="en-GB" sz="2000" dirty="0"/>
              <a:t>, we’ll work with narratives of ordinary people talking about their jobs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Newer examples include the Slate podcast </a:t>
            </a:r>
            <a:r>
              <a:rPr lang="en-GB" sz="2000" i="1" dirty="0">
                <a:hlinkClick r:id="rId2"/>
              </a:rPr>
              <a:t>Working</a:t>
            </a:r>
            <a:endParaRPr lang="en-GB" sz="20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More on the anthropology of work and labour: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hlinkClick r:id="rId3"/>
              </a:rPr>
              <a:t>Society for the Anthropology of Work</a:t>
            </a:r>
            <a:endParaRPr lang="en-GB" sz="1800" dirty="0"/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2000" dirty="0"/>
              <a:t>EASA </a:t>
            </a:r>
            <a:r>
              <a:rPr lang="en-GB" sz="2000" dirty="0">
                <a:hlinkClick r:id="rId4"/>
              </a:rPr>
              <a:t>Anthropology of Labour Network</a:t>
            </a:r>
            <a:endParaRPr lang="en-GB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C0D45B-0AD6-D64C-8FAC-460709D4B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GB" dirty="0"/>
              <a:t>More on the topic</a:t>
            </a: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E6DE89D-33F1-C145-909B-F8E563920C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t="25152" r="10951" b="36788"/>
          <a:stretch/>
        </p:blipFill>
        <p:spPr>
          <a:xfrm>
            <a:off x="314839" y="4311979"/>
            <a:ext cx="3486816" cy="108035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028" name="Picture 4" descr="Studs Terkel&amp;#39;s Working : A Graphic Adaptation: Buhle, Paul (edt); Buhle, Paul; Pekar, Harvey (...">
            <a:extLst>
              <a:ext uri="{FF2B5EF4-FFF2-40B4-BE49-F238E27FC236}">
                <a16:creationId xmlns:a16="http://schemas.microsoft.com/office/drawing/2014/main" id="{2D856263-609E-B24F-BBB8-5551B8E43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185" y="245845"/>
            <a:ext cx="1829978" cy="2366352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dio Diaries The Working Tapes - Radio Diaries">
            <a:extLst>
              <a:ext uri="{FF2B5EF4-FFF2-40B4-BE49-F238E27FC236}">
                <a16:creationId xmlns:a16="http://schemas.microsoft.com/office/drawing/2014/main" id="{25896C91-A463-0048-8659-42D3CD00B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4" t="12364" r="1885" b="10181"/>
          <a:stretch/>
        </p:blipFill>
        <p:spPr bwMode="auto">
          <a:xfrm>
            <a:off x="6723849" y="2572012"/>
            <a:ext cx="2316273" cy="209725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FE4E41E-8855-4942-8E46-CD2E7ADB8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537" y="4667263"/>
            <a:ext cx="1647031" cy="209725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hat do people do all day? - Austin Kleon">
            <a:extLst>
              <a:ext uri="{FF2B5EF4-FFF2-40B4-BE49-F238E27FC236}">
                <a16:creationId xmlns:a16="http://schemas.microsoft.com/office/drawing/2014/main" id="{F86B2B82-C3BB-344F-8A96-1CDF716BD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99" y="5198676"/>
            <a:ext cx="2726002" cy="132211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orking: A Musical,' Thu.–Sun. - Newsroom">
            <a:extLst>
              <a:ext uri="{FF2B5EF4-FFF2-40B4-BE49-F238E27FC236}">
                <a16:creationId xmlns:a16="http://schemas.microsoft.com/office/drawing/2014/main" id="{06FAD89A-BF7D-904E-8698-0314C9361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468" y="4667263"/>
            <a:ext cx="1513229" cy="195255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does an economics correspondent do his job?">
            <a:extLst>
              <a:ext uri="{FF2B5EF4-FFF2-40B4-BE49-F238E27FC236}">
                <a16:creationId xmlns:a16="http://schemas.microsoft.com/office/drawing/2014/main" id="{5A42745A-8840-3446-A0DC-1C155A1A8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r="17369"/>
          <a:stretch/>
        </p:blipFill>
        <p:spPr bwMode="auto">
          <a:xfrm>
            <a:off x="5116870" y="4419558"/>
            <a:ext cx="2099174" cy="214431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511429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5670</TotalTime>
  <Words>506</Words>
  <Application>Microsoft Macintosh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Anthropology of Work, Labour and Precarity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Prentice</dc:creator>
  <cp:lastModifiedBy>Rebecca Prentice</cp:lastModifiedBy>
  <cp:revision>189</cp:revision>
  <cp:lastPrinted>2018-10-29T15:44:38Z</cp:lastPrinted>
  <dcterms:created xsi:type="dcterms:W3CDTF">2018-10-28T10:47:42Z</dcterms:created>
  <dcterms:modified xsi:type="dcterms:W3CDTF">2022-02-11T16:38:19Z</dcterms:modified>
</cp:coreProperties>
</file>