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324" r:id="rId3"/>
    <p:sldId id="323" r:id="rId4"/>
    <p:sldId id="314" r:id="rId5"/>
    <p:sldId id="327" r:id="rId6"/>
    <p:sldId id="326" r:id="rId7"/>
    <p:sldId id="32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69005" autoAdjust="0"/>
  </p:normalViewPr>
  <p:slideViewPr>
    <p:cSldViewPr>
      <p:cViewPr varScale="1">
        <p:scale>
          <a:sx n="102" d="100"/>
          <a:sy n="102" d="100"/>
        </p:scale>
        <p:origin x="813" y="6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A5546-7855-4184-88E1-4EA80D8420F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B2E4C96D-8DFE-4E18-B02D-F091D81B9D6B}">
      <dgm:prSet/>
      <dgm:spPr/>
      <dgm:t>
        <a:bodyPr/>
        <a:lstStyle/>
        <a:p>
          <a:r>
            <a:rPr lang="en-GB" dirty="0"/>
            <a:t>What is Political Economy of the Environment?</a:t>
          </a:r>
          <a:endParaRPr lang="en-US" dirty="0"/>
        </a:p>
      </dgm:t>
    </dgm:pt>
    <dgm:pt modelId="{05D17067-1A8C-430D-A9FF-FA370914BA6C}" type="parTrans" cxnId="{4520F89A-3D99-4802-A1CD-830E6F7CB6C5}">
      <dgm:prSet/>
      <dgm:spPr/>
      <dgm:t>
        <a:bodyPr/>
        <a:lstStyle/>
        <a:p>
          <a:endParaRPr lang="en-US" sz="1600"/>
        </a:p>
      </dgm:t>
    </dgm:pt>
    <dgm:pt modelId="{C7A9F9A2-EF0F-4D19-828C-45AAC95FF3BD}" type="sibTrans" cxnId="{4520F89A-3D99-4802-A1CD-830E6F7CB6C5}">
      <dgm:prSet/>
      <dgm:spPr/>
      <dgm:t>
        <a:bodyPr/>
        <a:lstStyle/>
        <a:p>
          <a:endParaRPr lang="en-US"/>
        </a:p>
      </dgm:t>
    </dgm:pt>
    <dgm:pt modelId="{91DAE2F2-8A14-4ECD-8CB7-97E960761B3A}">
      <dgm:prSet/>
      <dgm:spPr/>
      <dgm:t>
        <a:bodyPr/>
        <a:lstStyle/>
        <a:p>
          <a:r>
            <a:rPr lang="en-GB" dirty="0"/>
            <a:t>Environmental and Ecological Economics</a:t>
          </a:r>
          <a:endParaRPr lang="en-US" dirty="0"/>
        </a:p>
      </dgm:t>
    </dgm:pt>
    <dgm:pt modelId="{4BC126C3-A166-4DD2-86F2-0E3FBCC7D1E7}" type="parTrans" cxnId="{B70AE616-73BD-49B3-A2F3-CECB6334DCEE}">
      <dgm:prSet/>
      <dgm:spPr/>
      <dgm:t>
        <a:bodyPr/>
        <a:lstStyle/>
        <a:p>
          <a:endParaRPr lang="en-US" sz="1600"/>
        </a:p>
      </dgm:t>
    </dgm:pt>
    <dgm:pt modelId="{9900144D-4FD3-4D45-9F2E-77BFFD006BC8}" type="sibTrans" cxnId="{B70AE616-73BD-49B3-A2F3-CECB6334DCEE}">
      <dgm:prSet/>
      <dgm:spPr/>
      <dgm:t>
        <a:bodyPr/>
        <a:lstStyle/>
        <a:p>
          <a:endParaRPr lang="en-US"/>
        </a:p>
      </dgm:t>
    </dgm:pt>
    <dgm:pt modelId="{88CC42EB-F0C6-4B0C-854D-174F72AE662F}">
      <dgm:prSet/>
      <dgm:spPr/>
      <dgm:t>
        <a:bodyPr/>
        <a:lstStyle/>
        <a:p>
          <a:r>
            <a:rPr lang="en-GB"/>
            <a:t>PE of Climate Change</a:t>
          </a:r>
          <a:endParaRPr lang="en-US"/>
        </a:p>
      </dgm:t>
    </dgm:pt>
    <dgm:pt modelId="{BD83EA30-8217-4720-B6DF-5BF556003575}" type="parTrans" cxnId="{CB7090CB-3146-4BDC-9016-71FEE6F81DC9}">
      <dgm:prSet/>
      <dgm:spPr/>
      <dgm:t>
        <a:bodyPr/>
        <a:lstStyle/>
        <a:p>
          <a:endParaRPr lang="en-US" sz="1600"/>
        </a:p>
      </dgm:t>
    </dgm:pt>
    <dgm:pt modelId="{556A6B18-461F-444E-B320-AB2736810408}" type="sibTrans" cxnId="{CB7090CB-3146-4BDC-9016-71FEE6F81DC9}">
      <dgm:prSet/>
      <dgm:spPr/>
      <dgm:t>
        <a:bodyPr/>
        <a:lstStyle/>
        <a:p>
          <a:endParaRPr lang="en-US"/>
        </a:p>
      </dgm:t>
    </dgm:pt>
    <dgm:pt modelId="{5734D809-1BE2-4B3A-BCE3-BB591F95584C}">
      <dgm:prSet/>
      <dgm:spPr/>
      <dgm:t>
        <a:bodyPr/>
        <a:lstStyle/>
        <a:p>
          <a:r>
            <a:rPr lang="en-GB" dirty="0"/>
            <a:t>Energy and Energy Transitions</a:t>
          </a:r>
          <a:endParaRPr lang="en-US" dirty="0"/>
        </a:p>
      </dgm:t>
    </dgm:pt>
    <dgm:pt modelId="{75B8304A-9DAC-405B-9503-5233E52C0F44}" type="parTrans" cxnId="{31B09661-74BC-4EE2-ABD0-98E474B01206}">
      <dgm:prSet/>
      <dgm:spPr/>
      <dgm:t>
        <a:bodyPr/>
        <a:lstStyle/>
        <a:p>
          <a:endParaRPr lang="en-US" sz="1600"/>
        </a:p>
      </dgm:t>
    </dgm:pt>
    <dgm:pt modelId="{D5D902BA-A8E4-453A-B3DE-9DB476B34BAF}" type="sibTrans" cxnId="{31B09661-74BC-4EE2-ABD0-98E474B01206}">
      <dgm:prSet/>
      <dgm:spPr/>
      <dgm:t>
        <a:bodyPr/>
        <a:lstStyle/>
        <a:p>
          <a:endParaRPr lang="en-US"/>
        </a:p>
      </dgm:t>
    </dgm:pt>
    <dgm:pt modelId="{11C9C131-2146-4604-9CE1-6ACE9D025D37}">
      <dgm:prSet/>
      <dgm:spPr/>
      <dgm:t>
        <a:bodyPr/>
        <a:lstStyle/>
        <a:p>
          <a:r>
            <a:rPr lang="en-GB"/>
            <a:t>Automobility and Sustainable Transportation</a:t>
          </a:r>
          <a:endParaRPr lang="en-US"/>
        </a:p>
      </dgm:t>
    </dgm:pt>
    <dgm:pt modelId="{AE9A9F12-B6A1-4E1F-AE51-F1FA9AEBB940}" type="parTrans" cxnId="{0AB8DCCB-7E1B-47C6-A7B8-4133921FFF18}">
      <dgm:prSet/>
      <dgm:spPr/>
      <dgm:t>
        <a:bodyPr/>
        <a:lstStyle/>
        <a:p>
          <a:endParaRPr lang="en-US" sz="1600"/>
        </a:p>
      </dgm:t>
    </dgm:pt>
    <dgm:pt modelId="{170A8A4C-E19C-4E90-ADBB-4B07FC7C80EB}" type="sibTrans" cxnId="{0AB8DCCB-7E1B-47C6-A7B8-4133921FFF18}">
      <dgm:prSet/>
      <dgm:spPr/>
      <dgm:t>
        <a:bodyPr/>
        <a:lstStyle/>
        <a:p>
          <a:endParaRPr lang="en-US"/>
        </a:p>
      </dgm:t>
    </dgm:pt>
    <dgm:pt modelId="{FB08163B-F4BD-4CA2-82DB-3DFB79268F74}">
      <dgm:prSet/>
      <dgm:spPr/>
      <dgm:t>
        <a:bodyPr/>
        <a:lstStyle/>
        <a:p>
          <a:r>
            <a:rPr lang="en-GB"/>
            <a:t>Global Health and the Environment</a:t>
          </a:r>
          <a:endParaRPr lang="en-US"/>
        </a:p>
      </dgm:t>
    </dgm:pt>
    <dgm:pt modelId="{A9E3246D-C1AE-4A83-BF2E-ED4E650BE86A}" type="parTrans" cxnId="{1D573B46-BABE-4756-8244-B8143F3699A1}">
      <dgm:prSet/>
      <dgm:spPr/>
      <dgm:t>
        <a:bodyPr/>
        <a:lstStyle/>
        <a:p>
          <a:endParaRPr lang="en-US" sz="1600"/>
        </a:p>
      </dgm:t>
    </dgm:pt>
    <dgm:pt modelId="{2947F9E3-683F-4BF3-8B64-D8053F461851}" type="sibTrans" cxnId="{1D573B46-BABE-4756-8244-B8143F3699A1}">
      <dgm:prSet/>
      <dgm:spPr/>
      <dgm:t>
        <a:bodyPr/>
        <a:lstStyle/>
        <a:p>
          <a:endParaRPr lang="en-US"/>
        </a:p>
      </dgm:t>
    </dgm:pt>
    <dgm:pt modelId="{884ED094-898D-4EAF-B1A1-A8A404022F56}">
      <dgm:prSet/>
      <dgm:spPr/>
      <dgm:t>
        <a:bodyPr/>
        <a:lstStyle/>
        <a:p>
          <a:r>
            <a:rPr lang="en-GB"/>
            <a:t>Global Value Chains and the Environment</a:t>
          </a:r>
          <a:endParaRPr lang="en-US"/>
        </a:p>
      </dgm:t>
    </dgm:pt>
    <dgm:pt modelId="{6EF7D8BC-F81D-43C1-AF1F-60260A4668DC}" type="parTrans" cxnId="{A6CC47E1-EC60-4748-8EC3-45DCACC173B9}">
      <dgm:prSet/>
      <dgm:spPr/>
      <dgm:t>
        <a:bodyPr/>
        <a:lstStyle/>
        <a:p>
          <a:endParaRPr lang="en-US" sz="1600"/>
        </a:p>
      </dgm:t>
    </dgm:pt>
    <dgm:pt modelId="{2266823A-8763-4460-BD51-4FF53AFF2780}" type="sibTrans" cxnId="{A6CC47E1-EC60-4748-8EC3-45DCACC173B9}">
      <dgm:prSet/>
      <dgm:spPr/>
      <dgm:t>
        <a:bodyPr/>
        <a:lstStyle/>
        <a:p>
          <a:endParaRPr lang="en-US"/>
        </a:p>
      </dgm:t>
    </dgm:pt>
    <dgm:pt modelId="{01AB3870-EF1B-429A-98E8-541E6F65487E}">
      <dgm:prSet/>
      <dgm:spPr/>
      <dgm:t>
        <a:bodyPr/>
        <a:lstStyle/>
        <a:p>
          <a:r>
            <a:rPr lang="en-GB" dirty="0"/>
            <a:t>Land Use and Land-Use Change</a:t>
          </a:r>
          <a:endParaRPr lang="en-US" dirty="0"/>
        </a:p>
      </dgm:t>
    </dgm:pt>
    <dgm:pt modelId="{9D4D3100-97F1-46BC-8952-4E28C557E030}" type="parTrans" cxnId="{183B0EE0-8C8D-4B55-8C7A-2A72DA4104E4}">
      <dgm:prSet/>
      <dgm:spPr/>
      <dgm:t>
        <a:bodyPr/>
        <a:lstStyle/>
        <a:p>
          <a:endParaRPr lang="en-US" sz="1600"/>
        </a:p>
      </dgm:t>
    </dgm:pt>
    <dgm:pt modelId="{A8D56AC6-6604-4513-B4EB-0E2FF4C6623D}" type="sibTrans" cxnId="{183B0EE0-8C8D-4B55-8C7A-2A72DA4104E4}">
      <dgm:prSet/>
      <dgm:spPr/>
      <dgm:t>
        <a:bodyPr/>
        <a:lstStyle/>
        <a:p>
          <a:endParaRPr lang="en-US"/>
        </a:p>
      </dgm:t>
    </dgm:pt>
    <dgm:pt modelId="{1F0ED29C-A7BA-458B-97E5-B3A6DF48FA90}">
      <dgm:prSet/>
      <dgm:spPr/>
      <dgm:t>
        <a:bodyPr/>
        <a:lstStyle/>
        <a:p>
          <a:r>
            <a:rPr lang="en-GB"/>
            <a:t>Geoengineering and Environmental Futures</a:t>
          </a:r>
          <a:endParaRPr lang="en-US"/>
        </a:p>
      </dgm:t>
    </dgm:pt>
    <dgm:pt modelId="{F6AD0632-70E7-4DC7-81E5-7ED6D91E4779}" type="parTrans" cxnId="{25F322D5-7461-4DFF-9281-6BB87EFF4A90}">
      <dgm:prSet/>
      <dgm:spPr/>
      <dgm:t>
        <a:bodyPr/>
        <a:lstStyle/>
        <a:p>
          <a:endParaRPr lang="en-US" sz="1600"/>
        </a:p>
      </dgm:t>
    </dgm:pt>
    <dgm:pt modelId="{76BB2CD2-1AE9-49B2-AC67-C7B2CC6AA28F}" type="sibTrans" cxnId="{25F322D5-7461-4DFF-9281-6BB87EFF4A90}">
      <dgm:prSet/>
      <dgm:spPr/>
      <dgm:t>
        <a:bodyPr/>
        <a:lstStyle/>
        <a:p>
          <a:endParaRPr lang="en-US"/>
        </a:p>
      </dgm:t>
    </dgm:pt>
    <dgm:pt modelId="{896410ED-9E1B-4819-A5DD-16088FFFF8B5}" type="pres">
      <dgm:prSet presAssocID="{CD5A5546-7855-4184-88E1-4EA80D8420F0}" presName="vert0" presStyleCnt="0">
        <dgm:presLayoutVars>
          <dgm:dir/>
          <dgm:animOne val="branch"/>
          <dgm:animLvl val="lvl"/>
        </dgm:presLayoutVars>
      </dgm:prSet>
      <dgm:spPr/>
    </dgm:pt>
    <dgm:pt modelId="{5460F9E7-FAC5-407F-9E8B-ADD4A296B87F}" type="pres">
      <dgm:prSet presAssocID="{B2E4C96D-8DFE-4E18-B02D-F091D81B9D6B}" presName="thickLine" presStyleLbl="alignNode1" presStyleIdx="0" presStyleCnt="9"/>
      <dgm:spPr/>
    </dgm:pt>
    <dgm:pt modelId="{7279878F-A0E0-4768-8ED0-E111697F1657}" type="pres">
      <dgm:prSet presAssocID="{B2E4C96D-8DFE-4E18-B02D-F091D81B9D6B}" presName="horz1" presStyleCnt="0"/>
      <dgm:spPr/>
    </dgm:pt>
    <dgm:pt modelId="{58C20274-5B52-499D-B7DB-DDB8A8EBDE3B}" type="pres">
      <dgm:prSet presAssocID="{B2E4C96D-8DFE-4E18-B02D-F091D81B9D6B}" presName="tx1" presStyleLbl="revTx" presStyleIdx="0" presStyleCnt="9"/>
      <dgm:spPr/>
    </dgm:pt>
    <dgm:pt modelId="{8EAB84F3-68E2-4216-9DAC-71AE067F5587}" type="pres">
      <dgm:prSet presAssocID="{B2E4C96D-8DFE-4E18-B02D-F091D81B9D6B}" presName="vert1" presStyleCnt="0"/>
      <dgm:spPr/>
    </dgm:pt>
    <dgm:pt modelId="{43BEB36E-873C-47C6-BD0A-D5DE4C82CE21}" type="pres">
      <dgm:prSet presAssocID="{91DAE2F2-8A14-4ECD-8CB7-97E960761B3A}" presName="thickLine" presStyleLbl="alignNode1" presStyleIdx="1" presStyleCnt="9"/>
      <dgm:spPr/>
    </dgm:pt>
    <dgm:pt modelId="{CF3B829C-12BB-4EE8-9C5A-27FD07E80C39}" type="pres">
      <dgm:prSet presAssocID="{91DAE2F2-8A14-4ECD-8CB7-97E960761B3A}" presName="horz1" presStyleCnt="0"/>
      <dgm:spPr/>
    </dgm:pt>
    <dgm:pt modelId="{C45A82DC-7EEB-4ADF-9AA5-59662C719655}" type="pres">
      <dgm:prSet presAssocID="{91DAE2F2-8A14-4ECD-8CB7-97E960761B3A}" presName="tx1" presStyleLbl="revTx" presStyleIdx="1" presStyleCnt="9"/>
      <dgm:spPr/>
    </dgm:pt>
    <dgm:pt modelId="{67A2129A-725C-437F-8C0E-200EA38FB28D}" type="pres">
      <dgm:prSet presAssocID="{91DAE2F2-8A14-4ECD-8CB7-97E960761B3A}" presName="vert1" presStyleCnt="0"/>
      <dgm:spPr/>
    </dgm:pt>
    <dgm:pt modelId="{B0D11E9F-AB8D-4624-A299-BC1F321DB7D7}" type="pres">
      <dgm:prSet presAssocID="{88CC42EB-F0C6-4B0C-854D-174F72AE662F}" presName="thickLine" presStyleLbl="alignNode1" presStyleIdx="2" presStyleCnt="9"/>
      <dgm:spPr/>
    </dgm:pt>
    <dgm:pt modelId="{8266F104-FC0E-4EF6-AB11-A73C745D71EB}" type="pres">
      <dgm:prSet presAssocID="{88CC42EB-F0C6-4B0C-854D-174F72AE662F}" presName="horz1" presStyleCnt="0"/>
      <dgm:spPr/>
    </dgm:pt>
    <dgm:pt modelId="{58BF0A6E-FFD2-4C7C-8742-9E6498ED63F4}" type="pres">
      <dgm:prSet presAssocID="{88CC42EB-F0C6-4B0C-854D-174F72AE662F}" presName="tx1" presStyleLbl="revTx" presStyleIdx="2" presStyleCnt="9"/>
      <dgm:spPr/>
    </dgm:pt>
    <dgm:pt modelId="{DA090984-86B3-4756-8558-EA38D6843030}" type="pres">
      <dgm:prSet presAssocID="{88CC42EB-F0C6-4B0C-854D-174F72AE662F}" presName="vert1" presStyleCnt="0"/>
      <dgm:spPr/>
    </dgm:pt>
    <dgm:pt modelId="{88349D81-5051-41E1-B2E0-7795C6332278}" type="pres">
      <dgm:prSet presAssocID="{5734D809-1BE2-4B3A-BCE3-BB591F95584C}" presName="thickLine" presStyleLbl="alignNode1" presStyleIdx="3" presStyleCnt="9"/>
      <dgm:spPr/>
    </dgm:pt>
    <dgm:pt modelId="{073FAC73-A057-4DC4-8292-638A20AD1B7E}" type="pres">
      <dgm:prSet presAssocID="{5734D809-1BE2-4B3A-BCE3-BB591F95584C}" presName="horz1" presStyleCnt="0"/>
      <dgm:spPr/>
    </dgm:pt>
    <dgm:pt modelId="{4FF4ED47-F60E-4A94-B8B2-E00ACCBAF27D}" type="pres">
      <dgm:prSet presAssocID="{5734D809-1BE2-4B3A-BCE3-BB591F95584C}" presName="tx1" presStyleLbl="revTx" presStyleIdx="3" presStyleCnt="9"/>
      <dgm:spPr/>
    </dgm:pt>
    <dgm:pt modelId="{33DCC6C3-8064-41F2-9D41-EC60A19776FF}" type="pres">
      <dgm:prSet presAssocID="{5734D809-1BE2-4B3A-BCE3-BB591F95584C}" presName="vert1" presStyleCnt="0"/>
      <dgm:spPr/>
    </dgm:pt>
    <dgm:pt modelId="{64F687A2-4DAE-47D2-912E-F82E131A8D5B}" type="pres">
      <dgm:prSet presAssocID="{11C9C131-2146-4604-9CE1-6ACE9D025D37}" presName="thickLine" presStyleLbl="alignNode1" presStyleIdx="4" presStyleCnt="9"/>
      <dgm:spPr/>
    </dgm:pt>
    <dgm:pt modelId="{B967FBFC-1DDD-4680-A9D1-86294022CBF7}" type="pres">
      <dgm:prSet presAssocID="{11C9C131-2146-4604-9CE1-6ACE9D025D37}" presName="horz1" presStyleCnt="0"/>
      <dgm:spPr/>
    </dgm:pt>
    <dgm:pt modelId="{32FA4CBD-78BD-4A7C-90F2-E78002DDD6C7}" type="pres">
      <dgm:prSet presAssocID="{11C9C131-2146-4604-9CE1-6ACE9D025D37}" presName="tx1" presStyleLbl="revTx" presStyleIdx="4" presStyleCnt="9"/>
      <dgm:spPr/>
    </dgm:pt>
    <dgm:pt modelId="{36086716-AC90-4139-BDC3-3EB6008D1FB9}" type="pres">
      <dgm:prSet presAssocID="{11C9C131-2146-4604-9CE1-6ACE9D025D37}" presName="vert1" presStyleCnt="0"/>
      <dgm:spPr/>
    </dgm:pt>
    <dgm:pt modelId="{8531114B-E64B-4241-8D03-A05605FEEFD4}" type="pres">
      <dgm:prSet presAssocID="{FB08163B-F4BD-4CA2-82DB-3DFB79268F74}" presName="thickLine" presStyleLbl="alignNode1" presStyleIdx="5" presStyleCnt="9"/>
      <dgm:spPr/>
    </dgm:pt>
    <dgm:pt modelId="{768D713B-F80D-43E8-939A-F2D184C155B7}" type="pres">
      <dgm:prSet presAssocID="{FB08163B-F4BD-4CA2-82DB-3DFB79268F74}" presName="horz1" presStyleCnt="0"/>
      <dgm:spPr/>
    </dgm:pt>
    <dgm:pt modelId="{03E08D0A-FF17-4EBD-B397-B7D173AE43CA}" type="pres">
      <dgm:prSet presAssocID="{FB08163B-F4BD-4CA2-82DB-3DFB79268F74}" presName="tx1" presStyleLbl="revTx" presStyleIdx="5" presStyleCnt="9"/>
      <dgm:spPr/>
    </dgm:pt>
    <dgm:pt modelId="{276500E2-AF39-4D1A-BDF3-0645B06DD018}" type="pres">
      <dgm:prSet presAssocID="{FB08163B-F4BD-4CA2-82DB-3DFB79268F74}" presName="vert1" presStyleCnt="0"/>
      <dgm:spPr/>
    </dgm:pt>
    <dgm:pt modelId="{452D6207-0DAD-4222-BE5F-5338845914CC}" type="pres">
      <dgm:prSet presAssocID="{884ED094-898D-4EAF-B1A1-A8A404022F56}" presName="thickLine" presStyleLbl="alignNode1" presStyleIdx="6" presStyleCnt="9"/>
      <dgm:spPr/>
    </dgm:pt>
    <dgm:pt modelId="{6772FEA5-BBC3-4D02-BF57-8E3964398884}" type="pres">
      <dgm:prSet presAssocID="{884ED094-898D-4EAF-B1A1-A8A404022F56}" presName="horz1" presStyleCnt="0"/>
      <dgm:spPr/>
    </dgm:pt>
    <dgm:pt modelId="{3BA77F93-2059-40F2-AAD0-0303894DFE6A}" type="pres">
      <dgm:prSet presAssocID="{884ED094-898D-4EAF-B1A1-A8A404022F56}" presName="tx1" presStyleLbl="revTx" presStyleIdx="6" presStyleCnt="9"/>
      <dgm:spPr/>
    </dgm:pt>
    <dgm:pt modelId="{2AE945F0-7E75-4CA2-BC49-DE1A5CAB900D}" type="pres">
      <dgm:prSet presAssocID="{884ED094-898D-4EAF-B1A1-A8A404022F56}" presName="vert1" presStyleCnt="0"/>
      <dgm:spPr/>
    </dgm:pt>
    <dgm:pt modelId="{16AF0227-A9BF-4372-9281-23600629F76E}" type="pres">
      <dgm:prSet presAssocID="{01AB3870-EF1B-429A-98E8-541E6F65487E}" presName="thickLine" presStyleLbl="alignNode1" presStyleIdx="7" presStyleCnt="9"/>
      <dgm:spPr/>
    </dgm:pt>
    <dgm:pt modelId="{59410AC0-319B-46CA-B39F-CB71B6959CDC}" type="pres">
      <dgm:prSet presAssocID="{01AB3870-EF1B-429A-98E8-541E6F65487E}" presName="horz1" presStyleCnt="0"/>
      <dgm:spPr/>
    </dgm:pt>
    <dgm:pt modelId="{E13757E9-A52F-42CE-B18C-707BD0E4A70E}" type="pres">
      <dgm:prSet presAssocID="{01AB3870-EF1B-429A-98E8-541E6F65487E}" presName="tx1" presStyleLbl="revTx" presStyleIdx="7" presStyleCnt="9"/>
      <dgm:spPr/>
    </dgm:pt>
    <dgm:pt modelId="{D3D85C5A-5673-484C-AD69-CB791E030060}" type="pres">
      <dgm:prSet presAssocID="{01AB3870-EF1B-429A-98E8-541E6F65487E}" presName="vert1" presStyleCnt="0"/>
      <dgm:spPr/>
    </dgm:pt>
    <dgm:pt modelId="{7DECF4FF-7B20-4BB6-A8A6-0446B23017EE}" type="pres">
      <dgm:prSet presAssocID="{1F0ED29C-A7BA-458B-97E5-B3A6DF48FA90}" presName="thickLine" presStyleLbl="alignNode1" presStyleIdx="8" presStyleCnt="9"/>
      <dgm:spPr/>
    </dgm:pt>
    <dgm:pt modelId="{C0C79D22-3705-47F9-9F4D-49034EF28B03}" type="pres">
      <dgm:prSet presAssocID="{1F0ED29C-A7BA-458B-97E5-B3A6DF48FA90}" presName="horz1" presStyleCnt="0"/>
      <dgm:spPr/>
    </dgm:pt>
    <dgm:pt modelId="{4585C9E2-5009-419F-9CE3-839431BB3E5D}" type="pres">
      <dgm:prSet presAssocID="{1F0ED29C-A7BA-458B-97E5-B3A6DF48FA90}" presName="tx1" presStyleLbl="revTx" presStyleIdx="8" presStyleCnt="9"/>
      <dgm:spPr/>
    </dgm:pt>
    <dgm:pt modelId="{CFF3750E-3455-4542-8C21-E7071C989F97}" type="pres">
      <dgm:prSet presAssocID="{1F0ED29C-A7BA-458B-97E5-B3A6DF48FA90}" presName="vert1" presStyleCnt="0"/>
      <dgm:spPr/>
    </dgm:pt>
  </dgm:ptLst>
  <dgm:cxnLst>
    <dgm:cxn modelId="{1791DF14-EB39-47B3-A4FC-F21DA42D0179}" type="presOf" srcId="{1F0ED29C-A7BA-458B-97E5-B3A6DF48FA90}" destId="{4585C9E2-5009-419F-9CE3-839431BB3E5D}" srcOrd="0" destOrd="0" presId="urn:microsoft.com/office/officeart/2008/layout/LinedList"/>
    <dgm:cxn modelId="{B70AE616-73BD-49B3-A2F3-CECB6334DCEE}" srcId="{CD5A5546-7855-4184-88E1-4EA80D8420F0}" destId="{91DAE2F2-8A14-4ECD-8CB7-97E960761B3A}" srcOrd="1" destOrd="0" parTransId="{4BC126C3-A166-4DD2-86F2-0E3FBCC7D1E7}" sibTransId="{9900144D-4FD3-4D45-9F2E-77BFFD006BC8}"/>
    <dgm:cxn modelId="{36A01E26-5D9A-48BF-B88D-F9D686C38233}" type="presOf" srcId="{B2E4C96D-8DFE-4E18-B02D-F091D81B9D6B}" destId="{58C20274-5B52-499D-B7DB-DDB8A8EBDE3B}" srcOrd="0" destOrd="0" presId="urn:microsoft.com/office/officeart/2008/layout/LinedList"/>
    <dgm:cxn modelId="{48BD9729-BF6F-4079-9913-640E6981702F}" type="presOf" srcId="{88CC42EB-F0C6-4B0C-854D-174F72AE662F}" destId="{58BF0A6E-FFD2-4C7C-8742-9E6498ED63F4}" srcOrd="0" destOrd="0" presId="urn:microsoft.com/office/officeart/2008/layout/LinedList"/>
    <dgm:cxn modelId="{D0D3D92C-E4E3-4BA8-8AB9-146985360721}" type="presOf" srcId="{91DAE2F2-8A14-4ECD-8CB7-97E960761B3A}" destId="{C45A82DC-7EEB-4ADF-9AA5-59662C719655}" srcOrd="0" destOrd="0" presId="urn:microsoft.com/office/officeart/2008/layout/LinedList"/>
    <dgm:cxn modelId="{31B09661-74BC-4EE2-ABD0-98E474B01206}" srcId="{CD5A5546-7855-4184-88E1-4EA80D8420F0}" destId="{5734D809-1BE2-4B3A-BCE3-BB591F95584C}" srcOrd="3" destOrd="0" parTransId="{75B8304A-9DAC-405B-9503-5233E52C0F44}" sibTransId="{D5D902BA-A8E4-453A-B3DE-9DB476B34BAF}"/>
    <dgm:cxn modelId="{1D573B46-BABE-4756-8244-B8143F3699A1}" srcId="{CD5A5546-7855-4184-88E1-4EA80D8420F0}" destId="{FB08163B-F4BD-4CA2-82DB-3DFB79268F74}" srcOrd="5" destOrd="0" parTransId="{A9E3246D-C1AE-4A83-BF2E-ED4E650BE86A}" sibTransId="{2947F9E3-683F-4BF3-8B64-D8053F461851}"/>
    <dgm:cxn modelId="{3AF64549-2197-446D-941A-2107A0CCDA3D}" type="presOf" srcId="{CD5A5546-7855-4184-88E1-4EA80D8420F0}" destId="{896410ED-9E1B-4819-A5DD-16088FFFF8B5}" srcOrd="0" destOrd="0" presId="urn:microsoft.com/office/officeart/2008/layout/LinedList"/>
    <dgm:cxn modelId="{885FB16A-A97D-4898-ABD4-C95DD76E4757}" type="presOf" srcId="{5734D809-1BE2-4B3A-BCE3-BB591F95584C}" destId="{4FF4ED47-F60E-4A94-B8B2-E00ACCBAF27D}" srcOrd="0" destOrd="0" presId="urn:microsoft.com/office/officeart/2008/layout/LinedList"/>
    <dgm:cxn modelId="{02394979-F8F9-4F27-A004-D4684856B531}" type="presOf" srcId="{01AB3870-EF1B-429A-98E8-541E6F65487E}" destId="{E13757E9-A52F-42CE-B18C-707BD0E4A70E}" srcOrd="0" destOrd="0" presId="urn:microsoft.com/office/officeart/2008/layout/LinedList"/>
    <dgm:cxn modelId="{4520F89A-3D99-4802-A1CD-830E6F7CB6C5}" srcId="{CD5A5546-7855-4184-88E1-4EA80D8420F0}" destId="{B2E4C96D-8DFE-4E18-B02D-F091D81B9D6B}" srcOrd="0" destOrd="0" parTransId="{05D17067-1A8C-430D-A9FF-FA370914BA6C}" sibTransId="{C7A9F9A2-EF0F-4D19-828C-45AAC95FF3BD}"/>
    <dgm:cxn modelId="{D0FF26B7-674A-4071-A163-0D3065671AD3}" type="presOf" srcId="{11C9C131-2146-4604-9CE1-6ACE9D025D37}" destId="{32FA4CBD-78BD-4A7C-90F2-E78002DDD6C7}" srcOrd="0" destOrd="0" presId="urn:microsoft.com/office/officeart/2008/layout/LinedList"/>
    <dgm:cxn modelId="{A1C6DEC7-F157-4E59-AC6C-4CF3BB649903}" type="presOf" srcId="{FB08163B-F4BD-4CA2-82DB-3DFB79268F74}" destId="{03E08D0A-FF17-4EBD-B397-B7D173AE43CA}" srcOrd="0" destOrd="0" presId="urn:microsoft.com/office/officeart/2008/layout/LinedList"/>
    <dgm:cxn modelId="{CB7090CB-3146-4BDC-9016-71FEE6F81DC9}" srcId="{CD5A5546-7855-4184-88E1-4EA80D8420F0}" destId="{88CC42EB-F0C6-4B0C-854D-174F72AE662F}" srcOrd="2" destOrd="0" parTransId="{BD83EA30-8217-4720-B6DF-5BF556003575}" sibTransId="{556A6B18-461F-444E-B320-AB2736810408}"/>
    <dgm:cxn modelId="{0AB8DCCB-7E1B-47C6-A7B8-4133921FFF18}" srcId="{CD5A5546-7855-4184-88E1-4EA80D8420F0}" destId="{11C9C131-2146-4604-9CE1-6ACE9D025D37}" srcOrd="4" destOrd="0" parTransId="{AE9A9F12-B6A1-4E1F-AE51-F1FA9AEBB940}" sibTransId="{170A8A4C-E19C-4E90-ADBB-4B07FC7C80EB}"/>
    <dgm:cxn modelId="{25F322D5-7461-4DFF-9281-6BB87EFF4A90}" srcId="{CD5A5546-7855-4184-88E1-4EA80D8420F0}" destId="{1F0ED29C-A7BA-458B-97E5-B3A6DF48FA90}" srcOrd="8" destOrd="0" parTransId="{F6AD0632-70E7-4DC7-81E5-7ED6D91E4779}" sibTransId="{76BB2CD2-1AE9-49B2-AC67-C7B2CC6AA28F}"/>
    <dgm:cxn modelId="{183B0EE0-8C8D-4B55-8C7A-2A72DA4104E4}" srcId="{CD5A5546-7855-4184-88E1-4EA80D8420F0}" destId="{01AB3870-EF1B-429A-98E8-541E6F65487E}" srcOrd="7" destOrd="0" parTransId="{9D4D3100-97F1-46BC-8952-4E28C557E030}" sibTransId="{A8D56AC6-6604-4513-B4EB-0E2FF4C6623D}"/>
    <dgm:cxn modelId="{A6CC47E1-EC60-4748-8EC3-45DCACC173B9}" srcId="{CD5A5546-7855-4184-88E1-4EA80D8420F0}" destId="{884ED094-898D-4EAF-B1A1-A8A404022F56}" srcOrd="6" destOrd="0" parTransId="{6EF7D8BC-F81D-43C1-AF1F-60260A4668DC}" sibTransId="{2266823A-8763-4460-BD51-4FF53AFF2780}"/>
    <dgm:cxn modelId="{2181FEF5-7881-471B-9309-74E1E5A7C829}" type="presOf" srcId="{884ED094-898D-4EAF-B1A1-A8A404022F56}" destId="{3BA77F93-2059-40F2-AAD0-0303894DFE6A}" srcOrd="0" destOrd="0" presId="urn:microsoft.com/office/officeart/2008/layout/LinedList"/>
    <dgm:cxn modelId="{1BE310EB-294A-4EA9-A63D-BCE886EC14D3}" type="presParOf" srcId="{896410ED-9E1B-4819-A5DD-16088FFFF8B5}" destId="{5460F9E7-FAC5-407F-9E8B-ADD4A296B87F}" srcOrd="0" destOrd="0" presId="urn:microsoft.com/office/officeart/2008/layout/LinedList"/>
    <dgm:cxn modelId="{BA32CD63-5CE9-419D-9EA1-917EE2611DCD}" type="presParOf" srcId="{896410ED-9E1B-4819-A5DD-16088FFFF8B5}" destId="{7279878F-A0E0-4768-8ED0-E111697F1657}" srcOrd="1" destOrd="0" presId="urn:microsoft.com/office/officeart/2008/layout/LinedList"/>
    <dgm:cxn modelId="{8E368673-2705-4CCF-BD36-32BD55B578E1}" type="presParOf" srcId="{7279878F-A0E0-4768-8ED0-E111697F1657}" destId="{58C20274-5B52-499D-B7DB-DDB8A8EBDE3B}" srcOrd="0" destOrd="0" presId="urn:microsoft.com/office/officeart/2008/layout/LinedList"/>
    <dgm:cxn modelId="{12033EA3-3A52-4393-9EC0-F1093B1CDA71}" type="presParOf" srcId="{7279878F-A0E0-4768-8ED0-E111697F1657}" destId="{8EAB84F3-68E2-4216-9DAC-71AE067F5587}" srcOrd="1" destOrd="0" presId="urn:microsoft.com/office/officeart/2008/layout/LinedList"/>
    <dgm:cxn modelId="{BE10B144-70D8-4434-BAD3-00F21617D4F7}" type="presParOf" srcId="{896410ED-9E1B-4819-A5DD-16088FFFF8B5}" destId="{43BEB36E-873C-47C6-BD0A-D5DE4C82CE21}" srcOrd="2" destOrd="0" presId="urn:microsoft.com/office/officeart/2008/layout/LinedList"/>
    <dgm:cxn modelId="{E0193538-4ACF-45F4-81FE-B7E1B752C55E}" type="presParOf" srcId="{896410ED-9E1B-4819-A5DD-16088FFFF8B5}" destId="{CF3B829C-12BB-4EE8-9C5A-27FD07E80C39}" srcOrd="3" destOrd="0" presId="urn:microsoft.com/office/officeart/2008/layout/LinedList"/>
    <dgm:cxn modelId="{7B1A9467-8A38-44EB-A36D-DE21E60B2B46}" type="presParOf" srcId="{CF3B829C-12BB-4EE8-9C5A-27FD07E80C39}" destId="{C45A82DC-7EEB-4ADF-9AA5-59662C719655}" srcOrd="0" destOrd="0" presId="urn:microsoft.com/office/officeart/2008/layout/LinedList"/>
    <dgm:cxn modelId="{1B400E99-813A-4F7B-8A3A-DA4275C74E3E}" type="presParOf" srcId="{CF3B829C-12BB-4EE8-9C5A-27FD07E80C39}" destId="{67A2129A-725C-437F-8C0E-200EA38FB28D}" srcOrd="1" destOrd="0" presId="urn:microsoft.com/office/officeart/2008/layout/LinedList"/>
    <dgm:cxn modelId="{9C77E27C-3364-4CA8-AE11-9E33DBCDE96E}" type="presParOf" srcId="{896410ED-9E1B-4819-A5DD-16088FFFF8B5}" destId="{B0D11E9F-AB8D-4624-A299-BC1F321DB7D7}" srcOrd="4" destOrd="0" presId="urn:microsoft.com/office/officeart/2008/layout/LinedList"/>
    <dgm:cxn modelId="{51492ED1-BA43-4F53-9B8D-737A2DDBFE9F}" type="presParOf" srcId="{896410ED-9E1B-4819-A5DD-16088FFFF8B5}" destId="{8266F104-FC0E-4EF6-AB11-A73C745D71EB}" srcOrd="5" destOrd="0" presId="urn:microsoft.com/office/officeart/2008/layout/LinedList"/>
    <dgm:cxn modelId="{74BC48B8-4CDD-49A8-89CE-713782D5B23F}" type="presParOf" srcId="{8266F104-FC0E-4EF6-AB11-A73C745D71EB}" destId="{58BF0A6E-FFD2-4C7C-8742-9E6498ED63F4}" srcOrd="0" destOrd="0" presId="urn:microsoft.com/office/officeart/2008/layout/LinedList"/>
    <dgm:cxn modelId="{8155DE11-7285-4436-81F0-F4DA1CEFBCAD}" type="presParOf" srcId="{8266F104-FC0E-4EF6-AB11-A73C745D71EB}" destId="{DA090984-86B3-4756-8558-EA38D6843030}" srcOrd="1" destOrd="0" presId="urn:microsoft.com/office/officeart/2008/layout/LinedList"/>
    <dgm:cxn modelId="{B4C4600B-DEA4-47C5-B495-E593EE6DB51D}" type="presParOf" srcId="{896410ED-9E1B-4819-A5DD-16088FFFF8B5}" destId="{88349D81-5051-41E1-B2E0-7795C6332278}" srcOrd="6" destOrd="0" presId="urn:microsoft.com/office/officeart/2008/layout/LinedList"/>
    <dgm:cxn modelId="{29441651-643D-46FD-96D7-B9A630FCA9FE}" type="presParOf" srcId="{896410ED-9E1B-4819-A5DD-16088FFFF8B5}" destId="{073FAC73-A057-4DC4-8292-638A20AD1B7E}" srcOrd="7" destOrd="0" presId="urn:microsoft.com/office/officeart/2008/layout/LinedList"/>
    <dgm:cxn modelId="{C9236C82-8454-464A-AB55-ADFFE3087111}" type="presParOf" srcId="{073FAC73-A057-4DC4-8292-638A20AD1B7E}" destId="{4FF4ED47-F60E-4A94-B8B2-E00ACCBAF27D}" srcOrd="0" destOrd="0" presId="urn:microsoft.com/office/officeart/2008/layout/LinedList"/>
    <dgm:cxn modelId="{9F0FA5D1-9979-4D16-A695-9D0068ED310A}" type="presParOf" srcId="{073FAC73-A057-4DC4-8292-638A20AD1B7E}" destId="{33DCC6C3-8064-41F2-9D41-EC60A19776FF}" srcOrd="1" destOrd="0" presId="urn:microsoft.com/office/officeart/2008/layout/LinedList"/>
    <dgm:cxn modelId="{9614EF44-E9A0-441A-A803-1A5507AE7923}" type="presParOf" srcId="{896410ED-9E1B-4819-A5DD-16088FFFF8B5}" destId="{64F687A2-4DAE-47D2-912E-F82E131A8D5B}" srcOrd="8" destOrd="0" presId="urn:microsoft.com/office/officeart/2008/layout/LinedList"/>
    <dgm:cxn modelId="{206C9646-7985-4E26-936D-7D5FEBD107F6}" type="presParOf" srcId="{896410ED-9E1B-4819-A5DD-16088FFFF8B5}" destId="{B967FBFC-1DDD-4680-A9D1-86294022CBF7}" srcOrd="9" destOrd="0" presId="urn:microsoft.com/office/officeart/2008/layout/LinedList"/>
    <dgm:cxn modelId="{782FC1FD-86AA-42B0-B8C9-6C5B29611280}" type="presParOf" srcId="{B967FBFC-1DDD-4680-A9D1-86294022CBF7}" destId="{32FA4CBD-78BD-4A7C-90F2-E78002DDD6C7}" srcOrd="0" destOrd="0" presId="urn:microsoft.com/office/officeart/2008/layout/LinedList"/>
    <dgm:cxn modelId="{E2084334-7C3D-42FA-9DCF-7E6C2C43B5DF}" type="presParOf" srcId="{B967FBFC-1DDD-4680-A9D1-86294022CBF7}" destId="{36086716-AC90-4139-BDC3-3EB6008D1FB9}" srcOrd="1" destOrd="0" presId="urn:microsoft.com/office/officeart/2008/layout/LinedList"/>
    <dgm:cxn modelId="{CA1AB0C8-6C99-47E4-8FED-E13F16D0F44D}" type="presParOf" srcId="{896410ED-9E1B-4819-A5DD-16088FFFF8B5}" destId="{8531114B-E64B-4241-8D03-A05605FEEFD4}" srcOrd="10" destOrd="0" presId="urn:microsoft.com/office/officeart/2008/layout/LinedList"/>
    <dgm:cxn modelId="{FEBF0F9F-879C-4106-B7DA-76FC471D4694}" type="presParOf" srcId="{896410ED-9E1B-4819-A5DD-16088FFFF8B5}" destId="{768D713B-F80D-43E8-939A-F2D184C155B7}" srcOrd="11" destOrd="0" presId="urn:microsoft.com/office/officeart/2008/layout/LinedList"/>
    <dgm:cxn modelId="{E9F98C1C-24D4-48F8-A88F-7BDAFE83A531}" type="presParOf" srcId="{768D713B-F80D-43E8-939A-F2D184C155B7}" destId="{03E08D0A-FF17-4EBD-B397-B7D173AE43CA}" srcOrd="0" destOrd="0" presId="urn:microsoft.com/office/officeart/2008/layout/LinedList"/>
    <dgm:cxn modelId="{89B55A37-9CDA-4516-A322-C2AB29BF49F6}" type="presParOf" srcId="{768D713B-F80D-43E8-939A-F2D184C155B7}" destId="{276500E2-AF39-4D1A-BDF3-0645B06DD018}" srcOrd="1" destOrd="0" presId="urn:microsoft.com/office/officeart/2008/layout/LinedList"/>
    <dgm:cxn modelId="{945C5FF3-FAF7-40B4-8556-770158755259}" type="presParOf" srcId="{896410ED-9E1B-4819-A5DD-16088FFFF8B5}" destId="{452D6207-0DAD-4222-BE5F-5338845914CC}" srcOrd="12" destOrd="0" presId="urn:microsoft.com/office/officeart/2008/layout/LinedList"/>
    <dgm:cxn modelId="{715A1826-C2D2-4CF4-B95B-9079A6FC910F}" type="presParOf" srcId="{896410ED-9E1B-4819-A5DD-16088FFFF8B5}" destId="{6772FEA5-BBC3-4D02-BF57-8E3964398884}" srcOrd="13" destOrd="0" presId="urn:microsoft.com/office/officeart/2008/layout/LinedList"/>
    <dgm:cxn modelId="{F19FAC59-2581-4CEE-82EF-EEA89EFEE28D}" type="presParOf" srcId="{6772FEA5-BBC3-4D02-BF57-8E3964398884}" destId="{3BA77F93-2059-40F2-AAD0-0303894DFE6A}" srcOrd="0" destOrd="0" presId="urn:microsoft.com/office/officeart/2008/layout/LinedList"/>
    <dgm:cxn modelId="{538EAF98-F2AF-45C4-8C51-1BE3CEACA43B}" type="presParOf" srcId="{6772FEA5-BBC3-4D02-BF57-8E3964398884}" destId="{2AE945F0-7E75-4CA2-BC49-DE1A5CAB900D}" srcOrd="1" destOrd="0" presId="urn:microsoft.com/office/officeart/2008/layout/LinedList"/>
    <dgm:cxn modelId="{63062842-DA8E-4669-A8A4-80DF82DED62A}" type="presParOf" srcId="{896410ED-9E1B-4819-A5DD-16088FFFF8B5}" destId="{16AF0227-A9BF-4372-9281-23600629F76E}" srcOrd="14" destOrd="0" presId="urn:microsoft.com/office/officeart/2008/layout/LinedList"/>
    <dgm:cxn modelId="{F1F4A029-E360-4515-900C-90191A97DB9B}" type="presParOf" srcId="{896410ED-9E1B-4819-A5DD-16088FFFF8B5}" destId="{59410AC0-319B-46CA-B39F-CB71B6959CDC}" srcOrd="15" destOrd="0" presId="urn:microsoft.com/office/officeart/2008/layout/LinedList"/>
    <dgm:cxn modelId="{CCED823E-82E1-4AEC-AB4B-30EDA3651AEF}" type="presParOf" srcId="{59410AC0-319B-46CA-B39F-CB71B6959CDC}" destId="{E13757E9-A52F-42CE-B18C-707BD0E4A70E}" srcOrd="0" destOrd="0" presId="urn:microsoft.com/office/officeart/2008/layout/LinedList"/>
    <dgm:cxn modelId="{6CD803FA-86DB-486F-8CA0-A3C5988904FE}" type="presParOf" srcId="{59410AC0-319B-46CA-B39F-CB71B6959CDC}" destId="{D3D85C5A-5673-484C-AD69-CB791E030060}" srcOrd="1" destOrd="0" presId="urn:microsoft.com/office/officeart/2008/layout/LinedList"/>
    <dgm:cxn modelId="{3A69A730-C543-44BF-B7FB-3824EDFF397A}" type="presParOf" srcId="{896410ED-9E1B-4819-A5DD-16088FFFF8B5}" destId="{7DECF4FF-7B20-4BB6-A8A6-0446B23017EE}" srcOrd="16" destOrd="0" presId="urn:microsoft.com/office/officeart/2008/layout/LinedList"/>
    <dgm:cxn modelId="{A6D048E4-B6FA-4856-AF18-317A21FF4630}" type="presParOf" srcId="{896410ED-9E1B-4819-A5DD-16088FFFF8B5}" destId="{C0C79D22-3705-47F9-9F4D-49034EF28B03}" srcOrd="17" destOrd="0" presId="urn:microsoft.com/office/officeart/2008/layout/LinedList"/>
    <dgm:cxn modelId="{7E394F10-E5A4-443F-AE1C-CC960003A809}" type="presParOf" srcId="{C0C79D22-3705-47F9-9F4D-49034EF28B03}" destId="{4585C9E2-5009-419F-9CE3-839431BB3E5D}" srcOrd="0" destOrd="0" presId="urn:microsoft.com/office/officeart/2008/layout/LinedList"/>
    <dgm:cxn modelId="{1BBB3B09-557C-45EF-9F48-7A5D44DF3D43}" type="presParOf" srcId="{C0C79D22-3705-47F9-9F4D-49034EF28B03}" destId="{CFF3750E-3455-4542-8C21-E7071C989F97}"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0F9E7-FAC5-407F-9E8B-ADD4A296B87F}">
      <dsp:nvSpPr>
        <dsp:cNvPr id="0" name=""/>
        <dsp:cNvSpPr/>
      </dsp:nvSpPr>
      <dsp:spPr>
        <a:xfrm>
          <a:off x="0" y="601"/>
          <a:ext cx="421803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C20274-5B52-499D-B7DB-DDB8A8EBDE3B}">
      <dsp:nvSpPr>
        <dsp:cNvPr id="0" name=""/>
        <dsp:cNvSpPr/>
      </dsp:nvSpPr>
      <dsp:spPr>
        <a:xfrm>
          <a:off x="0" y="601"/>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t>What is Political Economy of the Environment?</a:t>
          </a:r>
          <a:endParaRPr lang="en-US" sz="1700" kern="1200" dirty="0"/>
        </a:p>
      </dsp:txBody>
      <dsp:txXfrm>
        <a:off x="0" y="601"/>
        <a:ext cx="4218034" cy="547030"/>
      </dsp:txXfrm>
    </dsp:sp>
    <dsp:sp modelId="{43BEB36E-873C-47C6-BD0A-D5DE4C82CE21}">
      <dsp:nvSpPr>
        <dsp:cNvPr id="0" name=""/>
        <dsp:cNvSpPr/>
      </dsp:nvSpPr>
      <dsp:spPr>
        <a:xfrm>
          <a:off x="0" y="547631"/>
          <a:ext cx="4218034"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5A82DC-7EEB-4ADF-9AA5-59662C719655}">
      <dsp:nvSpPr>
        <dsp:cNvPr id="0" name=""/>
        <dsp:cNvSpPr/>
      </dsp:nvSpPr>
      <dsp:spPr>
        <a:xfrm>
          <a:off x="0" y="547631"/>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t>Environmental and Ecological Economics</a:t>
          </a:r>
          <a:endParaRPr lang="en-US" sz="1700" kern="1200" dirty="0"/>
        </a:p>
      </dsp:txBody>
      <dsp:txXfrm>
        <a:off x="0" y="547631"/>
        <a:ext cx="4218034" cy="547030"/>
      </dsp:txXfrm>
    </dsp:sp>
    <dsp:sp modelId="{B0D11E9F-AB8D-4624-A299-BC1F321DB7D7}">
      <dsp:nvSpPr>
        <dsp:cNvPr id="0" name=""/>
        <dsp:cNvSpPr/>
      </dsp:nvSpPr>
      <dsp:spPr>
        <a:xfrm>
          <a:off x="0" y="1094661"/>
          <a:ext cx="421803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BF0A6E-FFD2-4C7C-8742-9E6498ED63F4}">
      <dsp:nvSpPr>
        <dsp:cNvPr id="0" name=""/>
        <dsp:cNvSpPr/>
      </dsp:nvSpPr>
      <dsp:spPr>
        <a:xfrm>
          <a:off x="0" y="1094661"/>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PE of Climate Change</a:t>
          </a:r>
          <a:endParaRPr lang="en-US" sz="1700" kern="1200"/>
        </a:p>
      </dsp:txBody>
      <dsp:txXfrm>
        <a:off x="0" y="1094661"/>
        <a:ext cx="4218034" cy="547030"/>
      </dsp:txXfrm>
    </dsp:sp>
    <dsp:sp modelId="{88349D81-5051-41E1-B2E0-7795C6332278}">
      <dsp:nvSpPr>
        <dsp:cNvPr id="0" name=""/>
        <dsp:cNvSpPr/>
      </dsp:nvSpPr>
      <dsp:spPr>
        <a:xfrm>
          <a:off x="0" y="1641692"/>
          <a:ext cx="4218034"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F4ED47-F60E-4A94-B8B2-E00ACCBAF27D}">
      <dsp:nvSpPr>
        <dsp:cNvPr id="0" name=""/>
        <dsp:cNvSpPr/>
      </dsp:nvSpPr>
      <dsp:spPr>
        <a:xfrm>
          <a:off x="0" y="1641692"/>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t>Energy and Energy Transitions</a:t>
          </a:r>
          <a:endParaRPr lang="en-US" sz="1700" kern="1200" dirty="0"/>
        </a:p>
      </dsp:txBody>
      <dsp:txXfrm>
        <a:off x="0" y="1641692"/>
        <a:ext cx="4218034" cy="547030"/>
      </dsp:txXfrm>
    </dsp:sp>
    <dsp:sp modelId="{64F687A2-4DAE-47D2-912E-F82E131A8D5B}">
      <dsp:nvSpPr>
        <dsp:cNvPr id="0" name=""/>
        <dsp:cNvSpPr/>
      </dsp:nvSpPr>
      <dsp:spPr>
        <a:xfrm>
          <a:off x="0" y="2188722"/>
          <a:ext cx="4218034"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FA4CBD-78BD-4A7C-90F2-E78002DDD6C7}">
      <dsp:nvSpPr>
        <dsp:cNvPr id="0" name=""/>
        <dsp:cNvSpPr/>
      </dsp:nvSpPr>
      <dsp:spPr>
        <a:xfrm>
          <a:off x="0" y="2188722"/>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Automobility and Sustainable Transportation</a:t>
          </a:r>
          <a:endParaRPr lang="en-US" sz="1700" kern="1200"/>
        </a:p>
      </dsp:txBody>
      <dsp:txXfrm>
        <a:off x="0" y="2188722"/>
        <a:ext cx="4218034" cy="547030"/>
      </dsp:txXfrm>
    </dsp:sp>
    <dsp:sp modelId="{8531114B-E64B-4241-8D03-A05605FEEFD4}">
      <dsp:nvSpPr>
        <dsp:cNvPr id="0" name=""/>
        <dsp:cNvSpPr/>
      </dsp:nvSpPr>
      <dsp:spPr>
        <a:xfrm>
          <a:off x="0" y="2735753"/>
          <a:ext cx="421803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E08D0A-FF17-4EBD-B397-B7D173AE43CA}">
      <dsp:nvSpPr>
        <dsp:cNvPr id="0" name=""/>
        <dsp:cNvSpPr/>
      </dsp:nvSpPr>
      <dsp:spPr>
        <a:xfrm>
          <a:off x="0" y="2735753"/>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Global Health and the Environment</a:t>
          </a:r>
          <a:endParaRPr lang="en-US" sz="1700" kern="1200"/>
        </a:p>
      </dsp:txBody>
      <dsp:txXfrm>
        <a:off x="0" y="2735753"/>
        <a:ext cx="4218034" cy="547030"/>
      </dsp:txXfrm>
    </dsp:sp>
    <dsp:sp modelId="{452D6207-0DAD-4222-BE5F-5338845914CC}">
      <dsp:nvSpPr>
        <dsp:cNvPr id="0" name=""/>
        <dsp:cNvSpPr/>
      </dsp:nvSpPr>
      <dsp:spPr>
        <a:xfrm>
          <a:off x="0" y="3282783"/>
          <a:ext cx="4218034"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A77F93-2059-40F2-AAD0-0303894DFE6A}">
      <dsp:nvSpPr>
        <dsp:cNvPr id="0" name=""/>
        <dsp:cNvSpPr/>
      </dsp:nvSpPr>
      <dsp:spPr>
        <a:xfrm>
          <a:off x="0" y="3282783"/>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Global Value Chains and the Environment</a:t>
          </a:r>
          <a:endParaRPr lang="en-US" sz="1700" kern="1200"/>
        </a:p>
      </dsp:txBody>
      <dsp:txXfrm>
        <a:off x="0" y="3282783"/>
        <a:ext cx="4218034" cy="547030"/>
      </dsp:txXfrm>
    </dsp:sp>
    <dsp:sp modelId="{16AF0227-A9BF-4372-9281-23600629F76E}">
      <dsp:nvSpPr>
        <dsp:cNvPr id="0" name=""/>
        <dsp:cNvSpPr/>
      </dsp:nvSpPr>
      <dsp:spPr>
        <a:xfrm>
          <a:off x="0" y="3829814"/>
          <a:ext cx="421803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757E9-A52F-42CE-B18C-707BD0E4A70E}">
      <dsp:nvSpPr>
        <dsp:cNvPr id="0" name=""/>
        <dsp:cNvSpPr/>
      </dsp:nvSpPr>
      <dsp:spPr>
        <a:xfrm>
          <a:off x="0" y="3829814"/>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t>Land Use and Land-Use Change</a:t>
          </a:r>
          <a:endParaRPr lang="en-US" sz="1700" kern="1200" dirty="0"/>
        </a:p>
      </dsp:txBody>
      <dsp:txXfrm>
        <a:off x="0" y="3829814"/>
        <a:ext cx="4218034" cy="547030"/>
      </dsp:txXfrm>
    </dsp:sp>
    <dsp:sp modelId="{7DECF4FF-7B20-4BB6-A8A6-0446B23017EE}">
      <dsp:nvSpPr>
        <dsp:cNvPr id="0" name=""/>
        <dsp:cNvSpPr/>
      </dsp:nvSpPr>
      <dsp:spPr>
        <a:xfrm>
          <a:off x="0" y="4376844"/>
          <a:ext cx="4218034"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5C9E2-5009-419F-9CE3-839431BB3E5D}">
      <dsp:nvSpPr>
        <dsp:cNvPr id="0" name=""/>
        <dsp:cNvSpPr/>
      </dsp:nvSpPr>
      <dsp:spPr>
        <a:xfrm>
          <a:off x="0" y="4376844"/>
          <a:ext cx="4218034" cy="547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Geoengineering and Environmental Futures</a:t>
          </a:r>
          <a:endParaRPr lang="en-US" sz="1700" kern="1200"/>
        </a:p>
      </dsp:txBody>
      <dsp:txXfrm>
        <a:off x="0" y="4376844"/>
        <a:ext cx="4218034" cy="5470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714BF-5291-4E90-A1DA-B0A836289039}" type="datetimeFigureOut">
              <a:rPr lang="en-US" smtClean="0"/>
              <a:pPr/>
              <a:t>3/7/2023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92AA4F-1CDE-4284-99BD-20831458D6D7}"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720031-CBF8-4EDB-928D-F94590E90F72}" type="datetimeFigureOut">
              <a:rPr lang="en-US" smtClean="0"/>
              <a:pPr/>
              <a:t>3/7/2023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1B3329-8D1F-4CBB-98D4-D4FA559EE89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1B3329-8D1F-4CBB-98D4-D4FA559EE89E}" type="slidenum">
              <a:rPr lang="en-US" smtClean="0"/>
              <a:pPr/>
              <a:t>1</a:t>
            </a:fld>
            <a:endParaRPr lang="en-US"/>
          </a:p>
        </p:txBody>
      </p:sp>
    </p:spTree>
    <p:extLst>
      <p:ext uri="{BB962C8B-B14F-4D97-AF65-F5344CB8AC3E}">
        <p14:creationId xmlns:p14="http://schemas.microsoft.com/office/powerpoint/2010/main" val="174225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1B3329-8D1F-4CBB-98D4-D4FA559EE89E}" type="slidenum">
              <a:rPr lang="en-US" smtClean="0"/>
              <a:pPr/>
              <a:t>2</a:t>
            </a:fld>
            <a:endParaRPr lang="en-US"/>
          </a:p>
        </p:txBody>
      </p:sp>
    </p:spTree>
    <p:extLst>
      <p:ext uri="{BB962C8B-B14F-4D97-AF65-F5344CB8AC3E}">
        <p14:creationId xmlns:p14="http://schemas.microsoft.com/office/powerpoint/2010/main" val="240709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1B3329-8D1F-4CBB-98D4-D4FA559EE89E}" type="slidenum">
              <a:rPr lang="en-US" smtClean="0"/>
              <a:pPr/>
              <a:t>3</a:t>
            </a:fld>
            <a:endParaRPr lang="en-US"/>
          </a:p>
        </p:txBody>
      </p:sp>
    </p:spTree>
    <p:extLst>
      <p:ext uri="{BB962C8B-B14F-4D97-AF65-F5344CB8AC3E}">
        <p14:creationId xmlns:p14="http://schemas.microsoft.com/office/powerpoint/2010/main" val="300033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58ED1B-A4A1-409D-BA51-57AD70030FED}"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5258353-E0AE-4E02-901F-B8D20B90FC06}" type="datetimeFigureOut">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a:t>Click to edit Master title style</a:t>
            </a:r>
          </a:p>
        </p:txBody>
      </p:sp>
      <p:sp>
        <p:nvSpPr>
          <p:cNvPr id="3" name="Content Placeholder 2"/>
          <p:cNvSpPr>
            <a:spLocks noGrp="1"/>
          </p:cNvSpPr>
          <p:nvPr>
            <p:ph idx="1"/>
          </p:nvPr>
        </p:nvSpPr>
        <p:spPr>
          <a:xfrm>
            <a:off x="457200" y="2179639"/>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258353-E0AE-4E02-901F-B8D20B90FC06}" type="datetimeFigureOut">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258353-E0AE-4E02-901F-B8D20B90FC06}" type="datetimeFigureOut">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258353-E0AE-4E02-901F-B8D20B90FC06}" type="datetimeFigureOut">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258353-E0AE-4E02-901F-B8D20B90FC06}" type="datetimeFigureOut">
              <a:rPr lang="en-US" smtClean="0"/>
              <a:pPr/>
              <a:t>3/7/2023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5258353-E0AE-4E02-901F-B8D20B90FC06}" type="datetimeFigureOut">
              <a:rPr lang="en-US" smtClean="0"/>
              <a:pPr/>
              <a:t>3/7/2023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258353-E0AE-4E02-901F-B8D20B90FC06}" type="datetimeFigureOut">
              <a:rPr lang="en-US" smtClean="0"/>
              <a:pPr/>
              <a:t>3/7/2023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258353-E0AE-4E02-901F-B8D20B90FC06}" type="datetimeFigureOut">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258353-E0AE-4E02-901F-B8D20B90FC06}" type="datetimeFigureOut">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258353-E0AE-4E02-901F-B8D20B90FC06}" type="datetimeFigureOut">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258353-E0AE-4E02-901F-B8D20B90FC06}" type="datetimeFigureOut">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E1FAE-DF30-4873-94E6-409260051E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58353-E0AE-4E02-901F-B8D20B90FC06}" type="datetimeFigureOut">
              <a:rPr lang="en-US" smtClean="0"/>
              <a:pPr/>
              <a:t>3/7/2023</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2E1FAE-DF30-4873-94E6-409260051E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diagramQuickStyle" Target="../diagrams/quickStyle1.xml"/><Relationship Id="rId5" Type="http://schemas.openxmlformats.org/officeDocument/2006/relationships/image" Target="../media/image7.jpeg"/><Relationship Id="rId10" Type="http://schemas.openxmlformats.org/officeDocument/2006/relationships/diagramLayout" Target="../diagrams/layout1.xml"/><Relationship Id="rId4" Type="http://schemas.openxmlformats.org/officeDocument/2006/relationships/image" Target="../media/image6.jpeg"/><Relationship Id="rId9"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8">
            <a:extLst>
              <a:ext uri="{FF2B5EF4-FFF2-40B4-BE49-F238E27FC236}">
                <a16:creationId xmlns:a16="http://schemas.microsoft.com/office/drawing/2014/main" id="{C8814D43-75C6-4E33-8A48-EA5F793E7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1957" y="727364"/>
            <a:ext cx="2642201" cy="3291840"/>
          </a:xfrm>
        </p:spPr>
        <p:txBody>
          <a:bodyPr>
            <a:normAutofit/>
          </a:bodyPr>
          <a:lstStyle/>
          <a:p>
            <a:pPr algn="l">
              <a:lnSpc>
                <a:spcPct val="90000"/>
              </a:lnSpc>
            </a:pPr>
            <a:r>
              <a:rPr lang="en-GB" sz="3600" dirty="0"/>
              <a:t>Political Economy of the Environment</a:t>
            </a:r>
            <a:br>
              <a:rPr lang="en-GB" sz="3600" dirty="0"/>
            </a:br>
            <a:r>
              <a:rPr lang="en-GB" sz="3600" dirty="0"/>
              <a:t>(2023/24)</a:t>
            </a:r>
            <a:endParaRPr lang="en-US" sz="3600" dirty="0"/>
          </a:p>
        </p:txBody>
      </p:sp>
      <p:sp>
        <p:nvSpPr>
          <p:cNvPr id="3" name="Subtitle 2"/>
          <p:cNvSpPr>
            <a:spLocks noGrp="1"/>
          </p:cNvSpPr>
          <p:nvPr>
            <p:ph type="subTitle" idx="1"/>
          </p:nvPr>
        </p:nvSpPr>
        <p:spPr>
          <a:xfrm>
            <a:off x="459488" y="4389120"/>
            <a:ext cx="2642201" cy="1764792"/>
          </a:xfrm>
        </p:spPr>
        <p:txBody>
          <a:bodyPr>
            <a:normAutofit/>
          </a:bodyPr>
          <a:lstStyle/>
          <a:p>
            <a:pPr algn="l">
              <a:lnSpc>
                <a:spcPct val="90000"/>
              </a:lnSpc>
            </a:pPr>
            <a:r>
              <a:rPr lang="en-GB" sz="2200" dirty="0"/>
              <a:t>(L7094A)</a:t>
            </a:r>
          </a:p>
          <a:p>
            <a:pPr algn="l">
              <a:lnSpc>
                <a:spcPct val="90000"/>
              </a:lnSpc>
            </a:pPr>
            <a:r>
              <a:rPr lang="en-GB" sz="2200" dirty="0"/>
              <a:t>Dr Earl Gammon</a:t>
            </a:r>
          </a:p>
          <a:p>
            <a:pPr algn="l">
              <a:lnSpc>
                <a:spcPct val="90000"/>
              </a:lnSpc>
            </a:pPr>
            <a:r>
              <a:rPr lang="en-GB" sz="2200" dirty="0"/>
              <a:t>Dept of International Relations</a:t>
            </a:r>
          </a:p>
        </p:txBody>
      </p:sp>
      <p:pic>
        <p:nvPicPr>
          <p:cNvPr id="7" name="Picture 6" descr="Chart, timeline&#10;&#10;Description automatically generated">
            <a:extLst>
              <a:ext uri="{FF2B5EF4-FFF2-40B4-BE49-F238E27FC236}">
                <a16:creationId xmlns:a16="http://schemas.microsoft.com/office/drawing/2014/main" id="{14AF5E35-B0F2-47D1-8913-9527030C37C9}"/>
              </a:ext>
            </a:extLst>
          </p:cNvPr>
          <p:cNvPicPr>
            <a:picLocks noChangeAspect="1"/>
          </p:cNvPicPr>
          <p:nvPr/>
        </p:nvPicPr>
        <p:blipFill rotWithShape="1">
          <a:blip r:embed="rId3">
            <a:extLst>
              <a:ext uri="{28A0092B-C50C-407E-A947-70E740481C1C}">
                <a14:useLocalDpi xmlns:a14="http://schemas.microsoft.com/office/drawing/2010/main" val="0"/>
              </a:ext>
            </a:extLst>
          </a:blip>
          <a:srcRect l="39491" r="29667" b="-1"/>
          <a:stretch/>
        </p:blipFill>
        <p:spPr>
          <a:xfrm>
            <a:off x="3491131" y="10"/>
            <a:ext cx="2256392" cy="4115294"/>
          </a:xfrm>
          <a:custGeom>
            <a:avLst/>
            <a:gdLst/>
            <a:ahLst/>
            <a:cxnLst/>
            <a:rect l="l" t="t" r="r" b="b"/>
            <a:pathLst>
              <a:path w="3008523" h="4115304">
                <a:moveTo>
                  <a:pt x="24852" y="0"/>
                </a:moveTo>
                <a:lnTo>
                  <a:pt x="2979215" y="0"/>
                </a:lnTo>
                <a:lnTo>
                  <a:pt x="2994066" y="116180"/>
                </a:lnTo>
                <a:cubicBezTo>
                  <a:pt x="3005186" y="195816"/>
                  <a:pt x="3009899" y="276075"/>
                  <a:pt x="3008178" y="356320"/>
                </a:cubicBezTo>
                <a:cubicBezTo>
                  <a:pt x="3008319" y="552394"/>
                  <a:pt x="2998582" y="748086"/>
                  <a:pt x="2980941" y="943653"/>
                </a:cubicBezTo>
                <a:cubicBezTo>
                  <a:pt x="2976665" y="1015643"/>
                  <a:pt x="2978598" y="1087813"/>
                  <a:pt x="2986727" y="1159537"/>
                </a:cubicBezTo>
                <a:cubicBezTo>
                  <a:pt x="2994856" y="1240519"/>
                  <a:pt x="2992019" y="1322097"/>
                  <a:pt x="2978260" y="1402470"/>
                </a:cubicBezTo>
                <a:cubicBezTo>
                  <a:pt x="2960902" y="1497713"/>
                  <a:pt x="2968664" y="1592956"/>
                  <a:pt x="2975014" y="1688199"/>
                </a:cubicBezTo>
                <a:cubicBezTo>
                  <a:pt x="2992372" y="1949673"/>
                  <a:pt x="3013541" y="2211147"/>
                  <a:pt x="2999428" y="2473510"/>
                </a:cubicBezTo>
                <a:cubicBezTo>
                  <a:pt x="2996464" y="2529513"/>
                  <a:pt x="2983482" y="2584119"/>
                  <a:pt x="2978118" y="2639740"/>
                </a:cubicBezTo>
                <a:cubicBezTo>
                  <a:pt x="2962453" y="2801400"/>
                  <a:pt x="2980801" y="2962424"/>
                  <a:pt x="2988280" y="3123702"/>
                </a:cubicBezTo>
                <a:cubicBezTo>
                  <a:pt x="2999033" y="3302188"/>
                  <a:pt x="2996860" y="3481118"/>
                  <a:pt x="2981788" y="3659349"/>
                </a:cubicBezTo>
                <a:cubicBezTo>
                  <a:pt x="2972333" y="3756116"/>
                  <a:pt x="2969123" y="3853010"/>
                  <a:pt x="2970287" y="3949936"/>
                </a:cubicBezTo>
                <a:lnTo>
                  <a:pt x="2976835" y="4079050"/>
                </a:lnTo>
                <a:lnTo>
                  <a:pt x="2975002" y="4079008"/>
                </a:lnTo>
                <a:cubicBezTo>
                  <a:pt x="2922505" y="4079573"/>
                  <a:pt x="2870008" y="4083101"/>
                  <a:pt x="2817511" y="4086276"/>
                </a:cubicBezTo>
                <a:cubicBezTo>
                  <a:pt x="2529266" y="4103634"/>
                  <a:pt x="2241021" y="4124803"/>
                  <a:pt x="1951796" y="4110690"/>
                </a:cubicBezTo>
                <a:cubicBezTo>
                  <a:pt x="1890059" y="4107726"/>
                  <a:pt x="1829862" y="4094744"/>
                  <a:pt x="1768546" y="4089380"/>
                </a:cubicBezTo>
                <a:cubicBezTo>
                  <a:pt x="1590335" y="4073715"/>
                  <a:pt x="1412824" y="4092063"/>
                  <a:pt x="1235034" y="4099542"/>
                </a:cubicBezTo>
                <a:cubicBezTo>
                  <a:pt x="1038273" y="4110295"/>
                  <a:pt x="841024" y="4108122"/>
                  <a:pt x="644545" y="4093050"/>
                </a:cubicBezTo>
                <a:cubicBezTo>
                  <a:pt x="537871" y="4083595"/>
                  <a:pt x="431056" y="4080385"/>
                  <a:pt x="324207" y="4081549"/>
                </a:cubicBezTo>
                <a:lnTo>
                  <a:pt x="14165" y="4095812"/>
                </a:lnTo>
                <a:lnTo>
                  <a:pt x="15439" y="4046690"/>
                </a:lnTo>
                <a:cubicBezTo>
                  <a:pt x="18374" y="4018368"/>
                  <a:pt x="22584" y="3990046"/>
                  <a:pt x="28197" y="3961979"/>
                </a:cubicBezTo>
                <a:cubicBezTo>
                  <a:pt x="40955" y="3897553"/>
                  <a:pt x="31514" y="3834402"/>
                  <a:pt x="21563" y="3770614"/>
                </a:cubicBezTo>
                <a:cubicBezTo>
                  <a:pt x="13335" y="3723257"/>
                  <a:pt x="13335" y="3674829"/>
                  <a:pt x="21563" y="3627473"/>
                </a:cubicBezTo>
                <a:cubicBezTo>
                  <a:pt x="40700" y="3525411"/>
                  <a:pt x="30111" y="3423350"/>
                  <a:pt x="20543" y="3322437"/>
                </a:cubicBezTo>
                <a:cubicBezTo>
                  <a:pt x="7785" y="3186823"/>
                  <a:pt x="1406" y="3052357"/>
                  <a:pt x="33300" y="2917763"/>
                </a:cubicBezTo>
                <a:cubicBezTo>
                  <a:pt x="53330" y="2833053"/>
                  <a:pt x="36872" y="2747066"/>
                  <a:pt x="26284" y="2662610"/>
                </a:cubicBezTo>
                <a:cubicBezTo>
                  <a:pt x="18272" y="2599804"/>
                  <a:pt x="17328" y="2536296"/>
                  <a:pt x="23477" y="2473286"/>
                </a:cubicBezTo>
                <a:cubicBezTo>
                  <a:pt x="32790" y="2377718"/>
                  <a:pt x="29486" y="2281334"/>
                  <a:pt x="13654" y="2186621"/>
                </a:cubicBezTo>
                <a:cubicBezTo>
                  <a:pt x="4264" y="2133256"/>
                  <a:pt x="7899" y="2078424"/>
                  <a:pt x="24242" y="2026768"/>
                </a:cubicBezTo>
                <a:cubicBezTo>
                  <a:pt x="48099" y="1952646"/>
                  <a:pt x="33683" y="1876993"/>
                  <a:pt x="24242" y="1802105"/>
                </a:cubicBezTo>
                <a:cubicBezTo>
                  <a:pt x="10081" y="1684607"/>
                  <a:pt x="-6887" y="1567364"/>
                  <a:pt x="3192" y="1448463"/>
                </a:cubicBezTo>
                <a:cubicBezTo>
                  <a:pt x="4787" y="1415892"/>
                  <a:pt x="9316" y="1383526"/>
                  <a:pt x="16716" y="1351759"/>
                </a:cubicBezTo>
                <a:cubicBezTo>
                  <a:pt x="50153" y="1229069"/>
                  <a:pt x="51646" y="1099859"/>
                  <a:pt x="21053" y="976429"/>
                </a:cubicBezTo>
                <a:cubicBezTo>
                  <a:pt x="-11352" y="843621"/>
                  <a:pt x="-4463" y="711579"/>
                  <a:pt x="28835" y="579920"/>
                </a:cubicBezTo>
                <a:cubicBezTo>
                  <a:pt x="65552" y="440185"/>
                  <a:pt x="68779" y="293753"/>
                  <a:pt x="38276" y="152538"/>
                </a:cubicBezTo>
                <a:cubicBezTo>
                  <a:pt x="32318" y="125065"/>
                  <a:pt x="28191" y="97256"/>
                  <a:pt x="25911" y="69298"/>
                </a:cubicBezTo>
                <a:close/>
              </a:path>
            </a:pathLst>
          </a:custGeom>
        </p:spPr>
      </p:pic>
      <p:sp>
        <p:nvSpPr>
          <p:cNvPr id="34" name="sketch line">
            <a:extLst>
              <a:ext uri="{FF2B5EF4-FFF2-40B4-BE49-F238E27FC236}">
                <a16:creationId xmlns:a16="http://schemas.microsoft.com/office/drawing/2014/main" id="{CBFD732F-F4A3-490D-A72E-EEFD47BBF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486" y="4179016"/>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rawing&#10;&#10;Description automatically generated">
            <a:extLst>
              <a:ext uri="{FF2B5EF4-FFF2-40B4-BE49-F238E27FC236}">
                <a16:creationId xmlns:a16="http://schemas.microsoft.com/office/drawing/2014/main" id="{3EEE45BC-BEF8-497E-A958-63274825D6C7}"/>
              </a:ext>
            </a:extLst>
          </p:cNvPr>
          <p:cNvPicPr>
            <a:picLocks noChangeAspect="1"/>
          </p:cNvPicPr>
          <p:nvPr/>
        </p:nvPicPr>
        <p:blipFill rotWithShape="1">
          <a:blip r:embed="rId4">
            <a:extLst>
              <a:ext uri="{28A0092B-C50C-407E-A947-70E740481C1C}">
                <a14:useLocalDpi xmlns:a14="http://schemas.microsoft.com/office/drawing/2010/main" val="0"/>
              </a:ext>
            </a:extLst>
          </a:blip>
          <a:srcRect l="31720" r="15534" b="-2"/>
          <a:stretch/>
        </p:blipFill>
        <p:spPr>
          <a:xfrm>
            <a:off x="3495345" y="4311232"/>
            <a:ext cx="2888825" cy="2546773"/>
          </a:xfrm>
          <a:custGeom>
            <a:avLst/>
            <a:gdLst/>
            <a:ahLst/>
            <a:cxnLst/>
            <a:rect l="l" t="t" r="r" b="b"/>
            <a:pathLst>
              <a:path w="3851767" h="2546773">
                <a:moveTo>
                  <a:pt x="2228768" y="1329"/>
                </a:moveTo>
                <a:cubicBezTo>
                  <a:pt x="2306504" y="3895"/>
                  <a:pt x="2384120" y="10183"/>
                  <a:pt x="2461354" y="20181"/>
                </a:cubicBezTo>
                <a:cubicBezTo>
                  <a:pt x="2577127" y="36835"/>
                  <a:pt x="2693882" y="26532"/>
                  <a:pt x="2810216" y="19476"/>
                </a:cubicBezTo>
                <a:cubicBezTo>
                  <a:pt x="2951049" y="10867"/>
                  <a:pt x="3091741" y="6210"/>
                  <a:pt x="3232853" y="20323"/>
                </a:cubicBezTo>
                <a:cubicBezTo>
                  <a:pt x="3333228" y="30483"/>
                  <a:pt x="3434162" y="21028"/>
                  <a:pt x="3534817" y="15383"/>
                </a:cubicBezTo>
                <a:cubicBezTo>
                  <a:pt x="3587342" y="11714"/>
                  <a:pt x="3639965" y="9879"/>
                  <a:pt x="3692589" y="9879"/>
                </a:cubicBezTo>
                <a:lnTo>
                  <a:pt x="3834056" y="14814"/>
                </a:lnTo>
                <a:lnTo>
                  <a:pt x="3836624" y="266102"/>
                </a:lnTo>
                <a:cubicBezTo>
                  <a:pt x="3833493" y="376950"/>
                  <a:pt x="3829341" y="487798"/>
                  <a:pt x="3833895" y="598646"/>
                </a:cubicBezTo>
                <a:cubicBezTo>
                  <a:pt x="3842870" y="818327"/>
                  <a:pt x="3853184" y="1038005"/>
                  <a:pt x="3838717" y="1257560"/>
                </a:cubicBezTo>
                <a:cubicBezTo>
                  <a:pt x="3828806" y="1408046"/>
                  <a:pt x="3815811" y="1559288"/>
                  <a:pt x="3819831" y="1710531"/>
                </a:cubicBezTo>
                <a:cubicBezTo>
                  <a:pt x="3824117" y="1865807"/>
                  <a:pt x="3838181" y="2020453"/>
                  <a:pt x="3848495" y="2175350"/>
                </a:cubicBezTo>
                <a:cubicBezTo>
                  <a:pt x="3855955" y="2288984"/>
                  <a:pt x="3850652" y="2403058"/>
                  <a:pt x="3832690" y="2515646"/>
                </a:cubicBezTo>
                <a:lnTo>
                  <a:pt x="3830673" y="2546773"/>
                </a:lnTo>
                <a:lnTo>
                  <a:pt x="20600" y="2546773"/>
                </a:lnTo>
                <a:lnTo>
                  <a:pt x="22581" y="2532072"/>
                </a:lnTo>
                <a:cubicBezTo>
                  <a:pt x="35339" y="2420570"/>
                  <a:pt x="24877" y="2309706"/>
                  <a:pt x="14289" y="2199097"/>
                </a:cubicBezTo>
                <a:cubicBezTo>
                  <a:pt x="2577" y="2063804"/>
                  <a:pt x="6226" y="1927626"/>
                  <a:pt x="25133" y="1793147"/>
                </a:cubicBezTo>
                <a:cubicBezTo>
                  <a:pt x="35786" y="1702096"/>
                  <a:pt x="35530" y="1610100"/>
                  <a:pt x="24367" y="1519113"/>
                </a:cubicBezTo>
                <a:cubicBezTo>
                  <a:pt x="5996" y="1349691"/>
                  <a:pt x="-19775" y="1179121"/>
                  <a:pt x="24367" y="1008806"/>
                </a:cubicBezTo>
                <a:cubicBezTo>
                  <a:pt x="43121" y="936342"/>
                  <a:pt x="37125" y="860307"/>
                  <a:pt x="26663" y="786440"/>
                </a:cubicBezTo>
                <a:cubicBezTo>
                  <a:pt x="9721" y="659871"/>
                  <a:pt x="8778" y="531669"/>
                  <a:pt x="23857" y="404858"/>
                </a:cubicBezTo>
                <a:cubicBezTo>
                  <a:pt x="32239" y="337778"/>
                  <a:pt x="31895" y="269894"/>
                  <a:pt x="22836" y="202904"/>
                </a:cubicBezTo>
                <a:cubicBezTo>
                  <a:pt x="16458" y="161314"/>
                  <a:pt x="17159" y="119533"/>
                  <a:pt x="18260" y="77719"/>
                </a:cubicBezTo>
                <a:lnTo>
                  <a:pt x="17201" y="16987"/>
                </a:lnTo>
                <a:lnTo>
                  <a:pt x="155607" y="20171"/>
                </a:lnTo>
                <a:cubicBezTo>
                  <a:pt x="345286" y="19609"/>
                  <a:pt x="534670" y="7199"/>
                  <a:pt x="723345" y="9315"/>
                </a:cubicBezTo>
                <a:cubicBezTo>
                  <a:pt x="828339" y="10444"/>
                  <a:pt x="933054" y="31612"/>
                  <a:pt x="1038328" y="27661"/>
                </a:cubicBezTo>
                <a:cubicBezTo>
                  <a:pt x="1357371" y="16089"/>
                  <a:pt x="1676555" y="19899"/>
                  <a:pt x="1995458" y="4798"/>
                </a:cubicBezTo>
                <a:cubicBezTo>
                  <a:pt x="2073175" y="-85"/>
                  <a:pt x="2151032" y="-1238"/>
                  <a:pt x="2228768" y="1329"/>
                </a:cubicBezTo>
                <a:close/>
              </a:path>
            </a:pathLst>
          </a:custGeom>
        </p:spPr>
      </p:pic>
      <p:pic>
        <p:nvPicPr>
          <p:cNvPr id="5" name="Picture 4">
            <a:extLst>
              <a:ext uri="{FF2B5EF4-FFF2-40B4-BE49-F238E27FC236}">
                <a16:creationId xmlns:a16="http://schemas.microsoft.com/office/drawing/2014/main" id="{152DDBAF-720F-4304-99E1-12E4B7C95F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044" r="20391" b="4"/>
          <a:stretch/>
        </p:blipFill>
        <p:spPr>
          <a:xfrm>
            <a:off x="6524662" y="4187535"/>
            <a:ext cx="2619341" cy="2670464"/>
          </a:xfrm>
          <a:custGeom>
            <a:avLst/>
            <a:gdLst/>
            <a:ahLst/>
            <a:cxnLst/>
            <a:rect l="l" t="t" r="r" b="b"/>
            <a:pathLst>
              <a:path w="3492455" h="2670464">
                <a:moveTo>
                  <a:pt x="3492454" y="0"/>
                </a:moveTo>
                <a:lnTo>
                  <a:pt x="3492455" y="0"/>
                </a:lnTo>
                <a:lnTo>
                  <a:pt x="3492455" y="2670464"/>
                </a:lnTo>
                <a:lnTo>
                  <a:pt x="22094" y="2670464"/>
                </a:lnTo>
                <a:lnTo>
                  <a:pt x="26537" y="2636565"/>
                </a:lnTo>
                <a:cubicBezTo>
                  <a:pt x="37788" y="2451923"/>
                  <a:pt x="28413" y="2267533"/>
                  <a:pt x="15822" y="2083521"/>
                </a:cubicBezTo>
                <a:cubicBezTo>
                  <a:pt x="-1861" y="1835118"/>
                  <a:pt x="-387" y="1585844"/>
                  <a:pt x="20242" y="1337642"/>
                </a:cubicBezTo>
                <a:cubicBezTo>
                  <a:pt x="41459" y="1117571"/>
                  <a:pt x="37454" y="895988"/>
                  <a:pt x="8320" y="676712"/>
                </a:cubicBezTo>
                <a:cubicBezTo>
                  <a:pt x="-9495" y="552441"/>
                  <a:pt x="6579" y="427036"/>
                  <a:pt x="8320" y="302134"/>
                </a:cubicBezTo>
                <a:lnTo>
                  <a:pt x="12190" y="139575"/>
                </a:lnTo>
                <a:lnTo>
                  <a:pt x="99516" y="133852"/>
                </a:lnTo>
                <a:cubicBezTo>
                  <a:pt x="211510" y="121998"/>
                  <a:pt x="323504" y="131171"/>
                  <a:pt x="435498" y="139780"/>
                </a:cubicBezTo>
                <a:cubicBezTo>
                  <a:pt x="632608" y="155162"/>
                  <a:pt x="829578" y="148247"/>
                  <a:pt x="1026268" y="136957"/>
                </a:cubicBezTo>
                <a:cubicBezTo>
                  <a:pt x="1161684" y="129731"/>
                  <a:pt x="1297462" y="133697"/>
                  <a:pt x="1432246" y="148811"/>
                </a:cubicBezTo>
                <a:lnTo>
                  <a:pt x="1479476" y="151347"/>
                </a:lnTo>
                <a:lnTo>
                  <a:pt x="1505794" y="154630"/>
                </a:lnTo>
                <a:lnTo>
                  <a:pt x="1623334" y="159020"/>
                </a:lnTo>
                <a:lnTo>
                  <a:pt x="1624456" y="159537"/>
                </a:lnTo>
                <a:lnTo>
                  <a:pt x="1638454" y="159537"/>
                </a:lnTo>
                <a:lnTo>
                  <a:pt x="1639578" y="158918"/>
                </a:lnTo>
                <a:lnTo>
                  <a:pt x="1754394" y="154630"/>
                </a:lnTo>
                <a:lnTo>
                  <a:pt x="1839394" y="144027"/>
                </a:lnTo>
                <a:lnTo>
                  <a:pt x="1958902" y="138104"/>
                </a:lnTo>
                <a:cubicBezTo>
                  <a:pt x="2055700" y="136855"/>
                  <a:pt x="2152544" y="139151"/>
                  <a:pt x="2249244" y="145001"/>
                </a:cubicBezTo>
                <a:cubicBezTo>
                  <a:pt x="2427314" y="153610"/>
                  <a:pt x="2605104" y="144719"/>
                  <a:pt x="2783036" y="134275"/>
                </a:cubicBezTo>
                <a:cubicBezTo>
                  <a:pt x="2994564" y="121857"/>
                  <a:pt x="3205954" y="141614"/>
                  <a:pt x="3417482" y="144578"/>
                </a:cubicBezTo>
                <a:cubicBezTo>
                  <a:pt x="3436450" y="144861"/>
                  <a:pt x="3455454" y="143802"/>
                  <a:pt x="3474460" y="142496"/>
                </a:cubicBezTo>
                <a:lnTo>
                  <a:pt x="3492454" y="141371"/>
                </a:lnTo>
                <a:close/>
              </a:path>
            </a:pathLst>
          </a:custGeom>
        </p:spPr>
      </p:pic>
      <p:pic>
        <p:nvPicPr>
          <p:cNvPr id="9" name="Picture 8">
            <a:extLst>
              <a:ext uri="{FF2B5EF4-FFF2-40B4-BE49-F238E27FC236}">
                <a16:creationId xmlns:a16="http://schemas.microsoft.com/office/drawing/2014/main" id="{479F7B1E-05B6-4CFA-835F-660D68D1AEF5}"/>
              </a:ext>
            </a:extLst>
          </p:cNvPr>
          <p:cNvPicPr>
            <a:picLocks noChangeAspect="1"/>
          </p:cNvPicPr>
          <p:nvPr/>
        </p:nvPicPr>
        <p:blipFill rotWithShape="1">
          <a:blip r:embed="rId6">
            <a:extLst>
              <a:ext uri="{28A0092B-C50C-407E-A947-70E740481C1C}">
                <a14:useLocalDpi xmlns:a14="http://schemas.microsoft.com/office/drawing/2010/main" val="0"/>
              </a:ext>
            </a:extLst>
          </a:blip>
          <a:srcRect l="24976" r="21377"/>
          <a:stretch/>
        </p:blipFill>
        <p:spPr>
          <a:xfrm>
            <a:off x="5891105" y="-2"/>
            <a:ext cx="3252896" cy="4244532"/>
          </a:xfrm>
          <a:custGeom>
            <a:avLst/>
            <a:gdLst/>
            <a:ahLst/>
            <a:cxnLst/>
            <a:rect l="l" t="t" r="r" b="b"/>
            <a:pathLst>
              <a:path w="4337195" h="4244532">
                <a:moveTo>
                  <a:pt x="24052" y="0"/>
                </a:moveTo>
                <a:lnTo>
                  <a:pt x="4337195" y="0"/>
                </a:lnTo>
                <a:lnTo>
                  <a:pt x="4337195" y="4244532"/>
                </a:lnTo>
                <a:lnTo>
                  <a:pt x="4337193" y="4244532"/>
                </a:lnTo>
                <a:lnTo>
                  <a:pt x="4337193" y="4095069"/>
                </a:lnTo>
                <a:lnTo>
                  <a:pt x="3956757" y="4077385"/>
                </a:lnTo>
                <a:cubicBezTo>
                  <a:pt x="3688111" y="4074422"/>
                  <a:pt x="3418905" y="4066377"/>
                  <a:pt x="3151099" y="4091498"/>
                </a:cubicBezTo>
                <a:cubicBezTo>
                  <a:pt x="2969669" y="4108573"/>
                  <a:pt x="2789079" y="4101800"/>
                  <a:pt x="2607789" y="4098695"/>
                </a:cubicBezTo>
                <a:cubicBezTo>
                  <a:pt x="2404097" y="4095167"/>
                  <a:pt x="2200271" y="4096860"/>
                  <a:pt x="1996579" y="4096860"/>
                </a:cubicBezTo>
                <a:cubicBezTo>
                  <a:pt x="1907965" y="4097143"/>
                  <a:pt x="1819909" y="4092344"/>
                  <a:pt x="1731715" y="4084159"/>
                </a:cubicBezTo>
                <a:cubicBezTo>
                  <a:pt x="1603761" y="4072445"/>
                  <a:pt x="1476507" y="4086558"/>
                  <a:pt x="1350515" y="4105328"/>
                </a:cubicBezTo>
                <a:cubicBezTo>
                  <a:pt x="1262725" y="4116448"/>
                  <a:pt x="1174249" y="4121161"/>
                  <a:pt x="1085789" y="4119440"/>
                </a:cubicBezTo>
                <a:cubicBezTo>
                  <a:pt x="869639" y="4119581"/>
                  <a:pt x="653911" y="4109844"/>
                  <a:pt x="438322" y="4092203"/>
                </a:cubicBezTo>
                <a:cubicBezTo>
                  <a:pt x="358961" y="4087927"/>
                  <a:pt x="279402" y="4089860"/>
                  <a:pt x="200334" y="4097989"/>
                </a:cubicBezTo>
                <a:cubicBezTo>
                  <a:pt x="155697" y="4102053"/>
                  <a:pt x="110897" y="4103376"/>
                  <a:pt x="66180" y="4101963"/>
                </a:cubicBezTo>
                <a:lnTo>
                  <a:pt x="20169" y="4097680"/>
                </a:lnTo>
                <a:lnTo>
                  <a:pt x="13739" y="3839937"/>
                </a:lnTo>
                <a:cubicBezTo>
                  <a:pt x="10831" y="3754087"/>
                  <a:pt x="8257" y="3668350"/>
                  <a:pt x="9315" y="3582774"/>
                </a:cubicBezTo>
                <a:cubicBezTo>
                  <a:pt x="10444" y="3487531"/>
                  <a:pt x="31612" y="3392542"/>
                  <a:pt x="27661" y="3297045"/>
                </a:cubicBezTo>
                <a:cubicBezTo>
                  <a:pt x="16089" y="3007633"/>
                  <a:pt x="19899" y="2718094"/>
                  <a:pt x="4798" y="2428809"/>
                </a:cubicBezTo>
                <a:cubicBezTo>
                  <a:pt x="-4968" y="2287812"/>
                  <a:pt x="184" y="2146305"/>
                  <a:pt x="20181" y="2006184"/>
                </a:cubicBezTo>
                <a:cubicBezTo>
                  <a:pt x="36835" y="1901163"/>
                  <a:pt x="26532" y="1795252"/>
                  <a:pt x="19476" y="1689723"/>
                </a:cubicBezTo>
                <a:cubicBezTo>
                  <a:pt x="10867" y="1561970"/>
                  <a:pt x="6210" y="1434344"/>
                  <a:pt x="20323" y="1306338"/>
                </a:cubicBezTo>
                <a:cubicBezTo>
                  <a:pt x="30483" y="1215286"/>
                  <a:pt x="21028" y="1123726"/>
                  <a:pt x="15383" y="1032419"/>
                </a:cubicBezTo>
                <a:cubicBezTo>
                  <a:pt x="8045" y="937126"/>
                  <a:pt x="8045" y="841475"/>
                  <a:pt x="15383" y="746182"/>
                </a:cubicBezTo>
                <a:cubicBezTo>
                  <a:pt x="22749" y="659066"/>
                  <a:pt x="20999" y="571532"/>
                  <a:pt x="10161" y="484708"/>
                </a:cubicBezTo>
                <a:cubicBezTo>
                  <a:pt x="-1693" y="383115"/>
                  <a:pt x="7480" y="281523"/>
                  <a:pt x="16089" y="179930"/>
                </a:cubicBezTo>
                <a:cubicBezTo>
                  <a:pt x="19935" y="135229"/>
                  <a:pt x="22387" y="90537"/>
                  <a:pt x="23725" y="45854"/>
                </a:cubicBezTo>
                <a:close/>
              </a:path>
            </a:pathLst>
          </a:cu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683A51-3024-49B2-943E-980620A34981}"/>
              </a:ext>
            </a:extLst>
          </p:cNvPr>
          <p:cNvSpPr>
            <a:spLocks noGrp="1"/>
          </p:cNvSpPr>
          <p:nvPr>
            <p:ph type="title"/>
          </p:nvPr>
        </p:nvSpPr>
        <p:spPr>
          <a:xfrm>
            <a:off x="609602" y="548640"/>
            <a:ext cx="2700645" cy="5431536"/>
          </a:xfrm>
        </p:spPr>
        <p:txBody>
          <a:bodyPr>
            <a:normAutofit/>
          </a:bodyPr>
          <a:lstStyle/>
          <a:p>
            <a:r>
              <a:rPr lang="en-GB" sz="4000" dirty="0"/>
              <a:t>Description</a:t>
            </a: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 name="connsiteX0" fmla="*/ 0 w 4480560"/>
              <a:gd name="connsiteY0" fmla="*/ 0 h 13716"/>
              <a:gd name="connsiteX1" fmla="*/ 595274 w 4480560"/>
              <a:gd name="connsiteY1" fmla="*/ 0 h 13716"/>
              <a:gd name="connsiteX2" fmla="*/ 1100938 w 4480560"/>
              <a:gd name="connsiteY2" fmla="*/ 0 h 13716"/>
              <a:gd name="connsiteX3" fmla="*/ 1830629 w 4480560"/>
              <a:gd name="connsiteY3" fmla="*/ 0 h 13716"/>
              <a:gd name="connsiteX4" fmla="*/ 2425903 w 4480560"/>
              <a:gd name="connsiteY4" fmla="*/ 0 h 13716"/>
              <a:gd name="connsiteX5" fmla="*/ 3021178 w 4480560"/>
              <a:gd name="connsiteY5" fmla="*/ 0 h 13716"/>
              <a:gd name="connsiteX6" fmla="*/ 3750869 w 4480560"/>
              <a:gd name="connsiteY6" fmla="*/ 0 h 13716"/>
              <a:gd name="connsiteX7" fmla="*/ 4480560 w 4480560"/>
              <a:gd name="connsiteY7" fmla="*/ 0 h 13716"/>
              <a:gd name="connsiteX8" fmla="*/ 4480560 w 4480560"/>
              <a:gd name="connsiteY8" fmla="*/ 13716 h 13716"/>
              <a:gd name="connsiteX9" fmla="*/ 3930091 w 4480560"/>
              <a:gd name="connsiteY9" fmla="*/ 13716 h 13716"/>
              <a:gd name="connsiteX10" fmla="*/ 3290011 w 4480560"/>
              <a:gd name="connsiteY10" fmla="*/ 13716 h 13716"/>
              <a:gd name="connsiteX11" fmla="*/ 2649931 w 4480560"/>
              <a:gd name="connsiteY11" fmla="*/ 13716 h 13716"/>
              <a:gd name="connsiteX12" fmla="*/ 2054657 w 4480560"/>
              <a:gd name="connsiteY12" fmla="*/ 13716 h 13716"/>
              <a:gd name="connsiteX13" fmla="*/ 1324966 w 4480560"/>
              <a:gd name="connsiteY13" fmla="*/ 13716 h 13716"/>
              <a:gd name="connsiteX14" fmla="*/ 595274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574" y="14606"/>
                  <a:pt x="338605" y="-40"/>
                  <a:pt x="595274" y="0"/>
                </a:cubicBezTo>
                <a:cubicBezTo>
                  <a:pt x="856171" y="-2198"/>
                  <a:pt x="863435" y="-13333"/>
                  <a:pt x="1100938" y="0"/>
                </a:cubicBezTo>
                <a:cubicBezTo>
                  <a:pt x="1340270" y="17713"/>
                  <a:pt x="1418448" y="-18893"/>
                  <a:pt x="1651406" y="0"/>
                </a:cubicBezTo>
                <a:cubicBezTo>
                  <a:pt x="1875387" y="1627"/>
                  <a:pt x="2153037" y="22688"/>
                  <a:pt x="2336292" y="0"/>
                </a:cubicBezTo>
                <a:cubicBezTo>
                  <a:pt x="2522206" y="-4211"/>
                  <a:pt x="2718333" y="34959"/>
                  <a:pt x="2931566" y="0"/>
                </a:cubicBezTo>
                <a:cubicBezTo>
                  <a:pt x="3137043" y="-17106"/>
                  <a:pt x="3304331" y="1415"/>
                  <a:pt x="3482035" y="0"/>
                </a:cubicBezTo>
                <a:cubicBezTo>
                  <a:pt x="3649837" y="-24078"/>
                  <a:pt x="4010577" y="-51921"/>
                  <a:pt x="4480560" y="0"/>
                </a:cubicBezTo>
                <a:cubicBezTo>
                  <a:pt x="4480642" y="3611"/>
                  <a:pt x="4480510" y="9346"/>
                  <a:pt x="4480560" y="13716"/>
                </a:cubicBezTo>
                <a:cubicBezTo>
                  <a:pt x="4305601" y="36948"/>
                  <a:pt x="4025154" y="21890"/>
                  <a:pt x="3840480" y="13716"/>
                </a:cubicBezTo>
                <a:cubicBezTo>
                  <a:pt x="3668919" y="-16903"/>
                  <a:pt x="3556555" y="-17246"/>
                  <a:pt x="3290011" y="13716"/>
                </a:cubicBezTo>
                <a:cubicBezTo>
                  <a:pt x="2991827" y="13600"/>
                  <a:pt x="2862038" y="-27094"/>
                  <a:pt x="2560320" y="13716"/>
                </a:cubicBezTo>
                <a:cubicBezTo>
                  <a:pt x="2273396" y="32804"/>
                  <a:pt x="2159701" y="35426"/>
                  <a:pt x="1965046" y="13716"/>
                </a:cubicBezTo>
                <a:cubicBezTo>
                  <a:pt x="1785994" y="24616"/>
                  <a:pt x="1686680" y="47748"/>
                  <a:pt x="1459382" y="13716"/>
                </a:cubicBezTo>
                <a:cubicBezTo>
                  <a:pt x="1260610" y="398"/>
                  <a:pt x="913962" y="26960"/>
                  <a:pt x="774497" y="13716"/>
                </a:cubicBezTo>
                <a:cubicBezTo>
                  <a:pt x="689426" y="-2719"/>
                  <a:pt x="378264" y="1751"/>
                  <a:pt x="0" y="13716"/>
                </a:cubicBezTo>
                <a:cubicBezTo>
                  <a:pt x="-173" y="8371"/>
                  <a:pt x="-387" y="6213"/>
                  <a:pt x="0" y="0"/>
                </a:cubicBezTo>
                <a:close/>
              </a:path>
              <a:path w="4480560" h="13716" stroke="0" extrusionOk="0">
                <a:moveTo>
                  <a:pt x="0" y="0"/>
                </a:moveTo>
                <a:cubicBezTo>
                  <a:pt x="290844" y="5546"/>
                  <a:pt x="318443" y="10543"/>
                  <a:pt x="595274" y="0"/>
                </a:cubicBezTo>
                <a:cubicBezTo>
                  <a:pt x="862223" y="-10630"/>
                  <a:pt x="1008164" y="-6970"/>
                  <a:pt x="1100938" y="0"/>
                </a:cubicBezTo>
                <a:cubicBezTo>
                  <a:pt x="1231751" y="-9052"/>
                  <a:pt x="1563421" y="-55931"/>
                  <a:pt x="1830629" y="0"/>
                </a:cubicBezTo>
                <a:cubicBezTo>
                  <a:pt x="2081843" y="38764"/>
                  <a:pt x="2181743" y="16966"/>
                  <a:pt x="2425903" y="0"/>
                </a:cubicBezTo>
                <a:cubicBezTo>
                  <a:pt x="2657412" y="-20059"/>
                  <a:pt x="2795431" y="8423"/>
                  <a:pt x="3021178" y="0"/>
                </a:cubicBezTo>
                <a:cubicBezTo>
                  <a:pt x="3275119" y="-4749"/>
                  <a:pt x="3480943" y="2522"/>
                  <a:pt x="3750869" y="0"/>
                </a:cubicBezTo>
                <a:cubicBezTo>
                  <a:pt x="4005211" y="16055"/>
                  <a:pt x="4302144" y="-2969"/>
                  <a:pt x="4480560" y="0"/>
                </a:cubicBezTo>
                <a:cubicBezTo>
                  <a:pt x="4480397" y="3458"/>
                  <a:pt x="4481383" y="8632"/>
                  <a:pt x="4480560" y="13716"/>
                </a:cubicBezTo>
                <a:cubicBezTo>
                  <a:pt x="4261480" y="-10003"/>
                  <a:pt x="4206199" y="28529"/>
                  <a:pt x="3930091" y="13716"/>
                </a:cubicBezTo>
                <a:cubicBezTo>
                  <a:pt x="3666932" y="-15474"/>
                  <a:pt x="3493645" y="14804"/>
                  <a:pt x="3290011" y="13716"/>
                </a:cubicBezTo>
                <a:cubicBezTo>
                  <a:pt x="3137078" y="-41032"/>
                  <a:pt x="2894690" y="-17948"/>
                  <a:pt x="2649931" y="13716"/>
                </a:cubicBezTo>
                <a:cubicBezTo>
                  <a:pt x="2413020" y="21294"/>
                  <a:pt x="2225991" y="-10559"/>
                  <a:pt x="2054657" y="13716"/>
                </a:cubicBezTo>
                <a:cubicBezTo>
                  <a:pt x="1886877" y="37541"/>
                  <a:pt x="1548763" y="45390"/>
                  <a:pt x="1324966" y="13716"/>
                </a:cubicBezTo>
                <a:cubicBezTo>
                  <a:pt x="1040995" y="1897"/>
                  <a:pt x="786929" y="-17655"/>
                  <a:pt x="595274" y="13716"/>
                </a:cubicBezTo>
                <a:cubicBezTo>
                  <a:pt x="371401" y="32831"/>
                  <a:pt x="168483" y="23167"/>
                  <a:pt x="0" y="13716"/>
                </a:cubicBezTo>
                <a:cubicBezTo>
                  <a:pt x="-740" y="8467"/>
                  <a:pt x="-279" y="4434"/>
                  <a:pt x="0" y="0"/>
                </a:cubicBezTo>
                <a:close/>
              </a:path>
              <a:path w="4480560" h="13716" fill="none" stroke="0" extrusionOk="0">
                <a:moveTo>
                  <a:pt x="0" y="0"/>
                </a:moveTo>
                <a:cubicBezTo>
                  <a:pt x="254633" y="596"/>
                  <a:pt x="318854" y="8353"/>
                  <a:pt x="595274" y="0"/>
                </a:cubicBezTo>
                <a:cubicBezTo>
                  <a:pt x="857042" y="-2503"/>
                  <a:pt x="863005" y="-13327"/>
                  <a:pt x="1100938" y="0"/>
                </a:cubicBezTo>
                <a:cubicBezTo>
                  <a:pt x="1322315" y="28736"/>
                  <a:pt x="1429801" y="-15572"/>
                  <a:pt x="1651406" y="0"/>
                </a:cubicBezTo>
                <a:cubicBezTo>
                  <a:pt x="1861310" y="20479"/>
                  <a:pt x="2199002" y="36173"/>
                  <a:pt x="2336292" y="0"/>
                </a:cubicBezTo>
                <a:cubicBezTo>
                  <a:pt x="2504451" y="-23230"/>
                  <a:pt x="2735943" y="-3451"/>
                  <a:pt x="2931566" y="0"/>
                </a:cubicBezTo>
                <a:cubicBezTo>
                  <a:pt x="3109081" y="-33272"/>
                  <a:pt x="3310374" y="39503"/>
                  <a:pt x="3482035" y="0"/>
                </a:cubicBezTo>
                <a:cubicBezTo>
                  <a:pt x="3630968" y="-117346"/>
                  <a:pt x="3975789" y="30358"/>
                  <a:pt x="4480560" y="0"/>
                </a:cubicBezTo>
                <a:cubicBezTo>
                  <a:pt x="4480546" y="3532"/>
                  <a:pt x="4481771" y="9530"/>
                  <a:pt x="4480560" y="13716"/>
                </a:cubicBezTo>
                <a:cubicBezTo>
                  <a:pt x="4299745" y="8025"/>
                  <a:pt x="4055484" y="54224"/>
                  <a:pt x="3840480" y="13716"/>
                </a:cubicBezTo>
                <a:cubicBezTo>
                  <a:pt x="3665362" y="14404"/>
                  <a:pt x="3548412" y="6532"/>
                  <a:pt x="3290011" y="13716"/>
                </a:cubicBezTo>
                <a:cubicBezTo>
                  <a:pt x="3037450" y="36923"/>
                  <a:pt x="2862123" y="43167"/>
                  <a:pt x="2560320" y="13716"/>
                </a:cubicBezTo>
                <a:cubicBezTo>
                  <a:pt x="2308793" y="7156"/>
                  <a:pt x="2153402" y="-25971"/>
                  <a:pt x="1965046" y="13716"/>
                </a:cubicBezTo>
                <a:cubicBezTo>
                  <a:pt x="1778601" y="25944"/>
                  <a:pt x="1672011" y="23840"/>
                  <a:pt x="1459382" y="13716"/>
                </a:cubicBezTo>
                <a:cubicBezTo>
                  <a:pt x="1212351" y="-9856"/>
                  <a:pt x="906131" y="12859"/>
                  <a:pt x="774497" y="13716"/>
                </a:cubicBezTo>
                <a:cubicBezTo>
                  <a:pt x="636671" y="-47283"/>
                  <a:pt x="331670" y="1705"/>
                  <a:pt x="0" y="13716"/>
                </a:cubicBezTo>
                <a:cubicBezTo>
                  <a:pt x="-561" y="8546"/>
                  <a:pt x="-377" y="61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D907F6-5A9A-4D97-9C53-A068187434F0}"/>
              </a:ext>
            </a:extLst>
          </p:cNvPr>
          <p:cNvSpPr>
            <a:spLocks noGrp="1"/>
          </p:cNvSpPr>
          <p:nvPr>
            <p:ph idx="1"/>
          </p:nvPr>
        </p:nvSpPr>
        <p:spPr>
          <a:xfrm>
            <a:off x="3823479" y="399690"/>
            <a:ext cx="5146787" cy="6382110"/>
          </a:xfrm>
        </p:spPr>
        <p:txBody>
          <a:bodyPr anchor="ctr">
            <a:normAutofit lnSpcReduction="10000"/>
          </a:bodyPr>
          <a:lstStyle/>
          <a:p>
            <a:pPr marL="0" indent="0">
              <a:lnSpc>
                <a:spcPct val="90000"/>
              </a:lnSpc>
              <a:buNone/>
            </a:pPr>
            <a:r>
              <a:rPr lang="en-GB" sz="2200" dirty="0"/>
              <a:t>This module introduces students to a political-economy perspective on key issues of the global environment. It attempts to move beyond the limitations of conventional political and economic analyses in coming to terms with the threats of environmental degradation and climate change. The module taps into a broader type of ethical, natural and social theorisation that defined an earlier tradition of political economy. </a:t>
            </a:r>
          </a:p>
          <a:p>
            <a:pPr marL="0" indent="0">
              <a:lnSpc>
                <a:spcPct val="90000"/>
              </a:lnSpc>
              <a:buNone/>
            </a:pPr>
            <a:endParaRPr lang="en-GB" sz="2200" dirty="0"/>
          </a:p>
          <a:p>
            <a:pPr marL="0" indent="0">
              <a:lnSpc>
                <a:spcPct val="90000"/>
              </a:lnSpc>
              <a:buNone/>
            </a:pPr>
            <a:r>
              <a:rPr lang="en-GB" sz="2200" dirty="0"/>
              <a:t>This is not a module on environmental or resource economics, though these will be examined during the term. Rather, this module tries to understand social production as much more than a series of market relations. It tries to develop a broader socio-cultural understanding of production that `de-naturalises' the way we view and exploit the natural world. </a:t>
            </a:r>
            <a:br>
              <a:rPr lang="en-GB" sz="2000" dirty="0"/>
            </a:br>
            <a:br>
              <a:rPr lang="en-GB" sz="1600" dirty="0"/>
            </a:br>
            <a:endParaRPr lang="en-GB" sz="1600" dirty="0"/>
          </a:p>
        </p:txBody>
      </p:sp>
    </p:spTree>
    <p:extLst>
      <p:ext uri="{BB962C8B-B14F-4D97-AF65-F5344CB8AC3E}">
        <p14:creationId xmlns:p14="http://schemas.microsoft.com/office/powerpoint/2010/main" val="3170051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B75DC-225E-41A9-8DFF-7053CC0D3821}"/>
              </a:ext>
            </a:extLst>
          </p:cNvPr>
          <p:cNvSpPr>
            <a:spLocks noGrp="1"/>
          </p:cNvSpPr>
          <p:nvPr>
            <p:ph type="title"/>
          </p:nvPr>
        </p:nvSpPr>
        <p:spPr>
          <a:xfrm>
            <a:off x="4953000" y="187790"/>
            <a:ext cx="3589378" cy="1681825"/>
          </a:xfrm>
        </p:spPr>
        <p:txBody>
          <a:bodyPr>
            <a:normAutofit/>
          </a:bodyPr>
          <a:lstStyle/>
          <a:p>
            <a:r>
              <a:rPr lang="en-GB" sz="3500" dirty="0"/>
              <a:t>Topics for 2023</a:t>
            </a:r>
          </a:p>
        </p:txBody>
      </p:sp>
      <p:pic>
        <p:nvPicPr>
          <p:cNvPr id="22" name="Picture 21" descr="A picture containing tree, plant, conifer, green&#10;&#10;Description automatically generated">
            <a:extLst>
              <a:ext uri="{FF2B5EF4-FFF2-40B4-BE49-F238E27FC236}">
                <a16:creationId xmlns:a16="http://schemas.microsoft.com/office/drawing/2014/main" id="{86418B0E-6F97-483B-90E6-19ACA4AC3B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34" r="9658" b="1"/>
          <a:stretch/>
        </p:blipFill>
        <p:spPr>
          <a:xfrm>
            <a:off x="-2" y="170176"/>
            <a:ext cx="2260406" cy="2054723"/>
          </a:xfrm>
          <a:prstGeom prst="rect">
            <a:avLst/>
          </a:prstGeom>
        </p:spPr>
      </p:pic>
      <p:pic>
        <p:nvPicPr>
          <p:cNvPr id="18" name="Picture 17" descr="A picture containing diagram&#10;&#10;Description automatically generated">
            <a:extLst>
              <a:ext uri="{FF2B5EF4-FFF2-40B4-BE49-F238E27FC236}">
                <a16:creationId xmlns:a16="http://schemas.microsoft.com/office/drawing/2014/main" id="{AE371965-0406-44C0-B019-AE8C82C806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1185" b="-6"/>
          <a:stretch/>
        </p:blipFill>
        <p:spPr>
          <a:xfrm>
            <a:off x="2393130" y="170176"/>
            <a:ext cx="2249068" cy="2054723"/>
          </a:xfrm>
          <a:prstGeom prst="rect">
            <a:avLst/>
          </a:prstGeom>
        </p:spPr>
      </p:pic>
      <p:pic>
        <p:nvPicPr>
          <p:cNvPr id="6" name="Picture 5" descr="A close-up of a steering wheel&#10;&#10;Description automatically generated with low confidence">
            <a:extLst>
              <a:ext uri="{FF2B5EF4-FFF2-40B4-BE49-F238E27FC236}">
                <a16:creationId xmlns:a16="http://schemas.microsoft.com/office/drawing/2014/main" id="{3DA542BD-AECB-4463-8465-E1E00E3B7B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282" r="16510" b="4"/>
          <a:stretch/>
        </p:blipFill>
        <p:spPr>
          <a:xfrm>
            <a:off x="20" y="2396616"/>
            <a:ext cx="2260386" cy="2060899"/>
          </a:xfrm>
          <a:prstGeom prst="rect">
            <a:avLst/>
          </a:prstGeom>
        </p:spPr>
      </p:pic>
      <p:pic>
        <p:nvPicPr>
          <p:cNvPr id="14" name="Picture 13" descr="A picture containing indoor, person&#10;&#10;Description automatically generated">
            <a:extLst>
              <a:ext uri="{FF2B5EF4-FFF2-40B4-BE49-F238E27FC236}">
                <a16:creationId xmlns:a16="http://schemas.microsoft.com/office/drawing/2014/main" id="{F6EB8B47-E5C4-4C47-90C9-33792AACD00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8207" r="8951" b="4"/>
          <a:stretch/>
        </p:blipFill>
        <p:spPr>
          <a:xfrm>
            <a:off x="2393133" y="2396616"/>
            <a:ext cx="2249067" cy="2060899"/>
          </a:xfrm>
          <a:prstGeom prst="rect">
            <a:avLst/>
          </a:prstGeom>
        </p:spPr>
      </p:pic>
      <p:pic>
        <p:nvPicPr>
          <p:cNvPr id="20" name="Picture 19" descr="A picture containing grass, outdoor, field, cow&#10;&#10;Description automatically generated">
            <a:extLst>
              <a:ext uri="{FF2B5EF4-FFF2-40B4-BE49-F238E27FC236}">
                <a16:creationId xmlns:a16="http://schemas.microsoft.com/office/drawing/2014/main" id="{8D55F500-F050-4475-A2FF-7DDB9551D05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10302" b="6"/>
          <a:stretch/>
        </p:blipFill>
        <p:spPr>
          <a:xfrm>
            <a:off x="22" y="4629235"/>
            <a:ext cx="2260385" cy="1681992"/>
          </a:xfrm>
          <a:prstGeom prst="rect">
            <a:avLst/>
          </a:prstGeom>
        </p:spPr>
      </p:pic>
      <p:pic>
        <p:nvPicPr>
          <p:cNvPr id="16" name="Picture 15">
            <a:extLst>
              <a:ext uri="{FF2B5EF4-FFF2-40B4-BE49-F238E27FC236}">
                <a16:creationId xmlns:a16="http://schemas.microsoft.com/office/drawing/2014/main" id="{A1148075-9D0A-4900-BED0-58F7856F522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8881" r="5909" b="6"/>
          <a:stretch/>
        </p:blipFill>
        <p:spPr>
          <a:xfrm>
            <a:off x="2393133" y="4629235"/>
            <a:ext cx="2249067" cy="1681992"/>
          </a:xfrm>
          <a:prstGeom prst="rect">
            <a:avLst/>
          </a:prstGeom>
        </p:spPr>
      </p:pic>
      <p:graphicFrame>
        <p:nvGraphicFramePr>
          <p:cNvPr id="5" name="Content Placeholder 2">
            <a:extLst>
              <a:ext uri="{FF2B5EF4-FFF2-40B4-BE49-F238E27FC236}">
                <a16:creationId xmlns:a16="http://schemas.microsoft.com/office/drawing/2014/main" id="{2C4C3B32-660B-49CE-B49A-47EBC0B39E7D}"/>
              </a:ext>
            </a:extLst>
          </p:cNvPr>
          <p:cNvGraphicFramePr>
            <a:graphicFrameLocks noGrp="1"/>
          </p:cNvGraphicFramePr>
          <p:nvPr>
            <p:ph idx="1"/>
            <p:extLst>
              <p:ext uri="{D42A27DB-BD31-4B8C-83A1-F6EECF244321}">
                <p14:modId xmlns:p14="http://schemas.microsoft.com/office/powerpoint/2010/main" val="2799750327"/>
              </p:ext>
            </p:extLst>
          </p:nvPr>
        </p:nvGraphicFramePr>
        <p:xfrm>
          <a:off x="4800600" y="1857324"/>
          <a:ext cx="4218034" cy="492447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084700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76200"/>
            <a:ext cx="8263890" cy="1434415"/>
          </a:xfrm>
        </p:spPr>
        <p:txBody>
          <a:bodyPr anchor="b">
            <a:normAutofit/>
          </a:bodyPr>
          <a:lstStyle/>
          <a:p>
            <a:r>
              <a:rPr lang="en-GB" sz="4700" dirty="0"/>
              <a:t>Teaching Mode and Assessment</a:t>
            </a:r>
            <a:endParaRPr lang="en-US" sz="4700" dirty="0"/>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29369" y="2071316"/>
            <a:ext cx="5035164" cy="4119172"/>
          </a:xfrm>
        </p:spPr>
        <p:txBody>
          <a:bodyPr anchor="t">
            <a:noAutofit/>
          </a:bodyPr>
          <a:lstStyle/>
          <a:p>
            <a:r>
              <a:rPr lang="en-GB" sz="2400" dirty="0"/>
              <a:t>Teaching: </a:t>
            </a:r>
          </a:p>
          <a:p>
            <a:pPr lvl="1"/>
            <a:r>
              <a:rPr lang="en-GB" sz="2400" dirty="0"/>
              <a:t>Three hour blended interactive lecture and seminar</a:t>
            </a:r>
          </a:p>
          <a:p>
            <a:r>
              <a:rPr lang="en-GB" sz="2400" dirty="0"/>
              <a:t>Assessment: </a:t>
            </a:r>
          </a:p>
          <a:p>
            <a:pPr lvl="1"/>
            <a:r>
              <a:rPr lang="en-GB" sz="2400" dirty="0"/>
              <a:t>1500-word essay (30%) on set question</a:t>
            </a:r>
          </a:p>
          <a:p>
            <a:pPr lvl="1"/>
            <a:r>
              <a:rPr lang="en-GB" sz="2400" dirty="0"/>
              <a:t>3500-word term paper (70%) on topic of your choosing</a:t>
            </a:r>
          </a:p>
          <a:p>
            <a:r>
              <a:rPr lang="en-GB" sz="2400" dirty="0"/>
              <a:t>Preliminary Reading:</a:t>
            </a:r>
          </a:p>
          <a:p>
            <a:pPr lvl="1"/>
            <a:r>
              <a:rPr lang="en-GB" sz="2400" dirty="0"/>
              <a:t>Clapp and </a:t>
            </a:r>
            <a:r>
              <a:rPr lang="en-GB" sz="2400" dirty="0" err="1"/>
              <a:t>Dauverge</a:t>
            </a:r>
            <a:r>
              <a:rPr lang="en-GB" sz="2400" dirty="0"/>
              <a:t> (2011) Paths to a Green World</a:t>
            </a:r>
          </a:p>
        </p:txBody>
      </p:sp>
      <p:pic>
        <p:nvPicPr>
          <p:cNvPr id="5" name="Picture 4"/>
          <p:cNvPicPr>
            <a:picLocks noChangeAspect="1" noChangeArrowheads="1"/>
          </p:cNvPicPr>
          <p:nvPr/>
        </p:nvPicPr>
        <p:blipFill rotWithShape="1">
          <a:blip r:embed="rId3" cstate="print"/>
          <a:srcRect t="5662" r="-4" b="785"/>
          <a:stretch/>
        </p:blipFill>
        <p:spPr bwMode="auto">
          <a:xfrm>
            <a:off x="5756743" y="2093976"/>
            <a:ext cx="2955798" cy="4096512"/>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B90E4A-DE49-4823-A638-5870C85C0E84}"/>
              </a:ext>
            </a:extLst>
          </p:cNvPr>
          <p:cNvSpPr>
            <a:spLocks noGrp="1"/>
          </p:cNvSpPr>
          <p:nvPr>
            <p:ph type="title"/>
          </p:nvPr>
        </p:nvSpPr>
        <p:spPr>
          <a:xfrm>
            <a:off x="630936" y="548640"/>
            <a:ext cx="2700645" cy="5431536"/>
          </a:xfrm>
        </p:spPr>
        <p:txBody>
          <a:bodyPr>
            <a:normAutofit/>
          </a:bodyPr>
          <a:lstStyle/>
          <a:p>
            <a:r>
              <a:rPr lang="en-GB" sz="4700" dirty="0"/>
              <a:t>About Earl</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 name="connsiteX0" fmla="*/ 0 w 4480560"/>
              <a:gd name="connsiteY0" fmla="*/ 0 h 13716"/>
              <a:gd name="connsiteX1" fmla="*/ 595274 w 4480560"/>
              <a:gd name="connsiteY1" fmla="*/ 0 h 13716"/>
              <a:gd name="connsiteX2" fmla="*/ 1100938 w 4480560"/>
              <a:gd name="connsiteY2" fmla="*/ 0 h 13716"/>
              <a:gd name="connsiteX3" fmla="*/ 1830629 w 4480560"/>
              <a:gd name="connsiteY3" fmla="*/ 0 h 13716"/>
              <a:gd name="connsiteX4" fmla="*/ 2425903 w 4480560"/>
              <a:gd name="connsiteY4" fmla="*/ 0 h 13716"/>
              <a:gd name="connsiteX5" fmla="*/ 3021178 w 4480560"/>
              <a:gd name="connsiteY5" fmla="*/ 0 h 13716"/>
              <a:gd name="connsiteX6" fmla="*/ 3750869 w 4480560"/>
              <a:gd name="connsiteY6" fmla="*/ 0 h 13716"/>
              <a:gd name="connsiteX7" fmla="*/ 4480560 w 4480560"/>
              <a:gd name="connsiteY7" fmla="*/ 0 h 13716"/>
              <a:gd name="connsiteX8" fmla="*/ 4480560 w 4480560"/>
              <a:gd name="connsiteY8" fmla="*/ 13716 h 13716"/>
              <a:gd name="connsiteX9" fmla="*/ 3930091 w 4480560"/>
              <a:gd name="connsiteY9" fmla="*/ 13716 h 13716"/>
              <a:gd name="connsiteX10" fmla="*/ 3290011 w 4480560"/>
              <a:gd name="connsiteY10" fmla="*/ 13716 h 13716"/>
              <a:gd name="connsiteX11" fmla="*/ 2649931 w 4480560"/>
              <a:gd name="connsiteY11" fmla="*/ 13716 h 13716"/>
              <a:gd name="connsiteX12" fmla="*/ 2054657 w 4480560"/>
              <a:gd name="connsiteY12" fmla="*/ 13716 h 13716"/>
              <a:gd name="connsiteX13" fmla="*/ 1324966 w 4480560"/>
              <a:gd name="connsiteY13" fmla="*/ 13716 h 13716"/>
              <a:gd name="connsiteX14" fmla="*/ 595274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574" y="14606"/>
                  <a:pt x="338605" y="-40"/>
                  <a:pt x="595274" y="0"/>
                </a:cubicBezTo>
                <a:cubicBezTo>
                  <a:pt x="856171" y="-2198"/>
                  <a:pt x="863435" y="-13333"/>
                  <a:pt x="1100938" y="0"/>
                </a:cubicBezTo>
                <a:cubicBezTo>
                  <a:pt x="1340270" y="17713"/>
                  <a:pt x="1418448" y="-18893"/>
                  <a:pt x="1651406" y="0"/>
                </a:cubicBezTo>
                <a:cubicBezTo>
                  <a:pt x="1875387" y="1627"/>
                  <a:pt x="2153037" y="22688"/>
                  <a:pt x="2336292" y="0"/>
                </a:cubicBezTo>
                <a:cubicBezTo>
                  <a:pt x="2522206" y="-4211"/>
                  <a:pt x="2718333" y="34959"/>
                  <a:pt x="2931566" y="0"/>
                </a:cubicBezTo>
                <a:cubicBezTo>
                  <a:pt x="3137043" y="-17106"/>
                  <a:pt x="3304331" y="1415"/>
                  <a:pt x="3482035" y="0"/>
                </a:cubicBezTo>
                <a:cubicBezTo>
                  <a:pt x="3649837" y="-24078"/>
                  <a:pt x="4010577" y="-51921"/>
                  <a:pt x="4480560" y="0"/>
                </a:cubicBezTo>
                <a:cubicBezTo>
                  <a:pt x="4480642" y="3611"/>
                  <a:pt x="4480510" y="9346"/>
                  <a:pt x="4480560" y="13716"/>
                </a:cubicBezTo>
                <a:cubicBezTo>
                  <a:pt x="4305601" y="36948"/>
                  <a:pt x="4025154" y="21890"/>
                  <a:pt x="3840480" y="13716"/>
                </a:cubicBezTo>
                <a:cubicBezTo>
                  <a:pt x="3668919" y="-16903"/>
                  <a:pt x="3556555" y="-17246"/>
                  <a:pt x="3290011" y="13716"/>
                </a:cubicBezTo>
                <a:cubicBezTo>
                  <a:pt x="2991827" y="13600"/>
                  <a:pt x="2862038" y="-27094"/>
                  <a:pt x="2560320" y="13716"/>
                </a:cubicBezTo>
                <a:cubicBezTo>
                  <a:pt x="2273396" y="32804"/>
                  <a:pt x="2159701" y="35426"/>
                  <a:pt x="1965046" y="13716"/>
                </a:cubicBezTo>
                <a:cubicBezTo>
                  <a:pt x="1785994" y="24616"/>
                  <a:pt x="1686680" y="47748"/>
                  <a:pt x="1459382" y="13716"/>
                </a:cubicBezTo>
                <a:cubicBezTo>
                  <a:pt x="1260610" y="398"/>
                  <a:pt x="913962" y="26960"/>
                  <a:pt x="774497" y="13716"/>
                </a:cubicBezTo>
                <a:cubicBezTo>
                  <a:pt x="689426" y="-2719"/>
                  <a:pt x="378264" y="1751"/>
                  <a:pt x="0" y="13716"/>
                </a:cubicBezTo>
                <a:cubicBezTo>
                  <a:pt x="-173" y="8371"/>
                  <a:pt x="-387" y="6213"/>
                  <a:pt x="0" y="0"/>
                </a:cubicBezTo>
                <a:close/>
              </a:path>
              <a:path w="4480560" h="13716" stroke="0" extrusionOk="0">
                <a:moveTo>
                  <a:pt x="0" y="0"/>
                </a:moveTo>
                <a:cubicBezTo>
                  <a:pt x="290844" y="5546"/>
                  <a:pt x="318443" y="10543"/>
                  <a:pt x="595274" y="0"/>
                </a:cubicBezTo>
                <a:cubicBezTo>
                  <a:pt x="862223" y="-10630"/>
                  <a:pt x="1008164" y="-6970"/>
                  <a:pt x="1100938" y="0"/>
                </a:cubicBezTo>
                <a:cubicBezTo>
                  <a:pt x="1231751" y="-9052"/>
                  <a:pt x="1563421" y="-55931"/>
                  <a:pt x="1830629" y="0"/>
                </a:cubicBezTo>
                <a:cubicBezTo>
                  <a:pt x="2081843" y="38764"/>
                  <a:pt x="2181743" y="16966"/>
                  <a:pt x="2425903" y="0"/>
                </a:cubicBezTo>
                <a:cubicBezTo>
                  <a:pt x="2657412" y="-20059"/>
                  <a:pt x="2795431" y="8423"/>
                  <a:pt x="3021178" y="0"/>
                </a:cubicBezTo>
                <a:cubicBezTo>
                  <a:pt x="3275119" y="-4749"/>
                  <a:pt x="3480943" y="2522"/>
                  <a:pt x="3750869" y="0"/>
                </a:cubicBezTo>
                <a:cubicBezTo>
                  <a:pt x="4005211" y="16055"/>
                  <a:pt x="4302144" y="-2969"/>
                  <a:pt x="4480560" y="0"/>
                </a:cubicBezTo>
                <a:cubicBezTo>
                  <a:pt x="4480397" y="3458"/>
                  <a:pt x="4481383" y="8632"/>
                  <a:pt x="4480560" y="13716"/>
                </a:cubicBezTo>
                <a:cubicBezTo>
                  <a:pt x="4261480" y="-10003"/>
                  <a:pt x="4206199" y="28529"/>
                  <a:pt x="3930091" y="13716"/>
                </a:cubicBezTo>
                <a:cubicBezTo>
                  <a:pt x="3666932" y="-15474"/>
                  <a:pt x="3493645" y="14804"/>
                  <a:pt x="3290011" y="13716"/>
                </a:cubicBezTo>
                <a:cubicBezTo>
                  <a:pt x="3137078" y="-41032"/>
                  <a:pt x="2894690" y="-17948"/>
                  <a:pt x="2649931" y="13716"/>
                </a:cubicBezTo>
                <a:cubicBezTo>
                  <a:pt x="2413020" y="21294"/>
                  <a:pt x="2225991" y="-10559"/>
                  <a:pt x="2054657" y="13716"/>
                </a:cubicBezTo>
                <a:cubicBezTo>
                  <a:pt x="1886877" y="37541"/>
                  <a:pt x="1548763" y="45390"/>
                  <a:pt x="1324966" y="13716"/>
                </a:cubicBezTo>
                <a:cubicBezTo>
                  <a:pt x="1040995" y="1897"/>
                  <a:pt x="786929" y="-17655"/>
                  <a:pt x="595274" y="13716"/>
                </a:cubicBezTo>
                <a:cubicBezTo>
                  <a:pt x="371401" y="32831"/>
                  <a:pt x="168483" y="23167"/>
                  <a:pt x="0" y="13716"/>
                </a:cubicBezTo>
                <a:cubicBezTo>
                  <a:pt x="-740" y="8467"/>
                  <a:pt x="-279" y="4434"/>
                  <a:pt x="0" y="0"/>
                </a:cubicBezTo>
                <a:close/>
              </a:path>
              <a:path w="4480560" h="13716" fill="none" stroke="0" extrusionOk="0">
                <a:moveTo>
                  <a:pt x="0" y="0"/>
                </a:moveTo>
                <a:cubicBezTo>
                  <a:pt x="254633" y="596"/>
                  <a:pt x="318854" y="8353"/>
                  <a:pt x="595274" y="0"/>
                </a:cubicBezTo>
                <a:cubicBezTo>
                  <a:pt x="857042" y="-2503"/>
                  <a:pt x="863005" y="-13327"/>
                  <a:pt x="1100938" y="0"/>
                </a:cubicBezTo>
                <a:cubicBezTo>
                  <a:pt x="1322315" y="28736"/>
                  <a:pt x="1429801" y="-15572"/>
                  <a:pt x="1651406" y="0"/>
                </a:cubicBezTo>
                <a:cubicBezTo>
                  <a:pt x="1861310" y="20479"/>
                  <a:pt x="2199002" y="36173"/>
                  <a:pt x="2336292" y="0"/>
                </a:cubicBezTo>
                <a:cubicBezTo>
                  <a:pt x="2504451" y="-23230"/>
                  <a:pt x="2735943" y="-3451"/>
                  <a:pt x="2931566" y="0"/>
                </a:cubicBezTo>
                <a:cubicBezTo>
                  <a:pt x="3109081" y="-33272"/>
                  <a:pt x="3310374" y="39503"/>
                  <a:pt x="3482035" y="0"/>
                </a:cubicBezTo>
                <a:cubicBezTo>
                  <a:pt x="3630968" y="-117346"/>
                  <a:pt x="3975789" y="30358"/>
                  <a:pt x="4480560" y="0"/>
                </a:cubicBezTo>
                <a:cubicBezTo>
                  <a:pt x="4480546" y="3532"/>
                  <a:pt x="4481771" y="9530"/>
                  <a:pt x="4480560" y="13716"/>
                </a:cubicBezTo>
                <a:cubicBezTo>
                  <a:pt x="4299745" y="8025"/>
                  <a:pt x="4055484" y="54224"/>
                  <a:pt x="3840480" y="13716"/>
                </a:cubicBezTo>
                <a:cubicBezTo>
                  <a:pt x="3665362" y="14404"/>
                  <a:pt x="3548412" y="6532"/>
                  <a:pt x="3290011" y="13716"/>
                </a:cubicBezTo>
                <a:cubicBezTo>
                  <a:pt x="3037450" y="36923"/>
                  <a:pt x="2862123" y="43167"/>
                  <a:pt x="2560320" y="13716"/>
                </a:cubicBezTo>
                <a:cubicBezTo>
                  <a:pt x="2308793" y="7156"/>
                  <a:pt x="2153402" y="-25971"/>
                  <a:pt x="1965046" y="13716"/>
                </a:cubicBezTo>
                <a:cubicBezTo>
                  <a:pt x="1778601" y="25944"/>
                  <a:pt x="1672011" y="23840"/>
                  <a:pt x="1459382" y="13716"/>
                </a:cubicBezTo>
                <a:cubicBezTo>
                  <a:pt x="1212351" y="-9856"/>
                  <a:pt x="906131" y="12859"/>
                  <a:pt x="774497" y="13716"/>
                </a:cubicBezTo>
                <a:cubicBezTo>
                  <a:pt x="636671" y="-47283"/>
                  <a:pt x="331670" y="1705"/>
                  <a:pt x="0" y="13716"/>
                </a:cubicBezTo>
                <a:cubicBezTo>
                  <a:pt x="-561" y="8546"/>
                  <a:pt x="-377" y="61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5D395B-B7A1-4FE0-9F21-70B8ECEA04AE}"/>
              </a:ext>
            </a:extLst>
          </p:cNvPr>
          <p:cNvSpPr>
            <a:spLocks noGrp="1"/>
          </p:cNvSpPr>
          <p:nvPr>
            <p:ph idx="1"/>
          </p:nvPr>
        </p:nvSpPr>
        <p:spPr>
          <a:xfrm>
            <a:off x="3844813" y="552091"/>
            <a:ext cx="5056870" cy="5431536"/>
          </a:xfrm>
        </p:spPr>
        <p:txBody>
          <a:bodyPr anchor="ctr">
            <a:normAutofit/>
          </a:bodyPr>
          <a:lstStyle/>
          <a:p>
            <a:r>
              <a:rPr lang="en-GB" sz="2400" dirty="0"/>
              <a:t>I’ve been teaching political economy of the environment for many years here at Sussex, and previously at the University of East Anglia</a:t>
            </a:r>
          </a:p>
          <a:p>
            <a:r>
              <a:rPr lang="en-GB" sz="2400" dirty="0"/>
              <a:t>My research is in the area of critical global political economy. In my work, I employ depth psychology in illuminating the unconscious dynamics of political, economic and social behaviour. </a:t>
            </a:r>
          </a:p>
        </p:txBody>
      </p:sp>
    </p:spTree>
    <p:extLst>
      <p:ext uri="{BB962C8B-B14F-4D97-AF65-F5344CB8AC3E}">
        <p14:creationId xmlns:p14="http://schemas.microsoft.com/office/powerpoint/2010/main" val="30449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9DDD26-109F-441D-B46D-091FBA1F1307}"/>
              </a:ext>
            </a:extLst>
          </p:cNvPr>
          <p:cNvSpPr>
            <a:spLocks noGrp="1"/>
          </p:cNvSpPr>
          <p:nvPr>
            <p:ph type="title"/>
          </p:nvPr>
        </p:nvSpPr>
        <p:spPr>
          <a:xfrm>
            <a:off x="630936" y="643467"/>
            <a:ext cx="2880360" cy="5571066"/>
          </a:xfrm>
        </p:spPr>
        <p:txBody>
          <a:bodyPr anchor="ctr">
            <a:normAutofit/>
          </a:bodyPr>
          <a:lstStyle/>
          <a:p>
            <a:r>
              <a:rPr lang="en-GB" sz="4700" dirty="0"/>
              <a:t>Get in touch!</a:t>
            </a:r>
          </a:p>
        </p:txBody>
      </p:sp>
      <p:sp>
        <p:nvSpPr>
          <p:cNvPr id="10" name="Freeform: Shape 9">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79764" y="0"/>
            <a:ext cx="5364236"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FF6F412-3B19-49C6-8852-29D824EB1CA1}"/>
              </a:ext>
            </a:extLst>
          </p:cNvPr>
          <p:cNvSpPr>
            <a:spLocks noGrp="1"/>
          </p:cNvSpPr>
          <p:nvPr>
            <p:ph idx="1"/>
          </p:nvPr>
        </p:nvSpPr>
        <p:spPr>
          <a:xfrm>
            <a:off x="4176522" y="643468"/>
            <a:ext cx="4738878" cy="5757333"/>
          </a:xfrm>
        </p:spPr>
        <p:txBody>
          <a:bodyPr anchor="ctr">
            <a:normAutofit/>
          </a:bodyPr>
          <a:lstStyle/>
          <a:p>
            <a:pPr marL="0" indent="0">
              <a:buNone/>
            </a:pPr>
            <a:r>
              <a:rPr lang="en-GB" sz="2800" dirty="0">
                <a:solidFill>
                  <a:srgbClr val="FFFFFF"/>
                </a:solidFill>
              </a:rPr>
              <a:t>I’m happy to discuss the module with interested students. Feel free to get in touch, and we can arrange a brief online meeting.</a:t>
            </a:r>
          </a:p>
          <a:p>
            <a:pPr marL="0" indent="0">
              <a:buNone/>
            </a:pPr>
            <a:endParaRPr lang="en-GB" sz="1900" dirty="0">
              <a:solidFill>
                <a:srgbClr val="FFFFFF"/>
              </a:solidFill>
            </a:endParaRPr>
          </a:p>
          <a:p>
            <a:pPr marL="0" indent="0">
              <a:buNone/>
            </a:pPr>
            <a:r>
              <a:rPr lang="en-GB" dirty="0">
                <a:solidFill>
                  <a:srgbClr val="FFFFFF"/>
                </a:solidFill>
              </a:rPr>
              <a:t>e.gammon@sussex.ac.uk</a:t>
            </a:r>
          </a:p>
        </p:txBody>
      </p:sp>
    </p:spTree>
    <p:extLst>
      <p:ext uri="{BB962C8B-B14F-4D97-AF65-F5344CB8AC3E}">
        <p14:creationId xmlns:p14="http://schemas.microsoft.com/office/powerpoint/2010/main" val="1965292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5DEF7C-48CD-4F59-8920-8602C990E209}"/>
              </a:ext>
            </a:extLst>
          </p:cNvPr>
          <p:cNvSpPr>
            <a:spLocks noGrp="1"/>
          </p:cNvSpPr>
          <p:nvPr>
            <p:ph type="title"/>
          </p:nvPr>
        </p:nvSpPr>
        <p:spPr>
          <a:xfrm>
            <a:off x="630936" y="548640"/>
            <a:ext cx="2700645" cy="5431536"/>
          </a:xfrm>
        </p:spPr>
        <p:txBody>
          <a:bodyPr>
            <a:normAutofit/>
          </a:bodyPr>
          <a:lstStyle/>
          <a:p>
            <a:r>
              <a:rPr lang="en-GB" sz="4700" dirty="0"/>
              <a:t>Further Reading</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 name="connsiteX0" fmla="*/ 0 w 4480560"/>
              <a:gd name="connsiteY0" fmla="*/ 0 h 13716"/>
              <a:gd name="connsiteX1" fmla="*/ 595274 w 4480560"/>
              <a:gd name="connsiteY1" fmla="*/ 0 h 13716"/>
              <a:gd name="connsiteX2" fmla="*/ 1100938 w 4480560"/>
              <a:gd name="connsiteY2" fmla="*/ 0 h 13716"/>
              <a:gd name="connsiteX3" fmla="*/ 1830629 w 4480560"/>
              <a:gd name="connsiteY3" fmla="*/ 0 h 13716"/>
              <a:gd name="connsiteX4" fmla="*/ 2425903 w 4480560"/>
              <a:gd name="connsiteY4" fmla="*/ 0 h 13716"/>
              <a:gd name="connsiteX5" fmla="*/ 3021178 w 4480560"/>
              <a:gd name="connsiteY5" fmla="*/ 0 h 13716"/>
              <a:gd name="connsiteX6" fmla="*/ 3750869 w 4480560"/>
              <a:gd name="connsiteY6" fmla="*/ 0 h 13716"/>
              <a:gd name="connsiteX7" fmla="*/ 4480560 w 4480560"/>
              <a:gd name="connsiteY7" fmla="*/ 0 h 13716"/>
              <a:gd name="connsiteX8" fmla="*/ 4480560 w 4480560"/>
              <a:gd name="connsiteY8" fmla="*/ 13716 h 13716"/>
              <a:gd name="connsiteX9" fmla="*/ 3930091 w 4480560"/>
              <a:gd name="connsiteY9" fmla="*/ 13716 h 13716"/>
              <a:gd name="connsiteX10" fmla="*/ 3290011 w 4480560"/>
              <a:gd name="connsiteY10" fmla="*/ 13716 h 13716"/>
              <a:gd name="connsiteX11" fmla="*/ 2649931 w 4480560"/>
              <a:gd name="connsiteY11" fmla="*/ 13716 h 13716"/>
              <a:gd name="connsiteX12" fmla="*/ 2054657 w 4480560"/>
              <a:gd name="connsiteY12" fmla="*/ 13716 h 13716"/>
              <a:gd name="connsiteX13" fmla="*/ 1324966 w 4480560"/>
              <a:gd name="connsiteY13" fmla="*/ 13716 h 13716"/>
              <a:gd name="connsiteX14" fmla="*/ 595274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574" y="14606"/>
                  <a:pt x="338605" y="-40"/>
                  <a:pt x="595274" y="0"/>
                </a:cubicBezTo>
                <a:cubicBezTo>
                  <a:pt x="856171" y="-2198"/>
                  <a:pt x="863435" y="-13333"/>
                  <a:pt x="1100938" y="0"/>
                </a:cubicBezTo>
                <a:cubicBezTo>
                  <a:pt x="1340270" y="17713"/>
                  <a:pt x="1418448" y="-18893"/>
                  <a:pt x="1651406" y="0"/>
                </a:cubicBezTo>
                <a:cubicBezTo>
                  <a:pt x="1875387" y="1627"/>
                  <a:pt x="2153037" y="22688"/>
                  <a:pt x="2336292" y="0"/>
                </a:cubicBezTo>
                <a:cubicBezTo>
                  <a:pt x="2522206" y="-4211"/>
                  <a:pt x="2718333" y="34959"/>
                  <a:pt x="2931566" y="0"/>
                </a:cubicBezTo>
                <a:cubicBezTo>
                  <a:pt x="3137043" y="-17106"/>
                  <a:pt x="3304331" y="1415"/>
                  <a:pt x="3482035" y="0"/>
                </a:cubicBezTo>
                <a:cubicBezTo>
                  <a:pt x="3649837" y="-24078"/>
                  <a:pt x="4010577" y="-51921"/>
                  <a:pt x="4480560" y="0"/>
                </a:cubicBezTo>
                <a:cubicBezTo>
                  <a:pt x="4480642" y="3611"/>
                  <a:pt x="4480510" y="9346"/>
                  <a:pt x="4480560" y="13716"/>
                </a:cubicBezTo>
                <a:cubicBezTo>
                  <a:pt x="4305601" y="36948"/>
                  <a:pt x="4025154" y="21890"/>
                  <a:pt x="3840480" y="13716"/>
                </a:cubicBezTo>
                <a:cubicBezTo>
                  <a:pt x="3668919" y="-16903"/>
                  <a:pt x="3556555" y="-17246"/>
                  <a:pt x="3290011" y="13716"/>
                </a:cubicBezTo>
                <a:cubicBezTo>
                  <a:pt x="2991827" y="13600"/>
                  <a:pt x="2862038" y="-27094"/>
                  <a:pt x="2560320" y="13716"/>
                </a:cubicBezTo>
                <a:cubicBezTo>
                  <a:pt x="2273396" y="32804"/>
                  <a:pt x="2159701" y="35426"/>
                  <a:pt x="1965046" y="13716"/>
                </a:cubicBezTo>
                <a:cubicBezTo>
                  <a:pt x="1785994" y="24616"/>
                  <a:pt x="1686680" y="47748"/>
                  <a:pt x="1459382" y="13716"/>
                </a:cubicBezTo>
                <a:cubicBezTo>
                  <a:pt x="1260610" y="398"/>
                  <a:pt x="913962" y="26960"/>
                  <a:pt x="774497" y="13716"/>
                </a:cubicBezTo>
                <a:cubicBezTo>
                  <a:pt x="689426" y="-2719"/>
                  <a:pt x="378264" y="1751"/>
                  <a:pt x="0" y="13716"/>
                </a:cubicBezTo>
                <a:cubicBezTo>
                  <a:pt x="-173" y="8371"/>
                  <a:pt x="-387" y="6213"/>
                  <a:pt x="0" y="0"/>
                </a:cubicBezTo>
                <a:close/>
              </a:path>
              <a:path w="4480560" h="13716" stroke="0" extrusionOk="0">
                <a:moveTo>
                  <a:pt x="0" y="0"/>
                </a:moveTo>
                <a:cubicBezTo>
                  <a:pt x="290844" y="5546"/>
                  <a:pt x="318443" y="10543"/>
                  <a:pt x="595274" y="0"/>
                </a:cubicBezTo>
                <a:cubicBezTo>
                  <a:pt x="862223" y="-10630"/>
                  <a:pt x="1008164" y="-6970"/>
                  <a:pt x="1100938" y="0"/>
                </a:cubicBezTo>
                <a:cubicBezTo>
                  <a:pt x="1231751" y="-9052"/>
                  <a:pt x="1563421" y="-55931"/>
                  <a:pt x="1830629" y="0"/>
                </a:cubicBezTo>
                <a:cubicBezTo>
                  <a:pt x="2081843" y="38764"/>
                  <a:pt x="2181743" y="16966"/>
                  <a:pt x="2425903" y="0"/>
                </a:cubicBezTo>
                <a:cubicBezTo>
                  <a:pt x="2657412" y="-20059"/>
                  <a:pt x="2795431" y="8423"/>
                  <a:pt x="3021178" y="0"/>
                </a:cubicBezTo>
                <a:cubicBezTo>
                  <a:pt x="3275119" y="-4749"/>
                  <a:pt x="3480943" y="2522"/>
                  <a:pt x="3750869" y="0"/>
                </a:cubicBezTo>
                <a:cubicBezTo>
                  <a:pt x="4005211" y="16055"/>
                  <a:pt x="4302144" y="-2969"/>
                  <a:pt x="4480560" y="0"/>
                </a:cubicBezTo>
                <a:cubicBezTo>
                  <a:pt x="4480397" y="3458"/>
                  <a:pt x="4481383" y="8632"/>
                  <a:pt x="4480560" y="13716"/>
                </a:cubicBezTo>
                <a:cubicBezTo>
                  <a:pt x="4261480" y="-10003"/>
                  <a:pt x="4206199" y="28529"/>
                  <a:pt x="3930091" y="13716"/>
                </a:cubicBezTo>
                <a:cubicBezTo>
                  <a:pt x="3666932" y="-15474"/>
                  <a:pt x="3493645" y="14804"/>
                  <a:pt x="3290011" y="13716"/>
                </a:cubicBezTo>
                <a:cubicBezTo>
                  <a:pt x="3137078" y="-41032"/>
                  <a:pt x="2894690" y="-17948"/>
                  <a:pt x="2649931" y="13716"/>
                </a:cubicBezTo>
                <a:cubicBezTo>
                  <a:pt x="2413020" y="21294"/>
                  <a:pt x="2225991" y="-10559"/>
                  <a:pt x="2054657" y="13716"/>
                </a:cubicBezTo>
                <a:cubicBezTo>
                  <a:pt x="1886877" y="37541"/>
                  <a:pt x="1548763" y="45390"/>
                  <a:pt x="1324966" y="13716"/>
                </a:cubicBezTo>
                <a:cubicBezTo>
                  <a:pt x="1040995" y="1897"/>
                  <a:pt x="786929" y="-17655"/>
                  <a:pt x="595274" y="13716"/>
                </a:cubicBezTo>
                <a:cubicBezTo>
                  <a:pt x="371401" y="32831"/>
                  <a:pt x="168483" y="23167"/>
                  <a:pt x="0" y="13716"/>
                </a:cubicBezTo>
                <a:cubicBezTo>
                  <a:pt x="-740" y="8467"/>
                  <a:pt x="-279" y="4434"/>
                  <a:pt x="0" y="0"/>
                </a:cubicBezTo>
                <a:close/>
              </a:path>
              <a:path w="4480560" h="13716" fill="none" stroke="0" extrusionOk="0">
                <a:moveTo>
                  <a:pt x="0" y="0"/>
                </a:moveTo>
                <a:cubicBezTo>
                  <a:pt x="254633" y="596"/>
                  <a:pt x="318854" y="8353"/>
                  <a:pt x="595274" y="0"/>
                </a:cubicBezTo>
                <a:cubicBezTo>
                  <a:pt x="857042" y="-2503"/>
                  <a:pt x="863005" y="-13327"/>
                  <a:pt x="1100938" y="0"/>
                </a:cubicBezTo>
                <a:cubicBezTo>
                  <a:pt x="1322315" y="28736"/>
                  <a:pt x="1429801" y="-15572"/>
                  <a:pt x="1651406" y="0"/>
                </a:cubicBezTo>
                <a:cubicBezTo>
                  <a:pt x="1861310" y="20479"/>
                  <a:pt x="2199002" y="36173"/>
                  <a:pt x="2336292" y="0"/>
                </a:cubicBezTo>
                <a:cubicBezTo>
                  <a:pt x="2504451" y="-23230"/>
                  <a:pt x="2735943" y="-3451"/>
                  <a:pt x="2931566" y="0"/>
                </a:cubicBezTo>
                <a:cubicBezTo>
                  <a:pt x="3109081" y="-33272"/>
                  <a:pt x="3310374" y="39503"/>
                  <a:pt x="3482035" y="0"/>
                </a:cubicBezTo>
                <a:cubicBezTo>
                  <a:pt x="3630968" y="-117346"/>
                  <a:pt x="3975789" y="30358"/>
                  <a:pt x="4480560" y="0"/>
                </a:cubicBezTo>
                <a:cubicBezTo>
                  <a:pt x="4480546" y="3532"/>
                  <a:pt x="4481771" y="9530"/>
                  <a:pt x="4480560" y="13716"/>
                </a:cubicBezTo>
                <a:cubicBezTo>
                  <a:pt x="4299745" y="8025"/>
                  <a:pt x="4055484" y="54224"/>
                  <a:pt x="3840480" y="13716"/>
                </a:cubicBezTo>
                <a:cubicBezTo>
                  <a:pt x="3665362" y="14404"/>
                  <a:pt x="3548412" y="6532"/>
                  <a:pt x="3290011" y="13716"/>
                </a:cubicBezTo>
                <a:cubicBezTo>
                  <a:pt x="3037450" y="36923"/>
                  <a:pt x="2862123" y="43167"/>
                  <a:pt x="2560320" y="13716"/>
                </a:cubicBezTo>
                <a:cubicBezTo>
                  <a:pt x="2308793" y="7156"/>
                  <a:pt x="2153402" y="-25971"/>
                  <a:pt x="1965046" y="13716"/>
                </a:cubicBezTo>
                <a:cubicBezTo>
                  <a:pt x="1778601" y="25944"/>
                  <a:pt x="1672011" y="23840"/>
                  <a:pt x="1459382" y="13716"/>
                </a:cubicBezTo>
                <a:cubicBezTo>
                  <a:pt x="1212351" y="-9856"/>
                  <a:pt x="906131" y="12859"/>
                  <a:pt x="774497" y="13716"/>
                </a:cubicBezTo>
                <a:cubicBezTo>
                  <a:pt x="636671" y="-47283"/>
                  <a:pt x="331670" y="1705"/>
                  <a:pt x="0" y="13716"/>
                </a:cubicBezTo>
                <a:cubicBezTo>
                  <a:pt x="-561" y="8546"/>
                  <a:pt x="-377" y="61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115929-CE5C-4F84-8E44-5009FA49C09C}"/>
              </a:ext>
            </a:extLst>
          </p:cNvPr>
          <p:cNvSpPr>
            <a:spLocks noGrp="1"/>
          </p:cNvSpPr>
          <p:nvPr>
            <p:ph idx="1"/>
          </p:nvPr>
        </p:nvSpPr>
        <p:spPr>
          <a:xfrm>
            <a:off x="3836636" y="762000"/>
            <a:ext cx="4668251" cy="5431536"/>
          </a:xfrm>
        </p:spPr>
        <p:txBody>
          <a:bodyPr anchor="ctr">
            <a:noAutofit/>
          </a:bodyPr>
          <a:lstStyle/>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Babe, R. (2006) Culture of Ecology: Reconciling Economics and Environment, Toronto, University of Toronto Press.</a:t>
            </a:r>
          </a:p>
          <a:p>
            <a:pPr>
              <a:lnSpc>
                <a:spcPct val="90000"/>
              </a:lnSpc>
              <a:spcAft>
                <a:spcPts val="800"/>
              </a:spcAft>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Böhm</a:t>
            </a:r>
            <a:r>
              <a:rPr lang="en-GB" sz="1400" dirty="0">
                <a:effectLst/>
                <a:latin typeface="Calibri" panose="020F0502020204030204" pitchFamily="34" charset="0"/>
                <a:ea typeface="Calibri" panose="020F0502020204030204" pitchFamily="34" charset="0"/>
                <a:cs typeface="Times New Roman" panose="02020603050405020304" pitchFamily="18" charset="0"/>
              </a:rPr>
              <a:t>, S., et al. (2006) 'Introduction: Impossibilities of Automobility', The Sociological Review, 54, 3-16. </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Buck, H. J. (2012) 'Geoengineering: Re-making Climate for Profit or Humanitarian Intervention?', Development and Change, 43, 253-70.</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Gammon, E. (2010) 'Nature as adversary: the rise of modern economic conceptions of nature', Economy and Society, 39, 218-46.</a:t>
            </a:r>
          </a:p>
          <a:p>
            <a:pPr>
              <a:lnSpc>
                <a:spcPct val="90000"/>
              </a:lnSpc>
              <a:spcAft>
                <a:spcPts val="800"/>
              </a:spcAft>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Martínez</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Alier</a:t>
            </a:r>
            <a:r>
              <a:rPr lang="en-GB" sz="1400" dirty="0">
                <a:effectLst/>
                <a:latin typeface="Calibri" panose="020F0502020204030204" pitchFamily="34" charset="0"/>
                <a:ea typeface="Calibri" panose="020F0502020204030204" pitchFamily="34" charset="0"/>
                <a:cs typeface="Times New Roman" panose="02020603050405020304" pitchFamily="18" charset="0"/>
              </a:rPr>
              <a:t>, J. (2013) Ecological economics from the ground up, ed. Healy, H., London, London : Earthscan.</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Paterson, M. and P-Laberge, X. (2018) 'Political economies of climate change', WIREs Climate Change, 9, e506.</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Mitchell, T. (2009) 'Carbon democracy', Economy and Society, 38, 399-432.</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Ponte, S. (2020) 'The hidden costs of environmental upgrading in global value chains', Review of International Political Economy, 1-26.</a:t>
            </a:r>
          </a:p>
          <a:p>
            <a:pPr>
              <a:lnSpc>
                <a:spcPct val="90000"/>
              </a:lnSpc>
              <a:spcAft>
                <a:spcPts val="800"/>
              </a:spcAft>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Vineis</a:t>
            </a:r>
            <a:r>
              <a:rPr lang="en-GB" sz="1400" dirty="0">
                <a:effectLst/>
                <a:latin typeface="Calibri" panose="020F0502020204030204" pitchFamily="34" charset="0"/>
                <a:ea typeface="Calibri" panose="020F0502020204030204" pitchFamily="34" charset="0"/>
                <a:cs typeface="Times New Roman" panose="02020603050405020304" pitchFamily="18" charset="0"/>
              </a:rPr>
              <a:t>, P. (2017) Health Without Borders: Epidemics in the Era of Globalization, Springer International Publishing . pp. 1-44.</a:t>
            </a:r>
          </a:p>
          <a:p>
            <a:pPr>
              <a:lnSpc>
                <a:spcPct val="90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Warren, J. W. (2018) Meat Makes People Powerful: A Global History of the Modern Era, Iowa City, University of Iowa Press. </a:t>
            </a:r>
          </a:p>
        </p:txBody>
      </p:sp>
    </p:spTree>
    <p:extLst>
      <p:ext uri="{BB962C8B-B14F-4D97-AF65-F5344CB8AC3E}">
        <p14:creationId xmlns:p14="http://schemas.microsoft.com/office/powerpoint/2010/main" val="2455040466"/>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604</Words>
  <Application>Microsoft Office PowerPoint</Application>
  <PresentationFormat>On-screen Show (4:3)</PresentationFormat>
  <Paragraphs>48</Paragraphs>
  <Slides>7</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Political Economy of the Environment (2023/24)</vt:lpstr>
      <vt:lpstr>Description</vt:lpstr>
      <vt:lpstr>Topics for 2023</vt:lpstr>
      <vt:lpstr>Teaching Mode and Assessment</vt:lpstr>
      <vt:lpstr>About Earl</vt:lpstr>
      <vt:lpstr>Get in touch!</vt:lpstr>
      <vt:lpstr>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 and Development in World Politics</dc:title>
  <dc:creator>EJG</dc:creator>
  <cp:lastModifiedBy>Earl Gammon</cp:lastModifiedBy>
  <cp:revision>234</cp:revision>
  <dcterms:created xsi:type="dcterms:W3CDTF">2013-01-23T13:26:25Z</dcterms:created>
  <dcterms:modified xsi:type="dcterms:W3CDTF">2023-03-07T11:29:08Z</dcterms:modified>
</cp:coreProperties>
</file>