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8"/>
  </p:notesMasterIdLst>
  <p:sldIdLst>
    <p:sldId id="261" r:id="rId2"/>
    <p:sldId id="267" r:id="rId3"/>
    <p:sldId id="259" r:id="rId4"/>
    <p:sldId id="269" r:id="rId5"/>
    <p:sldId id="268" r:id="rId6"/>
    <p:sldId id="270" r:id="rId7"/>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20" autoAdjust="0"/>
  </p:normalViewPr>
  <p:slideViewPr>
    <p:cSldViewPr>
      <p:cViewPr varScale="1">
        <p:scale>
          <a:sx n="106" d="100"/>
          <a:sy n="106" d="100"/>
        </p:scale>
        <p:origin x="1692" y="4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GB"/>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GB"/>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GB"/>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F61D7C9-AC1E-49EE-B3C3-2985D1340BFD}"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rPr>
              <a:t>Permafrost regions are amongst the most sensitive to environmental change. The climates of northern Alaska, Canada and Russia are warming more rapidly than almost all other regions on Earth. Such warming is causing major changes in the earth-surface conditions: permafrost is warming and disappearing, frozen peatlands are degrading, wetlands are replacing some boreal forest and </a:t>
            </a:r>
            <a:r>
              <a:rPr lang="en-US" sz="1200" dirty="0" err="1">
                <a:effectLst/>
              </a:rPr>
              <a:t>treeline</a:t>
            </a:r>
            <a:r>
              <a:rPr lang="en-US" sz="1200" dirty="0">
                <a:effectLst/>
              </a:rPr>
              <a:t> is advancing northward into the Arctic. The study of such phenomena therefore provides an important indication of the magnitude and rate of environmental change – a yardstick to evaluate the effects of global warming.</a:t>
            </a:r>
          </a:p>
          <a:p>
            <a:endParaRPr lang="en-GB" dirty="0"/>
          </a:p>
        </p:txBody>
      </p:sp>
      <p:sp>
        <p:nvSpPr>
          <p:cNvPr id="4" name="Slide Number Placeholder 3"/>
          <p:cNvSpPr>
            <a:spLocks noGrp="1"/>
          </p:cNvSpPr>
          <p:nvPr>
            <p:ph type="sldNum" sz="quarter" idx="5"/>
          </p:nvPr>
        </p:nvSpPr>
        <p:spPr/>
        <p:txBody>
          <a:bodyPr/>
          <a:lstStyle/>
          <a:p>
            <a:fld id="{3F61D7C9-AC1E-49EE-B3C3-2985D1340BFD}" type="slidenum">
              <a:rPr lang="en-GB" altLang="en-US" smtClean="0"/>
              <a:pPr/>
              <a:t>1</a:t>
            </a:fld>
            <a:endParaRPr lang="en-GB" altLang="en-US"/>
          </a:p>
        </p:txBody>
      </p:sp>
    </p:spTree>
    <p:extLst>
      <p:ext uri="{BB962C8B-B14F-4D97-AF65-F5344CB8AC3E}">
        <p14:creationId xmlns:p14="http://schemas.microsoft.com/office/powerpoint/2010/main" val="2429764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pPr eaLnBrk="1" hangingPunct="1"/>
            <a:endParaRPr lang="en-GB" altLang="en-US"/>
          </a:p>
        </p:txBody>
      </p:sp>
      <p:sp>
        <p:nvSpPr>
          <p:cNvPr id="18436"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6491E-657B-4B39-9030-206B4BC32EF1}" type="slidenum">
              <a:rPr lang="en-GB" altLang="en-US"/>
              <a:pPr eaLnBrk="1" hangingPunct="1">
                <a:spcBef>
                  <a:spcPct val="0"/>
                </a:spcBef>
              </a:pPr>
              <a:t>3</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 name="Freeform 6"/>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 name="Freeform 8"/>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3" name="Freeform 11"/>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5" name="Freeform 13"/>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7" name="Freeform 15"/>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0" name="Freeform 28"/>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20279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n-GB" noProof="0"/>
              <a:t>Click to edit Master title style</a:t>
            </a:r>
          </a:p>
        </p:txBody>
      </p:sp>
      <p:sp>
        <p:nvSpPr>
          <p:cNvPr id="20279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n-GB" noProof="0"/>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GB"/>
          </a:p>
        </p:txBody>
      </p:sp>
      <p:sp>
        <p:nvSpPr>
          <p:cNvPr id="45" name="Rectangle 45"/>
          <p:cNvSpPr>
            <a:spLocks noGrp="1" noChangeArrowheads="1"/>
          </p:cNvSpPr>
          <p:nvPr>
            <p:ph type="ftr" sz="quarter" idx="11"/>
          </p:nvPr>
        </p:nvSpPr>
        <p:spPr/>
        <p:txBody>
          <a:bodyPr/>
          <a:lstStyle>
            <a:lvl1pPr>
              <a:defRPr/>
            </a:lvl1pPr>
          </a:lstStyle>
          <a:p>
            <a:pPr>
              <a:defRPr/>
            </a:pPr>
            <a:endParaRPr lang="en-GB"/>
          </a:p>
        </p:txBody>
      </p:sp>
      <p:sp>
        <p:nvSpPr>
          <p:cNvPr id="46" name="Rectangle 46"/>
          <p:cNvSpPr>
            <a:spLocks noGrp="1" noChangeArrowheads="1"/>
          </p:cNvSpPr>
          <p:nvPr>
            <p:ph type="sldNum" sz="quarter" idx="12"/>
          </p:nvPr>
        </p:nvSpPr>
        <p:spPr/>
        <p:txBody>
          <a:bodyPr/>
          <a:lstStyle>
            <a:lvl1pPr>
              <a:defRPr/>
            </a:lvl1pPr>
          </a:lstStyle>
          <a:p>
            <a:fld id="{A000A774-4AC0-4DFE-8EDB-58A69CE6E6CD}" type="slidenum">
              <a:rPr lang="en-GB" altLang="en-US"/>
              <a:pPr/>
              <a:t>‹#›</a:t>
            </a:fld>
            <a:endParaRPr lang="en-GB" altLang="en-US"/>
          </a:p>
        </p:txBody>
      </p:sp>
    </p:spTree>
    <p:extLst>
      <p:ext uri="{BB962C8B-B14F-4D97-AF65-F5344CB8AC3E}">
        <p14:creationId xmlns:p14="http://schemas.microsoft.com/office/powerpoint/2010/main" val="43273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39610857-31D7-41A0-9546-ED267DA09A0A}" type="slidenum">
              <a:rPr lang="en-GB" altLang="en-US"/>
              <a:pPr/>
              <a:t>‹#›</a:t>
            </a:fld>
            <a:endParaRPr lang="en-GB" altLang="en-US"/>
          </a:p>
        </p:txBody>
      </p:sp>
    </p:spTree>
    <p:extLst>
      <p:ext uri="{BB962C8B-B14F-4D97-AF65-F5344CB8AC3E}">
        <p14:creationId xmlns:p14="http://schemas.microsoft.com/office/powerpoint/2010/main" val="402451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0BCC7510-3463-4223-ACED-8F6E5901B23E}" type="slidenum">
              <a:rPr lang="en-GB" altLang="en-US"/>
              <a:pPr/>
              <a:t>‹#›</a:t>
            </a:fld>
            <a:endParaRPr lang="en-GB" altLang="en-US"/>
          </a:p>
        </p:txBody>
      </p:sp>
    </p:spTree>
    <p:extLst>
      <p:ext uri="{BB962C8B-B14F-4D97-AF65-F5344CB8AC3E}">
        <p14:creationId xmlns:p14="http://schemas.microsoft.com/office/powerpoint/2010/main" val="74105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21353380-4D0E-447A-8F48-6E0B833C91F3}" type="slidenum">
              <a:rPr lang="en-GB" altLang="en-US"/>
              <a:pPr/>
              <a:t>‹#›</a:t>
            </a:fld>
            <a:endParaRPr lang="en-GB" altLang="en-US"/>
          </a:p>
        </p:txBody>
      </p:sp>
    </p:spTree>
    <p:extLst>
      <p:ext uri="{BB962C8B-B14F-4D97-AF65-F5344CB8AC3E}">
        <p14:creationId xmlns:p14="http://schemas.microsoft.com/office/powerpoint/2010/main" val="396581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pPr>
              <a:defRPr/>
            </a:pPr>
            <a:endParaRPr lang="en-GB"/>
          </a:p>
        </p:txBody>
      </p:sp>
      <p:sp>
        <p:nvSpPr>
          <p:cNvPr id="8" name="Footer Placeholder 7"/>
          <p:cNvSpPr>
            <a:spLocks noGrp="1"/>
          </p:cNvSpPr>
          <p:nvPr>
            <p:ph type="ftr" sz="quarter" idx="11"/>
          </p:nvPr>
        </p:nvSpPr>
        <p:spPr/>
        <p:txBody>
          <a:bodyPr/>
          <a:lstStyle>
            <a:lvl1pPr>
              <a:defRPr/>
            </a:lvl1pPr>
          </a:lstStyle>
          <a:p>
            <a:pPr>
              <a:defRPr/>
            </a:pPr>
            <a:endParaRPr lang="en-GB"/>
          </a:p>
        </p:txBody>
      </p:sp>
      <p:sp>
        <p:nvSpPr>
          <p:cNvPr id="9" name="Slide Number Placeholder 8"/>
          <p:cNvSpPr>
            <a:spLocks noGrp="1"/>
          </p:cNvSpPr>
          <p:nvPr>
            <p:ph type="sldNum" sz="quarter" idx="12"/>
          </p:nvPr>
        </p:nvSpPr>
        <p:spPr/>
        <p:txBody>
          <a:bodyPr/>
          <a:lstStyle>
            <a:lvl1pPr>
              <a:defRPr/>
            </a:lvl1pPr>
          </a:lstStyle>
          <a:p>
            <a:fld id="{09BFF1A9-A947-47A5-8D45-F146CE12DD42}" type="slidenum">
              <a:rPr lang="en-GB" altLang="en-US"/>
              <a:pPr/>
              <a:t>‹#›</a:t>
            </a:fld>
            <a:endParaRPr lang="en-GB" altLang="en-US"/>
          </a:p>
        </p:txBody>
      </p:sp>
    </p:spTree>
    <p:extLst>
      <p:ext uri="{BB962C8B-B14F-4D97-AF65-F5344CB8AC3E}">
        <p14:creationId xmlns:p14="http://schemas.microsoft.com/office/powerpoint/2010/main" val="324669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pPr>
              <a:defRPr/>
            </a:pPr>
            <a:endParaRPr lang="en-GB"/>
          </a:p>
        </p:txBody>
      </p:sp>
      <p:sp>
        <p:nvSpPr>
          <p:cNvPr id="4" name="Footer Placeholder 3"/>
          <p:cNvSpPr>
            <a:spLocks noGrp="1"/>
          </p:cNvSpPr>
          <p:nvPr>
            <p:ph type="ftr" sz="quarter" idx="11"/>
          </p:nvPr>
        </p:nvSpPr>
        <p:spPr/>
        <p:txBody>
          <a:bodyPr/>
          <a:lstStyle>
            <a:lvl1pPr>
              <a:defRPr/>
            </a:lvl1pPr>
          </a:lstStyle>
          <a:p>
            <a:pPr>
              <a:defRPr/>
            </a:pPr>
            <a:endParaRPr lang="en-GB"/>
          </a:p>
        </p:txBody>
      </p:sp>
      <p:sp>
        <p:nvSpPr>
          <p:cNvPr id="5" name="Slide Number Placeholder 4"/>
          <p:cNvSpPr>
            <a:spLocks noGrp="1"/>
          </p:cNvSpPr>
          <p:nvPr>
            <p:ph type="sldNum" sz="quarter" idx="12"/>
          </p:nvPr>
        </p:nvSpPr>
        <p:spPr/>
        <p:txBody>
          <a:bodyPr/>
          <a:lstStyle>
            <a:lvl1pPr>
              <a:defRPr/>
            </a:lvl1pPr>
          </a:lstStyle>
          <a:p>
            <a:fld id="{1336E2D7-3900-4784-84C2-576D07861B36}" type="slidenum">
              <a:rPr lang="en-GB" altLang="en-US"/>
              <a:pPr/>
              <a:t>‹#›</a:t>
            </a:fld>
            <a:endParaRPr lang="en-GB" altLang="en-US"/>
          </a:p>
        </p:txBody>
      </p:sp>
    </p:spTree>
    <p:extLst>
      <p:ext uri="{BB962C8B-B14F-4D97-AF65-F5344CB8AC3E}">
        <p14:creationId xmlns:p14="http://schemas.microsoft.com/office/powerpoint/2010/main" val="76074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p:txBody>
          <a:bodyPr/>
          <a:lstStyle>
            <a:lvl1pPr>
              <a:defRPr/>
            </a:lvl1pPr>
          </a:lstStyle>
          <a:p>
            <a:fld id="{C7976740-9501-4588-A25C-1048AA0727FD}" type="slidenum">
              <a:rPr lang="en-GB" altLang="en-US"/>
              <a:pPr/>
              <a:t>‹#›</a:t>
            </a:fld>
            <a:endParaRPr lang="en-GB" altLang="en-US"/>
          </a:p>
        </p:txBody>
      </p:sp>
    </p:spTree>
    <p:extLst>
      <p:ext uri="{BB962C8B-B14F-4D97-AF65-F5344CB8AC3E}">
        <p14:creationId xmlns:p14="http://schemas.microsoft.com/office/powerpoint/2010/main" val="108123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12309816-065D-4CE5-92F9-01FA7149AFAD}" type="slidenum">
              <a:rPr lang="en-GB" altLang="en-US"/>
              <a:pPr/>
              <a:t>‹#›</a:t>
            </a:fld>
            <a:endParaRPr lang="en-GB" altLang="en-US"/>
          </a:p>
        </p:txBody>
      </p:sp>
    </p:spTree>
    <p:extLst>
      <p:ext uri="{BB962C8B-B14F-4D97-AF65-F5344CB8AC3E}">
        <p14:creationId xmlns:p14="http://schemas.microsoft.com/office/powerpoint/2010/main" val="3045824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4521364A-0A3E-467B-8F96-125A5B2B7AB3}" type="slidenum">
              <a:rPr lang="en-GB" altLang="en-US"/>
              <a:pPr/>
              <a:t>‹#›</a:t>
            </a:fld>
            <a:endParaRPr lang="en-GB" altLang="en-US"/>
          </a:p>
        </p:txBody>
      </p:sp>
    </p:spTree>
    <p:extLst>
      <p:ext uri="{BB962C8B-B14F-4D97-AF65-F5344CB8AC3E}">
        <p14:creationId xmlns:p14="http://schemas.microsoft.com/office/powerpoint/2010/main" val="3203148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2C9719C-A4BB-46B7-9328-31CBAC2FAA84}" type="slidenum">
              <a:rPr lang="en-GB" altLang="en-US"/>
              <a:pPr/>
              <a:t>‹#›</a:t>
            </a:fld>
            <a:endParaRPr lang="en-GB" altLang="en-US"/>
          </a:p>
        </p:txBody>
      </p:sp>
    </p:spTree>
    <p:extLst>
      <p:ext uri="{BB962C8B-B14F-4D97-AF65-F5344CB8AC3E}">
        <p14:creationId xmlns:p14="http://schemas.microsoft.com/office/powerpoint/2010/main" val="4023622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25BD322-7823-47C5-AD06-044AB396D095}" type="slidenum">
              <a:rPr lang="en-GB" altLang="en-US"/>
              <a:pPr/>
              <a:t>‹#›</a:t>
            </a:fld>
            <a:endParaRPr lang="en-GB" altLang="en-US"/>
          </a:p>
        </p:txBody>
      </p:sp>
    </p:spTree>
    <p:extLst>
      <p:ext uri="{BB962C8B-B14F-4D97-AF65-F5344CB8AC3E}">
        <p14:creationId xmlns:p14="http://schemas.microsoft.com/office/powerpoint/2010/main" val="2468908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20173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3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3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5" name="Freeform 6"/>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3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37" name="Freeform 8"/>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3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0" name="Freeform 11"/>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2" name="Freeform 13"/>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4" name="Freeform 15"/>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4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4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5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20175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5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7" name="Freeform 28"/>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1068" name="Group 39"/>
            <p:cNvGrpSpPr>
              <a:grpSpLocks/>
            </p:cNvGrpSpPr>
            <p:nvPr userDrawn="1"/>
          </p:nvGrpSpPr>
          <p:grpSpPr bwMode="auto">
            <a:xfrm>
              <a:off x="0" y="1632"/>
              <a:ext cx="5758" cy="1858"/>
              <a:chOff x="0" y="1632"/>
              <a:chExt cx="5758" cy="1858"/>
            </a:xfrm>
          </p:grpSpPr>
          <p:sp>
            <p:nvSpPr>
              <p:cNvPr id="20176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20177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177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177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Arial" pitchFamily="34" charset="0"/>
              </a:defRPr>
            </a:lvl1pPr>
          </a:lstStyle>
          <a:p>
            <a:pPr>
              <a:defRPr/>
            </a:pPr>
            <a:endParaRPr lang="en-GB"/>
          </a:p>
        </p:txBody>
      </p:sp>
      <p:sp>
        <p:nvSpPr>
          <p:cNvPr id="20177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Arial" pitchFamily="34" charset="0"/>
              </a:defRPr>
            </a:lvl1pPr>
          </a:lstStyle>
          <a:p>
            <a:pPr>
              <a:defRPr/>
            </a:pPr>
            <a:endParaRPr lang="en-GB"/>
          </a:p>
        </p:txBody>
      </p:sp>
      <p:sp>
        <p:nvSpPr>
          <p:cNvPr id="20177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31F0C733-C3AA-4317-9CBB-81ECB36D85EA}" type="slidenum">
              <a:rPr lang="en-GB" altLang="en-US"/>
              <a:pPr/>
              <a:t>‹#›</a:t>
            </a:fld>
            <a:endParaRPr lang="en-GB" altLang="en-US"/>
          </a:p>
        </p:txBody>
      </p:sp>
    </p:spTree>
  </p:cSld>
  <p:clrMap bg1="dk2" tx1="lt1" bg2="dk1"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j.b.murton@sussex.ac.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w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3315" name="Picture 2" descr="permafrost_distribution_in_the_arctic_lar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0739" y="605524"/>
            <a:ext cx="6033261" cy="625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9"/>
          <p:cNvSpPr txBox="1">
            <a:spLocks noChangeArrowheads="1"/>
          </p:cNvSpPr>
          <p:nvPr/>
        </p:nvSpPr>
        <p:spPr bwMode="auto">
          <a:xfrm>
            <a:off x="16701" y="1443841"/>
            <a:ext cx="30940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spcBef>
                <a:spcPct val="20000"/>
              </a:spcBef>
              <a:buClr>
                <a:schemeClr val="hlink"/>
              </a:buClr>
              <a:buSzPct val="90000"/>
              <a:buFont typeface="Wingdings" panose="05000000000000000000" pitchFamily="2" charset="2"/>
              <a:buBlip>
                <a:blip r:embed="rId3"/>
              </a:buBlip>
              <a:tabLst>
                <a:tab pos="174625" algn="l"/>
              </a:tabLst>
              <a:defRPr sz="3200">
                <a:solidFill>
                  <a:schemeClr val="tx1"/>
                </a:solidFill>
                <a:latin typeface="Arial" panose="020B0604020202020204" pitchFamily="34" charset="0"/>
              </a:defRPr>
            </a:lvl1pPr>
            <a:lvl2pPr marL="742950" indent="-285750" eaLnBrk="0" hangingPunct="0">
              <a:spcBef>
                <a:spcPct val="20000"/>
              </a:spcBef>
              <a:buChar char="–"/>
              <a:tabLst>
                <a:tab pos="174625" algn="l"/>
              </a:tabLst>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tabLst>
                <a:tab pos="174625" algn="l"/>
              </a:tabLst>
              <a:defRPr sz="2400">
                <a:solidFill>
                  <a:schemeClr val="tx1"/>
                </a:solidFill>
                <a:latin typeface="Arial" panose="020B0604020202020204" pitchFamily="34" charset="0"/>
              </a:defRPr>
            </a:lvl3pPr>
            <a:lvl4pPr marL="1600200" indent="-228600" eaLnBrk="0" hangingPunct="0">
              <a:spcBef>
                <a:spcPct val="20000"/>
              </a:spcBef>
              <a:buChar char="–"/>
              <a:tabLst>
                <a:tab pos="174625" algn="l"/>
              </a:tabLst>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9pPr>
          </a:lstStyle>
          <a:p>
            <a:pPr eaLnBrk="1" hangingPunct="1">
              <a:spcBef>
                <a:spcPct val="0"/>
              </a:spcBef>
              <a:buClr>
                <a:srgbClr val="FF0000"/>
              </a:buClr>
              <a:buSzPct val="150000"/>
              <a:buFont typeface="Arial" panose="020B0604020202020204" pitchFamily="34" charset="0"/>
              <a:buChar char="•"/>
            </a:pPr>
            <a:r>
              <a:rPr lang="en-GB" altLang="en-US" sz="1600" dirty="0"/>
              <a:t>Third-year geography module (open to BSc Geography) </a:t>
            </a:r>
          </a:p>
          <a:p>
            <a:pPr eaLnBrk="1" hangingPunct="1">
              <a:spcBef>
                <a:spcPct val="0"/>
              </a:spcBef>
              <a:buClr>
                <a:srgbClr val="FF0000"/>
              </a:buClr>
              <a:buSzPct val="150000"/>
              <a:buFont typeface="Arial" panose="020B0604020202020204" pitchFamily="34" charset="0"/>
              <a:buChar char="•"/>
            </a:pPr>
            <a:r>
              <a:rPr lang="en-GB" altLang="en-US" sz="1600" dirty="0"/>
              <a:t>Autumn term 2023</a:t>
            </a:r>
          </a:p>
          <a:p>
            <a:pPr eaLnBrk="1" hangingPunct="1">
              <a:spcBef>
                <a:spcPct val="0"/>
              </a:spcBef>
              <a:buClr>
                <a:srgbClr val="FF0000"/>
              </a:buClr>
              <a:buSzPct val="150000"/>
              <a:buFont typeface="Arial" panose="020B0604020202020204" pitchFamily="34" charset="0"/>
              <a:buChar char="•"/>
            </a:pPr>
            <a:r>
              <a:rPr lang="en-GB" altLang="en-US" sz="1600" dirty="0"/>
              <a:t>30 credits</a:t>
            </a:r>
          </a:p>
          <a:p>
            <a:pPr eaLnBrk="1" hangingPunct="1">
              <a:spcBef>
                <a:spcPct val="0"/>
              </a:spcBef>
              <a:buClr>
                <a:srgbClr val="FF0000"/>
              </a:buClr>
              <a:buSzPct val="150000"/>
              <a:buFont typeface="Arial" panose="020B0604020202020204" pitchFamily="34" charset="0"/>
              <a:buChar char="•"/>
            </a:pPr>
            <a:r>
              <a:rPr lang="en-GB" altLang="en-US" sz="1600" dirty="0"/>
              <a:t>No pre-requisites or co-requisites</a:t>
            </a:r>
          </a:p>
        </p:txBody>
      </p:sp>
      <p:sp>
        <p:nvSpPr>
          <p:cNvPr id="5" name="Rectangle 3">
            <a:extLst>
              <a:ext uri="{FF2B5EF4-FFF2-40B4-BE49-F238E27FC236}">
                <a16:creationId xmlns:a16="http://schemas.microsoft.com/office/drawing/2014/main" id="{85B2351A-17F6-4778-B1E7-18DE02FE5BC5}"/>
              </a:ext>
            </a:extLst>
          </p:cNvPr>
          <p:cNvSpPr txBox="1">
            <a:spLocks noChangeArrowheads="1"/>
          </p:cNvSpPr>
          <p:nvPr/>
        </p:nvSpPr>
        <p:spPr bwMode="auto">
          <a:xfrm>
            <a:off x="179512" y="3981297"/>
            <a:ext cx="2664296" cy="1397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chemeClr val="hlink"/>
              </a:buClr>
              <a:buSzPct val="90000"/>
              <a:buFont typeface="Wingdings" pitchFamily="2" charset="2"/>
              <a:buBlip>
                <a:blip r:embed="rId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9pPr>
          </a:lstStyle>
          <a:p>
            <a:pPr marL="0" indent="0" eaLnBrk="1" hangingPunct="1">
              <a:lnSpc>
                <a:spcPct val="150000"/>
              </a:lnSpc>
              <a:buClr>
                <a:srgbClr val="FF0000"/>
              </a:buClr>
              <a:buSzPct val="150000"/>
              <a:buFont typeface="Wingdings" pitchFamily="2" charset="2"/>
              <a:buNone/>
              <a:tabLst>
                <a:tab pos="174625" algn="l"/>
              </a:tabLst>
              <a:defRPr/>
            </a:pPr>
            <a:r>
              <a:rPr lang="en-US" sz="1600" b="1" kern="0" dirty="0" err="1">
                <a:solidFill>
                  <a:srgbClr val="FFFF00"/>
                </a:solidFill>
                <a:effectLst/>
              </a:rPr>
              <a:t>Convenor</a:t>
            </a:r>
            <a:r>
              <a:rPr lang="en-US" sz="1600" b="1" kern="0" dirty="0">
                <a:solidFill>
                  <a:srgbClr val="FFFF00"/>
                </a:solidFill>
                <a:effectLst/>
              </a:rPr>
              <a:t> &amp; tutor</a:t>
            </a:r>
          </a:p>
          <a:p>
            <a:pPr marL="0" indent="0" eaLnBrk="1" hangingPunct="1">
              <a:buClr>
                <a:srgbClr val="FF0000"/>
              </a:buClr>
              <a:buSzPct val="150000"/>
              <a:buFont typeface="Wingdings" pitchFamily="2" charset="2"/>
              <a:buNone/>
              <a:defRPr/>
            </a:pPr>
            <a:r>
              <a:rPr lang="en-GB" altLang="en-US" sz="1600" dirty="0" err="1"/>
              <a:t>Prof.</a:t>
            </a:r>
            <a:r>
              <a:rPr lang="en-GB" altLang="en-US" sz="1600" dirty="0"/>
              <a:t> Julian Murton, </a:t>
            </a:r>
            <a:r>
              <a:rPr lang="en-US" altLang="en-US" sz="1600" dirty="0" err="1"/>
              <a:t>Chichester</a:t>
            </a:r>
            <a:r>
              <a:rPr lang="en-US" altLang="en-US" sz="1600" dirty="0"/>
              <a:t> 1-148, e-mail: </a:t>
            </a:r>
            <a:r>
              <a:rPr lang="en-US" altLang="en-US" sz="1600" u="sng" dirty="0">
                <a:hlinkClick r:id="rId7"/>
              </a:rPr>
              <a:t>j.b.murton@sussex.ac.uk</a:t>
            </a:r>
            <a:endParaRPr lang="en-GB" alt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68064" y="633413"/>
            <a:ext cx="90441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600" b="1" dirty="0">
                <a:solidFill>
                  <a:srgbClr val="FFFF00"/>
                </a:solidFill>
              </a:rPr>
              <a:t>Summary: </a:t>
            </a:r>
          </a:p>
          <a:p>
            <a:pPr eaLnBrk="1" hangingPunct="1"/>
            <a:r>
              <a:rPr lang="en-GB" altLang="en-US" sz="1600" dirty="0"/>
              <a:t>Examines present and past permafrost regions from an interdisciplinary perspective, linking permafrost science with physical geography, geology, ecology, engineering &amp; Quaternary science.</a:t>
            </a:r>
          </a:p>
        </p:txBody>
      </p:sp>
      <p:sp>
        <p:nvSpPr>
          <p:cNvPr id="14339" name="TextBox 2"/>
          <p:cNvSpPr txBox="1">
            <a:spLocks noChangeArrowheads="1"/>
          </p:cNvSpPr>
          <p:nvPr/>
        </p:nvSpPr>
        <p:spPr bwMode="auto">
          <a:xfrm>
            <a:off x="113280" y="1584637"/>
            <a:ext cx="8964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600" b="1" dirty="0">
                <a:solidFill>
                  <a:srgbClr val="FFFF00"/>
                </a:solidFill>
              </a:rPr>
              <a:t>Aims: </a:t>
            </a:r>
          </a:p>
          <a:p>
            <a:pPr marL="342900" indent="-342900" eaLnBrk="1" hangingPunct="1">
              <a:buAutoNum type="arabicParenBoth"/>
            </a:pPr>
            <a:r>
              <a:rPr lang="en-GB" altLang="en-US" sz="1600" dirty="0"/>
              <a:t>to provide a framework of knowledge and understanding of earth-surface processes and environmental change in permafrost regions; </a:t>
            </a:r>
          </a:p>
          <a:p>
            <a:pPr marL="342900" indent="-342900" eaLnBrk="1" hangingPunct="1">
              <a:buAutoNum type="arabicParenBoth"/>
            </a:pPr>
            <a:r>
              <a:rPr lang="en-GB" altLang="en-US" sz="1600" dirty="0"/>
              <a:t>to consider problems and solutions of economic development and land management on modern permafrost terrain and past permafrost regions.</a:t>
            </a:r>
          </a:p>
        </p:txBody>
      </p:sp>
      <p:pic>
        <p:nvPicPr>
          <p:cNvPr id="14340" name="Picture 4" descr="Rockglacier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95970"/>
            <a:ext cx="3563888" cy="356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3"/>
          <p:cNvSpPr txBox="1">
            <a:spLocks noChangeArrowheads="1"/>
          </p:cNvSpPr>
          <p:nvPr/>
        </p:nvSpPr>
        <p:spPr bwMode="auto">
          <a:xfrm>
            <a:off x="8677" y="3248353"/>
            <a:ext cx="2338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Permafrost hazards, </a:t>
            </a:r>
          </a:p>
          <a:p>
            <a:pPr eaLnBrk="1" hangingPunct="1"/>
            <a:r>
              <a:rPr lang="en-GB" altLang="en-US" sz="1400" b="1" dirty="0"/>
              <a:t>Rock glacier, Swiss Alps</a:t>
            </a:r>
          </a:p>
        </p:txBody>
      </p:sp>
      <p:pic>
        <p:nvPicPr>
          <p:cNvPr id="143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8125" y="3295674"/>
            <a:ext cx="5689755" cy="3562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3" name="TextBox 9"/>
          <p:cNvSpPr txBox="1">
            <a:spLocks noChangeArrowheads="1"/>
          </p:cNvSpPr>
          <p:nvPr/>
        </p:nvSpPr>
        <p:spPr bwMode="auto">
          <a:xfrm>
            <a:off x="3572565" y="3295378"/>
            <a:ext cx="3929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Periglacial geohazards, </a:t>
            </a:r>
          </a:p>
          <a:p>
            <a:pPr eaLnBrk="1" hangingPunct="1"/>
            <a:r>
              <a:rPr lang="en-GB" altLang="en-US" sz="1400" b="1" dirty="0"/>
              <a:t>M25 Motorway stabilisation, near Junction 6</a:t>
            </a:r>
          </a:p>
        </p:txBody>
      </p:sp>
      <p:sp>
        <p:nvSpPr>
          <p:cNvPr id="14344"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103503" y="608013"/>
            <a:ext cx="9927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2000" b="1" dirty="0">
                <a:solidFill>
                  <a:srgbClr val="FFFF00"/>
                </a:solidFill>
              </a:rPr>
              <a:t>Topics</a:t>
            </a:r>
            <a:endParaRPr lang="en-GB" altLang="en-US" sz="2400" b="1" dirty="0">
              <a:solidFill>
                <a:srgbClr val="FFFF00"/>
              </a:solidFill>
            </a:endParaRPr>
          </a:p>
        </p:txBody>
      </p:sp>
      <p:sp>
        <p:nvSpPr>
          <p:cNvPr id="15363" name="TextBox 2"/>
          <p:cNvSpPr txBox="1">
            <a:spLocks noChangeArrowheads="1"/>
          </p:cNvSpPr>
          <p:nvPr/>
        </p:nvSpPr>
        <p:spPr bwMode="auto">
          <a:xfrm>
            <a:off x="49555" y="909947"/>
            <a:ext cx="6246812"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6213" indent="-17621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FF0000"/>
              </a:buClr>
              <a:buSzPct val="150000"/>
              <a:buFont typeface="Arial" panose="020B0604020202020204" pitchFamily="34" charset="0"/>
              <a:buChar char="•"/>
            </a:pPr>
            <a:r>
              <a:rPr lang="en-GB" altLang="en-US" sz="1600" dirty="0"/>
              <a:t>Week 1: Introduction</a:t>
            </a:r>
          </a:p>
          <a:p>
            <a:pPr eaLnBrk="1" hangingPunct="1">
              <a:spcBef>
                <a:spcPts val="600"/>
              </a:spcBef>
              <a:buClr>
                <a:srgbClr val="FF0000"/>
              </a:buClr>
              <a:buSzPct val="150000"/>
              <a:buFont typeface="Arial" panose="020B0604020202020204" pitchFamily="34" charset="0"/>
              <a:buChar char="•"/>
            </a:pPr>
            <a:r>
              <a:rPr lang="en-GB" altLang="en-US" sz="1600" dirty="0"/>
              <a:t>Week 2: Permafrost</a:t>
            </a:r>
          </a:p>
          <a:p>
            <a:pPr eaLnBrk="1" hangingPunct="1">
              <a:spcBef>
                <a:spcPts val="600"/>
              </a:spcBef>
              <a:buClr>
                <a:srgbClr val="FF0000"/>
              </a:buClr>
              <a:buSzPct val="150000"/>
              <a:buFont typeface="Arial" panose="020B0604020202020204" pitchFamily="34" charset="0"/>
              <a:buChar char="•"/>
            </a:pPr>
            <a:r>
              <a:rPr lang="en-GB" altLang="en-US" sz="1600" dirty="0"/>
              <a:t>Week 3: Microclimate &amp; ground thermal regime</a:t>
            </a:r>
          </a:p>
          <a:p>
            <a:pPr eaLnBrk="1" hangingPunct="1">
              <a:spcBef>
                <a:spcPts val="600"/>
              </a:spcBef>
              <a:buClr>
                <a:srgbClr val="FF0000"/>
              </a:buClr>
              <a:buSzPct val="150000"/>
              <a:buFont typeface="Arial" panose="020B0604020202020204" pitchFamily="34" charset="0"/>
              <a:buChar char="•"/>
            </a:pPr>
            <a:r>
              <a:rPr lang="en-GB" altLang="en-US" sz="1600" dirty="0"/>
              <a:t>Week 4: Active layer &amp; soil freezing</a:t>
            </a:r>
          </a:p>
          <a:p>
            <a:pPr eaLnBrk="1" hangingPunct="1">
              <a:spcBef>
                <a:spcPts val="600"/>
              </a:spcBef>
              <a:buClr>
                <a:srgbClr val="FF0000"/>
              </a:buClr>
              <a:buSzPct val="150000"/>
              <a:buFont typeface="Arial" panose="020B0604020202020204" pitchFamily="34" charset="0"/>
              <a:buChar char="•"/>
            </a:pPr>
            <a:r>
              <a:rPr lang="en-GB" altLang="en-US" sz="1600" dirty="0"/>
              <a:t>Week 5: Ground ice &amp; hydrology</a:t>
            </a:r>
          </a:p>
          <a:p>
            <a:pPr eaLnBrk="1" hangingPunct="1">
              <a:spcBef>
                <a:spcPts val="600"/>
              </a:spcBef>
              <a:buClr>
                <a:srgbClr val="FF0000"/>
              </a:buClr>
              <a:buSzPct val="150000"/>
              <a:buFont typeface="Arial" panose="020B0604020202020204" pitchFamily="34" charset="0"/>
              <a:buChar char="•"/>
            </a:pPr>
            <a:r>
              <a:rPr lang="en-GB" altLang="en-US" sz="1600" dirty="0"/>
              <a:t>Week 6: Periglacial geomorphology</a:t>
            </a:r>
          </a:p>
          <a:p>
            <a:pPr eaLnBrk="1" hangingPunct="1">
              <a:spcBef>
                <a:spcPts val="600"/>
              </a:spcBef>
              <a:buClr>
                <a:srgbClr val="FF0000"/>
              </a:buClr>
              <a:buSzPct val="150000"/>
              <a:buFont typeface="Arial" panose="020B0604020202020204" pitchFamily="34" charset="0"/>
              <a:buChar char="•"/>
            </a:pPr>
            <a:r>
              <a:rPr lang="en-GB" altLang="en-US" sz="1600" dirty="0"/>
              <a:t>Week 7: Permafrost geomorphology</a:t>
            </a:r>
          </a:p>
          <a:p>
            <a:pPr eaLnBrk="1" hangingPunct="1">
              <a:spcBef>
                <a:spcPts val="600"/>
              </a:spcBef>
              <a:buClr>
                <a:srgbClr val="FF0000"/>
              </a:buClr>
              <a:buSzPct val="150000"/>
              <a:buFont typeface="Arial" panose="020B0604020202020204" pitchFamily="34" charset="0"/>
              <a:buChar char="•"/>
            </a:pPr>
            <a:r>
              <a:rPr lang="en-GB" altLang="en-US" sz="1600" dirty="0"/>
              <a:t>Week 8: Carbon, permafrost &amp; climate</a:t>
            </a:r>
          </a:p>
          <a:p>
            <a:pPr eaLnBrk="1" hangingPunct="1">
              <a:spcBef>
                <a:spcPts val="600"/>
              </a:spcBef>
              <a:buClr>
                <a:srgbClr val="FF0000"/>
              </a:buClr>
              <a:buSzPct val="150000"/>
              <a:buFont typeface="Arial" panose="020B0604020202020204" pitchFamily="34" charset="0"/>
              <a:buChar char="•"/>
            </a:pPr>
            <a:r>
              <a:rPr lang="en-GB" altLang="en-US" sz="1600" dirty="0"/>
              <a:t>Week 9: Permafrost geohazards &amp; engineering</a:t>
            </a:r>
          </a:p>
          <a:p>
            <a:pPr eaLnBrk="1" hangingPunct="1">
              <a:spcBef>
                <a:spcPts val="600"/>
              </a:spcBef>
              <a:buClr>
                <a:srgbClr val="FF0000"/>
              </a:buClr>
              <a:buSzPct val="150000"/>
              <a:buFont typeface="Arial" panose="020B0604020202020204" pitchFamily="34" charset="0"/>
              <a:buChar char="•"/>
            </a:pPr>
            <a:r>
              <a:rPr lang="en-GB" altLang="en-US" sz="1600" dirty="0"/>
              <a:t>Week 10: Pleistocene permafrost &amp; periglacial environments</a:t>
            </a:r>
          </a:p>
          <a:p>
            <a:pPr eaLnBrk="1" hangingPunct="1">
              <a:spcBef>
                <a:spcPts val="600"/>
              </a:spcBef>
              <a:buClr>
                <a:srgbClr val="FF0000"/>
              </a:buClr>
              <a:buSzPct val="150000"/>
              <a:buFont typeface="Arial" panose="020B0604020202020204" pitchFamily="34" charset="0"/>
              <a:buChar char="•"/>
            </a:pPr>
            <a:r>
              <a:rPr lang="en-GB" altLang="en-US" sz="1600" dirty="0"/>
              <a:t>Week 11: </a:t>
            </a:r>
            <a:r>
              <a:rPr lang="en-GB" altLang="en-US" sz="1600" dirty="0" err="1"/>
              <a:t>Periglaciation</a:t>
            </a:r>
            <a:r>
              <a:rPr lang="en-GB" altLang="en-US" sz="1600" dirty="0"/>
              <a:t> &amp; periglacial geohazards</a:t>
            </a:r>
          </a:p>
        </p:txBody>
      </p:sp>
      <p:pic>
        <p:nvPicPr>
          <p:cNvPr id="15365" name="Picture 13"/>
          <p:cNvPicPr>
            <a:picLocks noChangeAspect="1" noChangeArrowheads="1"/>
          </p:cNvPicPr>
          <p:nvPr/>
        </p:nvPicPr>
        <p:blipFill>
          <a:blip r:embed="rId6">
            <a:extLst>
              <a:ext uri="{28A0092B-C50C-407E-A947-70E740481C1C}">
                <a14:useLocalDpi xmlns:a14="http://schemas.microsoft.com/office/drawing/2010/main" val="0"/>
              </a:ext>
            </a:extLst>
          </a:blip>
          <a:srcRect t="2681"/>
          <a:stretch>
            <a:fillRect/>
          </a:stretch>
        </p:blipFill>
        <p:spPr bwMode="auto">
          <a:xfrm>
            <a:off x="6330950" y="2690813"/>
            <a:ext cx="2808288"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5" descr="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9525" y="692150"/>
            <a:ext cx="2663825"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Box 1"/>
          <p:cNvSpPr txBox="1">
            <a:spLocks noChangeArrowheads="1"/>
          </p:cNvSpPr>
          <p:nvPr/>
        </p:nvSpPr>
        <p:spPr bwMode="auto">
          <a:xfrm>
            <a:off x="6718300" y="4003675"/>
            <a:ext cx="1617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Boreal forest fire</a:t>
            </a:r>
          </a:p>
        </p:txBody>
      </p:sp>
      <p:sp>
        <p:nvSpPr>
          <p:cNvPr id="15368" name="TextBox 12"/>
          <p:cNvSpPr txBox="1">
            <a:spLocks noChangeArrowheads="1"/>
          </p:cNvSpPr>
          <p:nvPr/>
        </p:nvSpPr>
        <p:spPr bwMode="auto">
          <a:xfrm>
            <a:off x="6800309" y="2301875"/>
            <a:ext cx="1453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Tundra flowers</a:t>
            </a:r>
          </a:p>
        </p:txBody>
      </p:sp>
      <p:sp>
        <p:nvSpPr>
          <p:cNvPr id="15369"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0" name="Picture 2">
            <a:extLst>
              <a:ext uri="{FF2B5EF4-FFF2-40B4-BE49-F238E27FC236}">
                <a16:creationId xmlns:a16="http://schemas.microsoft.com/office/drawing/2014/main" id="{65E5CC8B-D704-4021-AAAD-A07D561C10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663" b="43589"/>
          <a:stretch/>
        </p:blipFill>
        <p:spPr bwMode="auto">
          <a:xfrm>
            <a:off x="0" y="4480155"/>
            <a:ext cx="9144000" cy="2392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73702" y="813695"/>
            <a:ext cx="4498298" cy="1679201"/>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Teaching and learning methods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C000"/>
                </a:solidFill>
                <a:effectLst/>
              </a:rPr>
              <a:t>Lectures</a:t>
            </a:r>
            <a:r>
              <a:rPr lang="en-US" sz="1600" dirty="0">
                <a:effectLst/>
              </a:rPr>
              <a:t>: x 22, each 2 hours, with a break in the middle</a:t>
            </a:r>
          </a:p>
          <a:p>
            <a:pPr marL="174625" indent="-174625" eaLnBrk="1" hangingPunct="1">
              <a:buClr>
                <a:srgbClr val="FF0000"/>
              </a:buClr>
              <a:buSzPct val="150000"/>
              <a:buFont typeface="Arial" pitchFamily="34" charset="0"/>
              <a:buChar char="•"/>
              <a:tabLst>
                <a:tab pos="174625" algn="l"/>
              </a:tabLst>
              <a:defRPr/>
            </a:pPr>
            <a:r>
              <a:rPr lang="en-US" sz="1600" b="1" dirty="0" err="1">
                <a:solidFill>
                  <a:srgbClr val="FFC000"/>
                </a:solidFill>
                <a:effectLst/>
              </a:rPr>
              <a:t>Practicals</a:t>
            </a:r>
            <a:r>
              <a:rPr lang="en-US" sz="1600" dirty="0">
                <a:effectLst/>
              </a:rPr>
              <a:t>: x 4, each 1 hour, in computing cluster room</a:t>
            </a: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graphicFrame>
        <p:nvGraphicFramePr>
          <p:cNvPr id="3" name="Table 2">
            <a:extLst>
              <a:ext uri="{FF2B5EF4-FFF2-40B4-BE49-F238E27FC236}">
                <a16:creationId xmlns:a16="http://schemas.microsoft.com/office/drawing/2014/main" id="{1E0106D6-DE10-434E-AADE-86A0D172C223}"/>
              </a:ext>
            </a:extLst>
          </p:cNvPr>
          <p:cNvGraphicFramePr>
            <a:graphicFrameLocks noGrp="1"/>
          </p:cNvGraphicFramePr>
          <p:nvPr>
            <p:extLst>
              <p:ext uri="{D42A27DB-BD31-4B8C-83A1-F6EECF244321}">
                <p14:modId xmlns:p14="http://schemas.microsoft.com/office/powerpoint/2010/main" val="2240618327"/>
              </p:ext>
            </p:extLst>
          </p:nvPr>
        </p:nvGraphicFramePr>
        <p:xfrm>
          <a:off x="-5267" y="4693552"/>
          <a:ext cx="9135975" cy="2164448"/>
        </p:xfrm>
        <a:graphic>
          <a:graphicData uri="http://schemas.openxmlformats.org/drawingml/2006/table">
            <a:tbl>
              <a:tblPr firstRow="1" firstCol="1" bandRow="1">
                <a:tableStyleId>{5C22544A-7EE6-4342-B048-85BDC9FD1C3A}</a:tableStyleId>
              </a:tblPr>
              <a:tblGrid>
                <a:gridCol w="1193643">
                  <a:extLst>
                    <a:ext uri="{9D8B030D-6E8A-4147-A177-3AD203B41FA5}">
                      <a16:colId xmlns:a16="http://schemas.microsoft.com/office/drawing/2014/main" val="527740095"/>
                    </a:ext>
                  </a:extLst>
                </a:gridCol>
                <a:gridCol w="655789">
                  <a:extLst>
                    <a:ext uri="{9D8B030D-6E8A-4147-A177-3AD203B41FA5}">
                      <a16:colId xmlns:a16="http://schemas.microsoft.com/office/drawing/2014/main" val="1173713702"/>
                    </a:ext>
                  </a:extLst>
                </a:gridCol>
                <a:gridCol w="698318">
                  <a:extLst>
                    <a:ext uri="{9D8B030D-6E8A-4147-A177-3AD203B41FA5}">
                      <a16:colId xmlns:a16="http://schemas.microsoft.com/office/drawing/2014/main" val="2756156800"/>
                    </a:ext>
                  </a:extLst>
                </a:gridCol>
                <a:gridCol w="686124">
                  <a:extLst>
                    <a:ext uri="{9D8B030D-6E8A-4147-A177-3AD203B41FA5}">
                      <a16:colId xmlns:a16="http://schemas.microsoft.com/office/drawing/2014/main" val="1133701439"/>
                    </a:ext>
                  </a:extLst>
                </a:gridCol>
                <a:gridCol w="655789">
                  <a:extLst>
                    <a:ext uri="{9D8B030D-6E8A-4147-A177-3AD203B41FA5}">
                      <a16:colId xmlns:a16="http://schemas.microsoft.com/office/drawing/2014/main" val="3874250022"/>
                    </a:ext>
                  </a:extLst>
                </a:gridCol>
                <a:gridCol w="655789">
                  <a:extLst>
                    <a:ext uri="{9D8B030D-6E8A-4147-A177-3AD203B41FA5}">
                      <a16:colId xmlns:a16="http://schemas.microsoft.com/office/drawing/2014/main" val="534715174"/>
                    </a:ext>
                  </a:extLst>
                </a:gridCol>
                <a:gridCol w="655789">
                  <a:extLst>
                    <a:ext uri="{9D8B030D-6E8A-4147-A177-3AD203B41FA5}">
                      <a16:colId xmlns:a16="http://schemas.microsoft.com/office/drawing/2014/main" val="3106171334"/>
                    </a:ext>
                  </a:extLst>
                </a:gridCol>
                <a:gridCol w="655789">
                  <a:extLst>
                    <a:ext uri="{9D8B030D-6E8A-4147-A177-3AD203B41FA5}">
                      <a16:colId xmlns:a16="http://schemas.microsoft.com/office/drawing/2014/main" val="505824046"/>
                    </a:ext>
                  </a:extLst>
                </a:gridCol>
                <a:gridCol w="655789">
                  <a:extLst>
                    <a:ext uri="{9D8B030D-6E8A-4147-A177-3AD203B41FA5}">
                      <a16:colId xmlns:a16="http://schemas.microsoft.com/office/drawing/2014/main" val="1927201543"/>
                    </a:ext>
                  </a:extLst>
                </a:gridCol>
                <a:gridCol w="655789">
                  <a:extLst>
                    <a:ext uri="{9D8B030D-6E8A-4147-A177-3AD203B41FA5}">
                      <a16:colId xmlns:a16="http://schemas.microsoft.com/office/drawing/2014/main" val="163462327"/>
                    </a:ext>
                  </a:extLst>
                </a:gridCol>
                <a:gridCol w="655789">
                  <a:extLst>
                    <a:ext uri="{9D8B030D-6E8A-4147-A177-3AD203B41FA5}">
                      <a16:colId xmlns:a16="http://schemas.microsoft.com/office/drawing/2014/main" val="835199679"/>
                    </a:ext>
                  </a:extLst>
                </a:gridCol>
                <a:gridCol w="655789">
                  <a:extLst>
                    <a:ext uri="{9D8B030D-6E8A-4147-A177-3AD203B41FA5}">
                      <a16:colId xmlns:a16="http://schemas.microsoft.com/office/drawing/2014/main" val="3284056271"/>
                    </a:ext>
                  </a:extLst>
                </a:gridCol>
                <a:gridCol w="655789">
                  <a:extLst>
                    <a:ext uri="{9D8B030D-6E8A-4147-A177-3AD203B41FA5}">
                      <a16:colId xmlns:a16="http://schemas.microsoft.com/office/drawing/2014/main" val="2230971351"/>
                    </a:ext>
                  </a:extLst>
                </a:gridCol>
              </a:tblGrid>
              <a:tr h="423635">
                <a:tc>
                  <a:txBody>
                    <a:bodyPr/>
                    <a:lstStyle/>
                    <a:p>
                      <a:pPr>
                        <a:lnSpc>
                          <a:spcPct val="115000"/>
                        </a:lnSpc>
                        <a:spcBef>
                          <a:spcPts val="300"/>
                        </a:spcBef>
                        <a:spcAft>
                          <a:spcPts val="300"/>
                        </a:spcAft>
                      </a:pPr>
                      <a:r>
                        <a:rPr lang="en-GB" sz="1200" dirty="0">
                          <a:effectLst/>
                        </a:rPr>
                        <a:t>Week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Ass. Per. 1</a:t>
                      </a:r>
                    </a:p>
                  </a:txBody>
                  <a:tcPr marL="68580" marR="68580" marT="0" marB="0"/>
                </a:tc>
                <a:extLst>
                  <a:ext uri="{0D108BD9-81ED-4DB2-BD59-A6C34878D82A}">
                    <a16:rowId xmlns:a16="http://schemas.microsoft.com/office/drawing/2014/main" val="152094826"/>
                  </a:ext>
                </a:extLst>
              </a:tr>
              <a:tr h="580271">
                <a:tc>
                  <a:txBody>
                    <a:bodyPr/>
                    <a:lstStyle/>
                    <a:p>
                      <a:pPr>
                        <a:lnSpc>
                          <a:spcPct val="115000"/>
                        </a:lnSpc>
                        <a:spcBef>
                          <a:spcPts val="300"/>
                        </a:spcBef>
                        <a:spcAft>
                          <a:spcPts val="300"/>
                        </a:spcAft>
                      </a:pPr>
                      <a:r>
                        <a:rPr lang="en-GB" sz="1200" dirty="0">
                          <a:effectLst/>
                        </a:rPr>
                        <a:t>Lectures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a:effectLst/>
                        </a:rPr>
                        <a:t>2 x 2 hr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0542629"/>
                  </a:ext>
                </a:extLst>
              </a:tr>
              <a:tr h="580271">
                <a:tc>
                  <a:txBody>
                    <a:bodyPr/>
                    <a:lstStyle/>
                    <a:p>
                      <a:pPr>
                        <a:lnSpc>
                          <a:spcPct val="115000"/>
                        </a:lnSpc>
                        <a:spcBef>
                          <a:spcPts val="300"/>
                        </a:spcBef>
                        <a:spcAft>
                          <a:spcPts val="300"/>
                        </a:spcAft>
                      </a:pPr>
                      <a:r>
                        <a:rPr lang="en-GB" sz="1200" dirty="0" err="1">
                          <a:effectLst/>
                        </a:rPr>
                        <a:t>Practicals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6558525"/>
                  </a:ext>
                </a:extLst>
              </a:tr>
              <a:tr h="580271">
                <a:tc>
                  <a:txBody>
                    <a:bodyPr/>
                    <a:lstStyle/>
                    <a:p>
                      <a:pPr>
                        <a:lnSpc>
                          <a:spcPct val="115000"/>
                        </a:lnSpc>
                        <a:spcBef>
                          <a:spcPts val="300"/>
                        </a:spcBef>
                        <a:spcAft>
                          <a:spcPts val="3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Assessment</a:t>
                      </a: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PRB</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(30%)</a:t>
                      </a: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REP</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(30%)</a:t>
                      </a: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DEX</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(40%)</a:t>
                      </a:r>
                    </a:p>
                  </a:txBody>
                  <a:tcPr marL="68580" marR="68580" marT="0" marB="0"/>
                </a:tc>
                <a:extLst>
                  <a:ext uri="{0D108BD9-81ED-4DB2-BD59-A6C34878D82A}">
                    <a16:rowId xmlns:a16="http://schemas.microsoft.com/office/drawing/2014/main" val="2297326829"/>
                  </a:ext>
                </a:extLst>
              </a:tr>
            </a:tbl>
          </a:graphicData>
        </a:graphic>
      </p:graphicFrame>
      <p:sp>
        <p:nvSpPr>
          <p:cNvPr id="10" name="Rectangle 3">
            <a:extLst>
              <a:ext uri="{FF2B5EF4-FFF2-40B4-BE49-F238E27FC236}">
                <a16:creationId xmlns:a16="http://schemas.microsoft.com/office/drawing/2014/main" id="{9E6FF61A-060B-441E-AB47-982787D70C37}"/>
              </a:ext>
            </a:extLst>
          </p:cNvPr>
          <p:cNvSpPr txBox="1">
            <a:spLocks noChangeArrowheads="1"/>
          </p:cNvSpPr>
          <p:nvPr/>
        </p:nvSpPr>
        <p:spPr bwMode="auto">
          <a:xfrm>
            <a:off x="34925" y="3140968"/>
            <a:ext cx="8890446"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2"/>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9p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kern="0" dirty="0">
                <a:solidFill>
                  <a:srgbClr val="FFFF00"/>
                </a:solidFill>
                <a:effectLst/>
              </a:rPr>
              <a:t>Assessment</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Problem set (PRB)</a:t>
            </a:r>
            <a:r>
              <a:rPr lang="en-US" sz="1600" kern="0" dirty="0">
                <a:effectLst/>
              </a:rPr>
              <a:t>: 2000 words, combining </a:t>
            </a:r>
            <a:r>
              <a:rPr lang="en-US" sz="1600" kern="0" dirty="0" err="1">
                <a:effectLst/>
              </a:rPr>
              <a:t>practicals</a:t>
            </a:r>
            <a:r>
              <a:rPr lang="en-US" sz="1600" kern="0" dirty="0">
                <a:effectLst/>
              </a:rPr>
              <a:t> 1 and 2, due week 6, 30% weighting </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Report (REP)</a:t>
            </a:r>
            <a:r>
              <a:rPr lang="en-US" sz="1600" kern="0" dirty="0">
                <a:effectLst/>
              </a:rPr>
              <a:t>: 2000 words, combining </a:t>
            </a:r>
            <a:r>
              <a:rPr lang="en-US" sz="1600" kern="0" dirty="0" err="1">
                <a:effectLst/>
              </a:rPr>
              <a:t>practicals</a:t>
            </a:r>
            <a:r>
              <a:rPr lang="en-US" sz="1600" kern="0" dirty="0">
                <a:effectLst/>
              </a:rPr>
              <a:t> 3 and 4, due week 11, 30% weighting </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Distance exam (DEX)</a:t>
            </a:r>
            <a:r>
              <a:rPr lang="en-US" sz="1600" kern="0" dirty="0">
                <a:effectLst/>
              </a:rPr>
              <a:t>: 2 hours in 24-hour period, assessment period 1, 40% weighting</a:t>
            </a:r>
            <a:endParaRPr lang="en-GB" sz="1600" kern="0" dirty="0">
              <a:effectLst/>
            </a:endParaRPr>
          </a:p>
        </p:txBody>
      </p:sp>
      <p:pic>
        <p:nvPicPr>
          <p:cNvPr id="11" name="Picture 2">
            <a:extLst>
              <a:ext uri="{FF2B5EF4-FFF2-40B4-BE49-F238E27FC236}">
                <a16:creationId xmlns:a16="http://schemas.microsoft.com/office/drawing/2014/main" id="{AF24F284-D651-4D8E-BA07-A61DE02DD3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627791"/>
            <a:ext cx="4211960" cy="2930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6493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158583" y="692696"/>
            <a:ext cx="8826833" cy="2145670"/>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Transferable skills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Data processing</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Data analysis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Report writing</a:t>
            </a:r>
          </a:p>
          <a:p>
            <a:pPr marL="0" indent="0" eaLnBrk="1" hangingPunct="1">
              <a:buClr>
                <a:srgbClr val="FF0000"/>
              </a:buClr>
              <a:buSzPct val="150000"/>
              <a:buNone/>
              <a:tabLst>
                <a:tab pos="174625" algn="l"/>
              </a:tabLst>
              <a:defRPr/>
            </a:pPr>
            <a:r>
              <a:rPr lang="en-US" sz="1600" dirty="0">
                <a:effectLst/>
                <a:sym typeface="Wingdings" panose="05000000000000000000" pitchFamily="2" charset="2"/>
              </a:rPr>
              <a:t></a:t>
            </a:r>
            <a:r>
              <a:rPr lang="en-US" sz="1600" b="1" dirty="0">
                <a:solidFill>
                  <a:srgbClr val="FFFF00"/>
                </a:solidFill>
                <a:effectLst/>
              </a:rPr>
              <a:t> </a:t>
            </a:r>
            <a:r>
              <a:rPr lang="en-US" sz="1600" dirty="0">
                <a:effectLst/>
              </a:rPr>
              <a:t>Good for CV, final-year project &amp; applications for MSc courses or jobs in environmental / land management</a:t>
            </a: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026" name="Picture 2">
            <a:extLst>
              <a:ext uri="{FF2B5EF4-FFF2-40B4-BE49-F238E27FC236}">
                <a16:creationId xmlns:a16="http://schemas.microsoft.com/office/drawing/2014/main" id="{0825FFC4-5277-40D9-9912-BDEF43BE236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882121"/>
            <a:ext cx="9144000" cy="3975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A41D03-DC3B-46EB-A22B-016958D81CCA}"/>
              </a:ext>
            </a:extLst>
          </p:cNvPr>
          <p:cNvSpPr txBox="1"/>
          <p:nvPr/>
        </p:nvSpPr>
        <p:spPr>
          <a:xfrm>
            <a:off x="34925" y="3068960"/>
            <a:ext cx="1008683" cy="523220"/>
          </a:xfrm>
          <a:prstGeom prst="rect">
            <a:avLst/>
          </a:prstGeom>
          <a:noFill/>
        </p:spPr>
        <p:txBody>
          <a:bodyPr wrap="square" rtlCol="0">
            <a:spAutoFit/>
          </a:bodyPr>
          <a:lstStyle/>
          <a:p>
            <a:r>
              <a:rPr lang="en-GB" sz="1400" b="1" dirty="0">
                <a:solidFill>
                  <a:srgbClr val="002060"/>
                </a:solidFill>
                <a:latin typeface="Times New Roman" panose="02020603050405020304" pitchFamily="18" charset="0"/>
                <a:cs typeface="Times New Roman" panose="02020603050405020304" pitchFamily="18" charset="0"/>
              </a:rPr>
              <a:t>Annual Freezing</a:t>
            </a:r>
          </a:p>
        </p:txBody>
      </p:sp>
    </p:spTree>
    <p:extLst>
      <p:ext uri="{BB962C8B-B14F-4D97-AF65-F5344CB8AC3E}">
        <p14:creationId xmlns:p14="http://schemas.microsoft.com/office/powerpoint/2010/main" val="363128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107504" y="620688"/>
            <a:ext cx="8178761" cy="1440160"/>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Selling points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Small-group teaching: </a:t>
            </a:r>
            <a:r>
              <a:rPr lang="en-US" sz="1600" dirty="0">
                <a:effectLst/>
              </a:rPr>
              <a:t>usually &lt;20 students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Research-led </a:t>
            </a:r>
            <a:r>
              <a:rPr lang="en-US" sz="1600" dirty="0">
                <a:effectLst/>
              </a:rPr>
              <a:t>content benefits from focus on internationally leading research  </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Interdisciplinary </a:t>
            </a:r>
            <a:r>
              <a:rPr lang="en-US" sz="1600" dirty="0">
                <a:effectLst/>
              </a:rPr>
              <a:t>approach encourages lateral thinking and mental flexibility</a:t>
            </a:r>
            <a:r>
              <a:rPr lang="en-US" sz="1600" b="1" dirty="0">
                <a:solidFill>
                  <a:srgbClr val="FF0000"/>
                </a:solidFill>
                <a:effectLst/>
              </a:rPr>
              <a:t> </a:t>
            </a:r>
            <a:endParaRPr lang="en-US" sz="1600" dirty="0">
              <a:effectLst/>
            </a:endParaRP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sp>
        <p:nvSpPr>
          <p:cNvPr id="2" name="TextBox 1">
            <a:extLst>
              <a:ext uri="{FF2B5EF4-FFF2-40B4-BE49-F238E27FC236}">
                <a16:creationId xmlns:a16="http://schemas.microsoft.com/office/drawing/2014/main" id="{EEA41D03-DC3B-46EB-A22B-016958D81CCA}"/>
              </a:ext>
            </a:extLst>
          </p:cNvPr>
          <p:cNvSpPr txBox="1"/>
          <p:nvPr/>
        </p:nvSpPr>
        <p:spPr>
          <a:xfrm>
            <a:off x="-4275" y="4361065"/>
            <a:ext cx="903868" cy="461665"/>
          </a:xfrm>
          <a:prstGeom prst="rect">
            <a:avLst/>
          </a:prstGeom>
          <a:noFill/>
        </p:spPr>
        <p:txBody>
          <a:bodyPr wrap="square" rtlCol="0">
            <a:spAutoFit/>
          </a:bodyPr>
          <a:lstStyle/>
          <a:p>
            <a:r>
              <a:rPr lang="en-GB" sz="1200" b="1" dirty="0">
                <a:solidFill>
                  <a:srgbClr val="002060"/>
                </a:solidFill>
                <a:latin typeface="Times New Roman" panose="02020603050405020304" pitchFamily="18" charset="0"/>
                <a:cs typeface="Times New Roman" panose="02020603050405020304" pitchFamily="18" charset="0"/>
              </a:rPr>
              <a:t>Annual Freezing</a:t>
            </a:r>
          </a:p>
        </p:txBody>
      </p:sp>
      <p:pic>
        <p:nvPicPr>
          <p:cNvPr id="9" name="Picture 8">
            <a:extLst>
              <a:ext uri="{FF2B5EF4-FFF2-40B4-BE49-F238E27FC236}">
                <a16:creationId xmlns:a16="http://schemas.microsoft.com/office/drawing/2014/main" id="{72E57977-C4A1-47F5-AF89-D8587725FFA2}"/>
              </a:ext>
            </a:extLst>
          </p:cNvPr>
          <p:cNvPicPr>
            <a:picLocks noChangeAspect="1"/>
          </p:cNvPicPr>
          <p:nvPr/>
        </p:nvPicPr>
        <p:blipFill rotWithShape="1">
          <a:blip r:embed="rId5"/>
          <a:srcRect t="1888"/>
          <a:stretch/>
        </p:blipFill>
        <p:spPr>
          <a:xfrm>
            <a:off x="1403648" y="2094161"/>
            <a:ext cx="5976664" cy="4785520"/>
          </a:xfrm>
          <a:prstGeom prst="rect">
            <a:avLst/>
          </a:prstGeom>
        </p:spPr>
      </p:pic>
    </p:spTree>
    <p:extLst>
      <p:ext uri="{BB962C8B-B14F-4D97-AF65-F5344CB8AC3E}">
        <p14:creationId xmlns:p14="http://schemas.microsoft.com/office/powerpoint/2010/main" val="1309646973"/>
      </p:ext>
    </p:extLst>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476</TotalTime>
  <Words>596</Words>
  <Application>Microsoft Office PowerPoint</Application>
  <PresentationFormat>On-screen Show (4:3)</PresentationFormat>
  <Paragraphs>100</Paragraphs>
  <Slides>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 New Roman</vt:lpstr>
      <vt:lpstr>Wingdings</vt:lpstr>
      <vt:lpstr>Beam</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Polar Regions and Environmental Change (F8064)</dc:title>
  <dc:creator>Geography Depertment</dc:creator>
  <cp:lastModifiedBy>Julian Murton</cp:lastModifiedBy>
  <cp:revision>58</cp:revision>
  <dcterms:created xsi:type="dcterms:W3CDTF">2005-02-16T08:25:12Z</dcterms:created>
  <dcterms:modified xsi:type="dcterms:W3CDTF">2023-02-24T08:59:31Z</dcterms:modified>
</cp:coreProperties>
</file>