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4" r:id="rId4"/>
  </p:sldMasterIdLst>
  <p:notesMasterIdLst>
    <p:notesMasterId r:id="rId13"/>
  </p:notesMasterIdLst>
  <p:sldIdLst>
    <p:sldId id="265" r:id="rId5"/>
    <p:sldId id="256" r:id="rId6"/>
    <p:sldId id="258" r:id="rId7"/>
    <p:sldId id="259" r:id="rId8"/>
    <p:sldId id="262" r:id="rId9"/>
    <p:sldId id="260" r:id="rId10"/>
    <p:sldId id="261" r:id="rId11"/>
    <p:sldId id="264" r:id="rId12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536" y="4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ce Carswell" userId="0993192f-e0df-4e38-9648-82659f466b2c" providerId="ADAL" clId="{B7E1ECD8-551A-4E28-AC19-9912BD11F003}"/>
    <pc:docChg chg="addSld delSld modSld">
      <pc:chgData name="Grace Carswell" userId="0993192f-e0df-4e38-9648-82659f466b2c" providerId="ADAL" clId="{B7E1ECD8-551A-4E28-AC19-9912BD11F003}" dt="2022-01-20T11:13:22.723" v="1" actId="2696"/>
      <pc:docMkLst>
        <pc:docMk/>
      </pc:docMkLst>
      <pc:sldChg chg="add del">
        <pc:chgData name="Grace Carswell" userId="0993192f-e0df-4e38-9648-82659f466b2c" providerId="ADAL" clId="{B7E1ECD8-551A-4E28-AC19-9912BD11F003}" dt="2022-01-20T11:13:22.723" v="1" actId="2696"/>
        <pc:sldMkLst>
          <pc:docMk/>
          <pc:sldMk cId="1472749068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171675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98" y="2928373"/>
            <a:ext cx="13008713" cy="2600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143" y="3081053"/>
            <a:ext cx="12236336" cy="2473738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8533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646671"/>
            <a:ext cx="9753600" cy="1862052"/>
          </a:xfrm>
        </p:spPr>
        <p:txBody>
          <a:bodyPr>
            <a:normAutofit/>
          </a:bodyPr>
          <a:lstStyle>
            <a:lvl1pPr marL="0" indent="0" algn="ctr">
              <a:buNone/>
              <a:defRPr sz="2844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17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9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98" y="2928373"/>
            <a:ext cx="13008713" cy="26009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737" y="3141517"/>
            <a:ext cx="11216640" cy="2384213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8533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737" y="5666703"/>
            <a:ext cx="11216640" cy="1670598"/>
          </a:xfrm>
        </p:spPr>
        <p:txBody>
          <a:bodyPr anchor="t">
            <a:normAutofit/>
          </a:bodyPr>
          <a:lstStyle>
            <a:lvl1pPr marL="0" indent="0" algn="ctr">
              <a:buNone/>
              <a:defRPr sz="2844">
                <a:solidFill>
                  <a:schemeClr val="tx2"/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92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56" y="2861056"/>
            <a:ext cx="5201920" cy="5982208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7520" y="2861056"/>
            <a:ext cx="5201920" cy="5982208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0" y="2721379"/>
            <a:ext cx="5201920" cy="1056845"/>
          </a:xfrm>
        </p:spPr>
        <p:txBody>
          <a:bodyPr anchor="ctr">
            <a:normAutofit/>
          </a:bodyPr>
          <a:lstStyle>
            <a:lvl1pPr marL="0" indent="0">
              <a:buNone/>
              <a:defRPr sz="2844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5360" y="3778227"/>
            <a:ext cx="5201920" cy="5071872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7275" y="2721379"/>
            <a:ext cx="5201920" cy="1056845"/>
          </a:xfrm>
        </p:spPr>
        <p:txBody>
          <a:bodyPr anchor="ctr">
            <a:normAutofit/>
          </a:bodyPr>
          <a:lstStyle>
            <a:lvl1pPr marL="0" indent="0">
              <a:buNone/>
              <a:defRPr sz="2844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7275" y="3778224"/>
            <a:ext cx="5201920" cy="5071872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49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40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25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3056128"/>
            <a:ext cx="6502400" cy="5462016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541" y="3054205"/>
            <a:ext cx="3641344" cy="488152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418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02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5360" y="3145236"/>
            <a:ext cx="6762496" cy="5462016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4551">
                <a:solidFill>
                  <a:schemeClr val="tx1">
                    <a:lumMod val="50000"/>
                  </a:schemeClr>
                </a:solidFill>
              </a:defRPr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0277" y="3058661"/>
            <a:ext cx="3641344" cy="48768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418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0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620599" y="0"/>
            <a:ext cx="2926080" cy="975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71333" y="866987"/>
            <a:ext cx="2562539" cy="8019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866987"/>
            <a:ext cx="8504843" cy="801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1" y="9134728"/>
            <a:ext cx="2926076" cy="519289"/>
          </a:xfrm>
        </p:spPr>
        <p:txBody>
          <a:bodyPr/>
          <a:lstStyle/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27878" y="9134728"/>
            <a:ext cx="4564981" cy="51928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253" y="9134728"/>
            <a:ext cx="938409" cy="519289"/>
          </a:xfrm>
        </p:spPr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20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5" y="250467"/>
            <a:ext cx="13001549" cy="2340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4249" y="404161"/>
            <a:ext cx="11054080" cy="2145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4249" y="2861056"/>
            <a:ext cx="11054080" cy="598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9326" y="9134728"/>
            <a:ext cx="3690728" cy="519289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493">
                <a:solidFill>
                  <a:schemeClr val="tx1"/>
                </a:solidFill>
              </a:defRPr>
            </a:lvl1pPr>
          </a:lstStyle>
          <a:p>
            <a:fld id="{6268AC7A-CB59-4A5D-842A-A191D111396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0534" y="9134728"/>
            <a:ext cx="5775114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93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4864" y="9134728"/>
            <a:ext cx="1009348" cy="519289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707" b="0">
                <a:solidFill>
                  <a:schemeClr val="tx1"/>
                </a:solidFill>
              </a:defRPr>
            </a:lvl1pPr>
          </a:lstStyle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834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1300460" rtl="0" eaLnBrk="1" latinLnBrk="0" hangingPunct="1">
        <a:lnSpc>
          <a:spcPct val="85000"/>
        </a:lnSpc>
        <a:spcBef>
          <a:spcPct val="0"/>
        </a:spcBef>
        <a:buNone/>
        <a:defRPr sz="5689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spcAft>
          <a:spcPts val="284"/>
        </a:spcAft>
        <a:buClr>
          <a:schemeClr val="tx1"/>
        </a:buClr>
        <a:buFont typeface="Wingdings" pitchFamily="2" charset="2"/>
        <a:buChar char=""/>
        <a:defRPr sz="3129" kern="1200">
          <a:solidFill>
            <a:schemeClr val="tx1"/>
          </a:solidFill>
          <a:latin typeface="+mn-lt"/>
          <a:ea typeface="+mn-ea"/>
          <a:cs typeface="+mn-cs"/>
        </a:defRPr>
      </a:lvl1pPr>
      <a:lvl2pPr marL="585207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844" kern="1200">
          <a:solidFill>
            <a:schemeClr val="tx1"/>
          </a:solidFill>
          <a:latin typeface="+mn-lt"/>
          <a:ea typeface="+mn-ea"/>
          <a:cs typeface="+mn-cs"/>
        </a:defRPr>
      </a:lvl2pPr>
      <a:lvl3pPr marL="910322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235437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4pPr>
      <a:lvl5pPr marL="1560552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5pPr>
      <a:lvl6pPr marL="1826958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6pPr>
      <a:lvl7pPr marL="2093194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7pPr>
      <a:lvl8pPr marL="2316764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8pPr>
      <a:lvl9pPr marL="2568778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.schwittay@sussex.ac.uk" TargetMode="External"/><Relationship Id="rId2" Type="http://schemas.openxmlformats.org/officeDocument/2006/relationships/hyperlink" Target="mailto:intdevoffice@sussex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407870-0AFB-4CED-B6FF-56ACA1D802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Nicola Anderson bursary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5F7507-4039-4DFA-AD3D-D630A77BD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6072995"/>
            <a:ext cx="9753600" cy="1794295"/>
          </a:xfrm>
        </p:spPr>
        <p:txBody>
          <a:bodyPr>
            <a:normAutofit/>
          </a:bodyPr>
          <a:lstStyle/>
          <a:p>
            <a:r>
              <a:rPr lang="en-GB" sz="6000" dirty="0"/>
              <a:t>Open to all second year students in Global Studies </a:t>
            </a:r>
          </a:p>
        </p:txBody>
      </p:sp>
    </p:spTree>
    <p:extLst>
      <p:ext uri="{BB962C8B-B14F-4D97-AF65-F5344CB8AC3E}">
        <p14:creationId xmlns:p14="http://schemas.microsoft.com/office/powerpoint/2010/main" val="130102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asted-image.tif"/>
          <p:cNvPicPr/>
          <p:nvPr/>
        </p:nvPicPr>
        <p:blipFill>
          <a:blip r:embed="rId2"/>
          <a:stretch>
            <a:fillRect/>
          </a:stretch>
        </p:blipFill>
        <p:spPr>
          <a:xfrm>
            <a:off x="1548882" y="326312"/>
            <a:ext cx="3452326" cy="4413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asted-image.tif"/>
          <p:cNvPicPr/>
          <p:nvPr/>
        </p:nvPicPr>
        <p:blipFill>
          <a:blip r:embed="rId3"/>
          <a:stretch>
            <a:fillRect/>
          </a:stretch>
        </p:blipFill>
        <p:spPr>
          <a:xfrm>
            <a:off x="6102220" y="850258"/>
            <a:ext cx="5297110" cy="3527154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584190" y="5490403"/>
            <a:ext cx="1148962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lang="en-GB" sz="3600" b="1" dirty="0">
                <a:solidFill>
                  <a:srgbClr val="FFFFFF"/>
                </a:solidFill>
              </a:rPr>
              <a:t>The Nicola Anderson Bursary: in </a:t>
            </a:r>
            <a:r>
              <a:rPr sz="3600" b="1" dirty="0">
                <a:solidFill>
                  <a:srgbClr val="FFFFFF"/>
                </a:solidFill>
              </a:rPr>
              <a:t>memory of Nicola Anderson</a:t>
            </a:r>
            <a:r>
              <a:rPr lang="en-GB" sz="3600" b="1" dirty="0">
                <a:solidFill>
                  <a:srgbClr val="FFFFFF"/>
                </a:solidFill>
              </a:rPr>
              <a:t>,</a:t>
            </a:r>
            <a:r>
              <a:rPr sz="3600" b="1" dirty="0">
                <a:solidFill>
                  <a:srgbClr val="FFFFFF"/>
                </a:solidFill>
              </a:rPr>
              <a:t> a Sussex student in the 1970s</a:t>
            </a:r>
          </a:p>
        </p:txBody>
      </p:sp>
      <p:sp>
        <p:nvSpPr>
          <p:cNvPr id="36" name="Shape 36"/>
          <p:cNvSpPr/>
          <p:nvPr/>
        </p:nvSpPr>
        <p:spPr>
          <a:xfrm>
            <a:off x="584190" y="7162388"/>
            <a:ext cx="1183642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Open to all 2nd ye</a:t>
            </a:r>
            <a:r>
              <a:rPr lang="en-GB" sz="3600" dirty="0" err="1">
                <a:solidFill>
                  <a:srgbClr val="FFFFFF"/>
                </a:solidFill>
              </a:rPr>
              <a:t>ar</a:t>
            </a:r>
            <a:r>
              <a:rPr lang="en-GB" sz="3600" dirty="0">
                <a:solidFill>
                  <a:srgbClr val="FFFFFF"/>
                </a:solidFill>
              </a:rPr>
              <a:t> Global Studies </a:t>
            </a:r>
            <a:r>
              <a:rPr sz="3600" dirty="0">
                <a:solidFill>
                  <a:srgbClr val="FFFFFF"/>
                </a:solidFill>
              </a:rPr>
              <a:t>students to fund travel during the summer</a:t>
            </a:r>
            <a:r>
              <a:rPr lang="en-GB" sz="3600" dirty="0">
                <a:solidFill>
                  <a:srgbClr val="FFFFFF"/>
                </a:solidFill>
              </a:rPr>
              <a:t> vacation</a:t>
            </a:r>
            <a:endParaRPr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575324" y="2717668"/>
            <a:ext cx="11851930" cy="744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Who can apply?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The bursary is open to any student in their current second year </a:t>
            </a:r>
            <a:r>
              <a:rPr lang="en-GB" sz="3200" dirty="0">
                <a:solidFill>
                  <a:srgbClr val="FFFFFF"/>
                </a:solidFill>
              </a:rPr>
              <a:t>from across the School of Global Studies (single or joint honours)</a:t>
            </a:r>
            <a:r>
              <a:rPr sz="3200" dirty="0">
                <a:solidFill>
                  <a:srgbClr val="FFFFFF"/>
                </a:solidFill>
              </a:rPr>
              <a:t>. Students will normally apply as individuals, although they may apply as a pair or small group.</a:t>
            </a:r>
            <a:endParaRPr lang="en-GB"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200" b="1" dirty="0">
                <a:solidFill>
                  <a:srgbClr val="FFFFFF"/>
                </a:solidFill>
                <a:latin typeface="Helvetica"/>
                <a:cs typeface="Helvetica"/>
              </a:rPr>
              <a:t>How much money is available? </a:t>
            </a:r>
            <a:endParaRPr lang="en-GB" sz="3200" dirty="0"/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FFFFFF"/>
                </a:solidFill>
              </a:rPr>
              <a:t>Usually around £2000 per year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sort of project is funded?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It is expected that the bursary will be used for projects taking place in the summer vacation between students’ second and third year.</a:t>
            </a:r>
            <a:r>
              <a:rPr lang="en-GB" sz="3200" dirty="0">
                <a:solidFill>
                  <a:srgbClr val="FFFFFF"/>
                </a:solidFill>
              </a:rPr>
              <a:t> The bursary can be used to fund an independent project, research for a 3</a:t>
            </a:r>
            <a:r>
              <a:rPr lang="en-GB" sz="3200" baseline="30000" dirty="0">
                <a:solidFill>
                  <a:srgbClr val="FFFFFF"/>
                </a:solidFill>
              </a:rPr>
              <a:t>rd</a:t>
            </a:r>
            <a:r>
              <a:rPr lang="en-GB" sz="3200" dirty="0">
                <a:solidFill>
                  <a:srgbClr val="FFFFFF"/>
                </a:solidFill>
              </a:rPr>
              <a:t> year thesis, and placement expenses.</a:t>
            </a: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2AFDC-1F38-4303-B4D5-4B7AAD4E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714403" y="3095258"/>
            <a:ext cx="11721519" cy="564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Selection will be made by a panel of faculty members.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Selectors will draw up a shortlist, based on application forms</a:t>
            </a:r>
            <a:r>
              <a:rPr lang="en-GB" sz="3600" dirty="0">
                <a:solidFill>
                  <a:srgbClr val="FFFFFF"/>
                </a:solidFill>
              </a:rPr>
              <a:t>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600" dirty="0">
                <a:solidFill>
                  <a:srgbClr val="FFFFFF"/>
                </a:solidFill>
              </a:rPr>
              <a:t>There may be interviews or presentations, depending on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600" dirty="0">
                <a:solidFill>
                  <a:srgbClr val="FFFFFF"/>
                </a:solidFill>
              </a:rPr>
              <a:t> quantity and quality of applications</a:t>
            </a: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It is assumed that applicants will need to provide some money for themselves, and be able to indicate how this will be raised.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E15C5-A2B0-4B97-B969-C90558F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6000" dirty="0">
                <a:solidFill>
                  <a:srgbClr val="00B0F0"/>
                </a:solidFill>
                <a:latin typeface="Helvetica"/>
                <a:ea typeface="Helvetica"/>
                <a:cs typeface="Helvetica"/>
                <a:sym typeface="Helvetica"/>
              </a:rPr>
              <a:t>How do selectors decide which project to fund?</a:t>
            </a:r>
            <a:br>
              <a:rPr lang="en-GB" sz="6000" b="1" dirty="0">
                <a:solidFill>
                  <a:srgbClr val="00B0F0"/>
                </a:solidFill>
                <a:latin typeface="Helvetica"/>
                <a:ea typeface="Helvetica"/>
                <a:cs typeface="Helvetica"/>
                <a:sym typeface="Helvetica"/>
              </a:rPr>
            </a:br>
            <a:endParaRPr lang="en-GB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249" y="3157259"/>
            <a:ext cx="1124524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4400" dirty="0">
                <a:solidFill>
                  <a:schemeClr val="tx1"/>
                </a:solidFill>
              </a:rPr>
              <a:t>•	</a:t>
            </a:r>
            <a:r>
              <a:rPr lang="en-US" sz="3200" dirty="0">
                <a:solidFill>
                  <a:schemeClr val="tx1"/>
                </a:solidFill>
              </a:rPr>
              <a:t>Rwandan Youth Information Community  </a:t>
            </a:r>
            <a:r>
              <a:rPr lang="en-US" sz="3200" dirty="0" err="1">
                <a:solidFill>
                  <a:schemeClr val="tx1"/>
                </a:solidFill>
              </a:rPr>
              <a:t>Organisation</a:t>
            </a: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Research into </a:t>
            </a:r>
            <a:r>
              <a:rPr lang="en-US" sz="3200" dirty="0" err="1">
                <a:solidFill>
                  <a:schemeClr val="tx1"/>
                </a:solidFill>
              </a:rPr>
              <a:t>fertiliser</a:t>
            </a:r>
            <a:r>
              <a:rPr lang="en-US" sz="3200" dirty="0">
                <a:solidFill>
                  <a:schemeClr val="tx1"/>
                </a:solidFill>
              </a:rPr>
              <a:t> use in Tanzania</a:t>
            </a: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Football and AIDS education in Zanzibar</a:t>
            </a: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Photo project in Cambodia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US" sz="4400" dirty="0">
              <a:solidFill>
                <a:schemeClr val="tx1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4400" dirty="0">
                <a:solidFill>
                  <a:schemeClr val="tx1"/>
                </a:solidFill>
              </a:rPr>
              <a:t>See the website for more examples: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2400" dirty="0">
                <a:solidFill>
                  <a:schemeClr val="tx1"/>
                </a:solidFill>
              </a:rPr>
              <a:t>http://www.sussex.ac.uk/global/internal/forstudents/funding/nicola_anderson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34B7BB-3F01-41F4-8A30-791B33E8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past projects</a:t>
            </a:r>
          </a:p>
        </p:txBody>
      </p:sp>
    </p:spTree>
    <p:extLst>
      <p:ext uri="{BB962C8B-B14F-4D97-AF65-F5344CB8AC3E}">
        <p14:creationId xmlns:p14="http://schemas.microsoft.com/office/powerpoint/2010/main" val="139938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586135" y="3492299"/>
            <a:ext cx="11832530" cy="482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the </a:t>
            </a:r>
            <a:r>
              <a:rPr sz="5400" b="1" i="1" dirty="0">
                <a:solidFill>
                  <a:srgbClr val="FFFFFF"/>
                </a:solidFill>
              </a:rPr>
              <a:t>quality</a:t>
            </a:r>
            <a:r>
              <a:rPr sz="5400" dirty="0">
                <a:solidFill>
                  <a:srgbClr val="FFFFFF"/>
                </a:solidFill>
              </a:rPr>
              <a:t> of the project</a:t>
            </a:r>
            <a:endParaRPr lang="en-GB"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its </a:t>
            </a:r>
            <a:r>
              <a:rPr sz="5400" b="1" i="1" dirty="0">
                <a:solidFill>
                  <a:srgbClr val="FFFFFF"/>
                </a:solidFill>
              </a:rPr>
              <a:t>feasibility</a:t>
            </a:r>
            <a:endParaRPr lang="en-GB" sz="5400" b="1" i="1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</a:t>
            </a:r>
            <a:r>
              <a:rPr sz="5400" b="1" i="1" dirty="0">
                <a:solidFill>
                  <a:srgbClr val="FFFFFF"/>
                </a:solidFill>
              </a:rPr>
              <a:t>value </a:t>
            </a:r>
            <a:r>
              <a:rPr sz="5400" dirty="0">
                <a:solidFill>
                  <a:srgbClr val="FFFFFF"/>
                </a:solidFill>
              </a:rPr>
              <a:t>for money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7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BC3D7-B280-468B-B896-BEFC6A7A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Particular attention will be paid to: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659038" y="3404691"/>
            <a:ext cx="12202325" cy="564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lication</a:t>
            </a:r>
            <a:r>
              <a:rPr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forms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</a:t>
            </a:r>
            <a:r>
              <a:rPr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online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	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http://www.sussex.ac.uk/global/internal/forstudents/funding/nicola_anderson</a:t>
            </a:r>
            <a:endParaRPr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4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deadline for the 2022 award is:</a:t>
            </a:r>
            <a:b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4pm on Wednesday 27th April 2022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rgbClr val="FFFFFF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Shortlisted candidates will be asked to make a short presentation of their plans on or around 19</a:t>
            </a:r>
            <a:r>
              <a:rPr lang="en-GB" sz="4000" baseline="30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th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May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chemeClr val="tx1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6D836D-B477-4262-B6BA-DBA729B6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I apply?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18175-9432-43E9-A436-79518B391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A17BD-24AB-47D5-B806-F1BF2286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61" y="2571946"/>
            <a:ext cx="11054080" cy="5982208"/>
          </a:xfr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chemeClr val="tx2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chemeClr val="tx2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Email </a:t>
            </a: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the office: 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  <a:hlinkClick r:id="rId2"/>
              </a:rPr>
              <a:t>intdevoffice@sussex.ac.uk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or Grace: 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  <a:hlinkClick r:id="rId3"/>
              </a:rPr>
              <a:t>g.carswell@sussex.ac.uk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855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5E3471AE037643BB17B22178853FA8" ma:contentTypeVersion="11" ma:contentTypeDescription="Create a new document." ma:contentTypeScope="" ma:versionID="d4ee34842238dcba72197b1f13c1c4d9">
  <xsd:schema xmlns:xsd="http://www.w3.org/2001/XMLSchema" xmlns:xs="http://www.w3.org/2001/XMLSchema" xmlns:p="http://schemas.microsoft.com/office/2006/metadata/properties" xmlns:ns3="9145283a-4d09-4ce8-9a78-f4417241809d" targetNamespace="http://schemas.microsoft.com/office/2006/metadata/properties" ma:root="true" ma:fieldsID="b67c138efe8e10add06e0b2e9197c303" ns3:_="">
    <xsd:import namespace="9145283a-4d09-4ce8-9a78-f441724180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5283a-4d09-4ce8-9a78-f441724180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C86342-B44D-4855-97BD-5496FE4608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71BF76-EE91-4993-AA33-E53DB0AE86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45283a-4d09-4ce8-9a78-f441724180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BFD1C0-E4B6-4017-B003-0AEE6F2BD45F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145283a-4d09-4ce8-9a78-f4417241809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156</TotalTime>
  <Words>419</Words>
  <Application>Microsoft Office PowerPoint</Application>
  <PresentationFormat>Custom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Corbel</vt:lpstr>
      <vt:lpstr>Helvetica</vt:lpstr>
      <vt:lpstr>Wingdings</vt:lpstr>
      <vt:lpstr>Banded</vt:lpstr>
      <vt:lpstr>Nicola Anderson bursary</vt:lpstr>
      <vt:lpstr>PowerPoint Presentation</vt:lpstr>
      <vt:lpstr>Key questions</vt:lpstr>
      <vt:lpstr>How do selectors decide which project to fund? </vt:lpstr>
      <vt:lpstr>Examples of past projects</vt:lpstr>
      <vt:lpstr>Particular attention will be paid to: </vt:lpstr>
      <vt:lpstr>How do I apply?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Harrison</dc:creator>
  <cp:lastModifiedBy>Maria Andreou</cp:lastModifiedBy>
  <cp:revision>22</cp:revision>
  <dcterms:modified xsi:type="dcterms:W3CDTF">2022-01-20T11:35:19Z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0x0101006A5E3471AE037643BB17B22178853FA8</vt:lpwstr>
  </property>
</Properties>
</file>