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7"/>
  </p:notesMasterIdLst>
  <p:handoutMasterIdLst>
    <p:handoutMasterId r:id="rId18"/>
  </p:handoutMasterIdLst>
  <p:sldIdLst>
    <p:sldId id="257" r:id="rId10"/>
    <p:sldId id="259" r:id="rId11"/>
    <p:sldId id="258" r:id="rId12"/>
    <p:sldId id="260" r:id="rId13"/>
    <p:sldId id="264" r:id="rId14"/>
    <p:sldId id="262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7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8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64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119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317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  <p:sldLayoutId id="2147484060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  <p:sldLayoutId id="2147484061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4062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.org/esa/population/meetings/EGM_Ittmig_Asia/P04_Skeldon.pdf" TargetMode="Externa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S.Scuzzarello@sussex.ac.uk" TargetMode="Externa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latin typeface="+mj-lt"/>
              </a:rPr>
              <a:t>Term 1: 30 credit 3rd year option - International Development</a:t>
            </a:r>
          </a:p>
          <a:p>
            <a:r>
              <a:rPr lang="en-US" sz="1800" dirty="0">
                <a:latin typeface="+mj-lt"/>
              </a:rPr>
              <a:t>Module convenor: Dr Sarah Scuzzarello</a:t>
            </a:r>
          </a:p>
          <a:p>
            <a:endParaRPr lang="en-US" sz="1800" dirty="0"/>
          </a:p>
          <a:p>
            <a:endParaRPr lang="en-GB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Mobilities and Global Inequalities</a:t>
            </a:r>
          </a:p>
        </p:txBody>
      </p:sp>
    </p:spTree>
    <p:extLst>
      <p:ext uri="{BB962C8B-B14F-4D97-AF65-F5344CB8AC3E}">
        <p14:creationId xmlns:p14="http://schemas.microsoft.com/office/powerpoint/2010/main" val="416263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dirty="0">
                <a:latin typeface="+mj-lt"/>
              </a:rPr>
              <a:t>Demonstrate systematic knowledge and understanding of key theoretical perspectives from migration studies and development theories and how these intersect.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dirty="0">
                <a:latin typeface="+mj-lt"/>
              </a:rPr>
              <a:t>Critically reflect on the ideas, theories and assumptions of dominant academic and policy approaches to migration and development.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dirty="0">
                <a:latin typeface="+mj-lt"/>
              </a:rPr>
              <a:t>Independently identify and </a:t>
            </a:r>
            <a:r>
              <a:rPr lang="en-US" sz="1600" dirty="0" err="1">
                <a:latin typeface="+mj-lt"/>
              </a:rPr>
              <a:t>analyse</a:t>
            </a:r>
            <a:r>
              <a:rPr lang="en-US" sz="1600" dirty="0">
                <a:latin typeface="+mj-lt"/>
              </a:rPr>
              <a:t> suitable empirical evidence and case studies.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dirty="0">
                <a:latin typeface="+mj-lt"/>
              </a:rPr>
              <a:t>Critically apply knowledge of key theoretical perspectives to </a:t>
            </a:r>
            <a:r>
              <a:rPr lang="en-US" sz="1600" dirty="0" err="1">
                <a:latin typeface="+mj-lt"/>
              </a:rPr>
              <a:t>analyse</a:t>
            </a:r>
            <a:r>
              <a:rPr lang="en-US" sz="1600" dirty="0">
                <a:latin typeface="+mj-lt"/>
              </a:rPr>
              <a:t>, evaluate and assess the implications of global forced and voluntary migration for development.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dirty="0">
                <a:latin typeface="+mj-lt"/>
              </a:rPr>
              <a:t>Convey clear, critical, and synthetic analysis of issues related to migration-development nexus to informed, non-academic audiences 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dirty="0">
                <a:latin typeface="+mj-lt"/>
              </a:rPr>
              <a:t>Develop teamwork and cooperative learning skills </a:t>
            </a:r>
            <a:endParaRPr lang="en-GB" sz="1600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52356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To understand how migration and development are related, and the mutual effects they have on one another.</a:t>
            </a:r>
          </a:p>
          <a:p>
            <a:r>
              <a:rPr lang="en-US" sz="1800" dirty="0">
                <a:latin typeface="+mj-lt"/>
              </a:rPr>
              <a:t>We will do this by looking at: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dirty="0">
                <a:latin typeface="+mj-lt"/>
              </a:rPr>
              <a:t>The main theories on migration and the key debates on the migration-development nexus (e.g. transnationalism; forced migration; economic &amp; developmental effects)</a:t>
            </a:r>
          </a:p>
          <a:p>
            <a:pPr marL="228600" indent="-228600">
              <a:buAutoNum type="arabicPeriod"/>
            </a:pPr>
            <a:r>
              <a:rPr lang="en-US" sz="1800" dirty="0">
                <a:latin typeface="+mj-lt"/>
              </a:rPr>
              <a:t>The main international institutional responses to global migration (e.g. IOM; UNHCR; EU)</a:t>
            </a:r>
          </a:p>
          <a:p>
            <a:pPr marL="228600" indent="-228600">
              <a:buAutoNum type="arabicPeriod"/>
            </a:pPr>
            <a:r>
              <a:rPr lang="en-US" sz="1800" dirty="0">
                <a:latin typeface="+mj-lt"/>
              </a:rPr>
              <a:t>The key components of the migration-development debate (e.g. remittances, brain circulation, gender, high/low skilled migration; diaspora)</a:t>
            </a:r>
          </a:p>
          <a:p>
            <a:endParaRPr lang="en-GB" sz="18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Aims &amp; key topics</a:t>
            </a:r>
          </a:p>
        </p:txBody>
      </p:sp>
    </p:spTree>
    <p:extLst>
      <p:ext uri="{BB962C8B-B14F-4D97-AF65-F5344CB8AC3E}">
        <p14:creationId xmlns:p14="http://schemas.microsoft.com/office/powerpoint/2010/main" val="4006660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+mj-lt"/>
              </a:rPr>
              <a:t>Two weekly meetings (total: 3h/week):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>
                <a:latin typeface="+mj-lt"/>
              </a:rPr>
              <a:t>1-hour tutor-led lecture, with opportunities for Q&amp;A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>
                <a:latin typeface="+mj-lt"/>
              </a:rPr>
              <a:t>2-hours seminar, each starting with student presentations followed by </a:t>
            </a:r>
            <a:r>
              <a:rPr lang="en-GB" altLang="en-US" sz="2400" dirty="0">
                <a:latin typeface="+mj-lt"/>
                <a:cs typeface="Arial" panose="020B0604020202020204" pitchFamily="34" charset="0"/>
              </a:rPr>
              <a:t>questions, answers and a discussion to analyse and go beyond the texts assigned for each week. </a:t>
            </a:r>
            <a:endParaRPr lang="en-GB" sz="2400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Learning methods	</a:t>
            </a:r>
          </a:p>
        </p:txBody>
      </p:sp>
    </p:spTree>
    <p:extLst>
      <p:ext uri="{BB962C8B-B14F-4D97-AF65-F5344CB8AC3E}">
        <p14:creationId xmlns:p14="http://schemas.microsoft.com/office/powerpoint/2010/main" val="395604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FD8C14-1C7C-4EA1-93DA-29E9568851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GB" sz="1800" b="1" dirty="0">
                <a:latin typeface="+mj-lt"/>
              </a:rPr>
              <a:t>Blog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latin typeface="+mj-lt"/>
              </a:rPr>
              <a:t>1500 words</a:t>
            </a:r>
          </a:p>
          <a:p>
            <a:pPr marL="285750" indent="-285750">
              <a:buFontTx/>
              <a:buChar char="-"/>
            </a:pPr>
            <a:r>
              <a:rPr lang="en-US" sz="1800" dirty="0">
                <a:latin typeface="+mj-lt"/>
              </a:rPr>
              <a:t>convey research to a general audience</a:t>
            </a:r>
          </a:p>
          <a:p>
            <a:pPr marL="285750" indent="-285750">
              <a:buFontTx/>
              <a:buChar char="-"/>
            </a:pPr>
            <a:r>
              <a:rPr lang="en-US" sz="1800" dirty="0">
                <a:latin typeface="+mj-lt"/>
              </a:rPr>
              <a:t>Can present drafts during term</a:t>
            </a:r>
          </a:p>
          <a:p>
            <a:pPr marL="285750" indent="-285750">
              <a:buFontTx/>
              <a:buChar char="-"/>
            </a:pPr>
            <a:r>
              <a:rPr lang="en-US" sz="1800" dirty="0">
                <a:latin typeface="+mj-lt"/>
              </a:rPr>
              <a:t>Deadline W11</a:t>
            </a:r>
          </a:p>
          <a:p>
            <a:r>
              <a:rPr lang="en-GB" sz="1800" b="1" dirty="0">
                <a:latin typeface="+mj-lt"/>
              </a:rPr>
              <a:t>Essay</a:t>
            </a:r>
            <a:endParaRPr lang="en-GB" sz="1800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GB" sz="1800" dirty="0">
                <a:latin typeface="+mj-lt"/>
              </a:rPr>
              <a:t>3500 words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latin typeface="+mj-lt"/>
              </a:rPr>
              <a:t>Essay outline W7 (optional)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latin typeface="+mj-lt"/>
              </a:rPr>
              <a:t>Opportunities to 1:1 discussions with convenor</a:t>
            </a:r>
          </a:p>
          <a:p>
            <a:pPr marL="285750" indent="-285750">
              <a:buFontTx/>
              <a:buChar char="-"/>
            </a:pPr>
            <a:endParaRPr lang="en-GB" sz="1800" dirty="0">
              <a:latin typeface="+mj-lt"/>
            </a:endParaRPr>
          </a:p>
          <a:p>
            <a:endParaRPr lang="en-GB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019D3-8C1C-4033-9F00-9F6685A20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Assessment 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FDA6DFA-2A47-4A5C-BB56-47B5AB27C278}"/>
              </a:ext>
            </a:extLst>
          </p:cNvPr>
          <p:cNvSpPr/>
          <p:nvPr/>
        </p:nvSpPr>
        <p:spPr>
          <a:xfrm>
            <a:off x="6837371" y="3413760"/>
            <a:ext cx="773797" cy="1197559"/>
          </a:xfrm>
          <a:custGeom>
            <a:avLst/>
            <a:gdLst>
              <a:gd name="connsiteX0" fmla="*/ 660709 w 773797"/>
              <a:gd name="connsiteY0" fmla="*/ 0 h 1197559"/>
              <a:gd name="connsiteX1" fmla="*/ 721669 w 773797"/>
              <a:gd name="connsiteY1" fmla="*/ 680720 h 1197559"/>
              <a:gd name="connsiteX2" fmla="*/ 309 w 773797"/>
              <a:gd name="connsiteY2" fmla="*/ 1188720 h 1197559"/>
              <a:gd name="connsiteX3" fmla="*/ 650549 w 773797"/>
              <a:gd name="connsiteY3" fmla="*/ 955040 h 11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3797" h="1197559">
                <a:moveTo>
                  <a:pt x="660709" y="0"/>
                </a:moveTo>
                <a:cubicBezTo>
                  <a:pt x="746222" y="241300"/>
                  <a:pt x="831736" y="482600"/>
                  <a:pt x="721669" y="680720"/>
                </a:cubicBezTo>
                <a:cubicBezTo>
                  <a:pt x="611602" y="878840"/>
                  <a:pt x="12162" y="1143000"/>
                  <a:pt x="309" y="1188720"/>
                </a:cubicBezTo>
                <a:cubicBezTo>
                  <a:pt x="-11544" y="1234440"/>
                  <a:pt x="319502" y="1094740"/>
                  <a:pt x="650549" y="95504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03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4196531"/>
          </a:xfrm>
        </p:spPr>
        <p:txBody>
          <a:bodyPr>
            <a:normAutofit/>
          </a:bodyPr>
          <a:lstStyle/>
          <a:p>
            <a:r>
              <a:rPr lang="en-GB" sz="1600" dirty="0">
                <a:latin typeface="+mj-lt"/>
              </a:rPr>
              <a:t>Students will have a reading list for each week, as well as a list of suggested readings if you wish to </a:t>
            </a:r>
            <a:r>
              <a:rPr lang="en-US" sz="1600" dirty="0">
                <a:latin typeface="+mj-lt"/>
              </a:rPr>
              <a:t>research further into the topic. </a:t>
            </a:r>
          </a:p>
          <a:p>
            <a:r>
              <a:rPr lang="en-US" sz="1600" dirty="0">
                <a:latin typeface="+mj-lt"/>
              </a:rPr>
              <a:t>If you are interested in looking into the topic already, please see below: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de Haas, Hein, 2010. Migration and development: a theoretical perspective. </a:t>
            </a:r>
            <a:r>
              <a:rPr lang="en-US" sz="1600" i="1" dirty="0">
                <a:latin typeface="+mj-lt"/>
              </a:rPr>
              <a:t>International Migration Review</a:t>
            </a:r>
            <a:r>
              <a:rPr lang="en-US" sz="1600" dirty="0">
                <a:latin typeface="+mj-lt"/>
              </a:rPr>
              <a:t>. 44(1): 227-264;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+mj-lt"/>
              </a:rPr>
              <a:t>Skeldon</a:t>
            </a:r>
            <a:r>
              <a:rPr lang="en-US" sz="1600" dirty="0">
                <a:latin typeface="+mj-lt"/>
              </a:rPr>
              <a:t>, Ron. 2008. </a:t>
            </a:r>
            <a:r>
              <a:rPr lang="en-US" sz="1600" i="1" dirty="0">
                <a:latin typeface="+mj-lt"/>
              </a:rPr>
              <a:t>Migration and Development</a:t>
            </a:r>
            <a:r>
              <a:rPr lang="en-US" sz="1600" dirty="0">
                <a:latin typeface="+mj-lt"/>
              </a:rPr>
              <a:t>. </a:t>
            </a:r>
            <a:r>
              <a:rPr lang="en-US" sz="1600" dirty="0">
                <a:latin typeface="+mj-lt"/>
                <a:hlinkClick r:id="rId2"/>
              </a:rPr>
              <a:t>http://www.un.org/esa/population/meetings/EGM_Ittmig_Asia/P04_Skeldon.pdf</a:t>
            </a:r>
            <a:r>
              <a:rPr lang="en-US" sz="1600" b="1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Raghuram, Parvati, 2009. Which migration, what development? Unsettling the edifice of migration and development. Population, Place, and Space, 15(2): 103-117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Nyberg-</a:t>
            </a:r>
            <a:r>
              <a:rPr lang="en-GB" sz="1600" dirty="0" err="1">
                <a:latin typeface="+mj-lt"/>
              </a:rPr>
              <a:t>Sørensen</a:t>
            </a:r>
            <a:r>
              <a:rPr lang="en-GB" sz="1600" dirty="0">
                <a:latin typeface="+mj-lt"/>
              </a:rPr>
              <a:t>, N., N. Van Hear and P. Engberg-Pedersen (eds.) 2002, “The migration-development nexus”, </a:t>
            </a:r>
            <a:r>
              <a:rPr lang="en-GB" sz="1600" i="1" dirty="0">
                <a:latin typeface="+mj-lt"/>
              </a:rPr>
              <a:t>International Migration</a:t>
            </a:r>
            <a:r>
              <a:rPr lang="en-GB" sz="1600" dirty="0">
                <a:latin typeface="+mj-lt"/>
              </a:rPr>
              <a:t>, 40 (5), special issue.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Key-readings	</a:t>
            </a:r>
          </a:p>
        </p:txBody>
      </p:sp>
    </p:spTree>
    <p:extLst>
      <p:ext uri="{BB962C8B-B14F-4D97-AF65-F5344CB8AC3E}">
        <p14:creationId xmlns:p14="http://schemas.microsoft.com/office/powerpoint/2010/main" val="2359164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34ED82-441B-4E60-8B77-5C836EE896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GB" sz="1400" dirty="0">
                <a:latin typeface="+mj-lt"/>
              </a:rPr>
              <a:t>I have been conducting </a:t>
            </a:r>
            <a:r>
              <a:rPr lang="en-GB" sz="1400" b="1" dirty="0">
                <a:latin typeface="+mj-lt"/>
              </a:rPr>
              <a:t>research</a:t>
            </a:r>
            <a:r>
              <a:rPr lang="en-GB" sz="1400" dirty="0">
                <a:latin typeface="+mj-lt"/>
              </a:rPr>
              <a:t> for more than 15 years on issues related to:</a:t>
            </a: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transnational migration, </a:t>
            </a: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migration &amp; integration policies, and </a:t>
            </a: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inter-group relations. </a:t>
            </a:r>
          </a:p>
          <a:p>
            <a:r>
              <a:rPr lang="en-GB" sz="1400" dirty="0">
                <a:latin typeface="+mj-lt"/>
              </a:rPr>
              <a:t>My empirical research has been carried out in Europe and in South East Asia, often applying a cross-national comparative framework. </a:t>
            </a:r>
          </a:p>
          <a:p>
            <a:r>
              <a:rPr lang="en-GB" sz="1400" dirty="0">
                <a:latin typeface="+mj-lt"/>
              </a:rPr>
              <a:t>My </a:t>
            </a:r>
            <a:r>
              <a:rPr lang="en-GB" sz="1400" b="1" dirty="0">
                <a:latin typeface="+mj-lt"/>
              </a:rPr>
              <a:t>teaching philosophy </a:t>
            </a:r>
            <a:r>
              <a:rPr lang="en-GB" sz="1400" dirty="0">
                <a:latin typeface="+mj-lt"/>
              </a:rPr>
              <a:t>is centred around three goals: </a:t>
            </a: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develop research-informed teaching; </a:t>
            </a: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foster students’ feelings of ‘ownership’ of the module; and </a:t>
            </a: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enable every student to achieve success.</a:t>
            </a:r>
          </a:p>
          <a:p>
            <a:pPr marL="171450" indent="-171450">
              <a:buFontTx/>
              <a:buChar char="-"/>
            </a:pPr>
            <a:endParaRPr lang="en-GB" sz="1400" dirty="0">
              <a:latin typeface="+mj-lt"/>
            </a:endParaRPr>
          </a:p>
          <a:p>
            <a:pPr marL="171450" indent="-171450">
              <a:buFontTx/>
              <a:buChar char="-"/>
            </a:pPr>
            <a:r>
              <a:rPr lang="en-GB" sz="1400" dirty="0">
                <a:latin typeface="+mj-lt"/>
              </a:rPr>
              <a:t>If you have any queries, please contact me by email at </a:t>
            </a:r>
            <a:r>
              <a:rPr lang="en-GB" sz="1400" dirty="0">
                <a:latin typeface="+mj-lt"/>
                <a:hlinkClick r:id="rId2"/>
              </a:rPr>
              <a:t>S.Scuzzarello@sussex.ac.uk</a:t>
            </a:r>
            <a:r>
              <a:rPr lang="en-GB" sz="1400" dirty="0">
                <a:latin typeface="+mj-lt"/>
              </a:rPr>
              <a:t> </a:t>
            </a:r>
          </a:p>
          <a:p>
            <a:pPr marL="171450" indent="-171450">
              <a:buFontTx/>
              <a:buChar char="-"/>
            </a:pPr>
            <a:endParaRPr lang="en-GB" sz="1400" dirty="0">
              <a:latin typeface="+mj-lt"/>
            </a:endParaRPr>
          </a:p>
          <a:p>
            <a:pPr marL="171450" indent="-171450">
              <a:buFontTx/>
              <a:buChar char="-"/>
            </a:pPr>
            <a:endParaRPr lang="en-GB" sz="1400" dirty="0"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26776-41D5-4013-86E8-2A19342DA2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GB" dirty="0"/>
              <a:t>About the convenor</a:t>
            </a:r>
          </a:p>
        </p:txBody>
      </p:sp>
    </p:spTree>
    <p:extLst>
      <p:ext uri="{BB962C8B-B14F-4D97-AF65-F5344CB8AC3E}">
        <p14:creationId xmlns:p14="http://schemas.microsoft.com/office/powerpoint/2010/main" val="3429158570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582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Mobilities and Global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Mobilities and Global Inequalities</dc:title>
  <dc:creator>sarah</dc:creator>
  <cp:lastModifiedBy>Sarah Scuzzarello</cp:lastModifiedBy>
  <cp:revision>6</cp:revision>
  <dcterms:created xsi:type="dcterms:W3CDTF">2021-03-05T14:15:29Z</dcterms:created>
  <dcterms:modified xsi:type="dcterms:W3CDTF">2022-02-11T20:25:44Z</dcterms:modified>
</cp:coreProperties>
</file>