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6" r:id="rId1"/>
  </p:sldMasterIdLst>
  <p:notesMasterIdLst>
    <p:notesMasterId r:id="rId30"/>
  </p:notesMasterIdLst>
  <p:sldIdLst>
    <p:sldId id="271" r:id="rId2"/>
    <p:sldId id="258" r:id="rId3"/>
    <p:sldId id="279" r:id="rId4"/>
    <p:sldId id="282" r:id="rId5"/>
    <p:sldId id="305" r:id="rId6"/>
    <p:sldId id="280" r:id="rId7"/>
    <p:sldId id="286" r:id="rId8"/>
    <p:sldId id="288" r:id="rId9"/>
    <p:sldId id="290" r:id="rId10"/>
    <p:sldId id="291" r:id="rId11"/>
    <p:sldId id="312" r:id="rId12"/>
    <p:sldId id="292" r:id="rId13"/>
    <p:sldId id="294" r:id="rId14"/>
    <p:sldId id="293" r:id="rId15"/>
    <p:sldId id="295" r:id="rId16"/>
    <p:sldId id="296" r:id="rId17"/>
    <p:sldId id="298" r:id="rId18"/>
    <p:sldId id="299" r:id="rId19"/>
    <p:sldId id="301" r:id="rId20"/>
    <p:sldId id="300" r:id="rId21"/>
    <p:sldId id="308" r:id="rId22"/>
    <p:sldId id="309" r:id="rId23"/>
    <p:sldId id="310" r:id="rId24"/>
    <p:sldId id="311" r:id="rId25"/>
    <p:sldId id="302" r:id="rId26"/>
    <p:sldId id="313" r:id="rId27"/>
    <p:sldId id="307" r:id="rId28"/>
    <p:sldId id="314" r:id="rId2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clrMode="bw"/>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8914" autoAdjust="0"/>
  </p:normalViewPr>
  <p:slideViewPr>
    <p:cSldViewPr snapToGrid="0" snapToObjects="1">
      <p:cViewPr varScale="1">
        <p:scale>
          <a:sx n="78" d="100"/>
          <a:sy n="78" d="100"/>
        </p:scale>
        <p:origin x="135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B98A969F-D884-E24D-BBD4-6C73CFDD887F}" type="datetimeFigureOut">
              <a:rPr lang="en-US" smtClean="0"/>
              <a:t>4/18/2016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7699FE9D-8C43-F245-97F6-5B49A2886B65}" type="slidenum">
              <a:rPr lang="en-US" smtClean="0"/>
              <a:t>‹#›</a:t>
            </a:fld>
            <a:endParaRPr lang="en-US"/>
          </a:p>
        </p:txBody>
      </p:sp>
    </p:spTree>
    <p:extLst>
      <p:ext uri="{BB962C8B-B14F-4D97-AF65-F5344CB8AC3E}">
        <p14:creationId xmlns:p14="http://schemas.microsoft.com/office/powerpoint/2010/main" val="368448516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699FE9D-8C43-F245-97F6-5B49A2886B65}" type="slidenum">
              <a:rPr lang="en-US" smtClean="0"/>
              <a:t>1</a:t>
            </a:fld>
            <a:endParaRPr lang="en-US"/>
          </a:p>
        </p:txBody>
      </p:sp>
    </p:spTree>
    <p:extLst>
      <p:ext uri="{BB962C8B-B14F-4D97-AF65-F5344CB8AC3E}">
        <p14:creationId xmlns:p14="http://schemas.microsoft.com/office/powerpoint/2010/main" val="682945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699FE9D-8C43-F245-97F6-5B49A2886B65}" type="slidenum">
              <a:rPr lang="en-US" smtClean="0"/>
              <a:t>2</a:t>
            </a:fld>
            <a:endParaRPr lang="en-US"/>
          </a:p>
        </p:txBody>
      </p:sp>
    </p:spTree>
    <p:extLst>
      <p:ext uri="{BB962C8B-B14F-4D97-AF65-F5344CB8AC3E}">
        <p14:creationId xmlns:p14="http://schemas.microsoft.com/office/powerpoint/2010/main" val="37103136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04AF466F-BDA4-4F18-9C7B-FF0A9A1B0E80}" type="datetime1">
              <a:rPr lang="en-US" smtClean="0"/>
              <a:pPr/>
              <a:t>4/18/2016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dirty="0"/>
          </a:p>
        </p:txBody>
      </p:sp>
    </p:spTree>
    <p:extLst>
      <p:ext uri="{BB962C8B-B14F-4D97-AF65-F5344CB8AC3E}">
        <p14:creationId xmlns:p14="http://schemas.microsoft.com/office/powerpoint/2010/main" val="337116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1CEF607B-A47E-422C-9BEF-122CCDB7C526}" type="datetime1">
              <a:rPr lang="en-US" smtClean="0"/>
              <a:pPr/>
              <a:t>4/18/2016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3758989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63A9A7CB-BEE6-4F99-898E-913F06E8E125}" type="datetime1">
              <a:rPr lang="en-US" smtClean="0"/>
              <a:pPr/>
              <a:t>4/18/2016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666091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B6EE300C-6FC5-4FC3-AF1A-075E4F50620D}" type="datetime1">
              <a:rPr lang="en-US" smtClean="0"/>
              <a:pPr/>
              <a:t>4/18/2016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3680040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F50D295D-4A77-4DEB-B04C-9F4282A8BC04}" type="datetime1">
              <a:rPr lang="en-US" smtClean="0"/>
              <a:pPr/>
              <a:t>4/18/2016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3936218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02B28685-4D0C-42D5-8013-B5904CD1FCBC}" type="datetime1">
              <a:rPr lang="en-US" smtClean="0"/>
              <a:pPr/>
              <a:t>4/18/2016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3754866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F226C0-9885-4BA9-BBFA-A52CBFEBB775}" type="datetime1">
              <a:rPr lang="en-US" smtClean="0"/>
              <a:pPr/>
              <a:t>4/18/2016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1724555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BEE1B38-C5EB-4D66-9137-0AFE9CDEDE8F}" type="datetime1">
              <a:rPr lang="en-US" smtClean="0"/>
              <a:pPr/>
              <a:t>4/18/2016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2488716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327B613C-1AD7-49D3-885D-F654C5CDBAA6}" type="datetime1">
              <a:rPr lang="en-US" smtClean="0"/>
              <a:pPr/>
              <a:t>4/18/2016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dirty="0"/>
          </a:p>
        </p:txBody>
      </p:sp>
    </p:spTree>
    <p:extLst>
      <p:ext uri="{BB962C8B-B14F-4D97-AF65-F5344CB8AC3E}">
        <p14:creationId xmlns:p14="http://schemas.microsoft.com/office/powerpoint/2010/main" val="3650324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58FB4290-6522-4139-852E-05BD9E7F0D2E}" type="datetime1">
              <a:rPr lang="en-US" smtClean="0"/>
              <a:pPr/>
              <a:t>4/18/2016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1742142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AAB955F9-81EA-47C5-8059-9E5C2B437C70}" type="datetime1">
              <a:rPr lang="en-US" smtClean="0"/>
              <a:pPr/>
              <a:t>4/18/2016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1134643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7B613C-1AD7-49D3-885D-F654C5CDBAA6}" type="datetime1">
              <a:rPr lang="en-US" smtClean="0"/>
              <a:pPr/>
              <a:t>4/18/2016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2D2B3B-882E-40F3-A32F-6DD516915044}" type="slidenum">
              <a:rPr lang="en-US" smtClean="0"/>
              <a:pPr/>
              <a:t>‹#›</a:t>
            </a:fld>
            <a:endParaRPr lang="en-US" dirty="0"/>
          </a:p>
        </p:txBody>
      </p:sp>
    </p:spTree>
    <p:extLst>
      <p:ext uri="{BB962C8B-B14F-4D97-AF65-F5344CB8AC3E}">
        <p14:creationId xmlns:p14="http://schemas.microsoft.com/office/powerpoint/2010/main" val="2091602118"/>
      </p:ext>
    </p:extLst>
  </p:cSld>
  <p:clrMap bg1="lt1" tx1="dk1" bg2="lt2" tx2="dk2" accent1="accent1" accent2="accent2" accent3="accent3" accent4="accent4" accent5="accent5" accent6="accent6" hlink="hlink" folHlink="folHlink"/>
  <p:sldLayoutIdLst>
    <p:sldLayoutId id="2147483987" r:id="rId1"/>
    <p:sldLayoutId id="2147483988" r:id="rId2"/>
    <p:sldLayoutId id="2147483989" r:id="rId3"/>
    <p:sldLayoutId id="2147483990" r:id="rId4"/>
    <p:sldLayoutId id="2147483991" r:id="rId5"/>
    <p:sldLayoutId id="2147483992" r:id="rId6"/>
    <p:sldLayoutId id="2147483993" r:id="rId7"/>
    <p:sldLayoutId id="2147483994" r:id="rId8"/>
    <p:sldLayoutId id="2147483995" r:id="rId9"/>
    <p:sldLayoutId id="2147483996" r:id="rId10"/>
    <p:sldLayoutId id="2147483997" r:id="rId11"/>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2.png"/><Relationship Id="rId5" Type="http://schemas.openxmlformats.org/officeDocument/2006/relationships/image" Target="../media/image3.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5" Type="http://schemas.openxmlformats.org/officeDocument/2006/relationships/image" Target="../media/image2.pn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5" Type="http://schemas.openxmlformats.org/officeDocument/2006/relationships/image" Target="../media/image2.pn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5" Type="http://schemas.openxmlformats.org/officeDocument/2006/relationships/image" Target="../media/image2.pn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5" Type="http://schemas.openxmlformats.org/officeDocument/2006/relationships/image" Target="../media/image2.png"/><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5" Type="http://schemas.openxmlformats.org/officeDocument/2006/relationships/image" Target="../media/image2.png"/><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5" Type="http://schemas.openxmlformats.org/officeDocument/2006/relationships/image" Target="../media/image2.png"/><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5" Type="http://schemas.openxmlformats.org/officeDocument/2006/relationships/image" Target="../media/image2.png"/><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5" Type="http://schemas.openxmlformats.org/officeDocument/2006/relationships/image" Target="../media/image2.png"/><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5" Type="http://schemas.openxmlformats.org/officeDocument/2006/relationships/image" Target="../media/image2.png"/><Relationship Id="rId4" Type="http://schemas.openxmlformats.org/officeDocument/2006/relationships/image" Target="../media/image9.JP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5" Type="http://schemas.openxmlformats.org/officeDocument/2006/relationships/image" Target="../media/image2.png"/><Relationship Id="rId4" Type="http://schemas.openxmlformats.org/officeDocument/2006/relationships/image" Target="../media/image9.JP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5" Type="http://schemas.openxmlformats.org/officeDocument/2006/relationships/image" Target="../media/image2.png"/><Relationship Id="rId4" Type="http://schemas.openxmlformats.org/officeDocument/2006/relationships/image" Target="../media/image10.jp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5" Type="http://schemas.openxmlformats.org/officeDocument/2006/relationships/image" Target="../media/image2.png"/><Relationship Id="rId4" Type="http://schemas.openxmlformats.org/officeDocument/2006/relationships/image" Target="../media/image11.JP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5" Type="http://schemas.openxmlformats.org/officeDocument/2006/relationships/image" Target="../media/image2.png"/><Relationship Id="rId4" Type="http://schemas.openxmlformats.org/officeDocument/2006/relationships/image" Target="../media/image12.jp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5" Type="http://schemas.openxmlformats.org/officeDocument/2006/relationships/image" Target="../media/image2.png"/><Relationship Id="rId4" Type="http://schemas.openxmlformats.org/officeDocument/2006/relationships/image" Target="../media/image13.JP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5" Type="http://schemas.openxmlformats.org/officeDocument/2006/relationships/image" Target="../media/image2.png"/><Relationship Id="rId4" Type="http://schemas.openxmlformats.org/officeDocument/2006/relationships/image" Target="../media/image14.jp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5" Type="http://schemas.openxmlformats.org/officeDocument/2006/relationships/image" Target="../media/image2.png"/><Relationship Id="rId4" Type="http://schemas.openxmlformats.org/officeDocument/2006/relationships/image" Target="../media/image15.jp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5" Type="http://schemas.openxmlformats.org/officeDocument/2006/relationships/image" Target="../media/image2.png"/><Relationship Id="rId4" Type="http://schemas.openxmlformats.org/officeDocument/2006/relationships/image" Target="../media/image16.JP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5" Type="http://schemas.openxmlformats.org/officeDocument/2006/relationships/image" Target="../media/image2.png"/><Relationship Id="rId4" Type="http://schemas.openxmlformats.org/officeDocument/2006/relationships/image" Target="../media/image16.JP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wav"/><Relationship Id="rId1" Type="http://schemas.microsoft.com/office/2007/relationships/media" Target="../media/media20.wav"/><Relationship Id="rId5" Type="http://schemas.openxmlformats.org/officeDocument/2006/relationships/image" Target="../media/image2.png"/><Relationship Id="rId4" Type="http://schemas.openxmlformats.org/officeDocument/2006/relationships/image" Target="../media/image16.JP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wav"/><Relationship Id="rId1" Type="http://schemas.microsoft.com/office/2007/relationships/media" Target="../media/media21.wav"/><Relationship Id="rId5" Type="http://schemas.openxmlformats.org/officeDocument/2006/relationships/image" Target="../media/image2.png"/><Relationship Id="rId4" Type="http://schemas.openxmlformats.org/officeDocument/2006/relationships/image" Target="../media/image16.JP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wav"/><Relationship Id="rId1" Type="http://schemas.microsoft.com/office/2007/relationships/media" Target="../media/media22.wav"/><Relationship Id="rId5" Type="http://schemas.openxmlformats.org/officeDocument/2006/relationships/image" Target="../media/image2.png"/><Relationship Id="rId4" Type="http://schemas.openxmlformats.org/officeDocument/2006/relationships/image" Target="../media/image16.JP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wav"/><Relationship Id="rId1" Type="http://schemas.microsoft.com/office/2007/relationships/media" Target="../media/media23.wav"/><Relationship Id="rId5" Type="http://schemas.openxmlformats.org/officeDocument/2006/relationships/image" Target="../media/image2.png"/><Relationship Id="rId4" Type="http://schemas.openxmlformats.org/officeDocument/2006/relationships/image" Target="../media/image16.JP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wav"/><Relationship Id="rId1" Type="http://schemas.microsoft.com/office/2007/relationships/media" Target="../media/media24.wav"/><Relationship Id="rId5" Type="http://schemas.openxmlformats.org/officeDocument/2006/relationships/image" Target="../media/image2.png"/><Relationship Id="rId4" Type="http://schemas.openxmlformats.org/officeDocument/2006/relationships/image" Target="../media/image16.JP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wav"/><Relationship Id="rId1" Type="http://schemas.microsoft.com/office/2007/relationships/media" Target="../media/media24.wav"/><Relationship Id="rId5" Type="http://schemas.openxmlformats.org/officeDocument/2006/relationships/image" Target="../media/image2.png"/><Relationship Id="rId4" Type="http://schemas.openxmlformats.org/officeDocument/2006/relationships/image" Target="../media/image16.JP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wav"/><Relationship Id="rId1" Type="http://schemas.microsoft.com/office/2007/relationships/media" Target="../media/media25.wav"/><Relationship Id="rId5" Type="http://schemas.openxmlformats.org/officeDocument/2006/relationships/image" Target="../media/image2.png"/><Relationship Id="rId4" Type="http://schemas.openxmlformats.org/officeDocument/2006/relationships/image" Target="../media/image1.jp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wav"/><Relationship Id="rId1" Type="http://schemas.microsoft.com/office/2007/relationships/media" Target="../media/media25.wav"/><Relationship Id="rId5" Type="http://schemas.openxmlformats.org/officeDocument/2006/relationships/image" Target="../media/image2.png"/><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5">
            <a:alphaModFix amt="52000"/>
          </a:blip>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722313" y="3640666"/>
            <a:ext cx="7772400" cy="2166409"/>
          </a:xfrm>
        </p:spPr>
        <p:txBody>
          <a:bodyPr/>
          <a:lstStyle/>
          <a:p>
            <a:pPr algn="ctr"/>
            <a:r>
              <a:rPr lang="en-US" dirty="0" smtClean="0"/>
              <a:t>GLOBAL RESISTANCE</a:t>
            </a:r>
            <a:br>
              <a:rPr lang="en-US" dirty="0" smtClean="0"/>
            </a:br>
            <a:r>
              <a:rPr lang="en-US" dirty="0" smtClean="0"/>
              <a:t/>
            </a:r>
            <a:br>
              <a:rPr lang="en-US" dirty="0" smtClean="0"/>
            </a:br>
            <a:r>
              <a:rPr lang="en-US" sz="2400" dirty="0" smtClean="0"/>
              <a:t>Subjects and practices</a:t>
            </a:r>
            <a:endParaRPr lang="en-US" dirty="0"/>
          </a:p>
        </p:txBody>
      </p:sp>
      <p:sp>
        <p:nvSpPr>
          <p:cNvPr id="6" name="Text Placeholder 5"/>
          <p:cNvSpPr>
            <a:spLocks noGrp="1"/>
          </p:cNvSpPr>
          <p:nvPr>
            <p:ph type="body" idx="1"/>
          </p:nvPr>
        </p:nvSpPr>
        <p:spPr>
          <a:xfrm rot="5400000" flipV="1">
            <a:off x="6216162" y="4092733"/>
            <a:ext cx="3595768" cy="930576"/>
          </a:xfrm>
        </p:spPr>
        <p:txBody>
          <a:bodyPr>
            <a:normAutofit/>
          </a:bodyPr>
          <a:lstStyle/>
          <a:p>
            <a:r>
              <a:rPr lang="en-US" dirty="0" smtClean="0"/>
              <a:t>image ©Lara Coleman</a:t>
            </a:r>
            <a:endParaRPr lang="en-US" dirty="0"/>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2647682339"/>
      </p:ext>
    </p:extLst>
  </p:cSld>
  <p:clrMapOvr>
    <a:masterClrMapping/>
  </p:clrMapOvr>
  <mc:AlternateContent xmlns:mc="http://schemas.openxmlformats.org/markup-compatibility/2006" xmlns:p14="http://schemas.microsoft.com/office/powerpoint/2010/main">
    <mc:Choice Requires="p14">
      <p:transition spd="slow" p14:dur="2000" advTm="5475"/>
    </mc:Choice>
    <mc:Fallback xmlns="">
      <p:transition xmlns:p14="http://schemas.microsoft.com/office/powerpoint/2010/main" spd="slow" advTm="54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5">
            <a:alphaModFix amt="44000"/>
          </a:blip>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r"/>
            <a:r>
              <a:rPr lang="en-US" sz="1200" dirty="0" smtClean="0"/>
              <a:t/>
            </a:r>
            <a:br>
              <a:rPr lang="en-US" sz="1200" dirty="0" smtClean="0"/>
            </a:br>
            <a:endParaRPr lang="en-US" sz="1200" dirty="0"/>
          </a:p>
        </p:txBody>
      </p:sp>
      <p:sp>
        <p:nvSpPr>
          <p:cNvPr id="7" name="Content Placeholder 6"/>
          <p:cNvSpPr>
            <a:spLocks noGrp="1"/>
          </p:cNvSpPr>
          <p:nvPr>
            <p:ph idx="1"/>
          </p:nvPr>
        </p:nvSpPr>
        <p:spPr/>
        <p:txBody>
          <a:bodyPr>
            <a:normAutofit/>
          </a:bodyPr>
          <a:lstStyle/>
          <a:p>
            <a:pPr marL="114300" indent="0">
              <a:buNone/>
            </a:pPr>
            <a:endParaRPr lang="en-US" dirty="0" smtClean="0"/>
          </a:p>
          <a:p>
            <a:pPr marL="114300" indent="0">
              <a:buNone/>
            </a:pPr>
            <a:endParaRPr lang="en-US" dirty="0"/>
          </a:p>
          <a:p>
            <a:pPr marL="114300" indent="0">
              <a:buNone/>
            </a:pPr>
            <a:endParaRPr lang="en-US" dirty="0" smtClean="0"/>
          </a:p>
          <a:p>
            <a:pPr marL="114300" indent="0">
              <a:buNone/>
            </a:pPr>
            <a:endParaRPr lang="en-US" dirty="0" smtClean="0"/>
          </a:p>
          <a:p>
            <a:pPr marL="114300" indent="0">
              <a:buNone/>
            </a:pPr>
            <a:endParaRPr lang="en-US" sz="2000" dirty="0" smtClean="0"/>
          </a:p>
          <a:p>
            <a:pPr marL="114300" indent="0">
              <a:buNone/>
            </a:pPr>
            <a:endParaRPr lang="en-US" sz="2000" dirty="0"/>
          </a:p>
          <a:p>
            <a:pPr marL="114300" indent="0">
              <a:buNone/>
            </a:pPr>
            <a:r>
              <a:rPr lang="en-US" sz="2000" dirty="0" smtClean="0"/>
              <a:t>Since the 1999 “battle of Seattle”, when protestors from across the world descended on the World Trade </a:t>
            </a:r>
            <a:r>
              <a:rPr lang="en-US" sz="2000" dirty="0" err="1" smtClean="0"/>
              <a:t>Organisation</a:t>
            </a:r>
            <a:r>
              <a:rPr lang="en-US" sz="2000" dirty="0" smtClean="0"/>
              <a:t> ministerial conference, scholars and activists alike have spoken of a “global” movement against neoliberalism, capitalism and imperialism…..</a:t>
            </a:r>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4032908656"/>
      </p:ext>
    </p:extLst>
  </p:cSld>
  <p:clrMapOvr>
    <a:masterClrMapping/>
  </p:clrMapOvr>
  <mc:AlternateContent xmlns:mc="http://schemas.openxmlformats.org/markup-compatibility/2006" xmlns:p14="http://schemas.microsoft.com/office/powerpoint/2010/main">
    <mc:Choice Requires="p14">
      <p:transition spd="slow" p14:dur="2000" advTm="15902"/>
    </mc:Choice>
    <mc:Fallback xmlns="">
      <p:transition xmlns:p14="http://schemas.microsoft.com/office/powerpoint/2010/main" spd="slow" advTm="159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4">
            <a:alphaModFix amt="37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800" dirty="0"/>
          </a:p>
        </p:txBody>
      </p:sp>
      <p:sp>
        <p:nvSpPr>
          <p:cNvPr id="3" name="Content Placeholder 2"/>
          <p:cNvSpPr>
            <a:spLocks noGrp="1"/>
          </p:cNvSpPr>
          <p:nvPr>
            <p:ph idx="1"/>
          </p:nvPr>
        </p:nvSpPr>
        <p:spPr/>
        <p:txBody>
          <a:bodyPr>
            <a:normAutofit/>
          </a:bodyPr>
          <a:lstStyle/>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r>
              <a:rPr lang="en-US" sz="2000" dirty="0" smtClean="0"/>
              <a:t>“Another world is possible!” has been a rallying cry of globally-networked struggles against socio-economic dispossession and armed repression.</a:t>
            </a:r>
            <a:endParaRPr lang="en-US" sz="2000" dirty="0"/>
          </a:p>
          <a:p>
            <a:endParaRPr lang="en-US"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2063212518"/>
      </p:ext>
    </p:extLst>
  </p:cSld>
  <p:clrMapOvr>
    <a:masterClrMapping/>
  </p:clrMapOvr>
  <mc:AlternateContent xmlns:mc="http://schemas.openxmlformats.org/markup-compatibility/2006" xmlns:p14="http://schemas.microsoft.com/office/powerpoint/2010/main">
    <mc:Choice Requires="p14">
      <p:transition spd="slow" p14:dur="2000" advTm="18555"/>
    </mc:Choice>
    <mc:Fallback xmlns="">
      <p:transition xmlns:p14="http://schemas.microsoft.com/office/powerpoint/2010/main" spd="slow" advTm="185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4">
            <a:alphaModFix amt="45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pPr algn="r"/>
            <a:r>
              <a:rPr lang="en-US" sz="1200" dirty="0" smtClean="0"/>
              <a:t>image ©Lara Coleman</a:t>
            </a:r>
            <a:endParaRPr lang="en-US" sz="1200" dirty="0"/>
          </a:p>
        </p:txBody>
      </p:sp>
      <p:sp>
        <p:nvSpPr>
          <p:cNvPr id="3" name="Content Placeholder 2"/>
          <p:cNvSpPr>
            <a:spLocks noGrp="1"/>
          </p:cNvSpPr>
          <p:nvPr>
            <p:ph idx="1"/>
          </p:nvPr>
        </p:nvSpPr>
        <p:spPr/>
        <p:txBody>
          <a:bodyPr>
            <a:normAutofit/>
          </a:bodyPr>
          <a:lstStyle/>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r>
              <a:rPr lang="en-US" sz="2000" dirty="0" smtClean="0"/>
              <a:t>But how and to what extent do these </a:t>
            </a:r>
            <a:r>
              <a:rPr lang="en-US" sz="2000" dirty="0" err="1" smtClean="0"/>
              <a:t>mobilisations</a:t>
            </a:r>
            <a:r>
              <a:rPr lang="en-US" sz="2000" dirty="0" smtClean="0"/>
              <a:t> represent the possibility of “another world”? </a:t>
            </a:r>
            <a:endParaRPr lang="en-US" sz="2000"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4161862131"/>
      </p:ext>
    </p:extLst>
  </p:cSld>
  <p:clrMapOvr>
    <a:masterClrMapping/>
  </p:clrMapOvr>
  <mc:AlternateContent xmlns:mc="http://schemas.openxmlformats.org/markup-compatibility/2006" xmlns:p14="http://schemas.microsoft.com/office/powerpoint/2010/main">
    <mc:Choice Requires="p14">
      <p:transition spd="slow" p14:dur="2000" advTm="10271"/>
    </mc:Choice>
    <mc:Fallback xmlns="">
      <p:transition xmlns:p14="http://schemas.microsoft.com/office/powerpoint/2010/main" spd="slow" advTm="102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4">
            <a:alphaModFix amt="36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1200" dirty="0"/>
              <a:t>image ©Lara Coleman</a:t>
            </a:r>
          </a:p>
        </p:txBody>
      </p:sp>
      <p:sp>
        <p:nvSpPr>
          <p:cNvPr id="3" name="Content Placeholder 2"/>
          <p:cNvSpPr>
            <a:spLocks noGrp="1"/>
          </p:cNvSpPr>
          <p:nvPr>
            <p:ph idx="1"/>
          </p:nvPr>
        </p:nvSpPr>
        <p:spPr/>
        <p:txBody>
          <a:bodyPr>
            <a:normAutofit lnSpcReduction="10000"/>
          </a:bodyPr>
          <a:lstStyle/>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r>
              <a:rPr lang="en-US" sz="2000" dirty="0" smtClean="0"/>
              <a:t>These struggles have been not only been aggressively repressed, but also co-opted within </a:t>
            </a:r>
            <a:r>
              <a:rPr lang="en-US" sz="2000" dirty="0"/>
              <a:t>processes of liberal, capitalist order-building </a:t>
            </a:r>
            <a:r>
              <a:rPr lang="en-US" sz="2000" dirty="0" smtClean="0"/>
              <a:t>once contested. </a:t>
            </a:r>
            <a:endParaRPr lang="en-US" sz="2000"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1358809163"/>
      </p:ext>
    </p:extLst>
  </p:cSld>
  <p:clrMapOvr>
    <a:masterClrMapping/>
  </p:clrMapOvr>
  <mc:AlternateContent xmlns:mc="http://schemas.openxmlformats.org/markup-compatibility/2006" xmlns:p14="http://schemas.microsoft.com/office/powerpoint/2010/main">
    <mc:Choice Requires="p14">
      <p:transition spd="slow" p14:dur="2000" advTm="3662"/>
    </mc:Choice>
    <mc:Fallback xmlns="">
      <p:transition xmlns:p14="http://schemas.microsoft.com/office/powerpoint/2010/main" spd="slow" advTm="36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4">
            <a:alphaModFix amt="21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1000" dirty="0" smtClean="0"/>
              <a:t>image ©Lara Coleman</a:t>
            </a:r>
            <a:endParaRPr lang="en-US" sz="1000" dirty="0"/>
          </a:p>
        </p:txBody>
      </p:sp>
      <p:sp>
        <p:nvSpPr>
          <p:cNvPr id="3" name="Content Placeholder 2"/>
          <p:cNvSpPr>
            <a:spLocks noGrp="1"/>
          </p:cNvSpPr>
          <p:nvPr>
            <p:ph idx="1"/>
          </p:nvPr>
        </p:nvSpPr>
        <p:spPr/>
        <p:txBody>
          <a:bodyPr>
            <a:normAutofit/>
          </a:bodyPr>
          <a:lstStyle/>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r>
              <a:rPr lang="en-US" sz="2000" dirty="0" smtClean="0"/>
              <a:t>How do </a:t>
            </a:r>
            <a:r>
              <a:rPr lang="en-US" sz="2000" dirty="0"/>
              <a:t>we understand the complex entanglements between </a:t>
            </a:r>
            <a:r>
              <a:rPr lang="en-US" sz="2000" dirty="0" smtClean="0"/>
              <a:t>power and resistance, between political dissent </a:t>
            </a:r>
            <a:r>
              <a:rPr lang="en-US" sz="2000" dirty="0"/>
              <a:t>and forms of social and political control?</a:t>
            </a:r>
          </a:p>
          <a:p>
            <a:pPr marL="0" indent="0">
              <a:buNone/>
            </a:pPr>
            <a:endParaRPr lang="en-US" sz="2000"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3627955176"/>
      </p:ext>
    </p:extLst>
  </p:cSld>
  <p:clrMapOvr>
    <a:masterClrMapping/>
  </p:clrMapOvr>
  <mc:AlternateContent xmlns:mc="http://schemas.openxmlformats.org/markup-compatibility/2006" xmlns:p14="http://schemas.microsoft.com/office/powerpoint/2010/main">
    <mc:Choice Requires="p14">
      <p:transition spd="slow" p14:dur="2000" advTm="10879"/>
    </mc:Choice>
    <mc:Fallback xmlns="">
      <p:transition xmlns:p14="http://schemas.microsoft.com/office/powerpoint/2010/main" spd="slow" advTm="108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4">
            <a:alphaModFix amt="32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800" dirty="0"/>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r>
              <a:rPr lang="en-US" sz="2000" dirty="0" smtClean="0"/>
              <a:t>This module will explore some of the main concepts and theories used to make sense of resistance – including Marxist, post-</a:t>
            </a:r>
            <a:r>
              <a:rPr lang="en-US" sz="2000" dirty="0" err="1" smtClean="0"/>
              <a:t>structuralist</a:t>
            </a:r>
            <a:r>
              <a:rPr lang="en-US" sz="2000" dirty="0" smtClean="0"/>
              <a:t>, decolonial, feminist and anarchist approaches.</a:t>
            </a:r>
            <a:endParaRPr lang="en-US" sz="2000"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732801048"/>
      </p:ext>
    </p:extLst>
  </p:cSld>
  <p:clrMapOvr>
    <a:masterClrMapping/>
  </p:clrMapOvr>
  <mc:AlternateContent xmlns:mc="http://schemas.openxmlformats.org/markup-compatibility/2006" xmlns:p14="http://schemas.microsoft.com/office/powerpoint/2010/main">
    <mc:Choice Requires="p14">
      <p:transition spd="slow" p14:dur="2000" advTm="6292"/>
    </mc:Choice>
    <mc:Fallback xmlns="">
      <p:transition xmlns:p14="http://schemas.microsoft.com/office/powerpoint/2010/main" spd="slow" advTm="62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4">
            <a:alphaModFix amt="11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800" dirty="0"/>
          </a:p>
        </p:txBody>
      </p:sp>
      <p:sp>
        <p:nvSpPr>
          <p:cNvPr id="3" name="Content Placeholder 2"/>
          <p:cNvSpPr>
            <a:spLocks noGrp="1"/>
          </p:cNvSpPr>
          <p:nvPr>
            <p:ph idx="1"/>
          </p:nvPr>
        </p:nvSpPr>
        <p:spPr/>
        <p:txBody>
          <a:bodyPr/>
          <a:lstStyle/>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r>
              <a:rPr lang="en-US" sz="2000" dirty="0" smtClean="0"/>
              <a:t>Rather than assuming that resistance is straightforwardly emancipatory, the module will interrogate the politics of resistance, and the ways in which anti-systemic struggles may become entangled with relations of power.</a:t>
            </a:r>
            <a:endParaRPr lang="en-US" sz="2000"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645111869"/>
      </p:ext>
    </p:extLst>
  </p:cSld>
  <p:clrMapOvr>
    <a:masterClrMapping/>
  </p:clrMapOvr>
  <mc:AlternateContent xmlns:mc="http://schemas.openxmlformats.org/markup-compatibility/2006" xmlns:p14="http://schemas.microsoft.com/office/powerpoint/2010/main">
    <mc:Choice Requires="p14">
      <p:transition spd="slow" p14:dur="2000" advTm="9719"/>
    </mc:Choice>
    <mc:Fallback xmlns="">
      <p:transition xmlns:p14="http://schemas.microsoft.com/office/powerpoint/2010/main" spd="slow" advTm="97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4">
            <a:alphaModFix amt="7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800" dirty="0"/>
          </a:p>
        </p:txBody>
      </p:sp>
      <p:sp>
        <p:nvSpPr>
          <p:cNvPr id="3" name="Content Placeholder 2"/>
          <p:cNvSpPr>
            <a:spLocks noGrp="1"/>
          </p:cNvSpPr>
          <p:nvPr>
            <p:ph idx="1"/>
          </p:nvPr>
        </p:nvSpPr>
        <p:spPr/>
        <p:txBody>
          <a:bodyPr>
            <a:normAutofit/>
          </a:bodyPr>
          <a:lstStyle/>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r>
              <a:rPr lang="en-US" sz="2000" dirty="0" smtClean="0"/>
              <a:t>It will also examine means of repressing or disciplining dissent, eliminating political struggles or containing contestation within manageable limits.</a:t>
            </a:r>
            <a:endParaRPr lang="en-US" sz="2000"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250858905"/>
      </p:ext>
    </p:extLst>
  </p:cSld>
  <p:clrMapOvr>
    <a:masterClrMapping/>
  </p:clrMapOvr>
  <mc:AlternateContent xmlns:mc="http://schemas.openxmlformats.org/markup-compatibility/2006" xmlns:p14="http://schemas.microsoft.com/office/powerpoint/2010/main">
    <mc:Choice Requires="p14">
      <p:transition spd="slow" p14:dur="2000" advTm="9015"/>
    </mc:Choice>
    <mc:Fallback xmlns="">
      <p:transition xmlns:p14="http://schemas.microsoft.com/office/powerpoint/2010/main" spd="slow" advTm="90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4">
            <a:alphaModFix amt="26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1200" dirty="0"/>
              <a:t>image ©Lara Coleman</a:t>
            </a:r>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r>
              <a:rPr lang="en-US" sz="2000" dirty="0" smtClean="0"/>
              <a:t>It will explore thematic debates such as the ethics of resistance, the concept of solidarity and the racialised and gendered politics of resistance…  </a:t>
            </a:r>
            <a:endParaRPr lang="en-US" sz="2000"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4243472589"/>
      </p:ext>
    </p:extLst>
  </p:cSld>
  <p:clrMapOvr>
    <a:masterClrMapping/>
  </p:clrMapOvr>
  <mc:AlternateContent xmlns:mc="http://schemas.openxmlformats.org/markup-compatibility/2006" xmlns:p14="http://schemas.microsoft.com/office/powerpoint/2010/main">
    <mc:Choice Requires="p14">
      <p:transition spd="slow" p14:dur="2000" advTm="8560"/>
    </mc:Choice>
    <mc:Fallback xmlns="">
      <p:transition xmlns:p14="http://schemas.microsoft.com/office/powerpoint/2010/main" spd="slow" advTm="85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4">
            <a:alphaModFix amt="26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1200" dirty="0"/>
              <a:t>image ©Lara Coleman</a:t>
            </a:r>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r>
              <a:rPr lang="en-US" sz="2000" dirty="0" smtClean="0"/>
              <a:t>….the politics of human rights, using (or refusing) law in resistance, and associated questions of civil disobedience, violence and rebellion</a:t>
            </a:r>
          </a:p>
          <a:p>
            <a:pPr marL="0" indent="0">
              <a:buNone/>
            </a:pPr>
            <a:endParaRPr lang="en-US" sz="2000"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3970704253"/>
      </p:ext>
    </p:extLst>
  </p:cSld>
  <p:clrMapOvr>
    <a:masterClrMapping/>
  </p:clrMapOvr>
  <mc:AlternateContent xmlns:mc="http://schemas.openxmlformats.org/markup-compatibility/2006" xmlns:p14="http://schemas.microsoft.com/office/powerpoint/2010/main">
    <mc:Choice Requires="p14">
      <p:transition spd="slow" p14:dur="2000" advTm="8560"/>
    </mc:Choice>
    <mc:Fallback xmlns="">
      <p:transition xmlns:p14="http://schemas.microsoft.com/office/powerpoint/2010/main" spd="slow" advTm="85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4">
            <a:alphaModFix amt="29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1200" dirty="0"/>
              <a:t>image ©Lara Coleman</a:t>
            </a:r>
          </a:p>
        </p:txBody>
      </p:sp>
      <p:sp>
        <p:nvSpPr>
          <p:cNvPr id="3" name="Content Placeholder 2"/>
          <p:cNvSpPr>
            <a:spLocks noGrp="1"/>
          </p:cNvSpPr>
          <p:nvPr>
            <p:ph idx="1"/>
          </p:nvPr>
        </p:nvSpPr>
        <p:spPr/>
        <p:txBody>
          <a:bodyPr>
            <a:normAutofit/>
          </a:bodyPr>
          <a:lstStyle/>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r>
              <a:rPr lang="en-US" sz="2000" dirty="0" smtClean="0"/>
              <a:t>We will explore these issues through specific instances of struggle….</a:t>
            </a:r>
            <a:endParaRPr lang="en-US" sz="2000"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1183847699"/>
      </p:ext>
    </p:extLst>
  </p:cSld>
  <p:clrMapOvr>
    <a:masterClrMapping/>
  </p:clrMapOvr>
  <mc:AlternateContent xmlns:mc="http://schemas.openxmlformats.org/markup-compatibility/2006" xmlns:p14="http://schemas.microsoft.com/office/powerpoint/2010/main">
    <mc:Choice Requires="p14">
      <p:transition spd="slow" p14:dur="2000" advTm="4603"/>
    </mc:Choice>
    <mc:Fallback xmlns="">
      <p:transition xmlns:p14="http://schemas.microsoft.com/office/powerpoint/2010/main" spd="slow" advTm="46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4">
            <a:alphaModFix amt="34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800" dirty="0"/>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sz="2000" dirty="0" smtClean="0"/>
          </a:p>
          <a:p>
            <a:pPr marL="0" indent="0">
              <a:buNone/>
            </a:pPr>
            <a:endParaRPr lang="en-US" sz="2000" dirty="0"/>
          </a:p>
          <a:p>
            <a:pPr marL="0" indent="0">
              <a:buNone/>
            </a:pPr>
            <a:r>
              <a:rPr lang="en-US" sz="2000" dirty="0" smtClean="0"/>
              <a:t>… from the global summit protests of the early 21</a:t>
            </a:r>
            <a:r>
              <a:rPr lang="en-US" sz="2000" baseline="30000" dirty="0" smtClean="0"/>
              <a:t>st</a:t>
            </a:r>
            <a:r>
              <a:rPr lang="en-US" sz="2000" dirty="0" smtClean="0"/>
              <a:t> century and the emergence of the influential Zapatista movement in Mexico</a:t>
            </a:r>
            <a:endParaRPr lang="en-US" sz="2000"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3114793529"/>
      </p:ext>
    </p:extLst>
  </p:cSld>
  <p:clrMapOvr>
    <a:masterClrMapping/>
  </p:clrMapOvr>
  <mc:AlternateContent xmlns:mc="http://schemas.openxmlformats.org/markup-compatibility/2006" xmlns:p14="http://schemas.microsoft.com/office/powerpoint/2010/main">
    <mc:Choice Requires="p14">
      <p:transition spd="slow" p14:dur="2000" advTm="4612"/>
    </mc:Choice>
    <mc:Fallback xmlns="">
      <p:transition xmlns:p14="http://schemas.microsoft.com/office/powerpoint/2010/main" spd="slow" advTm="46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4">
            <a:alphaModFix amt="32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800" dirty="0"/>
          </a:p>
        </p:txBody>
      </p:sp>
      <p:sp>
        <p:nvSpPr>
          <p:cNvPr id="3" name="Content Placeholder 2"/>
          <p:cNvSpPr>
            <a:spLocks noGrp="1"/>
          </p:cNvSpPr>
          <p:nvPr>
            <p:ph idx="1"/>
          </p:nvPr>
        </p:nvSpPr>
        <p:spPr/>
        <p:txBody>
          <a:bodyPr>
            <a:normAutofit/>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en-US" sz="2000" dirty="0" smtClean="0"/>
              <a:t>… to international trade unionism</a:t>
            </a:r>
            <a:endParaRPr lang="en-US" sz="2000"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2118651264"/>
      </p:ext>
    </p:extLst>
  </p:cSld>
  <p:clrMapOvr>
    <a:masterClrMapping/>
  </p:clrMapOvr>
  <mc:AlternateContent xmlns:mc="http://schemas.openxmlformats.org/markup-compatibility/2006" xmlns:p14="http://schemas.microsoft.com/office/powerpoint/2010/main">
    <mc:Choice Requires="p14">
      <p:transition spd="slow" p14:dur="2000" advTm="2395"/>
    </mc:Choice>
    <mc:Fallback xmlns="">
      <p:transition xmlns:p14="http://schemas.microsoft.com/office/powerpoint/2010/main" spd="slow" advTm="23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4">
            <a:alphaModFix amt="48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800" dirty="0"/>
          </a:p>
        </p:txBody>
      </p:sp>
      <p:sp>
        <p:nvSpPr>
          <p:cNvPr id="3" name="Content Placeholder 2"/>
          <p:cNvSpPr>
            <a:spLocks noGrp="1"/>
          </p:cNvSpPr>
          <p:nvPr>
            <p:ph idx="1"/>
          </p:nvPr>
        </p:nvSpPr>
        <p:spPr/>
        <p:txBody>
          <a:bodyPr>
            <a:normAutofit/>
          </a:bodyPr>
          <a:lstStyle/>
          <a:p>
            <a:pPr marL="0" indent="0">
              <a:buNone/>
            </a:pPr>
            <a:r>
              <a:rPr lang="en-US" sz="2000" dirty="0" smtClean="0"/>
              <a:t>… campaigns against multinational corporations</a:t>
            </a:r>
            <a:endParaRPr lang="en-US" sz="2000"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4120210153"/>
      </p:ext>
    </p:extLst>
  </p:cSld>
  <p:clrMapOvr>
    <a:masterClrMapping/>
  </p:clrMapOvr>
  <mc:AlternateContent xmlns:mc="http://schemas.openxmlformats.org/markup-compatibility/2006" xmlns:p14="http://schemas.microsoft.com/office/powerpoint/2010/main">
    <mc:Choice Requires="p14">
      <p:transition spd="slow" p14:dur="2000" advTm="2429"/>
    </mc:Choice>
    <mc:Fallback xmlns="">
      <p:transition xmlns:p14="http://schemas.microsoft.com/office/powerpoint/2010/main" spd="slow" advTm="24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4">
            <a:alphaModFix amt="34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1200" dirty="0"/>
              <a:t>image ©Lara Coleman</a:t>
            </a:r>
          </a:p>
        </p:txBody>
      </p:sp>
      <p:sp>
        <p:nvSpPr>
          <p:cNvPr id="3" name="Content Placeholder 2"/>
          <p:cNvSpPr>
            <a:spLocks noGrp="1"/>
          </p:cNvSpPr>
          <p:nvPr>
            <p:ph idx="1"/>
          </p:nvPr>
        </p:nvSpPr>
        <p:spPr/>
        <p:txBody>
          <a:bodyPr>
            <a:normAutofit/>
          </a:bodyPr>
          <a:lstStyle/>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r>
              <a:rPr lang="en-US" sz="2000" dirty="0" smtClean="0"/>
              <a:t>…peasant and indigenous struggles over land and nature</a:t>
            </a:r>
            <a:endParaRPr lang="en-US" sz="2000"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2796437290"/>
      </p:ext>
    </p:extLst>
  </p:cSld>
  <p:clrMapOvr>
    <a:masterClrMapping/>
  </p:clrMapOvr>
  <mc:AlternateContent xmlns:mc="http://schemas.openxmlformats.org/markup-compatibility/2006" xmlns:p14="http://schemas.microsoft.com/office/powerpoint/2010/main">
    <mc:Choice Requires="p14">
      <p:transition spd="slow" p14:dur="2000" advTm="3393"/>
    </mc:Choice>
    <mc:Fallback xmlns="">
      <p:transition xmlns:p14="http://schemas.microsoft.com/office/powerpoint/2010/main" spd="slow" advTm="33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4">
            <a:alphaModFix amt="26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800" dirty="0"/>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r>
              <a:rPr lang="en-US" sz="2000" dirty="0" smtClean="0"/>
              <a:t>…recent anti-austerity protests in Europe…</a:t>
            </a:r>
            <a:endParaRPr lang="en-US" sz="2000"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3913874217"/>
      </p:ext>
    </p:extLst>
  </p:cSld>
  <p:clrMapOvr>
    <a:masterClrMapping/>
  </p:clrMapOvr>
  <mc:AlternateContent xmlns:mc="http://schemas.openxmlformats.org/markup-compatibility/2006" xmlns:p14="http://schemas.microsoft.com/office/powerpoint/2010/main">
    <mc:Choice Requires="p14">
      <p:transition spd="slow" p14:dur="2000" advTm="2679"/>
    </mc:Choice>
    <mc:Fallback xmlns="">
      <p:transition xmlns:p14="http://schemas.microsoft.com/office/powerpoint/2010/main" spd="slow" advTm="26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4">
            <a:alphaModFix amt="55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78429"/>
          </a:xfrm>
        </p:spPr>
        <p:txBody>
          <a:bodyPr>
            <a:normAutofit/>
          </a:bodyPr>
          <a:lstStyle/>
          <a:p>
            <a:pPr algn="r"/>
            <a:r>
              <a:rPr lang="en-US" sz="1200" dirty="0"/>
              <a:t>image ©Lara Coleman</a:t>
            </a:r>
          </a:p>
        </p:txBody>
      </p:sp>
      <p:sp>
        <p:nvSpPr>
          <p:cNvPr id="3" name="Content Placeholder 2"/>
          <p:cNvSpPr>
            <a:spLocks noGrp="1"/>
          </p:cNvSpPr>
          <p:nvPr>
            <p:ph idx="1"/>
          </p:nvPr>
        </p:nvSpPr>
        <p:spPr>
          <a:xfrm>
            <a:off x="457200" y="982133"/>
            <a:ext cx="8229600" cy="5144031"/>
          </a:xfrm>
        </p:spPr>
        <p:txBody>
          <a:bodyPr/>
          <a:lstStyle/>
          <a:p>
            <a:pPr marL="0" indent="0" algn="r">
              <a:buNone/>
            </a:pPr>
            <a:r>
              <a:rPr lang="en-US" dirty="0" smtClean="0"/>
              <a:t>…</a:t>
            </a:r>
            <a:r>
              <a:rPr lang="en-US" sz="2000" dirty="0" smtClean="0"/>
              <a:t>and student </a:t>
            </a:r>
            <a:r>
              <a:rPr lang="en-US" sz="2000" dirty="0" err="1" smtClean="0"/>
              <a:t>mobilisations</a:t>
            </a:r>
            <a:r>
              <a:rPr lang="en-US" sz="2000" dirty="0" smtClean="0"/>
              <a:t> in </a:t>
            </a:r>
            <a:r>
              <a:rPr lang="en-US" sz="2000" dirty="0" err="1" smtClean="0"/>
              <a:t>defence</a:t>
            </a:r>
            <a:r>
              <a:rPr lang="en-US" sz="2000" dirty="0" smtClean="0"/>
              <a:t> of higher education</a:t>
            </a:r>
            <a:endParaRPr lang="en-US" sz="2000"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2473779931"/>
      </p:ext>
    </p:extLst>
  </p:cSld>
  <p:clrMapOvr>
    <a:masterClrMapping/>
  </p:clrMapOvr>
  <mc:AlternateContent xmlns:mc="http://schemas.openxmlformats.org/markup-compatibility/2006" xmlns:p14="http://schemas.microsoft.com/office/powerpoint/2010/main">
    <mc:Choice Requires="p14">
      <p:transition spd="slow" p14:dur="2000" advTm="3319"/>
    </mc:Choice>
    <mc:Fallback xmlns="">
      <p:transition xmlns:p14="http://schemas.microsoft.com/office/powerpoint/2010/main" spd="slow" advTm="33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4">
            <a:alphaModFix amt="42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1200" dirty="0"/>
              <a:t>image ©Lara Coleman</a:t>
            </a:r>
          </a:p>
        </p:txBody>
      </p:sp>
      <p:sp>
        <p:nvSpPr>
          <p:cNvPr id="3" name="Content Placeholder 2"/>
          <p:cNvSpPr>
            <a:spLocks noGrp="1"/>
          </p:cNvSpPr>
          <p:nvPr>
            <p:ph idx="1"/>
          </p:nvPr>
        </p:nvSpPr>
        <p:spPr>
          <a:xfrm>
            <a:off x="457200" y="1016000"/>
            <a:ext cx="8229600" cy="5110164"/>
          </a:xfrm>
        </p:spPr>
        <p:txBody>
          <a:bodyPr/>
          <a:lstStyle/>
          <a:p>
            <a:pPr marL="0" indent="0">
              <a:buNone/>
            </a:pPr>
            <a:r>
              <a:rPr lang="en-US" sz="2000" dirty="0" smtClean="0"/>
              <a:t>Assessed learning outcomes:</a:t>
            </a:r>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2213420131"/>
      </p:ext>
    </p:extLst>
  </p:cSld>
  <p:clrMapOvr>
    <a:masterClrMapping/>
  </p:clrMapOvr>
  <mc:AlternateContent xmlns:mc="http://schemas.openxmlformats.org/markup-compatibility/2006" xmlns:p14="http://schemas.microsoft.com/office/powerpoint/2010/main">
    <mc:Choice Requires="p14">
      <p:transition spd="slow" p14:dur="2000" advTm="1883"/>
    </mc:Choice>
    <mc:Fallback xmlns="">
      <p:transition xmlns:p14="http://schemas.microsoft.com/office/powerpoint/2010/main" spd="slow" advTm="18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4">
            <a:alphaModFix amt="25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1200" dirty="0"/>
              <a:t>image ©Lara Coleman</a:t>
            </a:r>
          </a:p>
        </p:txBody>
      </p:sp>
      <p:sp>
        <p:nvSpPr>
          <p:cNvPr id="3" name="Content Placeholder 2"/>
          <p:cNvSpPr>
            <a:spLocks noGrp="1"/>
          </p:cNvSpPr>
          <p:nvPr>
            <p:ph idx="1"/>
          </p:nvPr>
        </p:nvSpPr>
        <p:spPr/>
        <p:txBody>
          <a:bodyPr>
            <a:normAutofit/>
          </a:bodyPr>
          <a:lstStyle/>
          <a:p>
            <a:pPr marL="0" indent="0">
              <a:buNone/>
            </a:pPr>
            <a:endParaRPr lang="en-US" sz="2000" dirty="0" smtClean="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r>
              <a:rPr lang="en-US" sz="2000" dirty="0" smtClean="0"/>
              <a:t>By the end of the module, you should be able to:</a:t>
            </a:r>
          </a:p>
          <a:p>
            <a:pPr marL="514350" indent="-514350">
              <a:buAutoNum type="arabicParenR"/>
            </a:pPr>
            <a:r>
              <a:rPr lang="en-US" sz="2000" dirty="0" smtClean="0"/>
              <a:t>Systematically understand key conceptual debates around the theory and practice of resistance in world politics</a:t>
            </a:r>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4023315174"/>
      </p:ext>
    </p:extLst>
  </p:cSld>
  <p:clrMapOvr>
    <a:masterClrMapping/>
  </p:clrMapOvr>
  <mc:AlternateContent xmlns:mc="http://schemas.openxmlformats.org/markup-compatibility/2006" xmlns:p14="http://schemas.microsoft.com/office/powerpoint/2010/main">
    <mc:Choice Requires="p14">
      <p:transition spd="slow" p14:dur="2000" advTm="6795"/>
    </mc:Choice>
    <mc:Fallback xmlns="">
      <p:transition xmlns:p14="http://schemas.microsoft.com/office/powerpoint/2010/main" spd="slow" advTm="67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4">
            <a:alphaModFix amt="25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1200" dirty="0"/>
              <a:t>image ©Lara Coleman</a:t>
            </a:r>
          </a:p>
        </p:txBody>
      </p:sp>
      <p:sp>
        <p:nvSpPr>
          <p:cNvPr id="3" name="Content Placeholder 2"/>
          <p:cNvSpPr>
            <a:spLocks noGrp="1"/>
          </p:cNvSpPr>
          <p:nvPr>
            <p:ph idx="1"/>
          </p:nvPr>
        </p:nvSpPr>
        <p:spPr/>
        <p:txBody>
          <a:bodyPr>
            <a:normAutofit/>
          </a:bodyPr>
          <a:lstStyle/>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smtClean="0"/>
          </a:p>
          <a:p>
            <a:pPr marL="0" indent="0">
              <a:buNone/>
            </a:pPr>
            <a:r>
              <a:rPr lang="en-US" sz="2000" dirty="0" smtClean="0"/>
              <a:t>2) Situate understandings of “global resistance” in broader debates around power, world order and processes of political subjectivisation</a:t>
            </a:r>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2589094775"/>
      </p:ext>
    </p:extLst>
  </p:cSld>
  <p:clrMapOvr>
    <a:masterClrMapping/>
  </p:clrMapOvr>
  <mc:AlternateContent xmlns:mc="http://schemas.openxmlformats.org/markup-compatibility/2006" xmlns:p14="http://schemas.microsoft.com/office/powerpoint/2010/main">
    <mc:Choice Requires="p14">
      <p:transition spd="slow" p14:dur="2000" advTm="6125"/>
    </mc:Choice>
    <mc:Fallback xmlns="">
      <p:transition xmlns:p14="http://schemas.microsoft.com/office/powerpoint/2010/main" spd="slow" advTm="61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4">
            <a:alphaModFix amt="25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1200" dirty="0"/>
              <a:t>image ©Lara Coleman</a:t>
            </a:r>
          </a:p>
        </p:txBody>
      </p:sp>
      <p:sp>
        <p:nvSpPr>
          <p:cNvPr id="3" name="Content Placeholder 2"/>
          <p:cNvSpPr>
            <a:spLocks noGrp="1"/>
          </p:cNvSpPr>
          <p:nvPr>
            <p:ph idx="1"/>
          </p:nvPr>
        </p:nvSpPr>
        <p:spPr/>
        <p:txBody>
          <a:bodyPr>
            <a:normAutofit/>
          </a:bodyPr>
          <a:lstStyle/>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r>
              <a:rPr lang="en-US" sz="2000" dirty="0" smtClean="0"/>
              <a:t>3) Appreciate the variegated and ambiguous politics of resistance through an understanding of specific empirical examples</a:t>
            </a:r>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2405458311"/>
      </p:ext>
    </p:extLst>
  </p:cSld>
  <p:clrMapOvr>
    <a:masterClrMapping/>
  </p:clrMapOvr>
  <mc:AlternateContent xmlns:mc="http://schemas.openxmlformats.org/markup-compatibility/2006" xmlns:p14="http://schemas.microsoft.com/office/powerpoint/2010/main">
    <mc:Choice Requires="p14">
      <p:transition spd="slow" p14:dur="2000" advTm="5727"/>
    </mc:Choice>
    <mc:Fallback xmlns="">
      <p:transition xmlns:p14="http://schemas.microsoft.com/office/powerpoint/2010/main" spd="slow" advTm="57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4">
            <a:alphaModFix amt="25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1200" dirty="0"/>
              <a:t>image ©Lara Coleman</a:t>
            </a:r>
          </a:p>
        </p:txBody>
      </p:sp>
      <p:sp>
        <p:nvSpPr>
          <p:cNvPr id="3" name="Content Placeholder 2"/>
          <p:cNvSpPr>
            <a:spLocks noGrp="1"/>
          </p:cNvSpPr>
          <p:nvPr>
            <p:ph idx="1"/>
          </p:nvPr>
        </p:nvSpPr>
        <p:spPr/>
        <p:txBody>
          <a:bodyPr>
            <a:normAutofit/>
          </a:bodyPr>
          <a:lstStyle/>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smtClean="0"/>
          </a:p>
          <a:p>
            <a:pPr marL="0" indent="0">
              <a:buNone/>
            </a:pPr>
            <a:r>
              <a:rPr lang="en-US" sz="2000" dirty="0" smtClean="0"/>
              <a:t>4) Demonstrate a coherent and detailed knowledge of the theoretical and political challenges associated with understanding resistance</a:t>
            </a:r>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3051428525"/>
      </p:ext>
    </p:extLst>
  </p:cSld>
  <p:clrMapOvr>
    <a:masterClrMapping/>
  </p:clrMapOvr>
  <mc:AlternateContent xmlns:mc="http://schemas.openxmlformats.org/markup-compatibility/2006" xmlns:p14="http://schemas.microsoft.com/office/powerpoint/2010/main">
    <mc:Choice Requires="p14">
      <p:transition spd="slow" p14:dur="2000" advTm="5408"/>
    </mc:Choice>
    <mc:Fallback xmlns="">
      <p:transition xmlns:p14="http://schemas.microsoft.com/office/powerpoint/2010/main" spd="slow" advTm="54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4">
            <a:alphaModFix amt="25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1200" dirty="0"/>
              <a:t>image ©Lara Coleman</a:t>
            </a:r>
          </a:p>
        </p:txBody>
      </p:sp>
      <p:sp>
        <p:nvSpPr>
          <p:cNvPr id="3" name="Content Placeholder 2"/>
          <p:cNvSpPr>
            <a:spLocks noGrp="1"/>
          </p:cNvSpPr>
          <p:nvPr>
            <p:ph idx="1"/>
          </p:nvPr>
        </p:nvSpPr>
        <p:spPr/>
        <p:txBody>
          <a:bodyPr>
            <a:normAutofit/>
          </a:bodyPr>
          <a:lstStyle/>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r>
              <a:rPr lang="en-US" sz="2000" dirty="0" smtClean="0"/>
              <a:t>5) Apply research skills to the analysis of case studies of political dissent</a:t>
            </a:r>
            <a:endParaRPr lang="en-US" sz="2000"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2805703481"/>
      </p:ext>
    </p:extLst>
  </p:cSld>
  <p:clrMapOvr>
    <a:masterClrMapping/>
  </p:clrMapOvr>
  <mc:AlternateContent xmlns:mc="http://schemas.openxmlformats.org/markup-compatibility/2006" xmlns:p14="http://schemas.microsoft.com/office/powerpoint/2010/main">
    <mc:Choice Requires="p14">
      <p:transition spd="slow" p14:dur="2000" advTm="4247"/>
    </mc:Choice>
    <mc:Fallback xmlns="">
      <p:transition xmlns:p14="http://schemas.microsoft.com/office/powerpoint/2010/main" spd="slow" advTm="42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4">
            <a:alphaModFix amt="36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r>
              <a:rPr lang="en-US" sz="2000" dirty="0" smtClean="0"/>
              <a:t>The module will run in the Spring term.  It will be taught through a weekly 3-hour seminar</a:t>
            </a:r>
            <a:endParaRPr lang="en-US" sz="2000"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1290785960"/>
      </p:ext>
    </p:extLst>
  </p:cSld>
  <p:clrMapOvr>
    <a:masterClrMapping/>
  </p:clrMapOvr>
  <mc:AlternateContent xmlns:mc="http://schemas.openxmlformats.org/markup-compatibility/2006" xmlns:p14="http://schemas.microsoft.com/office/powerpoint/2010/main">
    <mc:Choice Requires="p14">
      <p:transition spd="slow" p14:dur="2000" advTm="5244"/>
    </mc:Choice>
    <mc:Fallback xmlns="">
      <p:transition xmlns:p14="http://schemas.microsoft.com/office/powerpoint/2010/main" spd="slow" advTm="52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4">
            <a:alphaModFix amt="36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Module Assessment</a:t>
            </a:r>
            <a:endParaRPr lang="en-US" dirty="0"/>
          </a:p>
        </p:txBody>
      </p:sp>
      <p:sp>
        <p:nvSpPr>
          <p:cNvPr id="3" name="Content Placeholder 2"/>
          <p:cNvSpPr>
            <a:spLocks noGrp="1"/>
          </p:cNvSpPr>
          <p:nvPr>
            <p:ph idx="1"/>
          </p:nvPr>
        </p:nvSpPr>
        <p:spPr/>
        <p:txBody>
          <a:bodyPr>
            <a:normAutofit/>
          </a:bodyPr>
          <a:lstStyle/>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r>
              <a:rPr lang="en-US" sz="2000" dirty="0" smtClean="0"/>
              <a:t>It will be assessed by a 3,500 word essay (70% of mark), a 1,000 word mid-module concept note (20% of mark) and a group presentation (10% of mark)</a:t>
            </a:r>
            <a:endParaRPr lang="en-US" sz="2000"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3709918395"/>
      </p:ext>
    </p:extLst>
  </p:cSld>
  <p:clrMapOvr>
    <a:masterClrMapping/>
  </p:clrMapOvr>
  <mc:AlternateContent xmlns:mc="http://schemas.openxmlformats.org/markup-compatibility/2006" xmlns:p14="http://schemas.microsoft.com/office/powerpoint/2010/main">
    <mc:Choice Requires="p14">
      <p:transition spd="slow" p14:dur="2000" advTm="5244"/>
    </mc:Choice>
    <mc:Fallback xmlns="">
      <p:transition xmlns:p14="http://schemas.microsoft.com/office/powerpoint/2010/main" spd="slow" advTm="52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4">
            <a:alphaModFix amt="26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1000" dirty="0"/>
              <a:t>image ©Lara Coleman</a:t>
            </a:r>
          </a:p>
        </p:txBody>
      </p:sp>
      <p:sp>
        <p:nvSpPr>
          <p:cNvPr id="3" name="Content Placeholder 2"/>
          <p:cNvSpPr>
            <a:spLocks noGrp="1"/>
          </p:cNvSpPr>
          <p:nvPr>
            <p:ph idx="1"/>
          </p:nvPr>
        </p:nvSpPr>
        <p:spPr/>
        <p:txBody>
          <a:bodyPr>
            <a:normAutofit lnSpcReduction="10000"/>
          </a:bodyPr>
          <a:lstStyle/>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r>
              <a:rPr lang="en-US" sz="2000" dirty="0" smtClean="0"/>
              <a:t>The module </a:t>
            </a:r>
            <a:r>
              <a:rPr lang="en-US" sz="2000" dirty="0" err="1" smtClean="0"/>
              <a:t>convenor</a:t>
            </a:r>
            <a:r>
              <a:rPr lang="en-US" sz="2000" dirty="0" smtClean="0"/>
              <a:t>, </a:t>
            </a:r>
            <a:r>
              <a:rPr lang="en-US" sz="2000" dirty="0" err="1" smtClean="0"/>
              <a:t>Dr</a:t>
            </a:r>
            <a:r>
              <a:rPr lang="en-US" sz="2000" dirty="0" smtClean="0"/>
              <a:t> Lara Montesinos Coleman is co-editor of the book </a:t>
            </a:r>
            <a:r>
              <a:rPr lang="en-US" sz="2000" i="1" dirty="0" smtClean="0"/>
              <a:t>Situating Global Resistance </a:t>
            </a:r>
            <a:r>
              <a:rPr lang="en-US" sz="2000" dirty="0" smtClean="0"/>
              <a:t>and part of the steering committee of the international Resistance Studies Network.</a:t>
            </a:r>
            <a:endParaRPr lang="en-US" sz="2000"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2145971845"/>
      </p:ext>
    </p:extLst>
  </p:cSld>
  <p:clrMapOvr>
    <a:masterClrMapping/>
  </p:clrMapOvr>
  <mc:AlternateContent xmlns:mc="http://schemas.openxmlformats.org/markup-compatibility/2006" xmlns:p14="http://schemas.microsoft.com/office/powerpoint/2010/main">
    <mc:Choice Requires="p14">
      <p:transition spd="slow" p14:dur="2000" advTm="4158"/>
    </mc:Choice>
    <mc:Fallback xmlns="">
      <p:transition xmlns:p14="http://schemas.microsoft.com/office/powerpoint/2010/main" spd="slow" advTm="41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4">
            <a:alphaModFix amt="26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1000" dirty="0"/>
              <a:t>image ©Lara Coleman</a:t>
            </a:r>
          </a:p>
        </p:txBody>
      </p:sp>
      <p:sp>
        <p:nvSpPr>
          <p:cNvPr id="3" name="Content Placeholder 2"/>
          <p:cNvSpPr>
            <a:spLocks noGrp="1"/>
          </p:cNvSpPr>
          <p:nvPr>
            <p:ph idx="1"/>
          </p:nvPr>
        </p:nvSpPr>
        <p:spPr/>
        <p:txBody>
          <a:bodyPr>
            <a:normAutofit/>
          </a:bodyPr>
          <a:lstStyle/>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a:p>
          <a:p>
            <a:pPr marL="0" indent="0">
              <a:buNone/>
            </a:pPr>
            <a:r>
              <a:rPr lang="en-US" sz="2000" dirty="0" smtClean="0"/>
              <a:t>She has published widely on resistance, rights, ethics and violence.  Her work draws on 15 years of engagement with peasant and worker struggles in Latin America, and an academic background in philosophy and IR.</a:t>
            </a:r>
            <a:endParaRPr lang="en-US" sz="2000"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240939319"/>
      </p:ext>
    </p:extLst>
  </p:cSld>
  <p:clrMapOvr>
    <a:masterClrMapping/>
  </p:clrMapOvr>
  <mc:AlternateContent xmlns:mc="http://schemas.openxmlformats.org/markup-compatibility/2006" xmlns:p14="http://schemas.microsoft.com/office/powerpoint/2010/main">
    <mc:Choice Requires="p14">
      <p:transition spd="slow" p14:dur="2000" advTm="4158"/>
    </mc:Choice>
    <mc:Fallback xmlns="">
      <p:transition xmlns:p14="http://schemas.microsoft.com/office/powerpoint/2010/main" spd="slow" advTm="41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1337</TotalTime>
  <Words>628</Words>
  <Application>Microsoft Office PowerPoint</Application>
  <PresentationFormat>On-screen Show (4:3)</PresentationFormat>
  <Paragraphs>260</Paragraphs>
  <Slides>28</Slides>
  <Notes>2</Notes>
  <HiddenSlides>0</HiddenSlides>
  <MMClips>28</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GLOBAL RESISTANCE  Subjects and practices</vt:lpstr>
      <vt:lpstr> </vt:lpstr>
      <vt:lpstr>PowerPoint Presentation</vt:lpstr>
      <vt:lpstr>image ©Lara Coleman</vt:lpstr>
      <vt:lpstr>image ©Lara Coleman</vt:lpstr>
      <vt:lpstr>image ©Lara Coleman</vt:lpstr>
      <vt:lpstr>PowerPoint Presentation</vt:lpstr>
      <vt:lpstr>PowerPoint Presentation</vt:lpstr>
      <vt:lpstr>PowerPoint Presentation</vt:lpstr>
      <vt:lpstr>image ©Lara Coleman</vt:lpstr>
      <vt:lpstr>image ©Lara Coleman</vt:lpstr>
      <vt:lpstr>image ©Lara Coleman</vt:lpstr>
      <vt:lpstr>PowerPoint Presentation</vt:lpstr>
      <vt:lpstr>PowerPoint Presentation</vt:lpstr>
      <vt:lpstr>PowerPoint Presentation</vt:lpstr>
      <vt:lpstr>image ©Lara Coleman</vt:lpstr>
      <vt:lpstr>PowerPoint Presentation</vt:lpstr>
      <vt:lpstr>image ©Lara Coleman</vt:lpstr>
      <vt:lpstr>image ©Lara Coleman</vt:lpstr>
      <vt:lpstr>image ©Lara Coleman</vt:lpstr>
      <vt:lpstr>image ©Lara Coleman</vt:lpstr>
      <vt:lpstr>image ©Lara Coleman</vt:lpstr>
      <vt:lpstr>image ©Lara Coleman</vt:lpstr>
      <vt:lpstr>image ©Lara Coleman</vt:lpstr>
      <vt:lpstr>PowerPoint Presentation</vt:lpstr>
      <vt:lpstr>Module Assessment</vt:lpstr>
      <vt:lpstr>image ©Lara Coleman</vt:lpstr>
      <vt:lpstr>image ©Lara Coleman</vt:lpstr>
    </vt:vector>
  </TitlesOfParts>
  <Company>University of Bristol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Lara Coleman</dc:creator>
  <cp:lastModifiedBy>Kit Eves</cp:lastModifiedBy>
  <cp:revision>57</cp:revision>
  <cp:lastPrinted>2013-02-14T22:47:42Z</cp:lastPrinted>
  <dcterms:created xsi:type="dcterms:W3CDTF">2013-02-14T13:12:29Z</dcterms:created>
  <dcterms:modified xsi:type="dcterms:W3CDTF">2016-04-18T10:32:42Z</dcterms:modified>
</cp:coreProperties>
</file>