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680"/>
  </p:normalViewPr>
  <p:slideViewPr>
    <p:cSldViewPr snapToGrid="0">
      <p:cViewPr varScale="1">
        <p:scale>
          <a:sx n="90" d="100"/>
          <a:sy n="90" d="100"/>
        </p:scale>
        <p:origin x="232"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38FF-6271-F27A-D063-E5F926FE7BA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050BCE5-E096-3976-C84D-E6AD237AEF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105F44A-A6C9-E855-5451-49CD983ACF7A}"/>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5" name="Footer Placeholder 4">
            <a:extLst>
              <a:ext uri="{FF2B5EF4-FFF2-40B4-BE49-F238E27FC236}">
                <a16:creationId xmlns:a16="http://schemas.microsoft.com/office/drawing/2014/main" id="{F7C50BCD-F58A-0229-D055-8B3A02E5CC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2B4DC0-255A-1844-338D-33D4CB5367AB}"/>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35361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1959-F72E-4378-492B-AE1000DE10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9C02CB-3532-5789-A4FF-EDEB2813BEF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7AE7B6-39BD-6A0E-14B6-D8218DE5363B}"/>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5" name="Footer Placeholder 4">
            <a:extLst>
              <a:ext uri="{FF2B5EF4-FFF2-40B4-BE49-F238E27FC236}">
                <a16:creationId xmlns:a16="http://schemas.microsoft.com/office/drawing/2014/main" id="{5C444F78-0445-33F8-BA18-3AC317CDC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9444DE-4478-A1A6-648D-8C0064A4B4A1}"/>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9604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930C-4CA0-DD74-4B47-BAAFBC5D204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A44F51D-2D76-ED24-D930-77E59CA189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D394BD2-4AC6-DC73-B801-F75A02A19F2B}"/>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5" name="Footer Placeholder 4">
            <a:extLst>
              <a:ext uri="{FF2B5EF4-FFF2-40B4-BE49-F238E27FC236}">
                <a16:creationId xmlns:a16="http://schemas.microsoft.com/office/drawing/2014/main" id="{ACA9258D-0FA8-5295-D350-4360DFD5E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685AE9-DEE3-DE0F-9537-1484C6A7E660}"/>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471908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854A-DF67-01C3-5770-3E1C5F0054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EB8BB2A-74D9-9E36-AD9F-2C3A1B9E41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BE053D-86E6-03A7-79F8-F9BA60F852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7D084A0-D7CC-FBF8-1F3F-B8B698C56910}"/>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6" name="Footer Placeholder 5">
            <a:extLst>
              <a:ext uri="{FF2B5EF4-FFF2-40B4-BE49-F238E27FC236}">
                <a16:creationId xmlns:a16="http://schemas.microsoft.com/office/drawing/2014/main" id="{F3ED86DD-EE6F-A0A4-EF74-24754863C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8DD109-4867-31EC-5438-EC8341665A21}"/>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2097754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E74F2-6B98-B8DD-5437-F77969AD3F3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3131F2B-D7E3-728D-7BD0-B9464848AF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997CF3-8E4A-4915-2586-3FFA9938AEC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4D26CA1-F4AE-F21F-2F1C-90A5B9C5E4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6C93C89-0D20-C31A-FCCB-C8E131FC7E6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DE36E4-2E43-21E8-AB7B-FD1969EB2718}"/>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8" name="Footer Placeholder 7">
            <a:extLst>
              <a:ext uri="{FF2B5EF4-FFF2-40B4-BE49-F238E27FC236}">
                <a16:creationId xmlns:a16="http://schemas.microsoft.com/office/drawing/2014/main" id="{73DA9E38-DC44-5009-9220-BF84BF30D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285F3-BF9D-210D-CF56-0593D5F08477}"/>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2056827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897D2-0720-634F-E9B6-EA6A2A7FC8F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78CF95B-74BE-BEA8-FF1A-23E6F4081E0E}"/>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4" name="Footer Placeholder 3">
            <a:extLst>
              <a:ext uri="{FF2B5EF4-FFF2-40B4-BE49-F238E27FC236}">
                <a16:creationId xmlns:a16="http://schemas.microsoft.com/office/drawing/2014/main" id="{7FF88899-2D68-A3D6-7170-705D25B098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1281F8-802F-CF5F-99D7-1D2864ADFB48}"/>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264869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A7DDB0-D290-E6A6-0F5E-5FBA5A287AD1}"/>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3" name="Footer Placeholder 2">
            <a:extLst>
              <a:ext uri="{FF2B5EF4-FFF2-40B4-BE49-F238E27FC236}">
                <a16:creationId xmlns:a16="http://schemas.microsoft.com/office/drawing/2014/main" id="{484329EE-6AA7-7688-C8FA-340B9F0061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EA1EB-81A8-1360-1C45-56EDAAB0C13D}"/>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29613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E60BF-7856-0FD2-6FA1-A703D96528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EEF63C0-1C87-1964-5FFC-EDE531D372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E058DBE-4F67-421A-2417-A76E79B6F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337CAFF-2494-0FFE-50D1-99D48296D476}"/>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6" name="Footer Placeholder 5">
            <a:extLst>
              <a:ext uri="{FF2B5EF4-FFF2-40B4-BE49-F238E27FC236}">
                <a16:creationId xmlns:a16="http://schemas.microsoft.com/office/drawing/2014/main" id="{366F50B1-3BB0-79C0-F8CB-F1EC3222B5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D9F4C-2625-BDAA-CD66-396EF5CA0B29}"/>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66558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3811-3865-BF22-BB6C-8048E55CCC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E5F5CB0-DDCA-0784-4F66-9D2031415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3B98EB-9BED-48E1-D25F-E30844F84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26E19D6-9EF7-81E4-DC52-5577ED4037B8}"/>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6" name="Footer Placeholder 5">
            <a:extLst>
              <a:ext uri="{FF2B5EF4-FFF2-40B4-BE49-F238E27FC236}">
                <a16:creationId xmlns:a16="http://schemas.microsoft.com/office/drawing/2014/main" id="{348D41E8-D910-A108-50A2-4D68B479B9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C99DD-173A-DAEB-B9C9-2AACD530A9B7}"/>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1976211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7ADA7-A1AB-1519-2229-5EB341BDCBA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9794135-1816-9F59-D3E5-329B3CD4AF9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FB5BF9D-3310-DDA0-5D15-68BAB3DFF1D8}"/>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5" name="Footer Placeholder 4">
            <a:extLst>
              <a:ext uri="{FF2B5EF4-FFF2-40B4-BE49-F238E27FC236}">
                <a16:creationId xmlns:a16="http://schemas.microsoft.com/office/drawing/2014/main" id="{5B6E4DB7-1CF2-0505-0109-957591D9BF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0A89D-2EFB-2FAF-542C-433711F90FEA}"/>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899478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29CD08-51A9-C7C6-9538-01828689033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B7A38FB-D759-E866-7A97-6528486673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2BF00B-CB3F-ED34-C08C-931FA4FB6548}"/>
              </a:ext>
            </a:extLst>
          </p:cNvPr>
          <p:cNvSpPr>
            <a:spLocks noGrp="1"/>
          </p:cNvSpPr>
          <p:nvPr>
            <p:ph type="dt" sz="half" idx="10"/>
          </p:nvPr>
        </p:nvSpPr>
        <p:spPr/>
        <p:txBody>
          <a:bodyPr/>
          <a:lstStyle/>
          <a:p>
            <a:fld id="{83F48B1C-E5B1-D948-A4B1-A010872A4044}" type="datetimeFigureOut">
              <a:rPr lang="en-US" smtClean="0"/>
              <a:t>3/6/23</a:t>
            </a:fld>
            <a:endParaRPr lang="en-US"/>
          </a:p>
        </p:txBody>
      </p:sp>
      <p:sp>
        <p:nvSpPr>
          <p:cNvPr id="5" name="Footer Placeholder 4">
            <a:extLst>
              <a:ext uri="{FF2B5EF4-FFF2-40B4-BE49-F238E27FC236}">
                <a16:creationId xmlns:a16="http://schemas.microsoft.com/office/drawing/2014/main" id="{A5D8E4E4-895E-35FB-D1C5-F5ACDEB458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2B47F-DEED-8EF9-0543-48D5B1B69615}"/>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958496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6B4927-07D8-CDDA-34BF-CDD486581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0CABABF-5E0F-BA79-6BD4-FD96523D1F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96917B-D6C1-2DE8-0C40-12B093833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48B1C-E5B1-D948-A4B1-A010872A4044}" type="datetimeFigureOut">
              <a:rPr lang="en-US" smtClean="0"/>
              <a:t>3/6/23</a:t>
            </a:fld>
            <a:endParaRPr lang="en-US"/>
          </a:p>
        </p:txBody>
      </p:sp>
      <p:sp>
        <p:nvSpPr>
          <p:cNvPr id="5" name="Footer Placeholder 4">
            <a:extLst>
              <a:ext uri="{FF2B5EF4-FFF2-40B4-BE49-F238E27FC236}">
                <a16:creationId xmlns:a16="http://schemas.microsoft.com/office/drawing/2014/main" id="{FA4A899F-C225-E380-0075-51085AD584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33F790-4273-B501-483B-F79938A00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F8326B-8EB4-614C-A54E-2AC38C697C4E}" type="slidenum">
              <a:rPr lang="en-US" smtClean="0"/>
              <a:t>‹#›</a:t>
            </a:fld>
            <a:endParaRPr lang="en-US"/>
          </a:p>
        </p:txBody>
      </p:sp>
    </p:spTree>
    <p:extLst>
      <p:ext uri="{BB962C8B-B14F-4D97-AF65-F5344CB8AC3E}">
        <p14:creationId xmlns:p14="http://schemas.microsoft.com/office/powerpoint/2010/main" val="4243173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rofiles.sussex.ac.uk/p578153-caroline-bennett" TargetMode="External"/><Relationship Id="rId2" Type="http://schemas.openxmlformats.org/officeDocument/2006/relationships/hyperlink" Target="mailto:caroline.bennett@sussex.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0FB9A-483D-0223-4D0E-38F555036095}"/>
              </a:ext>
            </a:extLst>
          </p:cNvPr>
          <p:cNvSpPr>
            <a:spLocks noGrp="1"/>
          </p:cNvSpPr>
          <p:nvPr>
            <p:ph type="ctrTitle"/>
          </p:nvPr>
        </p:nvSpPr>
        <p:spPr>
          <a:xfrm>
            <a:off x="895349" y="593726"/>
            <a:ext cx="10891838" cy="2387600"/>
          </a:xfrm>
        </p:spPr>
        <p:txBody>
          <a:bodyPr>
            <a:normAutofit fontScale="90000"/>
          </a:bodyPr>
          <a:lstStyle/>
          <a:p>
            <a:pPr algn="r"/>
            <a:r>
              <a:rPr lang="en-GB" altLang="en-US" b="1" dirty="0">
                <a:solidFill>
                  <a:schemeClr val="bg1"/>
                </a:solidFill>
              </a:rPr>
              <a:t>Human Rights</a:t>
            </a:r>
            <a:br>
              <a:rPr lang="en-GB" altLang="en-US" b="1" dirty="0">
                <a:solidFill>
                  <a:schemeClr val="bg1"/>
                </a:solidFill>
              </a:rPr>
            </a:br>
            <a:r>
              <a:rPr lang="en-GB" altLang="en-US" b="1" dirty="0">
                <a:solidFill>
                  <a:schemeClr val="bg1"/>
                </a:solidFill>
              </a:rPr>
              <a:t>3rd Year Advanced Option – 30 credits </a:t>
            </a:r>
            <a:endParaRPr lang="en-US" b="1" dirty="0">
              <a:solidFill>
                <a:schemeClr val="bg1"/>
              </a:solidFill>
            </a:endParaRPr>
          </a:p>
        </p:txBody>
      </p:sp>
    </p:spTree>
    <p:extLst>
      <p:ext uri="{BB962C8B-B14F-4D97-AF65-F5344CB8AC3E}">
        <p14:creationId xmlns:p14="http://schemas.microsoft.com/office/powerpoint/2010/main" val="82774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p:txBody>
          <a:bodyPr>
            <a:normAutofit/>
          </a:bodyPr>
          <a:lstStyle/>
          <a:p>
            <a:pPr algn="ctr"/>
            <a:r>
              <a:rPr lang="en-US" sz="3400" b="1" dirty="0">
                <a:solidFill>
                  <a:schemeClr val="bg1"/>
                </a:solidFill>
                <a:latin typeface="Arial" panose="020B0604020202020204" pitchFamily="34" charset="0"/>
                <a:cs typeface="Arial" panose="020B0604020202020204" pitchFamily="34" charset="0"/>
              </a:rPr>
              <a:t>learning</a:t>
            </a:r>
            <a:r>
              <a:rPr lang="en-US" sz="3400" b="1" dirty="0">
                <a:latin typeface="Arial" panose="020B0604020202020204" pitchFamily="34" charset="0"/>
                <a:cs typeface="Arial" panose="020B0604020202020204" pitchFamily="34" charset="0"/>
              </a:rPr>
              <a:t> </a:t>
            </a:r>
            <a:r>
              <a:rPr lang="en-US" sz="3400" b="1" dirty="0">
                <a:solidFill>
                  <a:schemeClr val="bg1"/>
                </a:solidFill>
                <a:latin typeface="Arial" panose="020B0604020202020204" pitchFamily="34" charset="0"/>
                <a:cs typeface="Arial" panose="020B0604020202020204" pitchFamily="34" charset="0"/>
              </a:rPr>
              <a:t>outcomes</a:t>
            </a: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p:txBody>
          <a:bodyPr>
            <a:normAutofit fontScale="85000" lnSpcReduction="20000"/>
          </a:bodyPr>
          <a:lstStyle/>
          <a:p>
            <a:pPr marL="91440" indent="-91440" eaLnBrk="1" fontAlgn="auto" hangingPunct="1">
              <a:buFont typeface="Tw Cen MT" panose="020B0602020104020603" pitchFamily="34" charset="0"/>
              <a:buChar char=" "/>
              <a:defRPr/>
            </a:pPr>
            <a:endParaRPr lang="en-GB" altLang="en-US" sz="1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Systematically understand and critically evaluate key scholarly approaches to the philosophical and historical evolution, and contemporary forms, of human rights.</a:t>
            </a:r>
          </a:p>
          <a:p>
            <a:pPr marL="342900" indent="-342900" eaLnBrk="1" fontAlgn="auto" hangingPunct="1">
              <a:buFont typeface="+mj-lt"/>
              <a:buAutoNum type="arabicPeriod"/>
              <a:defRPr/>
            </a:pPr>
            <a:endParaRPr lang="en-GB" altLang="en-US" sz="2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Extend and apply theoretical understanding to specific contexts in the analysis of human rights practice.</a:t>
            </a:r>
          </a:p>
          <a:p>
            <a:pPr marL="342900" indent="-342900" eaLnBrk="1" fontAlgn="auto" hangingPunct="1">
              <a:buFont typeface="+mj-lt"/>
              <a:buAutoNum type="arabicPeriod"/>
              <a:defRPr/>
            </a:pPr>
            <a:endParaRPr lang="en-GB" altLang="en-US" sz="2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Manage and consolidate your own learning: demonstrate the ability to research, synthesise and make arguments on specific themes and materials related to the module</a:t>
            </a:r>
          </a:p>
          <a:p>
            <a:pPr marL="342900" indent="-342900" eaLnBrk="1" fontAlgn="auto" hangingPunct="1">
              <a:buFont typeface="+mj-lt"/>
              <a:buAutoNum type="arabicPeriod"/>
              <a:defRPr/>
            </a:pPr>
            <a:endParaRPr lang="en-GB" altLang="en-US" sz="2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Communicate your arguments to specialist and non-specialist audiences.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6105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p:txBody>
          <a:bodyPr>
            <a:normAutofit/>
          </a:bodyPr>
          <a:lstStyle/>
          <a:p>
            <a:pPr algn="ctr"/>
            <a:r>
              <a:rPr lang="en-GB" altLang="en-US" sz="3400" b="1" dirty="0">
                <a:solidFill>
                  <a:schemeClr val="bg1"/>
                </a:solidFill>
                <a:latin typeface="Arial" panose="020B0604020202020204" pitchFamily="34" charset="0"/>
                <a:cs typeface="Arial" panose="020B0604020202020204" pitchFamily="34" charset="0"/>
              </a:rPr>
              <a:t>human rights – course overview</a:t>
            </a:r>
            <a:endParaRPr lang="en-US" sz="34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p:txBody>
          <a:bodyPr>
            <a:normAutofit fontScale="85000" lnSpcReduction="10000"/>
          </a:bodyPr>
          <a:lstStyle/>
          <a:p>
            <a:pPr marL="0" indent="0">
              <a:spcBef>
                <a:spcPts val="1600"/>
              </a:spcBef>
              <a:buNone/>
            </a:pPr>
            <a:r>
              <a:rPr lang="en-NZ" b="0" i="0" dirty="0">
                <a:solidFill>
                  <a:schemeClr val="bg1"/>
                </a:solidFill>
                <a:effectLst/>
                <a:latin typeface="Arial" panose="020B0604020202020204" pitchFamily="34" charset="0"/>
                <a:cs typeface="Arial" panose="020B0604020202020204" pitchFamily="34" charset="0"/>
              </a:rPr>
              <a:t>This module introduces you to key, interdisciplinary approaches, to the philosophical and historical evolution, and contemporary forms and uses, of human rights – beyond a legal positivist approach. </a:t>
            </a:r>
          </a:p>
          <a:p>
            <a:pPr marL="0" indent="0">
              <a:spcBef>
                <a:spcPts val="1600"/>
              </a:spcBef>
              <a:buNone/>
            </a:pPr>
            <a:r>
              <a:rPr lang="en-NZ" b="0" i="0" dirty="0">
                <a:solidFill>
                  <a:schemeClr val="bg1"/>
                </a:solidFill>
                <a:effectLst/>
                <a:latin typeface="Arial" panose="020B0604020202020204" pitchFamily="34" charset="0"/>
                <a:cs typeface="Arial" panose="020B0604020202020204" pitchFamily="34" charset="0"/>
              </a:rPr>
              <a:t>During the course we will examine the cultural encounters and human experiences that emerge out of contemporary human rights regimes, taking case studies from a range of different cultural settings to focus on how culture and politics shapes these global practices, and how different groups understand, respond to and challenge such interventions. </a:t>
            </a:r>
          </a:p>
          <a:p>
            <a:pPr marL="0" indent="0">
              <a:spcBef>
                <a:spcPts val="1600"/>
              </a:spcBef>
              <a:buNone/>
            </a:pPr>
            <a:r>
              <a:rPr lang="en-NZ" b="0" i="0" dirty="0">
                <a:solidFill>
                  <a:schemeClr val="bg1"/>
                </a:solidFill>
                <a:effectLst/>
                <a:latin typeface="Arial" panose="020B0604020202020204" pitchFamily="34" charset="0"/>
                <a:cs typeface="Arial" panose="020B0604020202020204" pitchFamily="34" charset="0"/>
              </a:rPr>
              <a:t>Using monographs, podcasts and videos/film, the module’s focus is on the multi-faceted and contingent ways in which human rights are socially enacted (defined, claimed, interpreted, challenged, implemented and monitored), as well as the possibilities and limitations of human rights to realise their utopian potential. </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4077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p:txBody>
          <a:bodyPr>
            <a:normAutofit/>
          </a:bodyPr>
          <a:lstStyle/>
          <a:p>
            <a:pPr algn="ctr"/>
            <a:r>
              <a:rPr lang="en-US" sz="3400" b="1" dirty="0">
                <a:solidFill>
                  <a:schemeClr val="bg1"/>
                </a:solidFill>
                <a:latin typeface="Arial" panose="020B0604020202020204" pitchFamily="34" charset="0"/>
                <a:cs typeface="Arial" panose="020B0604020202020204" pitchFamily="34" charset="0"/>
              </a:rPr>
              <a:t>weekly topics</a:t>
            </a: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1557338" y="1825625"/>
            <a:ext cx="9796462" cy="4351338"/>
          </a:xfrm>
        </p:spPr>
        <p:txBody>
          <a:bodyPr>
            <a:normAutofit fontScale="77500" lnSpcReduction="20000"/>
          </a:bodyPr>
          <a:lstStyle/>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Situating Human Rights </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Claiming and contesting rights</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Human rights and the environment</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Refugees and rhetoric</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Women’s rights</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Labour and rights</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Indigenous rights and colonial genocide</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More than human rights</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Resistance</a:t>
            </a:r>
          </a:p>
          <a:p>
            <a:pPr marL="457200" indent="-457200" eaLnBrk="1" fontAlgn="auto" hangingPunct="1">
              <a:lnSpc>
                <a:spcPct val="90000"/>
              </a:lnSpc>
              <a:buFont typeface="Arial" panose="020B0604020202020204" pitchFamily="34" charset="0"/>
              <a:buChar char="•"/>
              <a:defRPr/>
            </a:pPr>
            <a:r>
              <a:rPr lang="en-GB" altLang="en-US" sz="2800" dirty="0">
                <a:solidFill>
                  <a:schemeClr val="bg1"/>
                </a:solidFill>
                <a:latin typeface="Arial" panose="020B0604020202020204" pitchFamily="34" charset="0"/>
                <a:cs typeface="Arial" panose="020B0604020202020204" pitchFamily="34" charset="0"/>
              </a:rPr>
              <a:t>Future of human rights </a:t>
            </a:r>
          </a:p>
          <a:p>
            <a:pPr eaLnBrk="1" fontAlgn="auto" hangingPunct="1">
              <a:lnSpc>
                <a:spcPct val="90000"/>
              </a:lnSpc>
              <a:buFont typeface="Tw Cen MT" panose="020B0602020104020603" pitchFamily="34" charset="0"/>
              <a:buNone/>
              <a:defRPr/>
            </a:pPr>
            <a:endParaRPr lang="en-GB" altLang="en-US" sz="2800" dirty="0">
              <a:solidFill>
                <a:schemeClr val="bg1"/>
              </a:solidFill>
              <a:latin typeface="Arial" panose="020B0604020202020204" pitchFamily="34" charset="0"/>
              <a:cs typeface="Arial" panose="020B0604020202020204" pitchFamily="34" charset="0"/>
            </a:endParaRPr>
          </a:p>
          <a:p>
            <a:pPr eaLnBrk="1" fontAlgn="auto" hangingPunct="1">
              <a:lnSpc>
                <a:spcPct val="90000"/>
              </a:lnSpc>
              <a:defRPr/>
            </a:pPr>
            <a:r>
              <a:rPr lang="en-GB" altLang="en-US" sz="2000" i="1" dirty="0">
                <a:solidFill>
                  <a:schemeClr val="bg1"/>
                </a:solidFill>
                <a:latin typeface="Arial" panose="020B0604020202020204" pitchFamily="34" charset="0"/>
                <a:cs typeface="Arial" panose="020B0604020202020204" pitchFamily="34" charset="0"/>
              </a:rPr>
              <a:t>NOTE: These may be subject to change, depending on contemporary situations</a:t>
            </a:r>
          </a:p>
        </p:txBody>
      </p:sp>
    </p:spTree>
    <p:extLst>
      <p:ext uri="{BB962C8B-B14F-4D97-AF65-F5344CB8AC3E}">
        <p14:creationId xmlns:p14="http://schemas.microsoft.com/office/powerpoint/2010/main" val="4998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p:txBody>
          <a:bodyPr>
            <a:normAutofit/>
          </a:bodyPr>
          <a:lstStyle/>
          <a:p>
            <a:pPr algn="ctr"/>
            <a:r>
              <a:rPr lang="en-GB" altLang="en-US" sz="3400" b="1" dirty="0">
                <a:solidFill>
                  <a:schemeClr val="bg1"/>
                </a:solidFill>
                <a:latin typeface="Arial" panose="020B0604020202020204" pitchFamily="34" charset="0"/>
                <a:cs typeface="Arial" panose="020B0604020202020204" pitchFamily="34" charset="0"/>
              </a:rPr>
              <a:t>teaching modes</a:t>
            </a:r>
            <a:endParaRPr lang="en-US" sz="34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p:txBody>
          <a:bodyPr/>
          <a:lstStyle/>
          <a:p>
            <a:pPr eaLnBrk="1" hangingPunct="1"/>
            <a:r>
              <a:rPr lang="en-GB" altLang="en-US" sz="2800" dirty="0">
                <a:solidFill>
                  <a:schemeClr val="bg1"/>
                </a:solidFill>
              </a:rPr>
              <a:t>1-hour weekly lecture </a:t>
            </a:r>
          </a:p>
          <a:p>
            <a:pPr eaLnBrk="1" hangingPunct="1"/>
            <a:r>
              <a:rPr lang="en-GB" altLang="en-US" sz="2800" dirty="0">
                <a:solidFill>
                  <a:schemeClr val="bg1"/>
                </a:solidFill>
              </a:rPr>
              <a:t>2-hour weekly seminar</a:t>
            </a:r>
          </a:p>
          <a:p>
            <a:pPr eaLnBrk="1" hangingPunct="1"/>
            <a:endParaRPr lang="en-GB" altLang="en-US" sz="2800" dirty="0">
              <a:solidFill>
                <a:schemeClr val="bg1"/>
              </a:solidFill>
            </a:endParaRPr>
          </a:p>
          <a:p>
            <a:pPr marL="0" indent="0" algn="l">
              <a:buNone/>
            </a:pPr>
            <a:r>
              <a:rPr lang="en-NZ" sz="2400" b="0" i="0" dirty="0">
                <a:solidFill>
                  <a:schemeClr val="bg1"/>
                </a:solidFill>
                <a:effectLst/>
                <a:latin typeface="Arial" panose="020B0604020202020204" pitchFamily="34" charset="0"/>
                <a:cs typeface="Arial" panose="020B0604020202020204" pitchFamily="34" charset="0"/>
              </a:rPr>
              <a:t>The course will be taught through a mixture of interactive lectures and seminars, as well as drawing on film, photography, and art, to think about the ways human rights are understood, enacted, and resisted globally. You will have the opportunity to critically engage with contemporary issues of your interest in both teaching and assessment, receiving feedback throughout the course.</a:t>
            </a:r>
          </a:p>
        </p:txBody>
      </p:sp>
    </p:spTree>
    <p:extLst>
      <p:ext uri="{BB962C8B-B14F-4D97-AF65-F5344CB8AC3E}">
        <p14:creationId xmlns:p14="http://schemas.microsoft.com/office/powerpoint/2010/main" val="2596284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p:txBody>
          <a:bodyPr>
            <a:normAutofit/>
          </a:bodyPr>
          <a:lstStyle/>
          <a:p>
            <a:pPr algn="ctr"/>
            <a:r>
              <a:rPr lang="en-GB" altLang="en-US" sz="3400" b="1" dirty="0">
                <a:solidFill>
                  <a:schemeClr val="bg1"/>
                </a:solidFill>
                <a:latin typeface="Arial" panose="020B0604020202020204" pitchFamily="34" charset="0"/>
                <a:cs typeface="Arial" panose="020B0604020202020204" pitchFamily="34" charset="0"/>
              </a:rPr>
              <a:t>assessment</a:t>
            </a:r>
            <a:endParaRPr lang="en-US" sz="34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p:txBody>
          <a:bodyPr/>
          <a:lstStyle/>
          <a:p>
            <a:pPr eaLnBrk="1" fontAlgn="auto" hangingPunct="1">
              <a:buFont typeface="Tw Cen MT" panose="020B0602020104020603" pitchFamily="34" charset="0"/>
              <a:buNone/>
              <a:defRPr/>
            </a:pPr>
            <a:r>
              <a:rPr lang="en-GB" sz="2800" dirty="0">
                <a:solidFill>
                  <a:schemeClr val="bg1"/>
                </a:solidFill>
                <a:latin typeface="Arial" panose="020B0604020202020204" pitchFamily="34" charset="0"/>
                <a:ea typeface="Calibri" panose="020F0502020204030204" pitchFamily="34" charset="0"/>
                <a:cs typeface="Arial" panose="020B0604020202020204" pitchFamily="34" charset="0"/>
              </a:rPr>
              <a:t>	Coursework: (100%)</a:t>
            </a:r>
          </a:p>
          <a:p>
            <a:pPr lvl="1">
              <a:defRPr/>
            </a:pPr>
            <a:r>
              <a:rPr lang="en-GB" dirty="0">
                <a:solidFill>
                  <a:schemeClr val="bg1"/>
                </a:solidFill>
                <a:latin typeface="Arial" panose="020B0604020202020204" pitchFamily="34" charset="0"/>
                <a:ea typeface="Calibri" panose="020F0502020204030204" pitchFamily="34" charset="0"/>
                <a:cs typeface="Arial" panose="020B0604020202020204" pitchFamily="34" charset="0"/>
              </a:rPr>
              <a:t>Portfolio - 2500 words, Week 6</a:t>
            </a:r>
          </a:p>
          <a:p>
            <a:pPr lvl="1">
              <a:defRPr/>
            </a:pPr>
            <a:r>
              <a:rPr lang="en-GB" dirty="0">
                <a:solidFill>
                  <a:schemeClr val="bg1"/>
                </a:solidFill>
                <a:latin typeface="Arial" panose="020B0604020202020204" pitchFamily="34" charset="0"/>
                <a:ea typeface="Calibri" panose="020F0502020204030204" pitchFamily="34" charset="0"/>
                <a:cs typeface="Arial" panose="020B0604020202020204" pitchFamily="34" charset="0"/>
              </a:rPr>
              <a:t>Essay – 2500 words, Week 11</a:t>
            </a:r>
            <a:endParaRPr lang="en-GB" altLang="en-US" dirty="0">
              <a:solidFill>
                <a:schemeClr val="bg1"/>
              </a:solidFill>
              <a:latin typeface="Arial" panose="020B0604020202020204" pitchFamily="34" charset="0"/>
              <a:cs typeface="Arial" panose="020B0604020202020204" pitchFamily="34" charset="0"/>
            </a:endParaRPr>
          </a:p>
          <a:p>
            <a:pPr eaLnBrk="1" fontAlgn="auto" hangingPunct="1">
              <a:buFont typeface="Tw Cen MT" panose="020B0602020104020603" pitchFamily="34" charset="0"/>
              <a:buNone/>
              <a:defRPr/>
            </a:pPr>
            <a:endParaRPr lang="en-GB" altLang="en-US" dirty="0">
              <a:solidFill>
                <a:schemeClr val="bg1"/>
              </a:solidFill>
              <a:latin typeface="Arial" panose="020B0604020202020204" pitchFamily="34" charset="0"/>
              <a:cs typeface="Arial" panose="020B0604020202020204" pitchFamily="34" charset="0"/>
            </a:endParaRPr>
          </a:p>
          <a:p>
            <a:pPr eaLnBrk="1" fontAlgn="auto" hangingPunct="1">
              <a:buFont typeface="Tw Cen MT" panose="020B0602020104020603" pitchFamily="34" charset="0"/>
              <a:buNone/>
              <a:defRPr/>
            </a:pPr>
            <a:r>
              <a:rPr lang="en-GB" altLang="en-US" sz="2800" dirty="0">
                <a:solidFill>
                  <a:schemeClr val="bg1"/>
                </a:solidFill>
                <a:latin typeface="Arial" panose="020B0604020202020204" pitchFamily="34" charset="0"/>
                <a:cs typeface="Arial" panose="020B0604020202020204" pitchFamily="34" charset="0"/>
              </a:rPr>
              <a:t>	These can be on any subject related to human rights and are not restricted to the subjects that we consider in the lecture and seminar.</a:t>
            </a:r>
          </a:p>
          <a:p>
            <a:pPr eaLnBrk="1" fontAlgn="auto" hangingPunct="1">
              <a:buFont typeface="Tw Cen MT" panose="020B0602020104020603" pitchFamily="34" charset="0"/>
              <a:buNone/>
              <a:defRPr/>
            </a:pPr>
            <a:endParaRPr lang="en-GB" altLang="en-US" sz="2800" dirty="0">
              <a:solidFill>
                <a:schemeClr val="bg1"/>
              </a:solidFill>
              <a:latin typeface="Arial" panose="020B0604020202020204" pitchFamily="34" charset="0"/>
              <a:cs typeface="Arial" panose="020B0604020202020204" pitchFamily="34" charset="0"/>
            </a:endParaRPr>
          </a:p>
          <a:p>
            <a:pPr eaLnBrk="1" fontAlgn="auto" hangingPunct="1">
              <a:buFont typeface="Tw Cen MT" panose="020B0602020104020603" pitchFamily="34" charset="0"/>
              <a:buNone/>
              <a:defRPr/>
            </a:pPr>
            <a:r>
              <a:rPr lang="en-GB" altLang="en-US" sz="2800" dirty="0">
                <a:solidFill>
                  <a:schemeClr val="bg1"/>
                </a:solidFill>
                <a:latin typeface="Arial" panose="020B0604020202020204" pitchFamily="34" charset="0"/>
                <a:cs typeface="Arial" panose="020B0604020202020204" pitchFamily="34" charset="0"/>
              </a:rPr>
              <a:t>	See the next slide for a list of past subjects</a:t>
            </a:r>
          </a:p>
        </p:txBody>
      </p:sp>
    </p:spTree>
    <p:extLst>
      <p:ext uri="{BB962C8B-B14F-4D97-AF65-F5344CB8AC3E}">
        <p14:creationId xmlns:p14="http://schemas.microsoft.com/office/powerpoint/2010/main" val="292315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a:xfrm>
            <a:off x="838200" y="18255"/>
            <a:ext cx="10515600" cy="1325563"/>
          </a:xfrm>
        </p:spPr>
        <p:txBody>
          <a:bodyPr>
            <a:normAutofit/>
          </a:bodyPr>
          <a:lstStyle/>
          <a:p>
            <a:pPr algn="ctr"/>
            <a:r>
              <a:rPr lang="en-GB" sz="2000" b="1" dirty="0">
                <a:solidFill>
                  <a:schemeClr val="bg1"/>
                </a:solidFill>
                <a:latin typeface="Arial" panose="020B0604020202020204" pitchFamily="34" charset="0"/>
                <a:cs typeface="Arial" panose="020B0604020202020204" pitchFamily="34" charset="0"/>
              </a:rPr>
              <a:t>examples of previous assessment topics</a:t>
            </a:r>
            <a:endParaRPr lang="en-US" sz="20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666750" y="1253331"/>
            <a:ext cx="11063288" cy="4351338"/>
          </a:xfrm>
        </p:spPr>
        <p:txBody>
          <a:bodyPr>
            <a:noAutofit/>
          </a:bodyPr>
          <a:lstStyle/>
          <a:p>
            <a:pPr marL="285750" indent="-285750" eaLnBrk="1" fontAlgn="auto" hangingPunct="1">
              <a:buFont typeface="Arial" panose="020B0604020202020204" pitchFamily="34" charset="0"/>
              <a:buChar char="•"/>
              <a:defRPr/>
            </a:pPr>
            <a:r>
              <a:rPr lang="en-NZ" sz="1800" i="0" dirty="0">
                <a:solidFill>
                  <a:schemeClr val="bg1"/>
                </a:solidFill>
                <a:effectLst/>
                <a:latin typeface="Arial" panose="020B0604020202020204" pitchFamily="34" charset="0"/>
                <a:cs typeface="Arial" panose="020B0604020202020204" pitchFamily="34" charset="0"/>
              </a:rPr>
              <a:t>The human rights project as a form of neo-colonialism/the globalisation of human rights</a:t>
            </a:r>
            <a:endParaRPr lang="en-GB" sz="1800" dirty="0">
              <a:solidFill>
                <a:schemeClr val="bg1"/>
              </a:solidFill>
              <a:latin typeface="Arial" panose="020B0604020202020204" pitchFamily="34" charset="0"/>
              <a:cs typeface="Arial" panose="020B0604020202020204" pitchFamily="34" charset="0"/>
            </a:endParaRP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Government rhetoric on refugees as a form of legalised discrimination</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Do the dead have human rights? </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The weaponization of women’s rights in the global war on terror</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Is toxic pollution a human rights issue?</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Undefined terms? Are alternative framings of sexual orientation more effective than human rights at protecting sexual minorities?</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Abortion law in Northern Ireland: exploring the relationship between stigma and reproductive rights</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Is the prevalent narrative of child soldiers as coerced victims adequate for contemporary conflicts?</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The right to education in conflict zones: Palestine</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Enforced disappearance &amp; extraordinary rendition: booksellers’ disappearance in Thailand &amp; Hong Kong</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Are disabled people fairly represented in International Human Rights Law?</a:t>
            </a:r>
          </a:p>
          <a:p>
            <a:pPr marL="285750" indent="-285750" eaLnBrk="1" fontAlgn="auto" hangingPunct="1">
              <a:buFont typeface="Arial" panose="020B0604020202020204" pitchFamily="34" charset="0"/>
              <a:buChar char="•"/>
              <a:defRPr/>
            </a:pPr>
            <a:r>
              <a:rPr lang="en-NZ" sz="1800" i="0" dirty="0">
                <a:solidFill>
                  <a:schemeClr val="bg1"/>
                </a:solidFill>
                <a:effectLst/>
                <a:latin typeface="Arial" panose="020B0604020202020204" pitchFamily="34" charset="0"/>
                <a:cs typeface="Arial" panose="020B0604020202020204" pitchFamily="34" charset="0"/>
              </a:rPr>
              <a:t>How does protest in China use the framework of human rights to resist authority?</a:t>
            </a:r>
          </a:p>
          <a:p>
            <a:pPr marL="285750" indent="-285750" eaLnBrk="1" fontAlgn="auto" hangingPunct="1">
              <a:buFont typeface="Arial" panose="020B0604020202020204" pitchFamily="34" charset="0"/>
              <a:buChar char="•"/>
              <a:defRPr/>
            </a:pPr>
            <a:r>
              <a:rPr lang="en-NZ" sz="1800" dirty="0">
                <a:solidFill>
                  <a:schemeClr val="bg1"/>
                </a:solidFill>
                <a:latin typeface="Arial" panose="020B0604020202020204" pitchFamily="34" charset="0"/>
                <a:cs typeface="Arial" panose="020B0604020202020204" pitchFamily="34" charset="0"/>
              </a:rPr>
              <a:t>The human rights of indigenous people in a settler colonial state: Aotearoa New Zealand</a:t>
            </a:r>
            <a:endParaRPr lang="en-NZ" sz="1800"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882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a:xfrm>
            <a:off x="838200" y="722312"/>
            <a:ext cx="10515600" cy="1325563"/>
          </a:xfrm>
        </p:spPr>
        <p:txBody>
          <a:bodyPr>
            <a:normAutofit/>
          </a:bodyPr>
          <a:lstStyle/>
          <a:p>
            <a:pPr algn="ctr"/>
            <a:r>
              <a:rPr lang="en-GB" altLang="en-US" sz="3400" b="1" dirty="0">
                <a:solidFill>
                  <a:schemeClr val="bg1"/>
                </a:solidFill>
                <a:latin typeface="Arial" panose="020B0604020202020204" pitchFamily="34" charset="0"/>
                <a:cs typeface="Arial" panose="020B0604020202020204" pitchFamily="34" charset="0"/>
              </a:rPr>
              <a:t>course convenor: Caroline Bennett</a:t>
            </a:r>
            <a:endParaRPr lang="en-US" sz="34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838200" y="2768600"/>
            <a:ext cx="10515600" cy="4351338"/>
          </a:xfrm>
        </p:spPr>
        <p:txBody>
          <a:bodyPr/>
          <a:lstStyle/>
          <a:p>
            <a:pPr algn="ctr" eaLnBrk="1" fontAlgn="auto" hangingPunct="1">
              <a:buFont typeface="Tw Cen MT" panose="020B0602020104020603" pitchFamily="34" charset="0"/>
              <a:buNone/>
              <a:defRPr/>
            </a:pPr>
            <a:r>
              <a:rPr lang="en-GB" sz="2800" dirty="0">
                <a:solidFill>
                  <a:schemeClr val="bg1"/>
                </a:solidFill>
                <a:latin typeface="Arial" panose="020B0604020202020204" pitchFamily="34" charset="0"/>
                <a:ea typeface="Calibri" panose="020F0502020204030204" pitchFamily="34" charset="0"/>
                <a:cs typeface="Arial" panose="020B0604020202020204" pitchFamily="34" charset="0"/>
              </a:rPr>
              <a:t>	For any questions or further information, please email:</a:t>
            </a:r>
          </a:p>
          <a:p>
            <a:pPr algn="ctr" eaLnBrk="1" fontAlgn="auto" hangingPunct="1">
              <a:buFont typeface="Tw Cen MT" panose="020B0602020104020603" pitchFamily="34" charset="0"/>
              <a:buNone/>
              <a:defRPr/>
            </a:pPr>
            <a:endParaRPr lang="en-GB" altLang="en-US" dirty="0">
              <a:solidFill>
                <a:schemeClr val="bg1"/>
              </a:solidFill>
              <a:latin typeface="Arial" panose="020B0604020202020204" pitchFamily="34" charset="0"/>
              <a:cs typeface="Arial" panose="020B0604020202020204" pitchFamily="34" charset="0"/>
            </a:endParaRPr>
          </a:p>
          <a:p>
            <a:pPr marL="0" indent="0" algn="ctr">
              <a:buNone/>
              <a:defRPr/>
            </a:pPr>
            <a:r>
              <a:rPr lang="en-GB" altLang="en-US" dirty="0">
                <a:solidFill>
                  <a:srgbClr val="0563C1"/>
                </a:solidFill>
                <a:latin typeface="Arial" panose="020B0604020202020204" pitchFamily="34" charset="0"/>
                <a:cs typeface="Arial" panose="020B0604020202020204" pitchFamily="34" charset="0"/>
                <a:hlinkClick r:id="rId2"/>
              </a:rPr>
              <a:t>c</a:t>
            </a:r>
            <a:r>
              <a:rPr lang="en-GB" altLang="en-US" dirty="0">
                <a:solidFill>
                  <a:srgbClr val="0070C0"/>
                </a:solidFill>
                <a:latin typeface="Arial" panose="020B0604020202020204" pitchFamily="34" charset="0"/>
                <a:cs typeface="Arial" panose="020B0604020202020204" pitchFamily="34" charset="0"/>
                <a:hlinkClick r:id="rId2"/>
              </a:rPr>
              <a:t>aroline.bennett@sussex.ac.uk </a:t>
            </a:r>
            <a:endParaRPr lang="en-GB" altLang="en-US" dirty="0">
              <a:solidFill>
                <a:srgbClr val="0070C0"/>
              </a:solidFill>
              <a:latin typeface="Arial" panose="020B0604020202020204" pitchFamily="34" charset="0"/>
              <a:cs typeface="Arial" panose="020B0604020202020204" pitchFamily="34" charset="0"/>
            </a:endParaRPr>
          </a:p>
          <a:p>
            <a:pPr marL="0" indent="0" algn="ctr">
              <a:buNone/>
              <a:defRPr/>
            </a:pPr>
            <a:endParaRPr lang="en-GB" altLang="en-US" dirty="0">
              <a:solidFill>
                <a:srgbClr val="0070C0"/>
              </a:solidFill>
              <a:latin typeface="Arial" panose="020B0604020202020204" pitchFamily="34" charset="0"/>
              <a:cs typeface="Arial" panose="020B0604020202020204" pitchFamily="34" charset="0"/>
            </a:endParaRPr>
          </a:p>
          <a:p>
            <a:pPr marL="0" indent="0" algn="ctr">
              <a:buNone/>
              <a:defRPr/>
            </a:pPr>
            <a:r>
              <a:rPr lang="en-GB" altLang="en-US" dirty="0">
                <a:solidFill>
                  <a:srgbClr val="0070C0"/>
                </a:solidFill>
                <a:hlinkClick r:id="rId3">
                  <a:extLst>
                    <a:ext uri="{A12FA001-AC4F-418D-AE19-62706E023703}">
                      <ahyp:hlinkClr xmlns:ahyp="http://schemas.microsoft.com/office/drawing/2018/hyperlinkcolor" val="tx"/>
                    </a:ext>
                  </a:extLst>
                </a:hlinkClick>
              </a:rPr>
              <a:t>https://profiles.sussex.ac.uk/p578153-caroline-bennett</a:t>
            </a:r>
            <a:endParaRPr lang="en-GB" altLang="en-US" dirty="0">
              <a:solidFill>
                <a:srgbClr val="0070C0"/>
              </a:solidFill>
            </a:endParaRPr>
          </a:p>
          <a:p>
            <a:pPr eaLnBrk="1" fontAlgn="auto" hangingPunct="1">
              <a:buFont typeface="Tw Cen MT" panose="020B0602020104020603" pitchFamily="34" charset="0"/>
              <a:buNone/>
              <a:defRPr/>
            </a:pPr>
            <a:endParaRPr lang="en-GB" altLang="en-US"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5142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623</Words>
  <Application>Microsoft Macintosh PowerPoint</Application>
  <PresentationFormat>Widescreen</PresentationFormat>
  <Paragraphs>60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Tw Cen MT</vt:lpstr>
      <vt:lpstr>Office Theme</vt:lpstr>
      <vt:lpstr>Human Rights 3rd Year Advanced Option – 30 credits </vt:lpstr>
      <vt:lpstr>learning outcomes</vt:lpstr>
      <vt:lpstr>human rights – course overview</vt:lpstr>
      <vt:lpstr>weekly topics</vt:lpstr>
      <vt:lpstr>teaching modes</vt:lpstr>
      <vt:lpstr>assessment</vt:lpstr>
      <vt:lpstr>examples of previous assessment topics</vt:lpstr>
      <vt:lpstr>course convenor: Caroline Bennett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3rd Year Advanced Option – 30 credits </dc:title>
  <dc:creator>Caroline Bennett</dc:creator>
  <cp:lastModifiedBy>Caroline Bennett</cp:lastModifiedBy>
  <cp:revision>2</cp:revision>
  <dcterms:created xsi:type="dcterms:W3CDTF">2023-03-06T09:39:23Z</dcterms:created>
  <dcterms:modified xsi:type="dcterms:W3CDTF">2023-03-06T10:05:38Z</dcterms:modified>
</cp:coreProperties>
</file>