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4" r:id="rId5"/>
    <p:sldId id="267" r:id="rId6"/>
    <p:sldId id="266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66E4-1237-4A40-A78F-B122477163A5}" type="datetimeFigureOut">
              <a:rPr lang="en-GB" smtClean="0"/>
              <a:pPr/>
              <a:t>09/03/2021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0088-9918-4099-85E7-88D28D872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66E4-1237-4A40-A78F-B122477163A5}" type="datetimeFigureOut">
              <a:rPr lang="en-GB" smtClean="0"/>
              <a:pPr/>
              <a:t>09/03/2021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0088-9918-4099-85E7-88D28D872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66E4-1237-4A40-A78F-B122477163A5}" type="datetimeFigureOut">
              <a:rPr lang="en-GB" smtClean="0"/>
              <a:pPr/>
              <a:t>09/03/2021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0088-9918-4099-85E7-88D28D872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66E4-1237-4A40-A78F-B122477163A5}" type="datetimeFigureOut">
              <a:rPr lang="en-GB" smtClean="0"/>
              <a:pPr/>
              <a:t>09/03/2021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0088-9918-4099-85E7-88D28D872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66E4-1237-4A40-A78F-B122477163A5}" type="datetimeFigureOut">
              <a:rPr lang="en-GB" smtClean="0"/>
              <a:pPr/>
              <a:t>09/03/2021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0088-9918-4099-85E7-88D28D872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66E4-1237-4A40-A78F-B122477163A5}" type="datetimeFigureOut">
              <a:rPr lang="en-GB" smtClean="0"/>
              <a:pPr/>
              <a:t>09/03/2021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0088-9918-4099-85E7-88D28D872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66E4-1237-4A40-A78F-B122477163A5}" type="datetimeFigureOut">
              <a:rPr lang="en-GB" smtClean="0"/>
              <a:pPr/>
              <a:t>09/03/2021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0088-9918-4099-85E7-88D28D872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66E4-1237-4A40-A78F-B122477163A5}" type="datetimeFigureOut">
              <a:rPr lang="en-GB" smtClean="0"/>
              <a:pPr/>
              <a:t>09/03/2021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0088-9918-4099-85E7-88D28D872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66E4-1237-4A40-A78F-B122477163A5}" type="datetimeFigureOut">
              <a:rPr lang="en-GB" smtClean="0"/>
              <a:pPr/>
              <a:t>09/03/2021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0088-9918-4099-85E7-88D28D872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66E4-1237-4A40-A78F-B122477163A5}" type="datetimeFigureOut">
              <a:rPr lang="en-GB" smtClean="0"/>
              <a:pPr/>
              <a:t>09/03/2021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0088-9918-4099-85E7-88D28D872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66E4-1237-4A40-A78F-B122477163A5}" type="datetimeFigureOut">
              <a:rPr lang="en-GB" smtClean="0"/>
              <a:pPr/>
              <a:t>09/03/2021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0088-9918-4099-85E7-88D28D872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F66E4-1237-4A40-A78F-B122477163A5}" type="datetimeFigureOut">
              <a:rPr lang="en-GB" smtClean="0"/>
              <a:pPr/>
              <a:t>09/03/2021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50088-9918-4099-85E7-88D28D872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7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seoul city">
            <a:extLst>
              <a:ext uri="{FF2B5EF4-FFF2-40B4-BE49-F238E27FC236}">
                <a16:creationId xmlns:a16="http://schemas.microsoft.com/office/drawing/2014/main" id="{C8630750-A693-4A30-925D-94DEFF912A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2" r="13554" b="-1"/>
          <a:stretch/>
        </p:blipFill>
        <p:spPr bwMode="auto">
          <a:xfrm>
            <a:off x="20" y="1"/>
            <a:ext cx="9143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1700808"/>
            <a:ext cx="6885384" cy="403483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FFFF"/>
                </a:solidFill>
              </a:rPr>
              <a:t>East Asia Rising: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dirty="0">
                <a:solidFill>
                  <a:srgbClr val="FFFFFF"/>
                </a:solidFill>
              </a:rPr>
              <a:t>Beyond the American Century</a:t>
            </a:r>
            <a:br>
              <a:rPr lang="en-GB" dirty="0">
                <a:solidFill>
                  <a:srgbClr val="FFFFFF"/>
                </a:solidFill>
              </a:rPr>
            </a:br>
            <a:br>
              <a:rPr lang="en-GB" dirty="0">
                <a:solidFill>
                  <a:srgbClr val="FFFFFF"/>
                </a:solidFill>
              </a:rPr>
            </a:br>
            <a:br>
              <a:rPr lang="en-GB" dirty="0">
                <a:solidFill>
                  <a:srgbClr val="FFFFFF"/>
                </a:solidFill>
              </a:rPr>
            </a:br>
            <a:r>
              <a:rPr lang="en-GB" dirty="0">
                <a:solidFill>
                  <a:srgbClr val="FFFFFF"/>
                </a:solidFill>
              </a:rPr>
              <a:t>Prof. Kevin Gray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sz="2200" dirty="0">
                <a:solidFill>
                  <a:srgbClr val="FFFFFF"/>
                </a:solidFill>
              </a:rPr>
              <a:t>k.gray@sussex.ac.uk</a:t>
            </a:r>
            <a:br>
              <a:rPr lang="en-GB" sz="2200" dirty="0">
                <a:solidFill>
                  <a:srgbClr val="FFFFFF"/>
                </a:solidFill>
              </a:rPr>
            </a:br>
            <a:endParaRPr lang="en-GB" sz="22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63877"/>
            <a:ext cx="2620771" cy="4930246"/>
          </a:xfrm>
        </p:spPr>
        <p:txBody>
          <a:bodyPr>
            <a:normAutofit/>
          </a:bodyPr>
          <a:lstStyle/>
          <a:p>
            <a:pPr algn="r"/>
            <a:r>
              <a:rPr lang="en-GB" sz="3400" dirty="0">
                <a:solidFill>
                  <a:schemeClr val="accent1"/>
                </a:solidFill>
              </a:rPr>
              <a:t>East Asia Rising: Beyond the American Century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2023" y="963877"/>
            <a:ext cx="4783327" cy="4930246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GB" sz="1800" dirty="0"/>
              <a:t>By taking this module, you will develop an deep understanding of the world-historical rise of East Asia in the international system, with particular reference to the development of the region under post-war US hegemony as well as the extent to which there may now be a hegemonic transition under way in the region.</a:t>
            </a:r>
          </a:p>
          <a:p>
            <a:pPr>
              <a:lnSpc>
                <a:spcPct val="90000"/>
              </a:lnSpc>
            </a:pPr>
            <a:endParaRPr lang="en-GB" sz="1800" dirty="0"/>
          </a:p>
          <a:p>
            <a:pPr lvl="0">
              <a:lnSpc>
                <a:spcPct val="90000"/>
              </a:lnSpc>
            </a:pPr>
            <a:r>
              <a:rPr lang="en-GB" sz="1800" dirty="0"/>
              <a:t>You will be able to relate empirical practices to the relevant theoretical approaches in the fields of IR/IPE and development, and will be able to critically explain how such theories themselves have emerged out of the power struggles that have shaped the East Asia. </a:t>
            </a:r>
          </a:p>
          <a:p>
            <a:pPr marL="0" lvl="0" indent="0">
              <a:lnSpc>
                <a:spcPct val="90000"/>
              </a:lnSpc>
              <a:buNone/>
            </a:pPr>
            <a:endParaRPr lang="en-GB" sz="1800" dirty="0"/>
          </a:p>
          <a:p>
            <a:pPr lvl="0">
              <a:lnSpc>
                <a:spcPct val="90000"/>
              </a:lnSpc>
            </a:pPr>
            <a:r>
              <a:rPr lang="en-GB" sz="1800" dirty="0"/>
              <a:t>You will gain an understanding of the region that goes beyond elite-centred accounts of international relations and development to one that includes the role of social forces in the formation of the regional political economy.  </a:t>
            </a:r>
          </a:p>
          <a:p>
            <a:pPr marL="0" lvl="0" indent="0">
              <a:lnSpc>
                <a:spcPct val="90000"/>
              </a:lnSpc>
              <a:buNone/>
            </a:pPr>
            <a:endParaRPr lang="en-GB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4307D9-DA2A-47C3-824B-C87982933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321734"/>
            <a:ext cx="8178799" cy="1135737"/>
          </a:xfrm>
        </p:spPr>
        <p:txBody>
          <a:bodyPr>
            <a:normAutofit/>
          </a:bodyPr>
          <a:lstStyle/>
          <a:p>
            <a:r>
              <a:rPr lang="en-GB" sz="3100" dirty="0"/>
              <a:t>Teaching and Assessment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E2BFA-DA6F-4477-826D-09C449C29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1" y="1782981"/>
            <a:ext cx="5168391" cy="4393982"/>
          </a:xfrm>
        </p:spPr>
        <p:txBody>
          <a:bodyPr>
            <a:normAutofit/>
          </a:bodyPr>
          <a:lstStyle/>
          <a:p>
            <a:r>
              <a:rPr lang="en-GB" sz="2800" dirty="0"/>
              <a:t>Seminars are taught by a combination of lectures and seminars. </a:t>
            </a:r>
          </a:p>
          <a:p>
            <a:endParaRPr lang="en-GB" sz="2800" dirty="0"/>
          </a:p>
          <a:p>
            <a:r>
              <a:rPr lang="en-GB" sz="2800" dirty="0"/>
              <a:t>The module is assessed by a 3,500 word essay (70%), a book review (20%), and a group presentation (10%). </a:t>
            </a:r>
          </a:p>
          <a:p>
            <a:endParaRPr lang="en-GB" sz="1700" dirty="0"/>
          </a:p>
        </p:txBody>
      </p:sp>
      <p:pic>
        <p:nvPicPr>
          <p:cNvPr id="4098" name="Picture 2" descr="Image result for east asia geographical  map">
            <a:extLst>
              <a:ext uri="{FF2B5EF4-FFF2-40B4-BE49-F238E27FC236}">
                <a16:creationId xmlns:a16="http://schemas.microsoft.com/office/drawing/2014/main" id="{4F959378-EF5D-4562-AF60-AF9F458530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0" r="35101" b="3"/>
          <a:stretch/>
        </p:blipFill>
        <p:spPr bwMode="auto">
          <a:xfrm>
            <a:off x="5833044" y="1976277"/>
            <a:ext cx="3310955" cy="4881723"/>
          </a:xfrm>
          <a:custGeom>
            <a:avLst/>
            <a:gdLst>
              <a:gd name="connsiteX0" fmla="*/ 3151661 w 4414606"/>
              <a:gd name="connsiteY0" fmla="*/ 0 h 4881723"/>
              <a:gd name="connsiteX1" fmla="*/ 4414606 w 4414606"/>
              <a:gd name="connsiteY1" fmla="*/ 1262946 h 4881723"/>
              <a:gd name="connsiteX2" fmla="*/ 4414606 w 4414606"/>
              <a:gd name="connsiteY2" fmla="*/ 4881723 h 4881723"/>
              <a:gd name="connsiteX3" fmla="*/ 1730061 w 4414606"/>
              <a:gd name="connsiteY3" fmla="*/ 4881723 h 4881723"/>
              <a:gd name="connsiteX4" fmla="*/ 0 w 4414606"/>
              <a:gd name="connsiteY4" fmla="*/ 3151662 h 488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4606" h="4881723">
                <a:moveTo>
                  <a:pt x="3151661" y="0"/>
                </a:moveTo>
                <a:lnTo>
                  <a:pt x="4414606" y="1262946"/>
                </a:lnTo>
                <a:lnTo>
                  <a:pt x="4414606" y="4881723"/>
                </a:lnTo>
                <a:lnTo>
                  <a:pt x="1730061" y="4881723"/>
                </a:lnTo>
                <a:lnTo>
                  <a:pt x="0" y="315166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08801" y="2200695"/>
            <a:ext cx="645368" cy="484026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00197" y="1502156"/>
            <a:ext cx="2532832" cy="954774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628518" y="5230015"/>
            <a:ext cx="2017580" cy="760545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60240" y="5789405"/>
            <a:ext cx="485578" cy="36418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989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A4520-2AC2-4B60-9D5D-AE86E5F2A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365125"/>
            <a:ext cx="3840085" cy="1692794"/>
          </a:xfrm>
        </p:spPr>
        <p:txBody>
          <a:bodyPr>
            <a:normAutofit/>
          </a:bodyPr>
          <a:lstStyle/>
          <a:p>
            <a:r>
              <a:rPr lang="en-GB" dirty="0"/>
              <a:t>Seminar List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7548C-95C1-458C-B0EA-3BB382573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42" y="2492895"/>
            <a:ext cx="4956013" cy="399993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Week 1  	The Origins of Post-War East Asian Capitalism</a:t>
            </a:r>
          </a:p>
          <a:p>
            <a:pPr>
              <a:lnSpc>
                <a:spcPct val="90000"/>
              </a:lnSpc>
            </a:pPr>
            <a:endParaRPr lang="en-GB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Week 2	National Developmentalism in Northeast Asia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 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Week 3	Dependent Development in Southeast Asia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 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Week 4 	China’s Re-engagement with the Global Economy</a:t>
            </a:r>
            <a:r>
              <a:rPr lang="en-GB" sz="1400" i="1" dirty="0"/>
              <a:t> </a:t>
            </a:r>
            <a:endParaRPr lang="en-GB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 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Week 5 	Labour and Capital in East Asia</a:t>
            </a:r>
            <a:r>
              <a:rPr lang="en-GB" sz="1400" u="sng" dirty="0"/>
              <a:t> </a:t>
            </a:r>
            <a:endParaRPr lang="en-GB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 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Week 6  	The East Asian Financial Crisis and Neoliberalism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 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Week 7 	North Korea: Towards Market Socialism?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 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Week 8  	East Asian Regionalism: Keeping the US out?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 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Week 9  	The Rise of China: Hegemonic Transition?</a:t>
            </a:r>
          </a:p>
          <a:p>
            <a:pPr>
              <a:lnSpc>
                <a:spcPct val="90000"/>
              </a:lnSpc>
            </a:pPr>
            <a:endParaRPr lang="en-GB" sz="1100" dirty="0"/>
          </a:p>
        </p:txBody>
      </p:sp>
      <p:pic>
        <p:nvPicPr>
          <p:cNvPr id="2050" name="Picture 2" descr="Image result for hong kong cargo harbour">
            <a:extLst>
              <a:ext uri="{FF2B5EF4-FFF2-40B4-BE49-F238E27FC236}">
                <a16:creationId xmlns:a16="http://schemas.microsoft.com/office/drawing/2014/main" id="{FD4CD3A3-213E-447E-B551-00D63F971B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4" r="40620"/>
          <a:stretch/>
        </p:blipFill>
        <p:spPr bwMode="auto"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628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9CAFD3-2892-46B7-A097-AE1057D71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321734"/>
            <a:ext cx="8178799" cy="1135737"/>
          </a:xfrm>
        </p:spPr>
        <p:txBody>
          <a:bodyPr>
            <a:normAutofit/>
          </a:bodyPr>
          <a:lstStyle/>
          <a:p>
            <a:r>
              <a:rPr lang="en-GB" sz="3100"/>
              <a:t>Indicative 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642DE-A1CE-4140-853C-844F0778B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32" y="1577515"/>
            <a:ext cx="5168391" cy="439398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endParaRPr lang="en-GB" sz="1100" dirty="0"/>
          </a:p>
          <a:p>
            <a:pPr marL="0" indent="0">
              <a:lnSpc>
                <a:spcPct val="90000"/>
              </a:lnSpc>
              <a:buNone/>
            </a:pPr>
            <a:endParaRPr lang="en-GB" sz="1100" dirty="0"/>
          </a:p>
          <a:p>
            <a:pPr>
              <a:lnSpc>
                <a:spcPct val="90000"/>
              </a:lnSpc>
            </a:pPr>
            <a:r>
              <a:rPr lang="en-GB" sz="1500" dirty="0"/>
              <a:t>Richard Stubbs (2005) </a:t>
            </a:r>
            <a:r>
              <a:rPr lang="en-GB" sz="1500" i="1" dirty="0"/>
              <a:t>Rethinking Asia’s Economic Miracle: The Political Economy of War, Prosperity and Crisis</a:t>
            </a:r>
            <a:r>
              <a:rPr lang="en-GB" sz="1500" dirty="0"/>
              <a:t> (Basingstoke: Palgrave Macmillan).</a:t>
            </a:r>
          </a:p>
          <a:p>
            <a:pPr>
              <a:lnSpc>
                <a:spcPct val="90000"/>
              </a:lnSpc>
            </a:pPr>
            <a:endParaRPr lang="en-GB" sz="1500" dirty="0"/>
          </a:p>
          <a:p>
            <a:pPr>
              <a:lnSpc>
                <a:spcPct val="90000"/>
              </a:lnSpc>
            </a:pPr>
            <a:r>
              <a:rPr lang="en-GB" sz="1500" dirty="0"/>
              <a:t>Kevin Gray (2015). </a:t>
            </a:r>
            <a:r>
              <a:rPr lang="en-GB" sz="1500" i="1" dirty="0"/>
              <a:t>Labour and Development in East Asia: Social Forces and Passive Revolution</a:t>
            </a:r>
            <a:r>
              <a:rPr lang="en-GB" sz="1500" dirty="0"/>
              <a:t>. London: Routledge.</a:t>
            </a:r>
          </a:p>
          <a:p>
            <a:pPr>
              <a:lnSpc>
                <a:spcPct val="90000"/>
              </a:lnSpc>
            </a:pPr>
            <a:endParaRPr lang="en-GB" sz="1500" dirty="0"/>
          </a:p>
          <a:p>
            <a:pPr>
              <a:lnSpc>
                <a:spcPct val="90000"/>
              </a:lnSpc>
            </a:pPr>
            <a:r>
              <a:rPr lang="en-GB" sz="1500" dirty="0"/>
              <a:t>Mark T. Berger (2004) </a:t>
            </a:r>
            <a:r>
              <a:rPr lang="en-GB" sz="1500" i="1" dirty="0"/>
              <a:t>The Battle for Asia: From decolonization to globalization</a:t>
            </a:r>
            <a:r>
              <a:rPr lang="en-GB" sz="1500" dirty="0"/>
              <a:t> (London: </a:t>
            </a:r>
            <a:r>
              <a:rPr lang="en-GB" sz="1500" dirty="0" err="1"/>
              <a:t>RoutledgeCurzon</a:t>
            </a:r>
            <a:r>
              <a:rPr lang="en-GB" sz="1500" dirty="0"/>
              <a:t>).</a:t>
            </a:r>
          </a:p>
          <a:p>
            <a:pPr>
              <a:lnSpc>
                <a:spcPct val="90000"/>
              </a:lnSpc>
            </a:pPr>
            <a:endParaRPr lang="en-GB" sz="1500" dirty="0"/>
          </a:p>
          <a:p>
            <a:pPr>
              <a:lnSpc>
                <a:spcPct val="90000"/>
              </a:lnSpc>
            </a:pPr>
            <a:r>
              <a:rPr lang="en-GB" sz="1500" dirty="0"/>
              <a:t>Paul Burkett and Martin Hart-Landsberg (2000) </a:t>
            </a:r>
            <a:r>
              <a:rPr lang="en-GB" sz="1500" i="1" dirty="0"/>
              <a:t>Development, Crisis, and Class Struggle: Learning from Japan and East Asia,</a:t>
            </a:r>
            <a:r>
              <a:rPr lang="en-GB" sz="1500" dirty="0"/>
              <a:t> (New York: St Martins Press).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500" dirty="0"/>
              <a:t> </a:t>
            </a:r>
          </a:p>
          <a:p>
            <a:pPr>
              <a:lnSpc>
                <a:spcPct val="90000"/>
              </a:lnSpc>
            </a:pPr>
            <a:r>
              <a:rPr lang="en-GB" sz="1500" dirty="0"/>
              <a:t>Jeffrey Henderson, </a:t>
            </a:r>
            <a:r>
              <a:rPr lang="en-GB" sz="1500" i="1" dirty="0"/>
              <a:t>East Asian Transformation: on the political economy of dynamism, governance, and crisis </a:t>
            </a:r>
            <a:r>
              <a:rPr lang="en-GB" sz="1500" dirty="0"/>
              <a:t>(London: Routledge, 2010). </a:t>
            </a:r>
          </a:p>
          <a:p>
            <a:pPr>
              <a:lnSpc>
                <a:spcPct val="90000"/>
              </a:lnSpc>
            </a:pPr>
            <a:endParaRPr lang="en-GB" sz="1500" dirty="0"/>
          </a:p>
          <a:p>
            <a:pPr>
              <a:lnSpc>
                <a:spcPct val="90000"/>
              </a:lnSpc>
            </a:pPr>
            <a:r>
              <a:rPr lang="en-GB" sz="1500" dirty="0" err="1"/>
              <a:t>Katsiaficas</a:t>
            </a:r>
            <a:r>
              <a:rPr lang="en-GB" sz="1500" dirty="0"/>
              <a:t>, G. (2012). </a:t>
            </a:r>
            <a:r>
              <a:rPr lang="en-GB" sz="1500" i="1" dirty="0"/>
              <a:t>Asia’s Unknown Uprisings.</a:t>
            </a:r>
            <a:r>
              <a:rPr lang="en-GB" sz="1500" dirty="0"/>
              <a:t> Oakland, CA: PM Press. Volumes 1 &amp; 2.</a:t>
            </a:r>
          </a:p>
          <a:p>
            <a:pPr marL="0" indent="0">
              <a:lnSpc>
                <a:spcPct val="90000"/>
              </a:lnSpc>
              <a:buNone/>
            </a:pPr>
            <a:endParaRPr lang="en-GB" sz="1500" dirty="0"/>
          </a:p>
          <a:p>
            <a:pPr>
              <a:lnSpc>
                <a:spcPct val="90000"/>
              </a:lnSpc>
            </a:pPr>
            <a:r>
              <a:rPr lang="en-GB" sz="1500" dirty="0"/>
              <a:t>Glassman, J. (2018) </a:t>
            </a:r>
            <a:r>
              <a:rPr lang="en-GB" sz="1500" i="1" dirty="0"/>
              <a:t>Drums of War, Drums of Development: The Formation of a Pacific Ruling Class and Industrial Transformation in East and Southeast Asia, 1945-1980</a:t>
            </a:r>
            <a:r>
              <a:rPr lang="en-GB" sz="1500" dirty="0"/>
              <a:t>. Leiden: Brill.</a:t>
            </a:r>
          </a:p>
          <a:p>
            <a:pPr>
              <a:lnSpc>
                <a:spcPct val="90000"/>
              </a:lnSpc>
            </a:pPr>
            <a:endParaRPr lang="en-GB" sz="1100" dirty="0"/>
          </a:p>
        </p:txBody>
      </p:sp>
      <p:pic>
        <p:nvPicPr>
          <p:cNvPr id="3074" name="Picture 2" descr="Image result for korea confucian library">
            <a:extLst>
              <a:ext uri="{FF2B5EF4-FFF2-40B4-BE49-F238E27FC236}">
                <a16:creationId xmlns:a16="http://schemas.microsoft.com/office/drawing/2014/main" id="{FD65D133-E95E-4348-8A96-458EEE7807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0" r="18321" b="-3"/>
          <a:stretch/>
        </p:blipFill>
        <p:spPr bwMode="auto">
          <a:xfrm>
            <a:off x="5833044" y="1976277"/>
            <a:ext cx="3310955" cy="4881723"/>
          </a:xfrm>
          <a:custGeom>
            <a:avLst/>
            <a:gdLst>
              <a:gd name="connsiteX0" fmla="*/ 3151661 w 4414606"/>
              <a:gd name="connsiteY0" fmla="*/ 0 h 4881723"/>
              <a:gd name="connsiteX1" fmla="*/ 4414606 w 4414606"/>
              <a:gd name="connsiteY1" fmla="*/ 1262946 h 4881723"/>
              <a:gd name="connsiteX2" fmla="*/ 4414606 w 4414606"/>
              <a:gd name="connsiteY2" fmla="*/ 4881723 h 4881723"/>
              <a:gd name="connsiteX3" fmla="*/ 1730061 w 4414606"/>
              <a:gd name="connsiteY3" fmla="*/ 4881723 h 4881723"/>
              <a:gd name="connsiteX4" fmla="*/ 0 w 4414606"/>
              <a:gd name="connsiteY4" fmla="*/ 3151662 h 488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4606" h="4881723">
                <a:moveTo>
                  <a:pt x="3151661" y="0"/>
                </a:moveTo>
                <a:lnTo>
                  <a:pt x="4414606" y="1262946"/>
                </a:lnTo>
                <a:lnTo>
                  <a:pt x="4414606" y="4881723"/>
                </a:lnTo>
                <a:lnTo>
                  <a:pt x="1730061" y="4881723"/>
                </a:lnTo>
                <a:lnTo>
                  <a:pt x="0" y="315166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7" name="Rectangle 7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08801" y="2200695"/>
            <a:ext cx="645368" cy="484026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00197" y="1502156"/>
            <a:ext cx="2532832" cy="954774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628518" y="5230015"/>
            <a:ext cx="2017580" cy="760545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60240" y="5789405"/>
            <a:ext cx="485578" cy="36418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38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6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D87055-2DFE-4FB2-A517-872EE2727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713232"/>
            <a:ext cx="3865626" cy="1197864"/>
          </a:xfrm>
        </p:spPr>
        <p:txBody>
          <a:bodyPr>
            <a:normAutofit/>
          </a:bodyPr>
          <a:lstStyle/>
          <a:p>
            <a:r>
              <a:rPr lang="en-GB"/>
              <a:t>About me:</a:t>
            </a:r>
            <a:endParaRPr lang="en-GB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DF5FE34-0A41-407A-8D94-10FCF68F1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56616" y="831087"/>
            <a:ext cx="0" cy="914400"/>
          </a:xfrm>
          <a:prstGeom prst="line">
            <a:avLst/>
          </a:prstGeom>
          <a:ln w="190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42AF8-B8CB-43D5-B570-0DA25D6E8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048256"/>
            <a:ext cx="3865626" cy="4123944"/>
          </a:xfrm>
        </p:spPr>
        <p:txBody>
          <a:bodyPr anchor="t">
            <a:normAutofit fontScale="92500"/>
          </a:bodyPr>
          <a:lstStyle/>
          <a:p>
            <a:pPr marL="0" indent="0">
              <a:buNone/>
            </a:pPr>
            <a:r>
              <a:rPr lang="en-GB" sz="1900" dirty="0"/>
              <a:t>I have been writing and researching East Asian international relations, political economy, and development for two decades, and have published on Japan, both Koreas, Taiwan and mainland China. I also studied, worked and lived in the region for five years (mostly in South Korea and Taiwan).</a:t>
            </a:r>
          </a:p>
          <a:p>
            <a:pPr marL="0" indent="0">
              <a:buNone/>
            </a:pPr>
            <a:endParaRPr lang="en-GB" sz="1900" dirty="0"/>
          </a:p>
          <a:p>
            <a:pPr marL="0" indent="0">
              <a:buNone/>
            </a:pPr>
            <a:r>
              <a:rPr lang="en-GB" sz="1900" dirty="0"/>
              <a:t>My most recent book is a history of the development of the North Korean political economy, titled </a:t>
            </a:r>
            <a:r>
              <a:rPr lang="en-GB" sz="1900" i="1" dirty="0"/>
              <a:t>North Korea and the Geopolitics of Development </a:t>
            </a:r>
            <a:r>
              <a:rPr lang="en-GB" sz="1900" dirty="0"/>
              <a:t>(Cambridge University Press, 2021)</a:t>
            </a:r>
            <a:r>
              <a:rPr lang="en-GB" sz="1900" i="1" dirty="0"/>
              <a:t>. </a:t>
            </a:r>
            <a:endParaRPr lang="en-GB" sz="1900" dirty="0"/>
          </a:p>
          <a:p>
            <a:endParaRPr lang="en-GB" sz="1900" dirty="0"/>
          </a:p>
        </p:txBody>
      </p:sp>
      <p:pic>
        <p:nvPicPr>
          <p:cNvPr id="5" name="Picture 4" descr="A person wearing a suit and tie standing in front of a building&#10;&#10;Description automatically generated">
            <a:extLst>
              <a:ext uri="{FF2B5EF4-FFF2-40B4-BE49-F238E27FC236}">
                <a16:creationId xmlns:a16="http://schemas.microsoft.com/office/drawing/2014/main" id="{49D14488-F89E-4687-9B92-2B58330EC9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4" r="14824"/>
          <a:stretch/>
        </p:blipFill>
        <p:spPr>
          <a:xfrm>
            <a:off x="5022668" y="10"/>
            <a:ext cx="41213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147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588</Words>
  <Application>Microsoft Office PowerPoint</Application>
  <PresentationFormat>On-screen Show (4:3)</PresentationFormat>
  <Paragraphs>49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East Asia Rising: Beyond the American Century   Prof. Kevin Gray k.gray@sussex.ac.uk </vt:lpstr>
      <vt:lpstr>East Asia Rising: Beyond the American Century</vt:lpstr>
      <vt:lpstr>Teaching and Assessment Methods</vt:lpstr>
      <vt:lpstr>Seminar List</vt:lpstr>
      <vt:lpstr>Indicative Readings</vt:lpstr>
      <vt:lpstr>About me: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and Geopolitics in East Asia   Prof. Kevin Gray k.gray@sussex.ac.uk</dc:title>
  <dc:creator>kevingray</dc:creator>
  <cp:lastModifiedBy>Kevin Gray</cp:lastModifiedBy>
  <cp:revision>2</cp:revision>
  <dcterms:created xsi:type="dcterms:W3CDTF">2020-02-06T17:19:20Z</dcterms:created>
  <dcterms:modified xsi:type="dcterms:W3CDTF">2021-03-09T11:31:59Z</dcterms:modified>
</cp:coreProperties>
</file>