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4"/>
  </p:notesMasterIdLst>
  <p:sldIdLst>
    <p:sldId id="256" r:id="rId2"/>
    <p:sldId id="257" r:id="rId3"/>
    <p:sldId id="268" r:id="rId4"/>
    <p:sldId id="263" r:id="rId5"/>
    <p:sldId id="273" r:id="rId6"/>
    <p:sldId id="274" r:id="rId7"/>
    <p:sldId id="275" r:id="rId8"/>
    <p:sldId id="271" r:id="rId9"/>
    <p:sldId id="269" r:id="rId10"/>
    <p:sldId id="266" r:id="rId11"/>
    <p:sldId id="272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5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B9789-0BCC-C148-8F14-1F5188D7AC7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DD960-799B-8143-8451-D49CA6B4B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0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56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99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26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13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56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6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14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99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28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09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46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11FB524-8D79-436E-8BAD-3BC4AE73EEC7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FB835BEA-55AC-4BFD-A2C6-33CC31AA56E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60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i40@sussex.ac.uk" TargetMode="External"/><Relationship Id="rId2" Type="http://schemas.openxmlformats.org/officeDocument/2006/relationships/hyperlink" Target="mailto:anthoffice@sussex.ac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asa.org/downloads/ASA%20ethics%20guidelines%202011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mailto:di40@sussex.ac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284" y="4864444"/>
            <a:ext cx="7772400" cy="1463040"/>
          </a:xfrm>
        </p:spPr>
        <p:txBody>
          <a:bodyPr/>
          <a:lstStyle/>
          <a:p>
            <a:pPr algn="ctr"/>
            <a:r>
              <a:rPr lang="en-GB" dirty="0" smtClean="0"/>
              <a:t>ANTHROPOLOGY THESIS (l6078)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5066463"/>
            <a:ext cx="3200400" cy="1463040"/>
          </a:xfrm>
        </p:spPr>
        <p:txBody>
          <a:bodyPr/>
          <a:lstStyle/>
          <a:p>
            <a:r>
              <a:rPr lang="en-GB" sz="2000" dirty="0"/>
              <a:t>Course convenor: </a:t>
            </a:r>
            <a:endParaRPr lang="en-GB" sz="2000" dirty="0" smtClean="0"/>
          </a:p>
          <a:p>
            <a:r>
              <a:rPr lang="en-GB" sz="2000" dirty="0" smtClean="0"/>
              <a:t>Dr </a:t>
            </a:r>
            <a:r>
              <a:rPr lang="en-GB" sz="2000" dirty="0"/>
              <a:t>Diana </a:t>
            </a:r>
            <a:r>
              <a:rPr lang="en-GB" sz="2000" dirty="0" err="1"/>
              <a:t>Ibañez</a:t>
            </a:r>
            <a:r>
              <a:rPr lang="en-GB" sz="2000" dirty="0"/>
              <a:t>-Tirado </a:t>
            </a:r>
            <a:r>
              <a:rPr lang="en-GB" sz="2000" dirty="0" smtClean="0"/>
              <a:t>di40@sussex.ac.uk</a:t>
            </a:r>
            <a:endParaRPr lang="en-GB" sz="2000" dirty="0"/>
          </a:p>
          <a:p>
            <a:endParaRPr lang="en-GB" dirty="0"/>
          </a:p>
        </p:txBody>
      </p:sp>
      <p:pic>
        <p:nvPicPr>
          <p:cNvPr id="5122" name="Picture 2" descr="Resultado de imagen para giant bubbles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7" y="201741"/>
            <a:ext cx="6064156" cy="401750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66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42686"/>
            <a:ext cx="9720072" cy="1499616"/>
          </a:xfrm>
        </p:spPr>
        <p:txBody>
          <a:bodyPr/>
          <a:lstStyle/>
          <a:p>
            <a:r>
              <a:rPr lang="en-GB" dirty="0" smtClean="0"/>
              <a:t>Final year 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70329"/>
            <a:ext cx="9299275" cy="4419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SINGLE HONOURS </a:t>
            </a:r>
          </a:p>
          <a:p>
            <a:r>
              <a:rPr lang="en-GB" sz="2400" dirty="0" smtClean="0"/>
              <a:t>Autumn term: two advanced topics in Anthropology</a:t>
            </a:r>
          </a:p>
          <a:p>
            <a:r>
              <a:rPr lang="en-GB" sz="2400" dirty="0" smtClean="0"/>
              <a:t>Spring term: two advanced topics in Anthropology OR one topic and year-long thesis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JOINT HONOURS</a:t>
            </a:r>
            <a:endParaRPr lang="en-GB" sz="2400" dirty="0"/>
          </a:p>
          <a:p>
            <a:r>
              <a:rPr lang="en-GB" sz="2400" dirty="0" smtClean="0"/>
              <a:t>Autumn term: one advanced topic in Anthropology</a:t>
            </a:r>
          </a:p>
          <a:p>
            <a:r>
              <a:rPr lang="en-GB" sz="2400" dirty="0" smtClean="0"/>
              <a:t>Spring term: </a:t>
            </a:r>
            <a:r>
              <a:rPr lang="en-GB" sz="2400" dirty="0"/>
              <a:t>one advanced topic in </a:t>
            </a:r>
            <a:r>
              <a:rPr lang="en-GB" sz="2400" dirty="0" smtClean="0"/>
              <a:t>Anthropology OR year-long thesis (*thesis not available for joints in Geography or History)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5841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701" y="212588"/>
            <a:ext cx="9720072" cy="1499616"/>
          </a:xfrm>
        </p:spPr>
        <p:txBody>
          <a:bodyPr/>
          <a:lstStyle/>
          <a:p>
            <a:r>
              <a:rPr lang="en-GB" dirty="0" smtClean="0"/>
              <a:t>What is an anthropology thesis?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51701" y="1385568"/>
            <a:ext cx="105140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000" dirty="0"/>
              <a:t>The Anthropology Thesis is an exciting opportunity to do individual and original supervised research on a topic that you have chosen yourself relating to Anthropology. </a:t>
            </a:r>
          </a:p>
        </p:txBody>
      </p:sp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91" y="3526661"/>
            <a:ext cx="5560179" cy="312760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0557" y="3294668"/>
            <a:ext cx="9720071" cy="4023360"/>
          </a:xfrm>
        </p:spPr>
        <p:txBody>
          <a:bodyPr/>
          <a:lstStyle/>
          <a:p>
            <a:r>
              <a:rPr lang="en-GB" sz="2400" dirty="0"/>
              <a:t>8,000 words</a:t>
            </a:r>
          </a:p>
          <a:p>
            <a:r>
              <a:rPr lang="en-GB" sz="2400" dirty="0"/>
              <a:t>30 credits</a:t>
            </a:r>
          </a:p>
          <a:p>
            <a:r>
              <a:rPr lang="en-GB" sz="2400" dirty="0"/>
              <a:t>Written under the supervision of a faculty mentor</a:t>
            </a:r>
          </a:p>
          <a:p>
            <a:r>
              <a:rPr lang="en-GB" sz="2400" dirty="0"/>
              <a:t>Based on primary research </a:t>
            </a:r>
            <a:r>
              <a:rPr lang="en-GB" sz="2400" dirty="0" smtClean="0">
                <a:sym typeface="Wingdings"/>
              </a:rPr>
              <a:t></a:t>
            </a:r>
            <a:endParaRPr lang="en-GB" sz="2400" dirty="0"/>
          </a:p>
          <a:p>
            <a:pPr lvl="1"/>
            <a:r>
              <a:rPr lang="en-GB" sz="2000" dirty="0"/>
              <a:t>Ethnographic fieldwork </a:t>
            </a:r>
            <a:r>
              <a:rPr lang="en-GB" sz="2000" dirty="0" smtClean="0"/>
              <a:t>(including online methods)</a:t>
            </a:r>
            <a:endParaRPr lang="en-GB" sz="2000" dirty="0" smtClean="0"/>
          </a:p>
          <a:p>
            <a:pPr lvl="1"/>
            <a:r>
              <a:rPr lang="en-GB" sz="2000" dirty="0" smtClean="0"/>
              <a:t>Discourse analysis</a:t>
            </a:r>
          </a:p>
          <a:p>
            <a:pPr lvl="1"/>
            <a:r>
              <a:rPr lang="en-GB" sz="2000" dirty="0" smtClean="0"/>
              <a:t>Analysis </a:t>
            </a:r>
            <a:r>
              <a:rPr lang="en-GB" sz="2000" dirty="0"/>
              <a:t>of existing data (Mass Observation </a:t>
            </a:r>
            <a:r>
              <a:rPr lang="en-GB" sz="2000" dirty="0" smtClean="0"/>
              <a:t>Archive; </a:t>
            </a:r>
          </a:p>
          <a:p>
            <a:pPr lvl="1"/>
            <a:r>
              <a:rPr lang="en-GB" sz="2000" dirty="0" smtClean="0"/>
              <a:t>Social Media posts; News; Films)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69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647" y="431045"/>
            <a:ext cx="9720072" cy="1499616"/>
          </a:xfrm>
        </p:spPr>
        <p:txBody>
          <a:bodyPr/>
          <a:lstStyle/>
          <a:p>
            <a:r>
              <a:rPr lang="en-GB" dirty="0" smtClean="0"/>
              <a:t>Applying to do a year-long Thesis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741" y="1988007"/>
            <a:ext cx="10517518" cy="2556834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400" dirty="0" smtClean="0"/>
              <a:t>Students must </a:t>
            </a:r>
            <a:r>
              <a:rPr lang="en-GB" sz="2400" u="sng" dirty="0" smtClean="0"/>
              <a:t>apply</a:t>
            </a:r>
            <a:r>
              <a:rPr lang="en-GB" sz="2400" dirty="0" smtClean="0"/>
              <a:t> during their second year to undertake the year-long thesis in Anthropology by submitting a </a:t>
            </a:r>
            <a:r>
              <a:rPr lang="en-GB" sz="2400" b="1" dirty="0" smtClean="0"/>
              <a:t>research proposal</a:t>
            </a:r>
            <a:r>
              <a:rPr lang="en-GB" sz="2400" dirty="0" smtClean="0"/>
              <a:t>.</a:t>
            </a:r>
          </a:p>
          <a:p>
            <a:pPr algn="just"/>
            <a:endParaRPr lang="en-GB" sz="2400" dirty="0" smtClean="0"/>
          </a:p>
          <a:p>
            <a:pPr lvl="1" algn="just"/>
            <a:r>
              <a:rPr lang="en-GB" sz="2200" dirty="0" smtClean="0"/>
              <a:t>1 - 2 pages long</a:t>
            </a:r>
          </a:p>
          <a:p>
            <a:pPr lvl="1" algn="just"/>
            <a:r>
              <a:rPr lang="en-GB" sz="2200" dirty="0" smtClean="0"/>
              <a:t>Due in </a:t>
            </a:r>
            <a:r>
              <a:rPr lang="en-GB" sz="2200" b="1" dirty="0" smtClean="0"/>
              <a:t>Week </a:t>
            </a:r>
            <a:r>
              <a:rPr lang="en-GB" sz="2200" b="1" dirty="0"/>
              <a:t>9</a:t>
            </a:r>
            <a:r>
              <a:rPr lang="en-GB" sz="2200" b="1" dirty="0" smtClean="0"/>
              <a:t> </a:t>
            </a:r>
            <a:r>
              <a:rPr lang="en-GB" sz="2200" dirty="0" smtClean="0"/>
              <a:t>of the Spring Term</a:t>
            </a:r>
          </a:p>
          <a:p>
            <a:pPr lvl="1" algn="just"/>
            <a:r>
              <a:rPr lang="en-GB" sz="2200" b="1" dirty="0" smtClean="0"/>
              <a:t>Deadline: </a:t>
            </a:r>
            <a:r>
              <a:rPr lang="en-GB" sz="2200" b="1" dirty="0" smtClean="0"/>
              <a:t>Friday 24 of March </a:t>
            </a:r>
            <a:r>
              <a:rPr lang="en-GB" sz="2200" b="1" dirty="0" smtClean="0"/>
              <a:t>2023, 4pm.</a:t>
            </a:r>
            <a:endParaRPr lang="en-GB" sz="2200" b="1" dirty="0" smtClean="0"/>
          </a:p>
          <a:p>
            <a:pPr lvl="1" algn="just"/>
            <a:r>
              <a:rPr lang="en-GB" sz="2200" dirty="0" smtClean="0"/>
              <a:t>Email to </a:t>
            </a:r>
            <a:r>
              <a:rPr lang="en-GB" sz="2200" dirty="0" smtClean="0">
                <a:hlinkClick r:id="rId2"/>
              </a:rPr>
              <a:t>anthoffice@sussex.ac.uk</a:t>
            </a:r>
            <a:r>
              <a:rPr lang="en-GB" sz="2200" dirty="0" smtClean="0"/>
              <a:t> cc </a:t>
            </a:r>
            <a:r>
              <a:rPr lang="en-GB" sz="2200" dirty="0" smtClean="0">
                <a:hlinkClick r:id="rId3"/>
              </a:rPr>
              <a:t>di40@sussex.ac.uk</a:t>
            </a:r>
            <a:r>
              <a:rPr lang="en-GB" sz="2200" dirty="0" smtClean="0"/>
              <a:t> </a:t>
            </a: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723" y="3156866"/>
            <a:ext cx="3394767" cy="3402465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42647" y="4659534"/>
            <a:ext cx="668812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GB" sz="2200" dirty="0"/>
              <a:t>The research proposal will be </a:t>
            </a:r>
            <a:r>
              <a:rPr lang="en-GB" sz="2200" dirty="0" smtClean="0"/>
              <a:t>evaluated in week 10. </a:t>
            </a:r>
            <a:r>
              <a:rPr lang="en-GB" sz="2200" dirty="0"/>
              <a:t>You must achieve </a:t>
            </a:r>
            <a:r>
              <a:rPr lang="en-GB" sz="2200" u="sng" dirty="0"/>
              <a:t>more than </a:t>
            </a:r>
            <a:r>
              <a:rPr lang="en-GB" sz="2200" b="1" u="sng" dirty="0"/>
              <a:t>60%</a:t>
            </a:r>
            <a:r>
              <a:rPr lang="en-GB" sz="2200" b="1" dirty="0"/>
              <a:t> </a:t>
            </a:r>
            <a:r>
              <a:rPr lang="en-GB" sz="2200" dirty="0"/>
              <a:t>on your proposal to be matched with a supervisor.</a:t>
            </a:r>
          </a:p>
          <a:p>
            <a:pPr algn="just"/>
            <a:r>
              <a:rPr lang="en-GB" sz="2200" dirty="0"/>
              <a:t>We will also look assess your marks for the first year, although there is not a strict rule about average required.</a:t>
            </a:r>
          </a:p>
        </p:txBody>
      </p:sp>
    </p:spTree>
    <p:extLst>
      <p:ext uri="{BB962C8B-B14F-4D97-AF65-F5344CB8AC3E}">
        <p14:creationId xmlns:p14="http://schemas.microsoft.com/office/powerpoint/2010/main" val="9097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749" y="431212"/>
            <a:ext cx="9534786" cy="771946"/>
          </a:xfrm>
        </p:spPr>
        <p:txBody>
          <a:bodyPr>
            <a:normAutofit/>
          </a:bodyPr>
          <a:lstStyle/>
          <a:p>
            <a:r>
              <a:rPr lang="en-GB" sz="3000" dirty="0" smtClean="0"/>
              <a:t>Research Proposal (address the following points) 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749" y="1357162"/>
            <a:ext cx="10920824" cy="5303520"/>
          </a:xfrm>
        </p:spPr>
        <p:txBody>
          <a:bodyPr>
            <a:normAutofit/>
          </a:bodyPr>
          <a:lstStyle/>
          <a:p>
            <a:pPr algn="just"/>
            <a:r>
              <a:rPr lang="en-GB" dirty="0" smtClean="0"/>
              <a:t>Name of Student and Email.</a:t>
            </a:r>
          </a:p>
          <a:p>
            <a:pPr algn="just"/>
            <a:r>
              <a:rPr lang="en-GB" dirty="0" smtClean="0"/>
              <a:t>Title </a:t>
            </a:r>
            <a:r>
              <a:rPr lang="en-GB" dirty="0"/>
              <a:t>of the thesis and topic area.</a:t>
            </a:r>
          </a:p>
          <a:p>
            <a:pPr algn="just"/>
            <a:r>
              <a:rPr lang="en-GB" dirty="0"/>
              <a:t>Why is this topic relevant to you (how/why you chose it), and to anthropology?</a:t>
            </a:r>
          </a:p>
          <a:p>
            <a:pPr algn="just"/>
            <a:r>
              <a:rPr lang="en-GB" dirty="0"/>
              <a:t>CONTEXT of the topic/research, and aims. </a:t>
            </a:r>
            <a:r>
              <a:rPr lang="en-GB" dirty="0" smtClean="0"/>
              <a:t>Explain what topic you want to study, and what you aim at achieving when studying such topic (think of the introduction of an essay).</a:t>
            </a:r>
          </a:p>
          <a:p>
            <a:pPr algn="just"/>
            <a:r>
              <a:rPr lang="en-GB" dirty="0" smtClean="0"/>
              <a:t>Remember: Do </a:t>
            </a:r>
            <a:r>
              <a:rPr lang="en-GB" dirty="0"/>
              <a:t>not take the context of your research for granted. </a:t>
            </a:r>
            <a:r>
              <a:rPr lang="en-GB" dirty="0" err="1"/>
              <a:t>Eg</a:t>
            </a:r>
            <a:r>
              <a:rPr lang="en-GB" dirty="0"/>
              <a:t>. "the research will be conducted in </a:t>
            </a:r>
            <a:r>
              <a:rPr lang="en-GB" dirty="0" smtClean="0"/>
              <a:t>Brighton“. This is not enough. You need to explain where </a:t>
            </a:r>
            <a:r>
              <a:rPr lang="en-GB" dirty="0"/>
              <a:t>in </a:t>
            </a:r>
            <a:r>
              <a:rPr lang="en-GB" dirty="0" smtClean="0"/>
              <a:t>Brighton more specifically, when, and among who. </a:t>
            </a:r>
          </a:p>
          <a:p>
            <a:pPr algn="just"/>
            <a:r>
              <a:rPr lang="en-GB" dirty="0" smtClean="0"/>
              <a:t>E.g</a:t>
            </a:r>
            <a:r>
              <a:rPr lang="en-GB" dirty="0"/>
              <a:t>. "I will </a:t>
            </a:r>
            <a:r>
              <a:rPr lang="en-GB" dirty="0" smtClean="0"/>
              <a:t>investigate what women in Brighton think about stand-up comedy shows”. </a:t>
            </a:r>
          </a:p>
          <a:p>
            <a:pPr algn="just"/>
            <a:r>
              <a:rPr lang="en-GB" dirty="0" smtClean="0"/>
              <a:t>Explain further: who </a:t>
            </a:r>
            <a:r>
              <a:rPr lang="en-GB" dirty="0"/>
              <a:t>are these women? </a:t>
            </a:r>
            <a:r>
              <a:rPr lang="en-GB" dirty="0" smtClean="0"/>
              <a:t>What ages, professions or type </a:t>
            </a:r>
            <a:r>
              <a:rPr lang="en-GB" dirty="0"/>
              <a:t>of </a:t>
            </a:r>
            <a:r>
              <a:rPr lang="en-GB" dirty="0" smtClean="0"/>
              <a:t>activities they do, or communities they are part of? Why do you want to focus on women and their view of stand-up comedy shows? What stand-up comedies will you focus on and why? Where in </a:t>
            </a:r>
            <a:r>
              <a:rPr lang="en-GB" dirty="0" err="1" smtClean="0"/>
              <a:t>Birghton</a:t>
            </a:r>
            <a:r>
              <a:rPr lang="en-GB" dirty="0" smtClean="0"/>
              <a:t> will you be doing your fieldwork? </a:t>
            </a:r>
          </a:p>
        </p:txBody>
      </p:sp>
    </p:spTree>
    <p:extLst>
      <p:ext uri="{BB962C8B-B14F-4D97-AF65-F5344CB8AC3E}">
        <p14:creationId xmlns:p14="http://schemas.microsoft.com/office/powerpoint/2010/main" val="2176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749" y="1203157"/>
            <a:ext cx="10949699" cy="531314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RESEARCH QUESTIONS AND KEY CONCEPTS. </a:t>
            </a:r>
            <a:r>
              <a:rPr lang="en-GB" dirty="0" smtClean="0"/>
              <a:t>Remember that questions are related to your title and topic, and that you need to address key categories. For instance: </a:t>
            </a:r>
          </a:p>
          <a:p>
            <a:r>
              <a:rPr lang="en-GB" dirty="0" smtClean="0"/>
              <a:t>Title: “Gender Performativity </a:t>
            </a:r>
            <a:r>
              <a:rPr lang="en-GB" dirty="0"/>
              <a:t> </a:t>
            </a:r>
            <a:r>
              <a:rPr lang="en-GB" dirty="0" smtClean="0"/>
              <a:t>among women who watch stand-up comedies in Brighton”. Main research question: How do stand-up comedy shows affect the way in which women understand and perform gender identities in Brighton? </a:t>
            </a:r>
          </a:p>
          <a:p>
            <a:r>
              <a:rPr lang="en-GB" dirty="0" smtClean="0"/>
              <a:t>Key Concepts (that you need to explain based on with existing anthropological literature: Gender Performativity; Comedy/Humour; Identity</a:t>
            </a:r>
            <a:endParaRPr lang="en-GB" dirty="0"/>
          </a:p>
          <a:p>
            <a:r>
              <a:rPr lang="en-GB" dirty="0"/>
              <a:t>INITIAL LITERATURE REVIEW and key </a:t>
            </a:r>
            <a:r>
              <a:rPr lang="en-GB" dirty="0" smtClean="0"/>
              <a:t>authors. </a:t>
            </a:r>
          </a:p>
          <a:p>
            <a:r>
              <a:rPr lang="en-GB" dirty="0" smtClean="0"/>
              <a:t>When you tackle the key concepts of your title/topic, you have already started to build the literature review. You need to continue searching for sources and answering: how </a:t>
            </a:r>
            <a:r>
              <a:rPr lang="en-GB" dirty="0"/>
              <a:t>does your research builds upon existing anthropological literature</a:t>
            </a:r>
            <a:r>
              <a:rPr lang="en-GB" dirty="0" smtClean="0"/>
              <a:t>? Or in other words, what articles/books/authors have written about this topic (e.g. comedy shows, anthropology of humour, jokes, irony; anthropology of gender and performativity; key authors, e.g. Butler, etc.).</a:t>
            </a:r>
          </a:p>
          <a:p>
            <a:r>
              <a:rPr lang="en-GB" dirty="0" smtClean="0"/>
              <a:t>The literature review is not a list of sources, but a critical engagement with these sources.  </a:t>
            </a:r>
          </a:p>
          <a:p>
            <a:r>
              <a:rPr lang="en-GB" dirty="0" smtClean="0"/>
              <a:t>In your proposal, engage with </a:t>
            </a:r>
            <a:r>
              <a:rPr lang="en-GB" i="1" dirty="0" smtClean="0"/>
              <a:t>at least </a:t>
            </a:r>
            <a:r>
              <a:rPr lang="en-GB" dirty="0" smtClean="0"/>
              <a:t>5 ethnographies or academic sources. 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79749" y="431212"/>
            <a:ext cx="9534786" cy="771946"/>
          </a:xfrm>
        </p:spPr>
        <p:txBody>
          <a:bodyPr>
            <a:normAutofit/>
          </a:bodyPr>
          <a:lstStyle/>
          <a:p>
            <a:r>
              <a:rPr lang="en-GB" sz="3000" dirty="0" smtClean="0"/>
              <a:t>Research Proposal (address the following points) 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4108979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496" y="1203158"/>
            <a:ext cx="11074827" cy="546714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Proposed </a:t>
            </a:r>
            <a:r>
              <a:rPr lang="en-GB" dirty="0" smtClean="0"/>
              <a:t>METHODOLOGY.</a:t>
            </a:r>
          </a:p>
          <a:p>
            <a:r>
              <a:rPr lang="en-GB" dirty="0" smtClean="0"/>
              <a:t>Mention what methods you will use to gather data IN DETAIL. E.G. Interviews; participant observation; analysis of Instagram and </a:t>
            </a:r>
            <a:r>
              <a:rPr lang="en-GB" dirty="0" err="1" smtClean="0"/>
              <a:t>Youtube</a:t>
            </a:r>
            <a:r>
              <a:rPr lang="en-GB" dirty="0" smtClean="0"/>
              <a:t> videos: “I plan to conduct at least 10 open-ended interviews with women who go to </a:t>
            </a:r>
            <a:r>
              <a:rPr lang="en-GB" dirty="0" err="1" smtClean="0"/>
              <a:t>Komedia</a:t>
            </a:r>
            <a:r>
              <a:rPr lang="en-GB" dirty="0" smtClean="0"/>
              <a:t> on Fridays, and will accompany them to the shows. In addition, I will analyse the Instagram accounts and YouTube videos of comedians to learn more about how their life inform their jokes…</a:t>
            </a:r>
            <a:r>
              <a:rPr lang="en-GB" dirty="0" err="1" smtClean="0"/>
              <a:t>etc</a:t>
            </a:r>
            <a:r>
              <a:rPr lang="en-GB" dirty="0" smtClean="0"/>
              <a:t>”. In other words, think of different methods including surveys</a:t>
            </a:r>
            <a:r>
              <a:rPr lang="en-GB" dirty="0"/>
              <a:t>, participant observation, photo elicitation, analysis of </a:t>
            </a:r>
            <a:r>
              <a:rPr lang="en-GB" dirty="0" smtClean="0"/>
              <a:t>media, etc., and explain – </a:t>
            </a:r>
            <a:r>
              <a:rPr lang="en-GB" dirty="0"/>
              <a:t>where, when, how, with who, how </a:t>
            </a:r>
            <a:r>
              <a:rPr lang="en-GB" dirty="0" smtClean="0"/>
              <a:t>long and why you will apply such methods.</a:t>
            </a:r>
            <a:endParaRPr lang="en-GB" dirty="0"/>
          </a:p>
          <a:p>
            <a:r>
              <a:rPr lang="en-GB" dirty="0"/>
              <a:t>ETHICAL considerations and risk assessment</a:t>
            </a:r>
            <a:r>
              <a:rPr lang="en-GB" dirty="0" smtClean="0"/>
              <a:t>. </a:t>
            </a:r>
            <a:r>
              <a:rPr lang="en-GB" dirty="0"/>
              <a:t>Read first: </a:t>
            </a: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www.theasa.org/downloads/ASA%20ethics%20guidelines%202011.pdf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Think how your research can affect, or be a risk for you or your research participants. Will they feel uncomfortable with your questions or presence? If so, how will you mitigate this?</a:t>
            </a:r>
          </a:p>
          <a:p>
            <a:pPr marL="0" indent="0">
              <a:buNone/>
            </a:pPr>
            <a:r>
              <a:rPr lang="en-GB" dirty="0" smtClean="0"/>
              <a:t>Remember: the research proposal needs to be 1-2 pages maximum (excluding bibliography). Your plans for the research proposal may slightly change in the future, but it is important for us to assess how prepared you are for undertaking a Year Long research project.</a:t>
            </a:r>
            <a:endParaRPr lang="en-GB" dirty="0"/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79749" y="431212"/>
            <a:ext cx="9534786" cy="771946"/>
          </a:xfrm>
        </p:spPr>
        <p:txBody>
          <a:bodyPr>
            <a:normAutofit/>
          </a:bodyPr>
          <a:lstStyle/>
          <a:p>
            <a:r>
              <a:rPr lang="en-GB" sz="3000" dirty="0" smtClean="0"/>
              <a:t>Research Proposal (address the following points) 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569029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004" y="334959"/>
            <a:ext cx="9720072" cy="1499616"/>
          </a:xfrm>
        </p:spPr>
        <p:txBody>
          <a:bodyPr/>
          <a:lstStyle/>
          <a:p>
            <a:r>
              <a:rPr lang="en-GB" dirty="0"/>
              <a:t>Anthropology thesis timetable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766" y="1855122"/>
            <a:ext cx="7684128" cy="462378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2400" b="1" u="sng" dirty="0"/>
              <a:t>Year 3</a:t>
            </a:r>
          </a:p>
          <a:p>
            <a:r>
              <a:rPr lang="en-GB" sz="2400" dirty="0"/>
              <a:t>Autumn: Reading, planning, analysing fieldwork and/or preparing for more fieldwork; 3 research workshops with </a:t>
            </a:r>
            <a:r>
              <a:rPr lang="en-GB" sz="2400" dirty="0" smtClean="0"/>
              <a:t>convenor plus 3 supervisory meetings. </a:t>
            </a:r>
          </a:p>
          <a:p>
            <a:endParaRPr lang="en-GB" sz="2400" dirty="0"/>
          </a:p>
          <a:p>
            <a:pPr algn="ctr"/>
            <a:r>
              <a:rPr lang="en-GB" sz="2400" b="1" dirty="0"/>
              <a:t>Oral presentations: </a:t>
            </a:r>
            <a:r>
              <a:rPr lang="en-GB" sz="2400" b="1" dirty="0" smtClean="0"/>
              <a:t>weighed10</a:t>
            </a:r>
            <a:r>
              <a:rPr lang="en-GB" sz="2400" b="1" dirty="0"/>
              <a:t>% </a:t>
            </a:r>
            <a:r>
              <a:rPr lang="en-GB" sz="2400" b="1" dirty="0" smtClean="0"/>
              <a:t>of the final mark</a:t>
            </a:r>
          </a:p>
          <a:p>
            <a:pPr algn="ctr"/>
            <a:endParaRPr lang="en-GB" sz="2400" b="1" dirty="0"/>
          </a:p>
          <a:p>
            <a:r>
              <a:rPr lang="en-GB" sz="2400" dirty="0"/>
              <a:t>Spring: Writing up; </a:t>
            </a:r>
            <a:r>
              <a:rPr lang="en-GB" sz="2400" dirty="0" smtClean="0"/>
              <a:t>3 individual </a:t>
            </a:r>
            <a:r>
              <a:rPr lang="en-GB" sz="2400" dirty="0"/>
              <a:t>meetings with supervisor, </a:t>
            </a:r>
            <a:r>
              <a:rPr lang="en-GB" sz="2400" dirty="0" smtClean="0"/>
              <a:t>3 </a:t>
            </a:r>
            <a:r>
              <a:rPr lang="en-GB" sz="2400" dirty="0"/>
              <a:t>workshops with convenor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pPr algn="ctr"/>
            <a:r>
              <a:rPr lang="en-GB" sz="2400" dirty="0"/>
              <a:t>Submit thesis in Assessment Block </a:t>
            </a:r>
            <a:r>
              <a:rPr lang="en-GB" sz="2400" dirty="0" smtClean="0"/>
              <a:t>2</a:t>
            </a:r>
          </a:p>
          <a:p>
            <a:pPr algn="ctr"/>
            <a:r>
              <a:rPr lang="en-GB" sz="2400" b="1" dirty="0" smtClean="0"/>
              <a:t>Weighed 90% of the final mark</a:t>
            </a:r>
            <a:endParaRPr lang="en-GB" b="1" dirty="0"/>
          </a:p>
        </p:txBody>
      </p:sp>
      <p:pic>
        <p:nvPicPr>
          <p:cNvPr id="1026" name="Picture 2" descr="Resultado de imagen para giant bubb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894" y="2836851"/>
            <a:ext cx="4299642" cy="251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03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636" y="3927107"/>
            <a:ext cx="5485400" cy="2755107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GB" dirty="0" smtClean="0"/>
              <a:t>After </a:t>
            </a:r>
            <a:r>
              <a:rPr lang="en-GB" dirty="0" smtClean="0"/>
              <a:t>being allocated a supervisor in week 10-11, and obtaining ethical clearance from the university, you can </a:t>
            </a:r>
            <a:r>
              <a:rPr lang="en-GB" b="1" dirty="0" smtClean="0"/>
              <a:t>conduct fieldwork whilst being abroad</a:t>
            </a:r>
            <a:r>
              <a:rPr lang="en-GB" dirty="0" smtClean="0"/>
              <a:t> (e.g. summer and/or the whole year abroad).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51700" y="168757"/>
            <a:ext cx="9720072" cy="1499616"/>
          </a:xfrm>
        </p:spPr>
        <p:txBody>
          <a:bodyPr/>
          <a:lstStyle/>
          <a:p>
            <a:r>
              <a:rPr lang="en-GB" dirty="0" smtClean="0"/>
              <a:t>Study abroad</a:t>
            </a:r>
            <a:endParaRPr lang="en-GB" dirty="0"/>
          </a:p>
        </p:txBody>
      </p:sp>
      <p:pic>
        <p:nvPicPr>
          <p:cNvPr id="1026" name="Picture 2" descr="Resultado de imagen para giant bubb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126" y="4741617"/>
            <a:ext cx="5925873" cy="211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20277" y="1668374"/>
            <a:ext cx="1095354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200" dirty="0"/>
              <a:t> If you are </a:t>
            </a:r>
            <a:r>
              <a:rPr lang="en-GB" sz="2200" b="1" dirty="0"/>
              <a:t>currently studying abroad (or will study abroad in your third year)</a:t>
            </a:r>
            <a:r>
              <a:rPr lang="en-GB" sz="2200" dirty="0"/>
              <a:t>, you need to send your research proposal in </a:t>
            </a:r>
            <a:r>
              <a:rPr lang="en-GB" sz="2200" b="1" dirty="0"/>
              <a:t>week 9 of Sprint Term (2023) - Friday 24 of March 2023, 4pm</a:t>
            </a:r>
            <a:r>
              <a:rPr lang="en-GB" sz="2200" b="1" dirty="0" smtClean="0"/>
              <a:t>.</a:t>
            </a:r>
          </a:p>
          <a:p>
            <a:pPr algn="just"/>
            <a:endParaRPr lang="en-GB" sz="2200" b="1" dirty="0"/>
          </a:p>
          <a:p>
            <a:pPr algn="just"/>
            <a:r>
              <a:rPr lang="en-GB" sz="2200" dirty="0" smtClean="0"/>
              <a:t>If you already submitted an application and are currently abroad (and doing fieldwork) you do not need to submit again.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25761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593" y="943644"/>
            <a:ext cx="9720072" cy="1499616"/>
          </a:xfrm>
        </p:spPr>
        <p:txBody>
          <a:bodyPr/>
          <a:lstStyle/>
          <a:p>
            <a:r>
              <a:rPr lang="en-GB" sz="5400" dirty="0"/>
              <a:t>Not sure what to write a thesis about?</a:t>
            </a:r>
            <a:r>
              <a:rPr lang="en-GB" sz="5400" i="1" dirty="0"/>
              <a:t/>
            </a:r>
            <a:br>
              <a:rPr lang="en-GB" sz="5400" i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602" y="1575757"/>
            <a:ext cx="5926696" cy="5164548"/>
          </a:xfrm>
        </p:spPr>
        <p:txBody>
          <a:bodyPr>
            <a:noAutofit/>
          </a:bodyPr>
          <a:lstStyle/>
          <a:p>
            <a:endParaRPr lang="en-GB" sz="2400" i="1" dirty="0"/>
          </a:p>
          <a:p>
            <a:endParaRPr lang="en-GB" sz="2800" dirty="0" smtClean="0"/>
          </a:p>
          <a:p>
            <a:r>
              <a:rPr lang="en-GB" sz="2800" dirty="0" smtClean="0"/>
              <a:t>Discuss </a:t>
            </a:r>
            <a:r>
              <a:rPr lang="en-GB" sz="2800" dirty="0" smtClean="0"/>
              <a:t>with your Academic </a:t>
            </a:r>
            <a:r>
              <a:rPr lang="en-GB" sz="2800" dirty="0" smtClean="0"/>
              <a:t>Adviser.</a:t>
            </a:r>
            <a:endParaRPr lang="en-GB" sz="2800" dirty="0" smtClean="0"/>
          </a:p>
          <a:p>
            <a:r>
              <a:rPr lang="en-GB" sz="2800" dirty="0" smtClean="0"/>
              <a:t>Contact a member of the department whose work you find </a:t>
            </a:r>
            <a:r>
              <a:rPr lang="en-GB" sz="2800" dirty="0" smtClean="0"/>
              <a:t>relevant.</a:t>
            </a:r>
          </a:p>
          <a:p>
            <a:r>
              <a:rPr lang="en-GB" sz="2800" dirty="0" smtClean="0"/>
              <a:t>Ask your modules’ tutors.</a:t>
            </a:r>
            <a:endParaRPr lang="en-GB" sz="2800" dirty="0"/>
          </a:p>
        </p:txBody>
      </p:sp>
      <p:pic>
        <p:nvPicPr>
          <p:cNvPr id="4098" name="Picture 2" descr="Resultado de imagen para giant bubb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933" y="2666581"/>
            <a:ext cx="4734136" cy="266640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7886" y="5332987"/>
            <a:ext cx="6304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http://www.sussex.ac.uk/anthropology/people/peoplelists/group/academic-faculty</a:t>
            </a:r>
          </a:p>
        </p:txBody>
      </p:sp>
    </p:spTree>
    <p:extLst>
      <p:ext uri="{BB962C8B-B14F-4D97-AF65-F5344CB8AC3E}">
        <p14:creationId xmlns:p14="http://schemas.microsoft.com/office/powerpoint/2010/main" val="59551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580" y="179863"/>
            <a:ext cx="9720072" cy="1499616"/>
          </a:xfrm>
        </p:spPr>
        <p:txBody>
          <a:bodyPr/>
          <a:lstStyle/>
          <a:p>
            <a:r>
              <a:rPr lang="en-GB" dirty="0" smtClean="0"/>
              <a:t>PAST THESIS IN ANTHROPOLOGY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165" y="2064470"/>
            <a:ext cx="10759378" cy="47935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3D2E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Pilgrimage </a:t>
            </a:r>
            <a:r>
              <a:rPr lang="en-US" dirty="0">
                <a:solidFill>
                  <a:srgbClr val="3D2E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economic </a:t>
            </a:r>
            <a:r>
              <a:rPr lang="en-US" dirty="0" smtClean="0">
                <a:solidFill>
                  <a:srgbClr val="3D2E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 on Camino de Santiago </a:t>
            </a:r>
            <a:r>
              <a:rPr lang="en-US" dirty="0" smtClean="0">
                <a:solidFill>
                  <a:srgbClr val="3D2E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(Fieldwork in Spain</a:t>
            </a:r>
            <a:r>
              <a:rPr lang="en-US" dirty="0" smtClean="0">
                <a:solidFill>
                  <a:srgbClr val="3D2E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Gendered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borderwork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: an analysis of the TV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show “Love Island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(Discourse analysis and Interviews in the UK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Tracing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Levantine-Argentine Migration: The Social World of Yerba Mate and Trans-Atlantic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Conviviality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(Argentina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Syria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; Lebanon)</a:t>
            </a:r>
          </a:p>
          <a:p>
            <a:pPr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A Sensory Storytelling of San Giovanni’s Night in Northern Italy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(fieldwork in Italy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Parks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People and the Media: Virtual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Wildlife Conservation in Zambia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(Online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interviews with participants in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Zambia).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Anthropological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insight into the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memory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Liverpool FC supporters following The Hillsborough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disaster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1989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(analysis of media: Brighton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and Liverpool).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90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503" y="185209"/>
            <a:ext cx="9720072" cy="1499616"/>
          </a:xfrm>
        </p:spPr>
        <p:txBody>
          <a:bodyPr/>
          <a:lstStyle/>
          <a:p>
            <a:r>
              <a:rPr lang="en-GB" dirty="0" smtClean="0"/>
              <a:t>More information and next steps</a:t>
            </a:r>
            <a:r>
              <a:rPr lang="mr-IN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503" y="1314210"/>
            <a:ext cx="10767946" cy="5145437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Come </a:t>
            </a:r>
            <a:r>
              <a:rPr lang="en-GB" sz="2400" dirty="0"/>
              <a:t>and see </a:t>
            </a:r>
            <a:r>
              <a:rPr lang="en-GB" sz="2400" dirty="0" smtClean="0"/>
              <a:t>the course convenor, Dr Diana </a:t>
            </a:r>
            <a:r>
              <a:rPr lang="en-GB" sz="2400" dirty="0" err="1" smtClean="0"/>
              <a:t>Ibañez</a:t>
            </a:r>
            <a:r>
              <a:rPr lang="en-GB" sz="2400" dirty="0" smtClean="0"/>
              <a:t>-Tirado.</a:t>
            </a:r>
          </a:p>
          <a:p>
            <a:pPr marL="0" indent="0">
              <a:buNone/>
            </a:pPr>
            <a:r>
              <a:rPr lang="en-GB" sz="2400" dirty="0" smtClean="0"/>
              <a:t>Book an appointment: </a:t>
            </a:r>
            <a:r>
              <a:rPr lang="en-GB" sz="2400" dirty="0" smtClean="0">
                <a:hlinkClick r:id="rId2"/>
              </a:rPr>
              <a:t>di40@sussex.ac.uk</a:t>
            </a:r>
            <a:r>
              <a:rPr lang="en-GB" sz="2400" dirty="0" smtClean="0"/>
              <a:t> (or </a:t>
            </a:r>
            <a:r>
              <a:rPr lang="en-GB" sz="2400" dirty="0" smtClean="0"/>
              <a:t>ask directly, </a:t>
            </a:r>
            <a:r>
              <a:rPr lang="en-GB" sz="2400" dirty="0" smtClean="0"/>
              <a:t>if you see her outside walking her little </a:t>
            </a:r>
            <a:r>
              <a:rPr lang="en-GB" sz="2400" dirty="0" smtClean="0"/>
              <a:t>assistant-dog, Toto)</a:t>
            </a:r>
            <a:endParaRPr lang="en-GB" sz="2400" dirty="0" smtClean="0"/>
          </a:p>
          <a:p>
            <a:r>
              <a:rPr lang="en-GB" sz="2400" dirty="0" smtClean="0"/>
              <a:t>You can also consider:</a:t>
            </a:r>
          </a:p>
          <a:p>
            <a:r>
              <a:rPr lang="en-GB" sz="2400" dirty="0" smtClean="0"/>
              <a:t>Contact your academic adviser to discuss a topic of your </a:t>
            </a:r>
            <a:r>
              <a:rPr lang="en-GB" sz="2400" dirty="0" smtClean="0"/>
              <a:t>interest.</a:t>
            </a:r>
            <a:endParaRPr lang="en-GB" sz="24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3074" name="Picture 2" descr="Resultado de imagen para line of bubbl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99" r="816" b="29878"/>
          <a:stretch/>
        </p:blipFill>
        <p:spPr bwMode="auto">
          <a:xfrm>
            <a:off x="8889151" y="6061294"/>
            <a:ext cx="3302849" cy="79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3" r="-2484" b="21237"/>
          <a:stretch/>
        </p:blipFill>
        <p:spPr>
          <a:xfrm>
            <a:off x="2310052" y="3811604"/>
            <a:ext cx="2380460" cy="29382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22730" t="29705" r="53459" b="20411"/>
          <a:stretch/>
        </p:blipFill>
        <p:spPr>
          <a:xfrm>
            <a:off x="5293910" y="4126188"/>
            <a:ext cx="2357395" cy="262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4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96</TotalTime>
  <Words>1279</Words>
  <Application>Microsoft Office PowerPoint</Application>
  <PresentationFormat>Widescreen</PresentationFormat>
  <Paragraphs>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Mangal</vt:lpstr>
      <vt:lpstr>Tw Cen MT</vt:lpstr>
      <vt:lpstr>Tw Cen MT Condensed</vt:lpstr>
      <vt:lpstr>Wingdings</vt:lpstr>
      <vt:lpstr>Wingdings 3</vt:lpstr>
      <vt:lpstr>Integral</vt:lpstr>
      <vt:lpstr>ANTHROPOLOGY THESIS (l6078)</vt:lpstr>
      <vt:lpstr>Final year structure</vt:lpstr>
      <vt:lpstr>What is an anthropology thesis?</vt:lpstr>
      <vt:lpstr>Applying to do a year-long Thesis</vt:lpstr>
      <vt:lpstr>Research Proposal (address the following points) </vt:lpstr>
      <vt:lpstr>Research Proposal (address the following points) </vt:lpstr>
      <vt:lpstr>Research Proposal (address the following points) </vt:lpstr>
      <vt:lpstr>Anthropology thesis timetable</vt:lpstr>
      <vt:lpstr>Study abroad</vt:lpstr>
      <vt:lpstr>Not sure what to write a thesis about? </vt:lpstr>
      <vt:lpstr>PAST THESIS IN ANTHROPOLOGY</vt:lpstr>
      <vt:lpstr>More information and next steps…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year in Anthropology</dc:title>
  <dc:creator>Geert De Neve</dc:creator>
  <cp:lastModifiedBy>Diana Ibanez-Tirado</cp:lastModifiedBy>
  <cp:revision>40</cp:revision>
  <dcterms:created xsi:type="dcterms:W3CDTF">2018-02-19T10:40:18Z</dcterms:created>
  <dcterms:modified xsi:type="dcterms:W3CDTF">2023-01-30T17:00:23Z</dcterms:modified>
</cp:coreProperties>
</file>