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7" d="100"/>
          <a:sy n="87" d="100"/>
        </p:scale>
        <p:origin x="533"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32BB-5DEC-4377-A74A-5B3E8D49C4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2DC7B9-1308-4EED-BA4D-D5980E5E59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03FCDA-1200-4C40-B076-B20308661EE0}"/>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5" name="Footer Placeholder 4">
            <a:extLst>
              <a:ext uri="{FF2B5EF4-FFF2-40B4-BE49-F238E27FC236}">
                <a16:creationId xmlns:a16="http://schemas.microsoft.com/office/drawing/2014/main" id="{76C35580-2CF7-4096-B649-A186EFD045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7FEFB3-8B29-4416-8EAD-1C5CE91E79FD}"/>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185149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2914D-5A7C-421F-89E0-B88F131A49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A74DFC-9134-4F79-99F9-45FCCA43D2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7E5D8-2843-4802-B3ED-2CBBB9AA8857}"/>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5" name="Footer Placeholder 4">
            <a:extLst>
              <a:ext uri="{FF2B5EF4-FFF2-40B4-BE49-F238E27FC236}">
                <a16:creationId xmlns:a16="http://schemas.microsoft.com/office/drawing/2014/main" id="{FB21751E-F2C2-4750-9536-09984A7FB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1EE83-DC49-463E-8E87-A656C967E4DE}"/>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4142805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58E67-DD81-4FD4-B262-A2F18931DA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97873D-95CE-4F4D-8F30-1FE590376E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E6047C-5D33-42B6-B4A6-AC59DF33713E}"/>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5" name="Footer Placeholder 4">
            <a:extLst>
              <a:ext uri="{FF2B5EF4-FFF2-40B4-BE49-F238E27FC236}">
                <a16:creationId xmlns:a16="http://schemas.microsoft.com/office/drawing/2014/main" id="{1B7E6ACC-4E99-46E1-9065-4D973F5460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D405AC-136B-44AB-A6DB-448FE75C6D79}"/>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3760515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F942E-C114-4FEC-9CB9-99D0EA2F09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2B884-1D2E-46C8-A250-95E2AEC494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A086E4-54E2-4711-BB2F-48C6548646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753D8F-1F00-4127-8EEA-44A02642EE67}"/>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6" name="Footer Placeholder 5">
            <a:extLst>
              <a:ext uri="{FF2B5EF4-FFF2-40B4-BE49-F238E27FC236}">
                <a16:creationId xmlns:a16="http://schemas.microsoft.com/office/drawing/2014/main" id="{243658FE-B108-4F13-BDE2-447DD14605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3ACAAF-9A71-4EE3-9866-C646FA058D76}"/>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3433792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81527-4C8F-4B69-81A2-F8145741FC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62A4E1-FDDE-4EA9-B4C2-7900BDEF35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AF3A64-2653-4A45-88C3-41BD30D45C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ED6575-A972-4211-8D8F-33DE556698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58D4AD-73E1-4C76-8A21-260FD0F517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42B32B-9380-4D7B-8378-F92622A3ACF2}"/>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8" name="Footer Placeholder 7">
            <a:extLst>
              <a:ext uri="{FF2B5EF4-FFF2-40B4-BE49-F238E27FC236}">
                <a16:creationId xmlns:a16="http://schemas.microsoft.com/office/drawing/2014/main" id="{A9CD3492-41E5-4A8E-A6B9-7F071BE8DA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04B86E-F548-4208-A609-E1924E963C9B}"/>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1725600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3E029-B432-4C91-AB90-BDF28B42B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109A09-CBF8-4008-A09A-96A53F48486F}"/>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4" name="Footer Placeholder 3">
            <a:extLst>
              <a:ext uri="{FF2B5EF4-FFF2-40B4-BE49-F238E27FC236}">
                <a16:creationId xmlns:a16="http://schemas.microsoft.com/office/drawing/2014/main" id="{12EF21EC-7C92-4068-BF3C-7984CD62D8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BD8932-54C2-404A-B1A7-14A7908ACFF7}"/>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879644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785E5A-1886-46D0-AE11-BDA4739E1E84}"/>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3" name="Footer Placeholder 2">
            <a:extLst>
              <a:ext uri="{FF2B5EF4-FFF2-40B4-BE49-F238E27FC236}">
                <a16:creationId xmlns:a16="http://schemas.microsoft.com/office/drawing/2014/main" id="{67CADC5A-229D-4426-A2F1-9F4A7EECA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25A1F9-FF0B-48B0-8732-8E756D15C541}"/>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2981005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F40ED-BBB4-48A0-9820-6BBD90F983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5B8F0A-69B5-4014-87F6-9082E3D0EE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D0F446-A03B-42D3-88B3-D6CC65FA2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AED585-61C3-44AE-85D8-16DAC4BE8A50}"/>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6" name="Footer Placeholder 5">
            <a:extLst>
              <a:ext uri="{FF2B5EF4-FFF2-40B4-BE49-F238E27FC236}">
                <a16:creationId xmlns:a16="http://schemas.microsoft.com/office/drawing/2014/main" id="{1EABA3E9-141E-4B35-BA89-CBD31A9FE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E0C39B-E8DC-484F-AD73-2105BD8A1009}"/>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2789403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6C021-1FF2-44D0-B217-BA53912D86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CCD09E-3496-445C-95F1-092109B977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70B3B-5675-4DC7-89AA-A2A37D249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134D75-BD79-4164-87F1-09615ED2132C}"/>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6" name="Footer Placeholder 5">
            <a:extLst>
              <a:ext uri="{FF2B5EF4-FFF2-40B4-BE49-F238E27FC236}">
                <a16:creationId xmlns:a16="http://schemas.microsoft.com/office/drawing/2014/main" id="{59AE235A-1659-4896-B1B8-3C2880C2C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3BC432-6BAB-4E6E-A58D-87431BB9F140}"/>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1516773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FAC06-0D0C-48C6-848E-C2888DD659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C0CF1F-2A14-4D0C-836F-11F4BFB299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EF0617-6A46-4D49-87E3-57F1AF5EBC34}"/>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5" name="Footer Placeholder 4">
            <a:extLst>
              <a:ext uri="{FF2B5EF4-FFF2-40B4-BE49-F238E27FC236}">
                <a16:creationId xmlns:a16="http://schemas.microsoft.com/office/drawing/2014/main" id="{94C31FEC-0C13-4604-8303-7FE5A1BF7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2595C-43EB-4925-BB9B-737862F799CA}"/>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3807172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EA1BE6-446A-4339-96FB-E53EEAB3BF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6B498D-ACA3-438F-B3D5-BDED12F9DA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A67D10-EB1F-4D89-87A5-5A0776067213}"/>
              </a:ext>
            </a:extLst>
          </p:cNvPr>
          <p:cNvSpPr>
            <a:spLocks noGrp="1"/>
          </p:cNvSpPr>
          <p:nvPr>
            <p:ph type="dt" sz="half" idx="10"/>
          </p:nvPr>
        </p:nvSpPr>
        <p:spPr/>
        <p:txBody>
          <a:bodyPr/>
          <a:lstStyle/>
          <a:p>
            <a:fld id="{47EE1F8D-1A06-4B5D-8172-95BD8F99C2DA}" type="datetimeFigureOut">
              <a:rPr lang="en-US" smtClean="0"/>
              <a:t>3/12/2021</a:t>
            </a:fld>
            <a:endParaRPr lang="en-US"/>
          </a:p>
        </p:txBody>
      </p:sp>
      <p:sp>
        <p:nvSpPr>
          <p:cNvPr id="5" name="Footer Placeholder 4">
            <a:extLst>
              <a:ext uri="{FF2B5EF4-FFF2-40B4-BE49-F238E27FC236}">
                <a16:creationId xmlns:a16="http://schemas.microsoft.com/office/drawing/2014/main" id="{513A365A-C1A8-4C91-9AD8-A2AF90254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F902C-3F91-42FD-A497-C6ACEE17DC64}"/>
              </a:ext>
            </a:extLst>
          </p:cNvPr>
          <p:cNvSpPr>
            <a:spLocks noGrp="1"/>
          </p:cNvSpPr>
          <p:nvPr>
            <p:ph type="sldNum" sz="quarter" idx="12"/>
          </p:nvPr>
        </p:nvSpPr>
        <p:spPr/>
        <p:txBody>
          <a:bodyPr/>
          <a:lstStyle/>
          <a:p>
            <a:fld id="{DFC111BE-B019-4DB5-BE46-471A4A82AF7E}" type="slidenum">
              <a:rPr lang="en-US" smtClean="0"/>
              <a:t>‹#›</a:t>
            </a:fld>
            <a:endParaRPr lang="en-US"/>
          </a:p>
        </p:txBody>
      </p:sp>
    </p:spTree>
    <p:extLst>
      <p:ext uri="{BB962C8B-B14F-4D97-AF65-F5344CB8AC3E}">
        <p14:creationId xmlns:p14="http://schemas.microsoft.com/office/powerpoint/2010/main" val="351475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E206B0-C62E-4F82-8F8D-651B89D48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3ECB31-0F5A-43A4-A70E-F2B6A6D8E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2BA882-F440-494A-A262-2ACB2A7B5D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EE1F8D-1A06-4B5D-8172-95BD8F99C2DA}" type="datetimeFigureOut">
              <a:rPr lang="en-US" smtClean="0"/>
              <a:t>3/12/2021</a:t>
            </a:fld>
            <a:endParaRPr lang="en-US"/>
          </a:p>
        </p:txBody>
      </p:sp>
      <p:sp>
        <p:nvSpPr>
          <p:cNvPr id="5" name="Footer Placeholder 4">
            <a:extLst>
              <a:ext uri="{FF2B5EF4-FFF2-40B4-BE49-F238E27FC236}">
                <a16:creationId xmlns:a16="http://schemas.microsoft.com/office/drawing/2014/main" id="{8C650C44-7809-4D8B-A046-5FDB2CC4D9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EB2436-14D3-4C4D-B0C1-405BE3A72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111BE-B019-4DB5-BE46-471A4A82AF7E}" type="slidenum">
              <a:rPr lang="en-US" smtClean="0"/>
              <a:t>‹#›</a:t>
            </a:fld>
            <a:endParaRPr lang="en-US"/>
          </a:p>
        </p:txBody>
      </p:sp>
    </p:spTree>
    <p:extLst>
      <p:ext uri="{BB962C8B-B14F-4D97-AF65-F5344CB8AC3E}">
        <p14:creationId xmlns:p14="http://schemas.microsoft.com/office/powerpoint/2010/main" val="4017043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D9622-E218-46AD-8FEF-503741B82225}"/>
              </a:ext>
            </a:extLst>
          </p:cNvPr>
          <p:cNvSpPr>
            <a:spLocks noGrp="1"/>
          </p:cNvSpPr>
          <p:nvPr>
            <p:ph type="ctrTitle"/>
          </p:nvPr>
        </p:nvSpPr>
        <p:spPr>
          <a:xfrm>
            <a:off x="7464614" y="1783959"/>
            <a:ext cx="4087306" cy="2889114"/>
          </a:xfrm>
        </p:spPr>
        <p:txBody>
          <a:bodyPr anchor="b">
            <a:normAutofit fontScale="90000"/>
          </a:bodyPr>
          <a:lstStyle/>
          <a:p>
            <a:pPr algn="l"/>
            <a:r>
              <a:rPr lang="en-US" sz="5400" dirty="0"/>
              <a:t>Geohazards: Climate, Disaster and Sustainable Development (004GA)</a:t>
            </a:r>
          </a:p>
        </p:txBody>
      </p:sp>
      <p:sp>
        <p:nvSpPr>
          <p:cNvPr id="3" name="Subtitle 2">
            <a:extLst>
              <a:ext uri="{FF2B5EF4-FFF2-40B4-BE49-F238E27FC236}">
                <a16:creationId xmlns:a16="http://schemas.microsoft.com/office/drawing/2014/main" id="{24D967F6-E126-4C8E-BF5D-1DB36982A99B}"/>
              </a:ext>
            </a:extLst>
          </p:cNvPr>
          <p:cNvSpPr>
            <a:spLocks noGrp="1"/>
          </p:cNvSpPr>
          <p:nvPr>
            <p:ph type="subTitle" idx="1"/>
          </p:nvPr>
        </p:nvSpPr>
        <p:spPr>
          <a:xfrm>
            <a:off x="7464612" y="4750893"/>
            <a:ext cx="4087305" cy="1147863"/>
          </a:xfrm>
        </p:spPr>
        <p:txBody>
          <a:bodyPr anchor="t">
            <a:normAutofit lnSpcReduction="10000"/>
          </a:bodyPr>
          <a:lstStyle/>
          <a:p>
            <a:pPr algn="l"/>
            <a:r>
              <a:rPr lang="en-US" sz="2000" dirty="0"/>
              <a:t>30 Credit Final Year Option</a:t>
            </a:r>
          </a:p>
          <a:p>
            <a:pPr algn="l"/>
            <a:r>
              <a:rPr lang="en-US" sz="2000" dirty="0"/>
              <a:t>Convenor: John Barlow</a:t>
            </a:r>
          </a:p>
          <a:p>
            <a:pPr algn="l"/>
            <a:r>
              <a:rPr lang="en-US" sz="2000" dirty="0"/>
              <a:t>john.barlow@sussex.ac.uk</a:t>
            </a:r>
          </a:p>
        </p:txBody>
      </p:sp>
      <p:sp>
        <p:nvSpPr>
          <p:cNvPr id="14" name="Freeform: Shape 13">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AA76BDB-8314-44B6-9AF8-B611E16086CA}"/>
              </a:ext>
            </a:extLst>
          </p:cNvPr>
          <p:cNvPicPr>
            <a:picLocks noChangeAspect="1"/>
          </p:cNvPicPr>
          <p:nvPr/>
        </p:nvPicPr>
        <p:blipFill rotWithShape="1">
          <a:blip r:embed="rId2"/>
          <a:srcRect l="17745" r="5646"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28018406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54EB95-F7F2-47D1-BF41-9DCD600D7E1E}"/>
              </a:ext>
            </a:extLst>
          </p:cNvPr>
          <p:cNvSpPr>
            <a:spLocks noGrp="1"/>
          </p:cNvSpPr>
          <p:nvPr>
            <p:ph type="title"/>
          </p:nvPr>
        </p:nvSpPr>
        <p:spPr>
          <a:xfrm>
            <a:off x="2311147" y="365760"/>
            <a:ext cx="7569706" cy="1288238"/>
          </a:xfrm>
        </p:spPr>
        <p:txBody>
          <a:bodyPr anchor="ctr">
            <a:normAutofit/>
          </a:bodyPr>
          <a:lstStyle/>
          <a:p>
            <a:pPr algn="ctr"/>
            <a:r>
              <a:rPr lang="en-US" dirty="0"/>
              <a:t>What will you study?</a:t>
            </a:r>
            <a:endParaRPr lang="en-US"/>
          </a:p>
        </p:txBody>
      </p:sp>
      <p:sp>
        <p:nvSpPr>
          <p:cNvPr id="3" name="Content Placeholder 2">
            <a:extLst>
              <a:ext uri="{FF2B5EF4-FFF2-40B4-BE49-F238E27FC236}">
                <a16:creationId xmlns:a16="http://schemas.microsoft.com/office/drawing/2014/main" id="{E0432A93-E406-4B77-A92C-BC9EBBF42FE5}"/>
              </a:ext>
            </a:extLst>
          </p:cNvPr>
          <p:cNvSpPr>
            <a:spLocks noGrp="1"/>
          </p:cNvSpPr>
          <p:nvPr>
            <p:ph idx="1"/>
          </p:nvPr>
        </p:nvSpPr>
        <p:spPr>
          <a:xfrm>
            <a:off x="2165569" y="1956816"/>
            <a:ext cx="7860863" cy="4024884"/>
          </a:xfrm>
        </p:spPr>
        <p:txBody>
          <a:bodyPr anchor="t">
            <a:normAutofit/>
          </a:bodyPr>
          <a:lstStyle/>
          <a:p>
            <a:pPr marL="0" indent="0">
              <a:buNone/>
            </a:pPr>
            <a:r>
              <a:rPr lang="en-US" sz="2200" dirty="0"/>
              <a:t>Earth surface processes and natural hazards pose significant challenges to society and infrastructure.  The expansion of global population and urbanization, coupled with the potential impacts of climate change on natural processes, are anticipated to result in more frequent natural disasters and an increase in their associated risks. An understanding of geohazards can be used to evaluate the opportunities for sustainable development and engineering through cost effective mitigation of natural hazards and risk.  The module integrates academic and commercial training with real case work. The structure and content is based on real-world problems and will be taught by leading practitioners and academic experts in the discipline.</a:t>
            </a:r>
          </a:p>
        </p:txBody>
      </p:sp>
    </p:spTree>
    <p:extLst>
      <p:ext uri="{BB962C8B-B14F-4D97-AF65-F5344CB8AC3E}">
        <p14:creationId xmlns:p14="http://schemas.microsoft.com/office/powerpoint/2010/main" val="31080424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C3FF39-03BF-4C8F-B2ED-64B4CC5C6245}"/>
              </a:ext>
            </a:extLst>
          </p:cNvPr>
          <p:cNvSpPr>
            <a:spLocks noGrp="1"/>
          </p:cNvSpPr>
          <p:nvPr>
            <p:ph type="title"/>
          </p:nvPr>
        </p:nvSpPr>
        <p:spPr>
          <a:xfrm>
            <a:off x="2311147" y="365760"/>
            <a:ext cx="7569706" cy="1288238"/>
          </a:xfrm>
        </p:spPr>
        <p:txBody>
          <a:bodyPr anchor="ctr">
            <a:normAutofit/>
          </a:bodyPr>
          <a:lstStyle/>
          <a:p>
            <a:pPr algn="ctr"/>
            <a:r>
              <a:rPr lang="en-US" sz="2800"/>
              <a:t>By the end of the module students should be able to:</a:t>
            </a:r>
            <a:br>
              <a:rPr lang="en-US" sz="2800"/>
            </a:br>
            <a:endParaRPr lang="en-US" sz="2800"/>
          </a:p>
        </p:txBody>
      </p:sp>
      <p:sp>
        <p:nvSpPr>
          <p:cNvPr id="3" name="Content Placeholder 2">
            <a:extLst>
              <a:ext uri="{FF2B5EF4-FFF2-40B4-BE49-F238E27FC236}">
                <a16:creationId xmlns:a16="http://schemas.microsoft.com/office/drawing/2014/main" id="{2A8C28A7-1485-45C4-9715-6098EE7D8D88}"/>
              </a:ext>
            </a:extLst>
          </p:cNvPr>
          <p:cNvSpPr>
            <a:spLocks noGrp="1"/>
          </p:cNvSpPr>
          <p:nvPr>
            <p:ph idx="1"/>
          </p:nvPr>
        </p:nvSpPr>
        <p:spPr>
          <a:xfrm>
            <a:off x="2165569" y="1956816"/>
            <a:ext cx="7860863" cy="4024884"/>
          </a:xfrm>
        </p:spPr>
        <p:txBody>
          <a:bodyPr anchor="t">
            <a:normAutofit/>
          </a:bodyPr>
          <a:lstStyle/>
          <a:p>
            <a:pPr marL="0" indent="0">
              <a:buNone/>
            </a:pPr>
            <a:r>
              <a:rPr lang="en-US" sz="2400"/>
              <a:t>1. An ability to create geomorphic maps using field and remotely sensed datasets.</a:t>
            </a:r>
          </a:p>
          <a:p>
            <a:pPr marL="0" indent="0">
              <a:buNone/>
            </a:pPr>
            <a:r>
              <a:rPr lang="en-US" sz="2400"/>
              <a:t>2. An ability to produce 3D ground models using soil and rock description.</a:t>
            </a:r>
          </a:p>
          <a:p>
            <a:pPr marL="0" indent="0">
              <a:buNone/>
            </a:pPr>
            <a:r>
              <a:rPr lang="en-US" sz="2400"/>
              <a:t>3. An understanding of the numerical frameworks used to model earth systems.</a:t>
            </a:r>
          </a:p>
          <a:p>
            <a:pPr marL="0" indent="0">
              <a:buNone/>
            </a:pPr>
            <a:r>
              <a:rPr lang="en-US" sz="2400"/>
              <a:t>4. An ability to quantitatively assess risk</a:t>
            </a:r>
          </a:p>
          <a:p>
            <a:pPr marL="0" indent="0">
              <a:buNone/>
            </a:pPr>
            <a:r>
              <a:rPr lang="en-US" sz="2400"/>
              <a:t>5. An understanding of methods used to mitigate risk.</a:t>
            </a:r>
          </a:p>
          <a:p>
            <a:endParaRPr lang="en-US" sz="2400"/>
          </a:p>
        </p:txBody>
      </p:sp>
    </p:spTree>
    <p:extLst>
      <p:ext uri="{BB962C8B-B14F-4D97-AF65-F5344CB8AC3E}">
        <p14:creationId xmlns:p14="http://schemas.microsoft.com/office/powerpoint/2010/main" val="112747643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575640">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706597-51E0-4F1E-A7D7-5B01C9E30043}"/>
              </a:ext>
            </a:extLst>
          </p:cNvPr>
          <p:cNvSpPr>
            <a:spLocks noGrp="1"/>
          </p:cNvSpPr>
          <p:nvPr>
            <p:ph type="title"/>
          </p:nvPr>
        </p:nvSpPr>
        <p:spPr>
          <a:xfrm>
            <a:off x="524256" y="491260"/>
            <a:ext cx="6594189" cy="1625210"/>
          </a:xfrm>
        </p:spPr>
        <p:txBody>
          <a:bodyPr>
            <a:normAutofit/>
          </a:bodyPr>
          <a:lstStyle/>
          <a:p>
            <a:r>
              <a:rPr lang="en-US">
                <a:solidFill>
                  <a:srgbClr val="FFFFFF"/>
                </a:solidFill>
              </a:rPr>
              <a:t>Module Assessment:</a:t>
            </a:r>
          </a:p>
        </p:txBody>
      </p:sp>
      <p:pic>
        <p:nvPicPr>
          <p:cNvPr id="4" name="Picture 3">
            <a:extLst>
              <a:ext uri="{FF2B5EF4-FFF2-40B4-BE49-F238E27FC236}">
                <a16:creationId xmlns:a16="http://schemas.microsoft.com/office/drawing/2014/main" id="{255F4FFF-AEE7-4451-A128-C6D150740CB7}"/>
              </a:ext>
            </a:extLst>
          </p:cNvPr>
          <p:cNvPicPr>
            <a:picLocks noChangeAspect="1"/>
          </p:cNvPicPr>
          <p:nvPr/>
        </p:nvPicPr>
        <p:blipFill rotWithShape="1">
          <a:blip r:embed="rId2"/>
          <a:srcRect r="1" b="13398"/>
          <a:stretch/>
        </p:blipFill>
        <p:spPr>
          <a:xfrm>
            <a:off x="327547" y="2454903"/>
            <a:ext cx="7058306" cy="4080254"/>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C6B83E8-112B-4104-8C72-C01C67A30624}"/>
              </a:ext>
            </a:extLst>
          </p:cNvPr>
          <p:cNvSpPr>
            <a:spLocks noGrp="1"/>
          </p:cNvSpPr>
          <p:nvPr>
            <p:ph idx="1"/>
          </p:nvPr>
        </p:nvSpPr>
        <p:spPr>
          <a:xfrm>
            <a:off x="8029319" y="917725"/>
            <a:ext cx="3424739" cy="4852362"/>
          </a:xfrm>
        </p:spPr>
        <p:txBody>
          <a:bodyPr anchor="ctr">
            <a:normAutofit/>
          </a:bodyPr>
          <a:lstStyle/>
          <a:p>
            <a:pPr marL="0" indent="0">
              <a:buNone/>
            </a:pPr>
            <a:r>
              <a:rPr lang="en-US" sz="2400" dirty="0">
                <a:solidFill>
                  <a:srgbClr val="FFFFFF"/>
                </a:solidFill>
              </a:rPr>
              <a:t>4 x 1200 word reports:</a:t>
            </a:r>
          </a:p>
          <a:p>
            <a:pPr marL="0" indent="0">
              <a:buNone/>
            </a:pPr>
            <a:endParaRPr lang="en-US" sz="2400" dirty="0">
              <a:solidFill>
                <a:srgbClr val="FFFFFF"/>
              </a:solidFill>
            </a:endParaRPr>
          </a:p>
          <a:p>
            <a:pPr marL="971550" lvl="1" indent="-514350">
              <a:buFont typeface="+mj-lt"/>
              <a:buAutoNum type="arabicPeriod"/>
            </a:pPr>
            <a:r>
              <a:rPr lang="en-US" sz="2000" dirty="0">
                <a:solidFill>
                  <a:srgbClr val="FFFFFF"/>
                </a:solidFill>
              </a:rPr>
              <a:t>Geomorphic Mapping</a:t>
            </a:r>
          </a:p>
          <a:p>
            <a:pPr marL="971550" lvl="1" indent="-514350">
              <a:buFont typeface="+mj-lt"/>
              <a:buAutoNum type="arabicPeriod"/>
            </a:pPr>
            <a:r>
              <a:rPr lang="en-US" sz="2000" dirty="0">
                <a:solidFill>
                  <a:srgbClr val="FFFFFF"/>
                </a:solidFill>
              </a:rPr>
              <a:t>Ground Modelling</a:t>
            </a:r>
          </a:p>
          <a:p>
            <a:pPr marL="971550" lvl="1" indent="-514350">
              <a:buFont typeface="+mj-lt"/>
              <a:buAutoNum type="arabicPeriod"/>
            </a:pPr>
            <a:r>
              <a:rPr lang="en-US" sz="2000" dirty="0">
                <a:solidFill>
                  <a:srgbClr val="FFFFFF"/>
                </a:solidFill>
              </a:rPr>
              <a:t>Landslide Hazard Assessment</a:t>
            </a:r>
          </a:p>
          <a:p>
            <a:pPr marL="971550" lvl="1" indent="-514350">
              <a:buFont typeface="+mj-lt"/>
              <a:buAutoNum type="arabicPeriod"/>
            </a:pPr>
            <a:r>
              <a:rPr lang="en-US" sz="2000" dirty="0">
                <a:solidFill>
                  <a:srgbClr val="FFFFFF"/>
                </a:solidFill>
              </a:rPr>
              <a:t>Quantitative Risk Assessment</a:t>
            </a:r>
          </a:p>
        </p:txBody>
      </p:sp>
    </p:spTree>
    <p:extLst>
      <p:ext uri="{BB962C8B-B14F-4D97-AF65-F5344CB8AC3E}">
        <p14:creationId xmlns:p14="http://schemas.microsoft.com/office/powerpoint/2010/main" val="2459269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52C34-CEB4-4745-96E6-4EB83638D9C0}"/>
              </a:ext>
            </a:extLst>
          </p:cNvPr>
          <p:cNvSpPr>
            <a:spLocks noGrp="1"/>
          </p:cNvSpPr>
          <p:nvPr>
            <p:ph type="title"/>
          </p:nvPr>
        </p:nvSpPr>
        <p:spPr>
          <a:xfrm>
            <a:off x="931683" y="181156"/>
            <a:ext cx="5314536" cy="1325563"/>
          </a:xfrm>
        </p:spPr>
        <p:txBody>
          <a:bodyPr>
            <a:normAutofit/>
          </a:bodyPr>
          <a:lstStyle/>
          <a:p>
            <a:r>
              <a:rPr lang="en-US" dirty="0"/>
              <a:t>How to conduct a Geoscience Project</a:t>
            </a:r>
          </a:p>
        </p:txBody>
      </p:sp>
      <p:sp>
        <p:nvSpPr>
          <p:cNvPr id="8" name="Content Placeholder 7">
            <a:extLst>
              <a:ext uri="{FF2B5EF4-FFF2-40B4-BE49-F238E27FC236}">
                <a16:creationId xmlns:a16="http://schemas.microsoft.com/office/drawing/2014/main" id="{AF0FFBD7-7EAD-445A-B861-CF87B8AD47A0}"/>
              </a:ext>
            </a:extLst>
          </p:cNvPr>
          <p:cNvSpPr>
            <a:spLocks noGrp="1"/>
          </p:cNvSpPr>
          <p:nvPr>
            <p:ph idx="1"/>
          </p:nvPr>
        </p:nvSpPr>
        <p:spPr>
          <a:xfrm>
            <a:off x="844877" y="1378758"/>
            <a:ext cx="5314543" cy="629151"/>
          </a:xfrm>
        </p:spPr>
        <p:txBody>
          <a:bodyPr anchor="t">
            <a:normAutofit/>
          </a:bodyPr>
          <a:lstStyle/>
          <a:p>
            <a:pPr marL="0" indent="0">
              <a:buNone/>
            </a:pPr>
            <a:r>
              <a:rPr lang="en-US" sz="1800" dirty="0"/>
              <a:t>The module is intended to familiarize students with the workflow involved in geohazards consultancy</a:t>
            </a:r>
          </a:p>
        </p:txBody>
      </p:sp>
      <p:sp>
        <p:nvSpPr>
          <p:cNvPr id="11" name="Freeform: Shape 1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D5C86284-C6E7-41AD-BC92-9194047D8E48}"/>
              </a:ext>
            </a:extLst>
          </p:cNvPr>
          <p:cNvPicPr>
            <a:picLocks noChangeAspect="1"/>
          </p:cNvPicPr>
          <p:nvPr/>
        </p:nvPicPr>
        <p:blipFill rotWithShape="1">
          <a:blip r:embed="rId2"/>
          <a:srcRect r="2" b="763"/>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pic>
        <p:nvPicPr>
          <p:cNvPr id="5" name="Picture 4">
            <a:extLst>
              <a:ext uri="{FF2B5EF4-FFF2-40B4-BE49-F238E27FC236}">
                <a16:creationId xmlns:a16="http://schemas.microsoft.com/office/drawing/2014/main" id="{E3891C26-66C4-47C5-9A7C-11EF483FF5B6}"/>
              </a:ext>
            </a:extLst>
          </p:cNvPr>
          <p:cNvPicPr>
            <a:picLocks noChangeAspect="1"/>
          </p:cNvPicPr>
          <p:nvPr/>
        </p:nvPicPr>
        <p:blipFill>
          <a:blip r:embed="rId3"/>
          <a:stretch>
            <a:fillRect/>
          </a:stretch>
        </p:blipFill>
        <p:spPr>
          <a:xfrm>
            <a:off x="1837650" y="2222457"/>
            <a:ext cx="2408129" cy="4334632"/>
          </a:xfrm>
          <a:prstGeom prst="rect">
            <a:avLst/>
          </a:prstGeom>
        </p:spPr>
      </p:pic>
    </p:spTree>
    <p:extLst>
      <p:ext uri="{BB962C8B-B14F-4D97-AF65-F5344CB8AC3E}">
        <p14:creationId xmlns:p14="http://schemas.microsoft.com/office/powerpoint/2010/main" val="162033860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261</Words>
  <Application>Microsoft Office PowerPoint</Application>
  <PresentationFormat>Widescreen</PresentationFormat>
  <Paragraphs>21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Geohazards: Climate, Disaster and Sustainable Development (004GA)</vt:lpstr>
      <vt:lpstr>What will you study?</vt:lpstr>
      <vt:lpstr>By the end of the module students should be able to: </vt:lpstr>
      <vt:lpstr>Module Assessment:</vt:lpstr>
      <vt:lpstr>How to conduct a Geoscience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Geohazards: Climate, Disaster and Sustainable Development (004GA)</dc:title>
  <dc:creator>John Barlow</dc:creator>
  <cp:lastModifiedBy>John Barlow</cp:lastModifiedBy>
  <cp:revision>3</cp:revision>
  <dcterms:created xsi:type="dcterms:W3CDTF">2021-03-10T09:22:05Z</dcterms:created>
  <dcterms:modified xsi:type="dcterms:W3CDTF">2021-03-12T13:00:49Z</dcterms:modified>
</cp:coreProperties>
</file>