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p:cViewPr varScale="1">
        <p:scale>
          <a:sx n="93" d="100"/>
          <a:sy n="93" d="100"/>
        </p:scale>
        <p:origin x="72"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44FA6CE-915B-4263-88E0-009EFCA309CA}" type="datetimeFigureOut">
              <a:rPr lang="en-GB" smtClean="0"/>
              <a:t>07/03/2023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B57C1B-4205-4384-9FA0-511229E9BC76}"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4753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4FA6CE-915B-4263-88E0-009EFCA309CA}" type="datetimeFigureOut">
              <a:rPr lang="en-GB" smtClean="0"/>
              <a:t>07/03/2023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B57C1B-4205-4384-9FA0-511229E9BC76}" type="slidenum">
              <a:rPr lang="en-GB" smtClean="0"/>
              <a:t>‹#›</a:t>
            </a:fld>
            <a:endParaRPr lang="en-GB"/>
          </a:p>
        </p:txBody>
      </p:sp>
    </p:spTree>
    <p:extLst>
      <p:ext uri="{BB962C8B-B14F-4D97-AF65-F5344CB8AC3E}">
        <p14:creationId xmlns:p14="http://schemas.microsoft.com/office/powerpoint/2010/main" val="535504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4FA6CE-915B-4263-88E0-009EFCA309CA}" type="datetimeFigureOut">
              <a:rPr lang="en-GB" smtClean="0"/>
              <a:t>07/03/2023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B57C1B-4205-4384-9FA0-511229E9BC76}"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817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4FA6CE-915B-4263-88E0-009EFCA309CA}" type="datetimeFigureOut">
              <a:rPr lang="en-GB" smtClean="0"/>
              <a:t>07/03/2023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B57C1B-4205-4384-9FA0-511229E9BC76}" type="slidenum">
              <a:rPr lang="en-GB" smtClean="0"/>
              <a:t>‹#›</a:t>
            </a:fld>
            <a:endParaRPr lang="en-GB"/>
          </a:p>
        </p:txBody>
      </p:sp>
    </p:spTree>
    <p:extLst>
      <p:ext uri="{BB962C8B-B14F-4D97-AF65-F5344CB8AC3E}">
        <p14:creationId xmlns:p14="http://schemas.microsoft.com/office/powerpoint/2010/main" val="2128277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4FA6CE-915B-4263-88E0-009EFCA309CA}" type="datetimeFigureOut">
              <a:rPr lang="en-GB" smtClean="0"/>
              <a:t>07/03/2023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7B57C1B-4205-4384-9FA0-511229E9BC76}" type="slidenum">
              <a:rPr lang="en-GB" smtClean="0"/>
              <a:t>‹#›</a:t>
            </a:fld>
            <a:endParaRPr lang="en-GB"/>
          </a:p>
        </p:txBody>
      </p:sp>
    </p:spTree>
    <p:extLst>
      <p:ext uri="{BB962C8B-B14F-4D97-AF65-F5344CB8AC3E}">
        <p14:creationId xmlns:p14="http://schemas.microsoft.com/office/powerpoint/2010/main" val="4108424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4FA6CE-915B-4263-88E0-009EFCA309CA}" type="datetimeFigureOut">
              <a:rPr lang="en-GB" smtClean="0"/>
              <a:t>07/03/2023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7B57C1B-4205-4384-9FA0-511229E9BC76}" type="slidenum">
              <a:rPr lang="en-GB" smtClean="0"/>
              <a:t>‹#›</a:t>
            </a:fld>
            <a:endParaRPr lang="en-GB"/>
          </a:p>
        </p:txBody>
      </p:sp>
    </p:spTree>
    <p:extLst>
      <p:ext uri="{BB962C8B-B14F-4D97-AF65-F5344CB8AC3E}">
        <p14:creationId xmlns:p14="http://schemas.microsoft.com/office/powerpoint/2010/main" val="130738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4FA6CE-915B-4263-88E0-009EFCA309CA}" type="datetimeFigureOut">
              <a:rPr lang="en-GB" smtClean="0"/>
              <a:t>07/03/2023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7B57C1B-4205-4384-9FA0-511229E9BC76}" type="slidenum">
              <a:rPr lang="en-GB" smtClean="0"/>
              <a:t>‹#›</a:t>
            </a:fld>
            <a:endParaRPr lang="en-GB"/>
          </a:p>
        </p:txBody>
      </p:sp>
    </p:spTree>
    <p:extLst>
      <p:ext uri="{BB962C8B-B14F-4D97-AF65-F5344CB8AC3E}">
        <p14:creationId xmlns:p14="http://schemas.microsoft.com/office/powerpoint/2010/main" val="311727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4FA6CE-915B-4263-88E0-009EFCA309CA}" type="datetimeFigureOut">
              <a:rPr lang="en-GB" smtClean="0"/>
              <a:t>07/03/2023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B57C1B-4205-4384-9FA0-511229E9BC76}" type="slidenum">
              <a:rPr lang="en-GB" smtClean="0"/>
              <a:t>‹#›</a:t>
            </a:fld>
            <a:endParaRPr lang="en-GB"/>
          </a:p>
        </p:txBody>
      </p:sp>
    </p:spTree>
    <p:extLst>
      <p:ext uri="{BB962C8B-B14F-4D97-AF65-F5344CB8AC3E}">
        <p14:creationId xmlns:p14="http://schemas.microsoft.com/office/powerpoint/2010/main" val="247813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4FA6CE-915B-4263-88E0-009EFCA309CA}" type="datetimeFigureOut">
              <a:rPr lang="en-GB" smtClean="0"/>
              <a:t>07/03/2023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B57C1B-4205-4384-9FA0-511229E9BC76}"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671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4FA6CE-915B-4263-88E0-009EFCA309CA}" type="datetimeFigureOut">
              <a:rPr lang="en-GB" smtClean="0"/>
              <a:t>07/03/2023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B57C1B-4205-4384-9FA0-511229E9BC76}" type="slidenum">
              <a:rPr lang="en-GB" smtClean="0"/>
              <a:t>‹#›</a:t>
            </a:fld>
            <a:endParaRPr lang="en-GB"/>
          </a:p>
        </p:txBody>
      </p:sp>
    </p:spTree>
    <p:extLst>
      <p:ext uri="{BB962C8B-B14F-4D97-AF65-F5344CB8AC3E}">
        <p14:creationId xmlns:p14="http://schemas.microsoft.com/office/powerpoint/2010/main" val="2896166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4FA6CE-915B-4263-88E0-009EFCA309CA}" type="datetimeFigureOut">
              <a:rPr lang="en-GB" smtClean="0"/>
              <a:t>07/03/2023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B57C1B-4205-4384-9FA0-511229E9BC76}"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998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44FA6CE-915B-4263-88E0-009EFCA309CA}" type="datetimeFigureOut">
              <a:rPr lang="en-GB" smtClean="0"/>
              <a:t>07/03/2023</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7B57C1B-4205-4384-9FA0-511229E9BC76}"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502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blogs.lse.ac.uk/internationaldevelopment/2019/04/09/the-racial-dimensions-of-nature-environmental-justice-and-co2lonialism-in-brazil/" TargetMode="External"/><Relationship Id="rId2" Type="http://schemas.openxmlformats.org/officeDocument/2006/relationships/hyperlink" Target="https://www.redpepper.org.uk/the-battle-of-hambacher-fores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AD3C0-BB7E-3AB4-06F7-218B937510B4}"/>
              </a:ext>
            </a:extLst>
          </p:cNvPr>
          <p:cNvSpPr>
            <a:spLocks noGrp="1"/>
          </p:cNvSpPr>
          <p:nvPr>
            <p:ph type="ctrTitle"/>
          </p:nvPr>
        </p:nvSpPr>
        <p:spPr/>
        <p:txBody>
          <a:bodyPr>
            <a:normAutofit fontScale="90000"/>
          </a:bodyPr>
          <a:lstStyle/>
          <a:p>
            <a:r>
              <a:rPr lang="en-GB" sz="6000" dirty="0"/>
              <a:t>Environment and Development</a:t>
            </a:r>
            <a:br>
              <a:rPr lang="en-GB" sz="6000" dirty="0"/>
            </a:br>
            <a:r>
              <a:rPr lang="en-GB" sz="6000" dirty="0"/>
              <a:t>in World Politics</a:t>
            </a:r>
            <a:br>
              <a:rPr lang="en-GB" sz="6000" dirty="0"/>
            </a:br>
            <a:r>
              <a:rPr lang="en-GB" sz="6000" dirty="0"/>
              <a:t>(2023/24)</a:t>
            </a:r>
            <a:endParaRPr lang="en-GB" dirty="0"/>
          </a:p>
        </p:txBody>
      </p:sp>
      <p:sp>
        <p:nvSpPr>
          <p:cNvPr id="3" name="Subtitle 2">
            <a:extLst>
              <a:ext uri="{FF2B5EF4-FFF2-40B4-BE49-F238E27FC236}">
                <a16:creationId xmlns:a16="http://schemas.microsoft.com/office/drawing/2014/main" id="{1D749770-0A83-9DF3-3269-E9FEBEB7627C}"/>
              </a:ext>
            </a:extLst>
          </p:cNvPr>
          <p:cNvSpPr>
            <a:spLocks noGrp="1"/>
          </p:cNvSpPr>
          <p:nvPr>
            <p:ph type="subTitle" idx="1"/>
          </p:nvPr>
        </p:nvSpPr>
        <p:spPr/>
        <p:txBody>
          <a:bodyPr/>
          <a:lstStyle/>
          <a:p>
            <a:r>
              <a:rPr lang="en-GB" dirty="0"/>
              <a:t>L2073A</a:t>
            </a:r>
          </a:p>
        </p:txBody>
      </p:sp>
    </p:spTree>
    <p:extLst>
      <p:ext uri="{BB962C8B-B14F-4D97-AF65-F5344CB8AC3E}">
        <p14:creationId xmlns:p14="http://schemas.microsoft.com/office/powerpoint/2010/main" val="2912554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54633-325F-F18C-073B-4AFE559FB87D}"/>
              </a:ext>
            </a:extLst>
          </p:cNvPr>
          <p:cNvSpPr>
            <a:spLocks noGrp="1"/>
          </p:cNvSpPr>
          <p:nvPr>
            <p:ph type="title"/>
          </p:nvPr>
        </p:nvSpPr>
        <p:spPr/>
        <p:txBody>
          <a:bodyPr/>
          <a:lstStyle/>
          <a:p>
            <a:r>
              <a:rPr lang="en-GB" dirty="0"/>
              <a:t>Overview</a:t>
            </a:r>
          </a:p>
        </p:txBody>
      </p:sp>
      <p:sp>
        <p:nvSpPr>
          <p:cNvPr id="3" name="Content Placeholder 2">
            <a:extLst>
              <a:ext uri="{FF2B5EF4-FFF2-40B4-BE49-F238E27FC236}">
                <a16:creationId xmlns:a16="http://schemas.microsoft.com/office/drawing/2014/main" id="{BD7ED2F2-DBFD-2647-2E5D-263449314934}"/>
              </a:ext>
            </a:extLst>
          </p:cNvPr>
          <p:cNvSpPr>
            <a:spLocks noGrp="1"/>
          </p:cNvSpPr>
          <p:nvPr>
            <p:ph idx="1"/>
          </p:nvPr>
        </p:nvSpPr>
        <p:spPr/>
        <p:txBody>
          <a:bodyPr>
            <a:normAutofit/>
          </a:bodyPr>
          <a:lstStyle/>
          <a:p>
            <a:pPr marL="0" indent="0">
              <a:buNone/>
            </a:pPr>
            <a:r>
              <a:rPr lang="en-GB" sz="2800" dirty="0">
                <a:effectLst/>
              </a:rPr>
              <a:t>The question of whether current forms of economic and political organisation in international society are capable of responding to the challenge of environmental sustainability is more pertinent than ever before. Questions are being asked about how the social and </a:t>
            </a:r>
            <a:r>
              <a:rPr lang="en-GB" sz="3200" dirty="0">
                <a:effectLst/>
              </a:rPr>
              <a:t>economic</a:t>
            </a:r>
            <a:r>
              <a:rPr lang="en-GB" sz="2800" dirty="0">
                <a:effectLst/>
              </a:rPr>
              <a:t> development of nations can be redefined to accommodate ecological challenges or whether we need to fundamentally rethink notions of growth and progress</a:t>
            </a:r>
          </a:p>
          <a:p>
            <a:endParaRPr lang="en-GB" dirty="0"/>
          </a:p>
        </p:txBody>
      </p:sp>
    </p:spTree>
    <p:extLst>
      <p:ext uri="{BB962C8B-B14F-4D97-AF65-F5344CB8AC3E}">
        <p14:creationId xmlns:p14="http://schemas.microsoft.com/office/powerpoint/2010/main" val="1656165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7507-5488-7C46-7B4F-0C4E8C8A7C28}"/>
              </a:ext>
            </a:extLst>
          </p:cNvPr>
          <p:cNvSpPr>
            <a:spLocks noGrp="1"/>
          </p:cNvSpPr>
          <p:nvPr>
            <p:ph type="title"/>
          </p:nvPr>
        </p:nvSpPr>
        <p:spPr/>
        <p:txBody>
          <a:bodyPr/>
          <a:lstStyle/>
          <a:p>
            <a:r>
              <a:rPr lang="en-GB" dirty="0"/>
              <a:t>Module Aims</a:t>
            </a:r>
          </a:p>
        </p:txBody>
      </p:sp>
      <p:sp>
        <p:nvSpPr>
          <p:cNvPr id="3" name="Content Placeholder 2">
            <a:extLst>
              <a:ext uri="{FF2B5EF4-FFF2-40B4-BE49-F238E27FC236}">
                <a16:creationId xmlns:a16="http://schemas.microsoft.com/office/drawing/2014/main" id="{94D1F5BF-D9EE-360C-C24E-8DD571845DD3}"/>
              </a:ext>
            </a:extLst>
          </p:cNvPr>
          <p:cNvSpPr>
            <a:spLocks noGrp="1"/>
          </p:cNvSpPr>
          <p:nvPr>
            <p:ph idx="1"/>
          </p:nvPr>
        </p:nvSpPr>
        <p:spPr/>
        <p:txBody>
          <a:bodyPr/>
          <a:lstStyle/>
          <a:p>
            <a:pPr marL="0" indent="0">
              <a:buNone/>
            </a:pPr>
            <a:r>
              <a:rPr lang="en-GB" sz="2800" dirty="0">
                <a:effectLst/>
              </a:rPr>
              <a:t>This module takes a critical look at the actors and issues implicated in the key debates of global environmental politics. It engages with competing theoretical perspectives about the drivers of environmental change and how best to explain the (failures of) international cooperation on the environment, but also aims to provide students with a detailed understanding of the defining issues and tensions that constitute the struggle to define future notions of development.</a:t>
            </a:r>
          </a:p>
          <a:p>
            <a:endParaRPr lang="en-GB" dirty="0"/>
          </a:p>
        </p:txBody>
      </p:sp>
    </p:spTree>
    <p:extLst>
      <p:ext uri="{BB962C8B-B14F-4D97-AF65-F5344CB8AC3E}">
        <p14:creationId xmlns:p14="http://schemas.microsoft.com/office/powerpoint/2010/main" val="1972722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0A577-F1A8-6BB3-65A0-2E79357F9A8B}"/>
              </a:ext>
            </a:extLst>
          </p:cNvPr>
          <p:cNvSpPr>
            <a:spLocks noGrp="1"/>
          </p:cNvSpPr>
          <p:nvPr>
            <p:ph type="title"/>
          </p:nvPr>
        </p:nvSpPr>
        <p:spPr/>
        <p:txBody>
          <a:bodyPr/>
          <a:lstStyle/>
          <a:p>
            <a:r>
              <a:rPr lang="en-GB" dirty="0"/>
              <a:t>Module Content</a:t>
            </a:r>
          </a:p>
        </p:txBody>
      </p:sp>
      <p:sp>
        <p:nvSpPr>
          <p:cNvPr id="3" name="Content Placeholder 2">
            <a:extLst>
              <a:ext uri="{FF2B5EF4-FFF2-40B4-BE49-F238E27FC236}">
                <a16:creationId xmlns:a16="http://schemas.microsoft.com/office/drawing/2014/main" id="{5A96AC91-C1A6-7E2A-B9B1-75427C2C65BE}"/>
              </a:ext>
            </a:extLst>
          </p:cNvPr>
          <p:cNvSpPr>
            <a:spLocks noGrp="1"/>
          </p:cNvSpPr>
          <p:nvPr>
            <p:ph idx="1"/>
          </p:nvPr>
        </p:nvSpPr>
        <p:spPr/>
        <p:txBody>
          <a:bodyPr>
            <a:normAutofit/>
          </a:bodyPr>
          <a:lstStyle/>
          <a:p>
            <a:pPr marL="0" indent="0" algn="just">
              <a:buNone/>
            </a:pPr>
            <a:r>
              <a:rPr lang="en-GB" dirty="0">
                <a:effectLst/>
              </a:rPr>
              <a:t>The course will address empirical case studies such as climate change, energy, and waste, as well as the relationship between ecological issues and conflict, and climate change and migration. Students will gain an understanding of the key actors in these debates - from governments and international institutions to civil society organisations, communities, and corporations - and the ways their power and influence can best be understood. We will be discussing arenas of struggle and start to analyse and imagine alternatives</a:t>
            </a:r>
          </a:p>
          <a:p>
            <a:pPr marL="0" indent="0">
              <a:buNone/>
            </a:pPr>
            <a:endParaRPr lang="en-GB" dirty="0"/>
          </a:p>
        </p:txBody>
      </p:sp>
    </p:spTree>
    <p:extLst>
      <p:ext uri="{BB962C8B-B14F-4D97-AF65-F5344CB8AC3E}">
        <p14:creationId xmlns:p14="http://schemas.microsoft.com/office/powerpoint/2010/main" val="1203802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B4B6C-029A-6C44-BB32-B76AD67D2BC6}"/>
              </a:ext>
            </a:extLst>
          </p:cNvPr>
          <p:cNvSpPr>
            <a:spLocks noGrp="1"/>
          </p:cNvSpPr>
          <p:nvPr>
            <p:ph type="title"/>
          </p:nvPr>
        </p:nvSpPr>
        <p:spPr/>
        <p:txBody>
          <a:bodyPr/>
          <a:lstStyle/>
          <a:p>
            <a:r>
              <a:rPr lang="en-GB" dirty="0"/>
              <a:t>Structure</a:t>
            </a:r>
          </a:p>
        </p:txBody>
      </p:sp>
      <p:sp>
        <p:nvSpPr>
          <p:cNvPr id="3" name="Content Placeholder 2">
            <a:extLst>
              <a:ext uri="{FF2B5EF4-FFF2-40B4-BE49-F238E27FC236}">
                <a16:creationId xmlns:a16="http://schemas.microsoft.com/office/drawing/2014/main" id="{BCD88A2F-0988-488F-6194-5C4BB9B13844}"/>
              </a:ext>
            </a:extLst>
          </p:cNvPr>
          <p:cNvSpPr>
            <a:spLocks noGrp="1"/>
          </p:cNvSpPr>
          <p:nvPr>
            <p:ph idx="1"/>
          </p:nvPr>
        </p:nvSpPr>
        <p:spPr/>
        <p:txBody>
          <a:bodyPr/>
          <a:lstStyle/>
          <a:p>
            <a:pPr marL="0" indent="0">
              <a:buNone/>
            </a:pPr>
            <a:r>
              <a:rPr lang="en-GB" dirty="0">
                <a:effectLst/>
              </a:rPr>
              <a:t>The course begins with an introduction to the global politics of the environment and development, and how they are embedded in colonialism and capitalism. From there it sets out a range of theoretical tools for understanding the global politics of these issues before focussing in on a range of issue areas, as those listed above. We conclude with discussing alternative approaches, visions, and proposals, and how to work towards them .</a:t>
            </a:r>
          </a:p>
          <a:p>
            <a:endParaRPr lang="en-GB" dirty="0"/>
          </a:p>
        </p:txBody>
      </p:sp>
    </p:spTree>
    <p:extLst>
      <p:ext uri="{BB962C8B-B14F-4D97-AF65-F5344CB8AC3E}">
        <p14:creationId xmlns:p14="http://schemas.microsoft.com/office/powerpoint/2010/main" val="169698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90AF3-5D51-186E-FF17-E0D1134154D4}"/>
              </a:ext>
            </a:extLst>
          </p:cNvPr>
          <p:cNvSpPr>
            <a:spLocks noGrp="1"/>
          </p:cNvSpPr>
          <p:nvPr>
            <p:ph type="title"/>
          </p:nvPr>
        </p:nvSpPr>
        <p:spPr/>
        <p:txBody>
          <a:bodyPr/>
          <a:lstStyle/>
          <a:p>
            <a:r>
              <a:rPr lang="en-GB" sz="4400" dirty="0"/>
              <a:t>Teaching Mode and Assessment</a:t>
            </a:r>
            <a:endParaRPr lang="en-GB" dirty="0"/>
          </a:p>
        </p:txBody>
      </p:sp>
      <p:sp>
        <p:nvSpPr>
          <p:cNvPr id="3" name="Content Placeholder 2">
            <a:extLst>
              <a:ext uri="{FF2B5EF4-FFF2-40B4-BE49-F238E27FC236}">
                <a16:creationId xmlns:a16="http://schemas.microsoft.com/office/drawing/2014/main" id="{9419AE1F-BC44-54CF-E41A-6B3A7BCE640A}"/>
              </a:ext>
            </a:extLst>
          </p:cNvPr>
          <p:cNvSpPr>
            <a:spLocks noGrp="1"/>
          </p:cNvSpPr>
          <p:nvPr>
            <p:ph idx="1"/>
          </p:nvPr>
        </p:nvSpPr>
        <p:spPr/>
        <p:txBody>
          <a:bodyPr/>
          <a:lstStyle/>
          <a:p>
            <a:r>
              <a:rPr lang="en-GB" sz="2400" dirty="0"/>
              <a:t>Teaching: </a:t>
            </a:r>
          </a:p>
          <a:p>
            <a:pPr lvl="1"/>
            <a:r>
              <a:rPr lang="en-GB" sz="2400" dirty="0"/>
              <a:t>Three hour blended interactive lecture and seminar</a:t>
            </a:r>
          </a:p>
          <a:p>
            <a:r>
              <a:rPr lang="en-GB" sz="2400" dirty="0"/>
              <a:t>Assessment: </a:t>
            </a:r>
          </a:p>
          <a:p>
            <a:pPr lvl="1"/>
            <a:r>
              <a:rPr lang="en-GB" sz="2400" dirty="0"/>
              <a:t>Group 15-minute podcast/presentation (20%)</a:t>
            </a:r>
          </a:p>
          <a:p>
            <a:pPr lvl="1"/>
            <a:r>
              <a:rPr lang="en-GB" sz="2400" dirty="0"/>
              <a:t>500-1000-word concept note (10%)</a:t>
            </a:r>
          </a:p>
          <a:p>
            <a:pPr lvl="1"/>
            <a:r>
              <a:rPr lang="en-GB" sz="2400" dirty="0"/>
              <a:t>3500-word essay on topic of your choosing (70%)</a:t>
            </a:r>
          </a:p>
          <a:p>
            <a:pPr marL="457200" lvl="1" indent="0">
              <a:buNone/>
            </a:pPr>
            <a:endParaRPr lang="en-GB" sz="2400" dirty="0"/>
          </a:p>
        </p:txBody>
      </p:sp>
    </p:spTree>
    <p:extLst>
      <p:ext uri="{BB962C8B-B14F-4D97-AF65-F5344CB8AC3E}">
        <p14:creationId xmlns:p14="http://schemas.microsoft.com/office/powerpoint/2010/main" val="828779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3336F-4B83-BD2C-3853-909C00A8705A}"/>
              </a:ext>
            </a:extLst>
          </p:cNvPr>
          <p:cNvSpPr>
            <a:spLocks noGrp="1"/>
          </p:cNvSpPr>
          <p:nvPr>
            <p:ph type="title"/>
          </p:nvPr>
        </p:nvSpPr>
        <p:spPr/>
        <p:txBody>
          <a:bodyPr/>
          <a:lstStyle/>
          <a:p>
            <a:r>
              <a:rPr lang="en-GB" dirty="0"/>
              <a:t>Some suggested Readings</a:t>
            </a:r>
          </a:p>
        </p:txBody>
      </p:sp>
      <p:sp>
        <p:nvSpPr>
          <p:cNvPr id="3" name="Content Placeholder 2">
            <a:extLst>
              <a:ext uri="{FF2B5EF4-FFF2-40B4-BE49-F238E27FC236}">
                <a16:creationId xmlns:a16="http://schemas.microsoft.com/office/drawing/2014/main" id="{2FAAAF3F-3E1E-F3B4-39D2-5C278455631A}"/>
              </a:ext>
            </a:extLst>
          </p:cNvPr>
          <p:cNvSpPr>
            <a:spLocks noGrp="1"/>
          </p:cNvSpPr>
          <p:nvPr>
            <p:ph idx="1"/>
          </p:nvPr>
        </p:nvSpPr>
        <p:spPr/>
        <p:txBody>
          <a:bodyPr/>
          <a:lstStyle/>
          <a:p>
            <a:pPr>
              <a:buFont typeface="Arial" panose="020B0604020202020204" pitchFamily="34" charset="0"/>
              <a:buChar char="•"/>
            </a:pPr>
            <a:r>
              <a:rPr lang="en-GB" dirty="0"/>
              <a:t>Scoones, I. M. Leach and P. Newell (2015) (eds) </a:t>
            </a:r>
            <a:r>
              <a:rPr lang="en-GB" i="1" dirty="0"/>
              <a:t>The Politics of Green Transformations</a:t>
            </a:r>
            <a:r>
              <a:rPr lang="en-GB" dirty="0"/>
              <a:t> London: Routledge, chapter 1.</a:t>
            </a:r>
          </a:p>
          <a:p>
            <a:pPr>
              <a:buFont typeface="Arial" panose="020B0604020202020204" pitchFamily="34" charset="0"/>
              <a:buChar char="•"/>
            </a:pPr>
            <a:r>
              <a:rPr lang="en-GB" dirty="0"/>
              <a:t>Hickel, J. (2020) </a:t>
            </a:r>
            <a:r>
              <a:rPr lang="en-GB" i="1" dirty="0"/>
              <a:t>Less is more: how degrowth will save the world. </a:t>
            </a:r>
            <a:r>
              <a:rPr lang="en-GB" dirty="0"/>
              <a:t> Introduction. Penguin.</a:t>
            </a:r>
          </a:p>
          <a:p>
            <a:pPr>
              <a:buFont typeface="Arial" panose="020B0604020202020204" pitchFamily="34" charset="0"/>
              <a:buChar char="•"/>
            </a:pPr>
            <a:r>
              <a:rPr lang="en-GB" dirty="0"/>
              <a:t>Brock, A. (2018) </a:t>
            </a:r>
            <a:r>
              <a:rPr lang="en-GB" i="1" dirty="0"/>
              <a:t>The battle of </a:t>
            </a:r>
            <a:r>
              <a:rPr lang="en-GB" i="1" dirty="0" err="1"/>
              <a:t>Hambacher</a:t>
            </a:r>
            <a:r>
              <a:rPr lang="en-GB" i="1" dirty="0"/>
              <a:t> Forest</a:t>
            </a:r>
            <a:r>
              <a:rPr lang="en-GB" dirty="0"/>
              <a:t>. Available at: </a:t>
            </a:r>
            <a:r>
              <a:rPr lang="en-GB" dirty="0">
                <a:hlinkClick r:id="rId2"/>
              </a:rPr>
              <a:t>https://www.redpepper.org.uk/the-battle-of-hambacher-forest/</a:t>
            </a:r>
            <a:r>
              <a:rPr lang="en-GB" dirty="0"/>
              <a:t> (Accessed 06 March 2023).</a:t>
            </a:r>
          </a:p>
          <a:p>
            <a:pPr>
              <a:buFont typeface="Arial" panose="020B0604020202020204" pitchFamily="34" charset="0"/>
              <a:buChar char="•"/>
            </a:pPr>
            <a:r>
              <a:rPr lang="en-GB" dirty="0" err="1"/>
              <a:t>Askin</a:t>
            </a:r>
            <a:r>
              <a:rPr lang="en-GB" dirty="0"/>
              <a:t>, A. (2018) </a:t>
            </a:r>
            <a:r>
              <a:rPr lang="en-GB" i="1" dirty="0"/>
              <a:t>The Racial Dimensions of ‘Nature’: Environmental Justice and CO2lonialism in Brazil</a:t>
            </a:r>
            <a:r>
              <a:rPr lang="en-GB" dirty="0"/>
              <a:t>. Available at </a:t>
            </a:r>
            <a:r>
              <a:rPr lang="en-GB" dirty="0">
                <a:hlinkClick r:id="rId3"/>
              </a:rPr>
              <a:t>https://blogs.lse.ac.uk/internationaldevelopment/2019/04/09/the-racial-dimensions-of-nature-environmental-justice-and-co2lonialism-in-brazil/</a:t>
            </a:r>
            <a:r>
              <a:rPr lang="en-GB" dirty="0"/>
              <a:t> (Accessed 06 March 2023).</a:t>
            </a:r>
          </a:p>
          <a:p>
            <a:pPr>
              <a:buFont typeface="Arial" panose="020B0604020202020204" pitchFamily="34" charset="0"/>
              <a:buChar char="•"/>
            </a:pPr>
            <a:endParaRPr lang="en-GB" dirty="0"/>
          </a:p>
          <a:p>
            <a:pPr>
              <a:buFont typeface="Arial" panose="020B0604020202020204" pitchFamily="34" charset="0"/>
              <a:buChar char="•"/>
            </a:pPr>
            <a:endParaRPr lang="en-GB" dirty="0"/>
          </a:p>
          <a:p>
            <a:pPr>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3594989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EF091-8F81-1B38-F9E4-5254AE628D2D}"/>
              </a:ext>
            </a:extLst>
          </p:cNvPr>
          <p:cNvSpPr>
            <a:spLocks noGrp="1"/>
          </p:cNvSpPr>
          <p:nvPr>
            <p:ph type="title"/>
          </p:nvPr>
        </p:nvSpPr>
        <p:spPr/>
        <p:txBody>
          <a:bodyPr/>
          <a:lstStyle/>
          <a:p>
            <a:r>
              <a:rPr lang="en-GB" dirty="0"/>
              <a:t>Module Convenor</a:t>
            </a:r>
          </a:p>
        </p:txBody>
      </p:sp>
      <p:sp>
        <p:nvSpPr>
          <p:cNvPr id="3" name="Content Placeholder 2">
            <a:extLst>
              <a:ext uri="{FF2B5EF4-FFF2-40B4-BE49-F238E27FC236}">
                <a16:creationId xmlns:a16="http://schemas.microsoft.com/office/drawing/2014/main" id="{F04817C1-9626-772E-58D7-DF9A04C5660B}"/>
              </a:ext>
            </a:extLst>
          </p:cNvPr>
          <p:cNvSpPr>
            <a:spLocks noGrp="1"/>
          </p:cNvSpPr>
          <p:nvPr>
            <p:ph idx="1"/>
          </p:nvPr>
        </p:nvSpPr>
        <p:spPr/>
        <p:txBody>
          <a:bodyPr/>
          <a:lstStyle/>
          <a:p>
            <a:pPr marL="0" indent="0">
              <a:buNone/>
            </a:pPr>
            <a:r>
              <a:rPr lang="en-GB" dirty="0"/>
              <a:t>The International Relations Department will be appointing a new lecturer in Global Environmental Politics for the 2023/24 academic year who will teach this module.</a:t>
            </a:r>
          </a:p>
          <a:p>
            <a:pPr marL="0" indent="0">
              <a:buNone/>
            </a:pPr>
            <a:r>
              <a:rPr lang="en-GB" dirty="0"/>
              <a:t>The module content may vary from the description provided depending on the individual that is appointed. </a:t>
            </a:r>
          </a:p>
        </p:txBody>
      </p:sp>
    </p:spTree>
    <p:extLst>
      <p:ext uri="{BB962C8B-B14F-4D97-AF65-F5344CB8AC3E}">
        <p14:creationId xmlns:p14="http://schemas.microsoft.com/office/powerpoint/2010/main" val="28355404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0</TotalTime>
  <Words>539</Words>
  <Application>Microsoft Office PowerPoint</Application>
  <PresentationFormat>Widescreen</PresentationFormat>
  <Paragraphs>27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Tw Cen MT</vt:lpstr>
      <vt:lpstr>Tw Cen MT Condensed</vt:lpstr>
      <vt:lpstr>Wingdings 3</vt:lpstr>
      <vt:lpstr>Integral</vt:lpstr>
      <vt:lpstr>Environment and Development in World Politics (2023/24)</vt:lpstr>
      <vt:lpstr>Overview</vt:lpstr>
      <vt:lpstr>Module Aims</vt:lpstr>
      <vt:lpstr>Module Content</vt:lpstr>
      <vt:lpstr>Structure</vt:lpstr>
      <vt:lpstr>Teaching Mode and Assessment</vt:lpstr>
      <vt:lpstr>Some suggested Readings</vt:lpstr>
      <vt:lpstr>Module Convenor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 and Development in World Politics (2023/24)</dc:title>
  <dc:creator>Earl Gammon</dc:creator>
  <cp:lastModifiedBy>Earl Gammon</cp:lastModifiedBy>
  <cp:revision>4</cp:revision>
  <dcterms:created xsi:type="dcterms:W3CDTF">2023-03-06T16:05:55Z</dcterms:created>
  <dcterms:modified xsi:type="dcterms:W3CDTF">2023-03-07T11:25:56Z</dcterms:modified>
</cp:coreProperties>
</file>