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60" r:id="rId3"/>
    <p:sldId id="264" r:id="rId4"/>
    <p:sldId id="263" r:id="rId5"/>
    <p:sldId id="261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61428-FF88-4DD1-9B8B-EC58BD3DF127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343AB-BFAD-4B02-B805-AD038D376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5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5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66F485C-E003-4968-A5E6-DA0CA97BA7F8}" type="slidenum">
              <a:rPr lang="en-GB" altLang="en-US" sz="1200">
                <a:latin typeface="Calibri" panose="020F0502020204030204" pitchFamily="34" charset="0"/>
              </a:rPr>
              <a:pPr eaLnBrk="1" hangingPunct="1"/>
              <a:t>7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5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44805"/>
            <a:ext cx="10515600" cy="1325563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6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6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1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6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1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63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7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1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5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1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0963" y="88900"/>
            <a:ext cx="1203007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-9525" y="-12700"/>
            <a:ext cx="12211050" cy="6872288"/>
            <a:chOff x="-9525" y="-12621"/>
            <a:chExt cx="12211050" cy="6871698"/>
          </a:xfrm>
        </p:grpSpPr>
        <p:sp>
          <p:nvSpPr>
            <p:cNvPr id="5" name="Rectangle 4"/>
            <p:cNvSpPr/>
            <p:nvPr/>
          </p:nvSpPr>
          <p:spPr>
            <a:xfrm>
              <a:off x="0" y="-11034"/>
              <a:ext cx="12192000" cy="88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6768597"/>
              <a:ext cx="12192000" cy="90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-3398543" y="3377984"/>
              <a:ext cx="6868523" cy="90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 rot="5400000">
              <a:off x="8721227" y="3377190"/>
              <a:ext cx="6870110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</p:grp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-264160"/>
            <a:ext cx="10611368" cy="19100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4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smtClean="0"/>
              <a:t>Disasters, Environment and Development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20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B557C-A4CF-4DDB-8A87-F233BBC8E5A0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83432-9E5F-4A15-A44D-D696987F0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4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01002" y="2084382"/>
            <a:ext cx="9144000" cy="2387600"/>
          </a:xfrm>
        </p:spPr>
        <p:txBody>
          <a:bodyPr/>
          <a:lstStyle/>
          <a:p>
            <a:r>
              <a:rPr lang="en-US" dirty="0" smtClean="0"/>
              <a:t>Disasters Environment and Development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60371" y="4930234"/>
            <a:ext cx="9144000" cy="1655762"/>
          </a:xfrm>
        </p:spPr>
        <p:txBody>
          <a:bodyPr/>
          <a:lstStyle/>
          <a:p>
            <a:r>
              <a:rPr lang="en-US" dirty="0" smtClean="0"/>
              <a:t>Final year (cross-listed International Development option</a:t>
            </a:r>
          </a:p>
          <a:p>
            <a:r>
              <a:rPr lang="en-US" dirty="0" smtClean="0"/>
              <a:t>with Geography)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87902" y="6187032"/>
            <a:ext cx="660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Prof Dom Kniveton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What’s the module about?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Environmental change and disaster risk present fundamental threats to the eradication of poverty. They threaten to roll back decades of development gains. </a:t>
            </a:r>
          </a:p>
          <a:p>
            <a:r>
              <a:rPr lang="en-US" dirty="0" smtClean="0"/>
              <a:t>The overall aim of this module is provide an exploration of the connections between disasters, the environment and development.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181600" cy="345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9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structure of the module?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module is split into three parts</a:t>
            </a:r>
            <a:r>
              <a:rPr lang="en-GB" dirty="0" smtClean="0"/>
              <a:t>:</a:t>
            </a:r>
          </a:p>
          <a:p>
            <a:r>
              <a:rPr lang="en-GB" dirty="0" smtClean="0"/>
              <a:t> </a:t>
            </a:r>
            <a:r>
              <a:rPr lang="en-GB" dirty="0"/>
              <a:t>a </a:t>
            </a:r>
            <a:r>
              <a:rPr lang="en-GB" dirty="0" smtClean="0"/>
              <a:t>conceptual part </a:t>
            </a:r>
            <a:r>
              <a:rPr lang="en-GB" dirty="0"/>
              <a:t>that explores similarities and differences in concepts, frameworks and terminology used in disaster risk, climate change and development</a:t>
            </a:r>
            <a:r>
              <a:rPr lang="en-GB" dirty="0" smtClean="0"/>
              <a:t>;</a:t>
            </a:r>
          </a:p>
          <a:p>
            <a:r>
              <a:rPr lang="en-GB" dirty="0" smtClean="0"/>
              <a:t> </a:t>
            </a:r>
            <a:r>
              <a:rPr lang="en-GB" dirty="0"/>
              <a:t>a problem part that looks at the issues of ‘Droughts, floods and food security’, ‘Complex disasters’, ‘Environmental migration’, ‘Trapped populations’ and  ‘Resource wars’;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a ‘solution’ part that looks at some of the possible avenues that may help address these problems.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135124"/>
            <a:ext cx="5181600" cy="37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360" y="161925"/>
            <a:ext cx="10515600" cy="1325563"/>
          </a:xfrm>
        </p:spPr>
        <p:txBody>
          <a:bodyPr/>
          <a:lstStyle/>
          <a:p>
            <a:r>
              <a:rPr lang="en-US" dirty="0" smtClean="0"/>
              <a:t>Do this module if you’ve ever wondered: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60" y="1368425"/>
            <a:ext cx="10515600" cy="533075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</a:t>
            </a:r>
            <a:r>
              <a:rPr lang="en-US" dirty="0"/>
              <a:t>natural are </a:t>
            </a:r>
            <a:r>
              <a:rPr lang="en-US" dirty="0" smtClean="0"/>
              <a:t>disasters? Have </a:t>
            </a:r>
            <a:r>
              <a:rPr lang="en-US" dirty="0"/>
              <a:t>disasters become more frequent and catastrophic in recent </a:t>
            </a:r>
            <a:r>
              <a:rPr lang="en-US" dirty="0" smtClean="0"/>
              <a:t>years? </a:t>
            </a:r>
          </a:p>
          <a:p>
            <a:r>
              <a:rPr lang="en-US" dirty="0"/>
              <a:t>What is the relationship between the state of the environment and human </a:t>
            </a:r>
            <a:r>
              <a:rPr lang="en-US" dirty="0" smtClean="0"/>
              <a:t>well-being?</a:t>
            </a:r>
          </a:p>
          <a:p>
            <a:r>
              <a:rPr lang="en-US" dirty="0"/>
              <a:t>Why do people sometimes decide not to evacuate even though they receive an early warning message? </a:t>
            </a:r>
            <a:r>
              <a:rPr lang="en-US" dirty="0" smtClean="0"/>
              <a:t>What </a:t>
            </a:r>
            <a:r>
              <a:rPr lang="en-US" dirty="0"/>
              <a:t>does religion or cultural beliefs have to do with disaster response </a:t>
            </a:r>
            <a:r>
              <a:rPr lang="en-US" dirty="0" smtClean="0"/>
              <a:t>planning? Are </a:t>
            </a:r>
            <a:r>
              <a:rPr lang="en-US" dirty="0"/>
              <a:t>there any dangers in defining someone as vulnerable or resilient</a:t>
            </a:r>
            <a:r>
              <a:rPr lang="en-US" dirty="0" smtClean="0"/>
              <a:t>?</a:t>
            </a:r>
          </a:p>
          <a:p>
            <a:r>
              <a:rPr lang="en-US" dirty="0"/>
              <a:t>What is so special about climate </a:t>
            </a:r>
            <a:r>
              <a:rPr lang="en-US" dirty="0" smtClean="0"/>
              <a:t>change? </a:t>
            </a:r>
            <a:r>
              <a:rPr lang="en-US" dirty="0" smtClean="0"/>
              <a:t>Is </a:t>
            </a:r>
            <a:r>
              <a:rPr lang="en-US" dirty="0"/>
              <a:t>climate change </a:t>
            </a:r>
            <a:r>
              <a:rPr lang="en-US" dirty="0" smtClean="0"/>
              <a:t>really </a:t>
            </a:r>
            <a:r>
              <a:rPr lang="en-US" dirty="0" smtClean="0"/>
              <a:t>an </a:t>
            </a:r>
            <a:r>
              <a:rPr lang="en-US" dirty="0"/>
              <a:t>equality </a:t>
            </a:r>
            <a:r>
              <a:rPr lang="en-US" dirty="0" smtClean="0"/>
              <a:t>issue?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the difference between climate change adaptation and sustainable development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is vulnerability?</a:t>
            </a:r>
          </a:p>
          <a:p>
            <a:r>
              <a:rPr lang="en-US" dirty="0" smtClean="0"/>
              <a:t>How </a:t>
            </a:r>
            <a:r>
              <a:rPr lang="en-US" dirty="0"/>
              <a:t>do you make decisions when you have no idea what the outcome might be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solutions are there to reduce disaster risk, to adapt to climate change and sustainably develop</a:t>
            </a:r>
            <a:r>
              <a:rPr lang="en-US" dirty="0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075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" y="344805"/>
            <a:ext cx="1105916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module will be assessed through </a:t>
            </a:r>
            <a:r>
              <a:rPr lang="en-US" b="1" dirty="0" smtClean="0"/>
              <a:t>three </a:t>
            </a:r>
            <a:r>
              <a:rPr lang="en-US" b="1" dirty="0" smtClean="0"/>
              <a:t>pieces of work: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GB" dirty="0" smtClean="0"/>
              <a:t>Policy </a:t>
            </a:r>
            <a:r>
              <a:rPr lang="en-GB" dirty="0"/>
              <a:t>brief (</a:t>
            </a:r>
            <a:r>
              <a:rPr lang="en-GB" dirty="0" err="1"/>
              <a:t>Wk</a:t>
            </a:r>
            <a:r>
              <a:rPr lang="en-GB" dirty="0"/>
              <a:t> 6) - a comparative study of disaster risk reduction strategies in two developing countries - 1500 words and count for 33% of the module mark</a:t>
            </a:r>
          </a:p>
          <a:p>
            <a:r>
              <a:rPr lang="en-GB" dirty="0" smtClean="0"/>
              <a:t>Policy </a:t>
            </a:r>
            <a:r>
              <a:rPr lang="en-GB" dirty="0"/>
              <a:t>brief (</a:t>
            </a:r>
            <a:r>
              <a:rPr lang="en-GB" dirty="0" err="1"/>
              <a:t>Wk</a:t>
            </a:r>
            <a:r>
              <a:rPr lang="en-GB" dirty="0"/>
              <a:t> 11)  -a comparative study of climate change adaptation  approaches in two developing countries - 1500 words and count for 33% of the module mark</a:t>
            </a:r>
          </a:p>
          <a:p>
            <a:r>
              <a:rPr lang="en-GB" dirty="0" smtClean="0"/>
              <a:t>Policy </a:t>
            </a:r>
            <a:r>
              <a:rPr lang="en-GB" dirty="0"/>
              <a:t>brief (A1) </a:t>
            </a:r>
            <a:r>
              <a:rPr lang="en-GB" dirty="0" smtClean="0"/>
              <a:t>- 1500 </a:t>
            </a:r>
            <a:r>
              <a:rPr lang="en-GB" dirty="0"/>
              <a:t>words on the use of serious games as participatory tools to facilitate the development of disaster risk, climate risk and development solutions </a:t>
            </a:r>
            <a:r>
              <a:rPr lang="en-GB" b="1" dirty="0" smtClean="0"/>
              <a:t>OR the development and demonstration a serious game that </a:t>
            </a:r>
            <a:r>
              <a:rPr lang="en-GB" b="1" dirty="0"/>
              <a:t>supports disaster risk, climate risk and development </a:t>
            </a:r>
            <a:r>
              <a:rPr lang="en-GB" b="1" dirty="0" smtClean="0"/>
              <a:t>solutions  </a:t>
            </a:r>
            <a:r>
              <a:rPr lang="en-GB" dirty="0" smtClean="0"/>
              <a:t>- This </a:t>
            </a:r>
            <a:r>
              <a:rPr lang="en-GB" dirty="0"/>
              <a:t>count for 34% of their module </a:t>
            </a:r>
            <a:r>
              <a:rPr lang="en-GB" dirty="0" smtClean="0"/>
              <a:t>mark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 pre-requisites for module</a:t>
            </a:r>
          </a:p>
          <a:p>
            <a:r>
              <a:rPr lang="en-US" dirty="0" smtClean="0"/>
              <a:t>Suitable for students from either a social or more science based background – BA or BSc International Development and Geography  – including joint majors.</a:t>
            </a:r>
          </a:p>
          <a:p>
            <a:r>
              <a:rPr lang="en-US" dirty="0" smtClean="0"/>
              <a:t>One*2 hour lecture a week, One*2 hour seminar a week, 1* 4 hour games workshop</a:t>
            </a:r>
          </a:p>
          <a:p>
            <a:r>
              <a:rPr lang="en-US" dirty="0" err="1" smtClean="0"/>
              <a:t>Convenor</a:t>
            </a:r>
            <a:r>
              <a:rPr lang="en-US" dirty="0" smtClean="0"/>
              <a:t>: Dom Kniveton</a:t>
            </a:r>
          </a:p>
          <a:p>
            <a:r>
              <a:rPr lang="en-US" dirty="0" smtClean="0"/>
              <a:t>My research interests include disaster risk, climate change and development (surprise surprise) with a particular focus on decision making under uncertainty and modelling social change. My research is both global and local with a focus on Africa and south Asia.</a:t>
            </a:r>
          </a:p>
          <a:p>
            <a:r>
              <a:rPr lang="en-US" dirty="0" smtClean="0"/>
              <a:t>I aim to start each lecture with a breathing exercise and a bit </a:t>
            </a:r>
            <a:r>
              <a:rPr lang="en-US" smtClean="0"/>
              <a:t>of music</a:t>
            </a:r>
            <a:endParaRPr lang="en-US" dirty="0" smtClean="0"/>
          </a:p>
          <a:p>
            <a:r>
              <a:rPr lang="en-US" dirty="0" smtClean="0"/>
              <a:t>Contact: </a:t>
            </a:r>
            <a:r>
              <a:rPr lang="en-US" dirty="0" err="1" smtClean="0"/>
              <a:t>Chichester</a:t>
            </a:r>
            <a:r>
              <a:rPr lang="en-US" dirty="0" smtClean="0"/>
              <a:t> 1 Room 155</a:t>
            </a:r>
          </a:p>
          <a:p>
            <a:r>
              <a:rPr lang="en-US" dirty="0" smtClean="0"/>
              <a:t>Phone: </a:t>
            </a:r>
            <a:r>
              <a:rPr lang="en-US" dirty="0" err="1" smtClean="0"/>
              <a:t>ext</a:t>
            </a:r>
            <a:r>
              <a:rPr lang="en-US" dirty="0" smtClean="0"/>
              <a:t> 7757</a:t>
            </a:r>
          </a:p>
          <a:p>
            <a:r>
              <a:rPr lang="en-US" dirty="0" smtClean="0"/>
              <a:t>Email: d.r.kniveton@sussex.ac.uk</a:t>
            </a:r>
          </a:p>
        </p:txBody>
      </p:sp>
    </p:spTree>
    <p:extLst>
      <p:ext uri="{BB962C8B-B14F-4D97-AF65-F5344CB8AC3E}">
        <p14:creationId xmlns:p14="http://schemas.microsoft.com/office/powerpoint/2010/main" val="21311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5"/>
          <p:cNvSpPr>
            <a:spLocks noChangeArrowheads="1"/>
          </p:cNvSpPr>
          <p:nvPr/>
        </p:nvSpPr>
        <p:spPr bwMode="auto">
          <a:xfrm>
            <a:off x="230188" y="1981200"/>
            <a:ext cx="44878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en-US" dirty="0" smtClean="0"/>
          </a:p>
          <a:p>
            <a:pPr eaLnBrk="1" hangingPunct="1"/>
            <a:endParaRPr lang="en-GB" altLang="en-US" dirty="0" smtClean="0"/>
          </a:p>
          <a:p>
            <a:pPr eaLnBrk="1" hangingPunct="1"/>
            <a:endParaRPr lang="en-GB" altLang="en-US" dirty="0"/>
          </a:p>
        </p:txBody>
      </p:sp>
      <p:pic>
        <p:nvPicPr>
          <p:cNvPr id="15462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3" y="4049713"/>
            <a:ext cx="3859212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1476375"/>
            <a:ext cx="3856037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8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388" y="4046538"/>
            <a:ext cx="4033837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9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08" y="1487259"/>
            <a:ext cx="4049712" cy="251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0" name="Rectangle 14"/>
          <p:cNvSpPr>
            <a:spLocks noChangeArrowheads="1"/>
          </p:cNvSpPr>
          <p:nvPr/>
        </p:nvSpPr>
        <p:spPr bwMode="auto">
          <a:xfrm>
            <a:off x="5707063" y="6611938"/>
            <a:ext cx="4646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000"/>
              <a:t>http://www.worldvision.org/news-stories-videos/top-humanitarian-crises-2015</a:t>
            </a:r>
          </a:p>
        </p:txBody>
      </p:sp>
    </p:spTree>
    <p:extLst>
      <p:ext uri="{BB962C8B-B14F-4D97-AF65-F5344CB8AC3E}">
        <p14:creationId xmlns:p14="http://schemas.microsoft.com/office/powerpoint/2010/main" val="350215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</TotalTime>
  <Words>576</Words>
  <Application>Microsoft Office PowerPoint</Application>
  <PresentationFormat>Widescreen</PresentationFormat>
  <Paragraphs>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MS PGothic</vt:lpstr>
      <vt:lpstr>Arial</vt:lpstr>
      <vt:lpstr>Calibri</vt:lpstr>
      <vt:lpstr>Calibri Light</vt:lpstr>
      <vt:lpstr>Office Theme</vt:lpstr>
      <vt:lpstr>Disasters Environment and Development</vt:lpstr>
      <vt:lpstr>What’s the module about?</vt:lpstr>
      <vt:lpstr>What is the structure of the module?</vt:lpstr>
      <vt:lpstr>Do this module if you’ve ever wondered:</vt:lpstr>
      <vt:lpstr>The module will be assessed through three pieces of work:  </vt:lpstr>
      <vt:lpstr>Additional information: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Disasters Environment and Development</dc:title>
  <dc:creator>dom kniveton</dc:creator>
  <cp:lastModifiedBy>Dominic Kniveton</cp:lastModifiedBy>
  <cp:revision>23</cp:revision>
  <dcterms:created xsi:type="dcterms:W3CDTF">2016-04-10T12:46:49Z</dcterms:created>
  <dcterms:modified xsi:type="dcterms:W3CDTF">2021-03-09T14:48:19Z</dcterms:modified>
</cp:coreProperties>
</file>