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56" r:id="rId5"/>
    <p:sldId id="267" r:id="rId6"/>
    <p:sldId id="278" r:id="rId7"/>
    <p:sldId id="279" r:id="rId8"/>
    <p:sldId id="27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598" autoAdjust="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154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C026C9-4C52-4B60-A858-A50E4BE56DA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160113-35DB-4BB4-9269-631D6FEB5E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10D272-305C-421E-A9EF-95D63D599B42}" type="datetimeFigureOut">
              <a:rPr lang="en-US" smtClean="0"/>
              <a:t>3/3/2023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40E5BB-A291-4B94-8433-B9D3F16854C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57D678-038E-42A6-961E-EAB034DB470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DE7DFA-63CC-4ED7-B30E-ACF88B4B89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0912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E16E63-7886-43BC-8DD4-4F14C3DD7360}" type="datetimeFigureOut">
              <a:rPr lang="en-US" smtClean="0"/>
              <a:t>3/3/2023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8C5307-140F-447F-BCBA-BB92E3A290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154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4FD2957-8595-499F-896A-E9A0888D05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44A184-010C-483F-8B5A-3D1E7E6EF9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81153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AB4C3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82A2E2-E6DD-4321-B03A-F6C071C1BB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9044" y="753034"/>
            <a:ext cx="6815446" cy="3887390"/>
          </a:xfrm>
        </p:spPr>
        <p:txBody>
          <a:bodyPr anchor="t">
            <a:normAutofit/>
          </a:bodyPr>
          <a:lstStyle>
            <a:lvl1pPr>
              <a:defRPr sz="8500" spc="-2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D21B6D9B-E3FB-48D2-A477-5B73E22166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045" y="4640424"/>
            <a:ext cx="6437555" cy="1303176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38823550-6B12-4BFD-9C91-668B623E353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13533" y="0"/>
            <a:ext cx="4082983" cy="6858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3706224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74716EF3-1422-48C0-BC49-14FAC3550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2AAFDE-CB45-46CA-8961-8133FCA5F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0767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209C30D-AB58-482B-B553-F71367094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264" y="776941"/>
            <a:ext cx="3209008" cy="5166659"/>
          </a:xfrm>
        </p:spPr>
        <p:txBody>
          <a:bodyPr anchor="b"/>
          <a:lstStyle>
            <a:lvl1pPr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Click to edit Master title style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D946F5EF-2C45-4A87-A1DD-BD2A6FB91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277" y="6356350"/>
            <a:ext cx="374904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B1A8891C-A2D4-4238-ABCE-62AB3A9121A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6700" y="0"/>
            <a:ext cx="4038600" cy="3429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0" name="Picture Placeholder 16">
            <a:extLst>
              <a:ext uri="{FF2B5EF4-FFF2-40B4-BE49-F238E27FC236}">
                <a16:creationId xmlns:a16="http://schemas.microsoft.com/office/drawing/2014/main" id="{7B51DFB6-C977-4551-BE38-57688D7FF0B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15300" y="0"/>
            <a:ext cx="4076701" cy="3429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DFCFAED4-0A56-424D-BF74-4051B0BDA9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64100" y="3841750"/>
            <a:ext cx="6599238" cy="2296083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9188F17E-DD3B-4CCC-957F-5A69144884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2A0235C7-971D-4E52-B991-EFA44A9AF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D815C-8BF3-4ECF-A945-A2A7C2983AF9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3672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83698AF-A86A-4D69-8272-76C9C1914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9E2DC86-4009-449C-8F4E-779A8C762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45" y="365124"/>
            <a:ext cx="9523655" cy="1501327"/>
          </a:xfrm>
        </p:spPr>
        <p:txBody>
          <a:bodyPr/>
          <a:lstStyle>
            <a:lvl1pPr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Click to edit Master title style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671630E1-6506-4E93-BB6A-0604E0D0493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2286000"/>
            <a:ext cx="5067300" cy="4572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1BAB65B-02AF-4992-85D0-8E98AB1BD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 title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FE115BC-4A4C-4385-82D5-106D1FAC35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9887" y="2899186"/>
            <a:ext cx="5610113" cy="3284359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CD3EB2B-80EF-4DC6-B2B6-F4B5684439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DC3E33A-8A0A-4767-A4D9-CD8956379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6D940D-6D44-4DF9-9322-B4B11F7EDCD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9930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46EB31F-C5DF-49FF-8DEA-86AC0C1860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7086599" cy="4533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AB4C3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CFE912F-46EC-49B0-9C9A-DE9CBDF9FB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9045" y="753035"/>
            <a:ext cx="5945393" cy="2366683"/>
          </a:xfrm>
        </p:spPr>
        <p:txBody>
          <a:bodyPr>
            <a:normAutofit/>
          </a:bodyPr>
          <a:lstStyle>
            <a:lvl1pPr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sz="6000"/>
              <a:t>Click to edit Master title style</a:t>
            </a:r>
            <a:endParaRPr lang="en-US" sz="60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9BF32D81-1E24-45B8-A09D-EEAD404D8F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045" y="3075868"/>
            <a:ext cx="5945393" cy="110833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9F9C7900-0694-4FDF-B29C-24016C0B9C6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4533900"/>
            <a:ext cx="7086598" cy="2324100"/>
          </a:xfrm>
        </p:spPr>
        <p:txBody>
          <a:bodyPr/>
          <a:lstStyle>
            <a:lvl1pPr marL="0" indent="0" algn="l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2F1BABA-5C8C-4693-BD5A-974A17112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 title</a:t>
            </a:r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D71BA6F2-2182-4910-8DA6-71E5AB27458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086600" y="0"/>
            <a:ext cx="5105400" cy="45339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83DCD7D2-7B94-48E9-9DCA-E72E1BCE437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086598" y="4533900"/>
            <a:ext cx="5105402" cy="23241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94253B29-520A-4014-A821-4F52F57CBC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20XX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6B60DEE-1456-46C0-A3E5-4CAF3E128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722F022-211C-4882-844C-086FEA6806AA}" type="slidenum"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defRPr/>
              </a:pPr>
              <a:t>‹#›</a:t>
            </a:fld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78407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F4DD58-525D-4728-A769-9F38711D57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04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1F862FE-7A72-432B-9888-FB389D35BD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788" y="875030"/>
            <a:ext cx="2384425" cy="5068570"/>
          </a:xfrm>
        </p:spPr>
        <p:txBody>
          <a:bodyPr/>
          <a:lstStyle>
            <a:lvl1pPr>
              <a:lnSpc>
                <a:spcPct val="100000"/>
              </a:lnSpc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 to add text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A256B58A-EC2F-48AB-BF2D-AB678AF0C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277" y="6356350"/>
            <a:ext cx="277113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/>
              <a:t>Presentation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33DA1-34CB-434E-99AF-EA31D28A194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302000" y="876300"/>
            <a:ext cx="8607425" cy="4749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DB48D9BB-04DF-4542-8DF6-C4C7875380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F22742E1-6009-4FFB-A391-37B987F53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9216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83FEABB-56CC-491D-830B-02C0466DA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04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4F3EF5A-453C-4D68-BA86-2FB1DE61C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787" y="996950"/>
            <a:ext cx="2384425" cy="4946650"/>
          </a:xfrm>
        </p:spPr>
        <p:txBody>
          <a:bodyPr/>
          <a:lstStyle>
            <a:lvl1pPr>
              <a:lnSpc>
                <a:spcPct val="100000"/>
              </a:lnSpc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 to add text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59321BA0-41E1-404D-9063-DF281D186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277" y="6356350"/>
            <a:ext cx="277113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/>
              <a:t>Presentation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71CEA4-8F84-4893-8A45-28DB0AE2068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2650" y="996950"/>
            <a:ext cx="8367713" cy="45450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99D2EA6-8453-4240-88D1-460E269D88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2DD4984-9B40-488F-B903-2E0419551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3759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2">
            <a:extLst>
              <a:ext uri="{FF2B5EF4-FFF2-40B4-BE49-F238E27FC236}">
                <a16:creationId xmlns:a16="http://schemas.microsoft.com/office/drawing/2014/main" id="{AD3C5B21-C400-4C50-8684-59543CDC43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2" y="0"/>
            <a:ext cx="12192000" cy="6858000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81B040C-8943-4433-BFE9-AFB1F7C9ED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7636" y="-2"/>
            <a:ext cx="11014364" cy="4100947"/>
          </a:xfrm>
          <a:gradFill>
            <a:gsLst>
              <a:gs pos="77000">
                <a:srgbClr val="000000">
                  <a:alpha val="30000"/>
                </a:srgbClr>
              </a:gs>
              <a:gs pos="38000">
                <a:srgbClr val="000000">
                  <a:alpha val="20000"/>
                </a:srgbClr>
              </a:gs>
              <a:gs pos="0">
                <a:srgbClr val="000000">
                  <a:alpha val="0"/>
                </a:srgbClr>
              </a:gs>
              <a:gs pos="20000">
                <a:srgbClr val="000000">
                  <a:alpha val="0"/>
                </a:srgbClr>
              </a:gs>
              <a:gs pos="100000">
                <a:srgbClr val="000000">
                  <a:alpha val="30000"/>
                </a:srgbClr>
              </a:gs>
            </a:gsLst>
            <a:lin ang="21594000" scaled="0"/>
          </a:gradFill>
        </p:spPr>
        <p:txBody>
          <a:bodyPr rIns="731520">
            <a:normAutofit/>
          </a:bodyPr>
          <a:lstStyle>
            <a:lvl1pPr algn="r">
              <a:defRPr sz="6000">
                <a:solidFill>
                  <a:schemeClr val="bg1"/>
                </a:solidFill>
              </a:defRPr>
            </a:lvl1pPr>
          </a:lstStyle>
          <a:p>
            <a:pPr algn="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Click to edit Master title style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741A6711-44B3-4723-90E5-802B2DBD86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41963" y="4089656"/>
            <a:ext cx="8950035" cy="2796566"/>
          </a:xfrm>
          <a:gradFill>
            <a:gsLst>
              <a:gs pos="77000">
                <a:srgbClr val="000000">
                  <a:alpha val="30000"/>
                </a:srgbClr>
              </a:gs>
              <a:gs pos="33000">
                <a:srgbClr val="000000">
                  <a:alpha val="20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30000"/>
                </a:srgbClr>
              </a:gs>
            </a:gsLst>
            <a:lin ang="21594000" scaled="0"/>
          </a:gradFill>
        </p:spPr>
        <p:txBody>
          <a:bodyPr tIns="640080" rIns="731520" anchor="t">
            <a:normAutofit/>
          </a:bodyPr>
          <a:lstStyle>
            <a:lvl1pPr marL="0" indent="0" algn="r">
              <a:buNone/>
              <a:defRPr sz="2800" b="1" baseline="0">
                <a:solidFill>
                  <a:schemeClr val="bg1"/>
                </a:solidFill>
              </a:defRPr>
            </a:lvl1pPr>
          </a:lstStyle>
          <a:p>
            <a:pPr algn="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Click to edit Master subtitle style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B79A2161-66FE-4C11-AD83-5824307CB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 title</a:t>
            </a:r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91399727-F37D-4748-90E8-B5B6F5312F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20XX</a:t>
            </a: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B9DE4FD1-0950-4A6A-8167-F0E9C622D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D6D940D-6D44-4DF9-9322-B4B11F7EDCD0}" type="slidenum"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defRPr/>
              </a:pPr>
              <a:t>‹#›</a:t>
            </a:fld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67047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4A42DEE-636F-4A79-B56A-5AF989E1FD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0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B75C9195-04C9-4D9A-B613-44A5F5900D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2983" y="194783"/>
            <a:ext cx="9421177" cy="769493"/>
          </a:xfrm>
        </p:spPr>
        <p:txBody>
          <a:bodyPr anchor="ctr"/>
          <a:lstStyle>
            <a:lvl1pPr>
              <a:lnSpc>
                <a:spcPct val="100000"/>
              </a:lnSpc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C5A662A-E279-494E-8389-ADC6E870E38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31863" y="1695450"/>
            <a:ext cx="10328275" cy="43148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420B3F9-9DEF-4500-91D7-25F0B5E91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prstClr val="black"/>
                </a:solidFill>
              </a:rPr>
              <a:t>Presentation title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5E504E9-EAD2-4BE5-9736-CED43FF245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3EB613-AF5E-423F-A78B-94F856BF6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1998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6F922A0-5527-4314-A2EA-E5CF34EF94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0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96EC4CB6-956E-48EB-86AC-B40D89D742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0759" y="194783"/>
            <a:ext cx="10022841" cy="760892"/>
          </a:xfrm>
        </p:spPr>
        <p:txBody>
          <a:bodyPr anchor="ctr"/>
          <a:lstStyle>
            <a:lvl1pPr>
              <a:lnSpc>
                <a:spcPct val="100000"/>
              </a:lnSpc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3FA4250-BD33-40AE-934A-A473029C5CA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6112" y="1560513"/>
            <a:ext cx="10899776" cy="43418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71E7CA1-3FAA-4961-8BAC-93AB2EF65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prstClr val="black"/>
                </a:solidFill>
              </a:rPr>
              <a:t>Presentation title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20CC547-8B7E-4C4B-9B2A-04BD498A71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34245B-9DC4-457D-AB68-8E3BBB852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0906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5F516FD-E4AF-4BA2-902A-DA46746557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0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F0F480-E13D-4322-ADF4-56769DC5AF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9680" y="190500"/>
            <a:ext cx="10036292" cy="773776"/>
          </a:xfrm>
        </p:spPr>
        <p:txBody>
          <a:bodyPr anchor="ctr"/>
          <a:lstStyle>
            <a:lvl1pPr algn="r">
              <a:lnSpc>
                <a:spcPct val="100000"/>
              </a:lnSpc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7F0BA818-CA3B-46FD-9A79-7BDC1D9CA7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9243" y="1764139"/>
            <a:ext cx="4756714" cy="5976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4EAD007E-B9BB-4C9F-BDC8-127A77F0F96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09243" y="2374900"/>
            <a:ext cx="4756714" cy="336550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9ECBA1DE-781A-4AA7-86CA-0EBE52A9B4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57467" y="1764031"/>
            <a:ext cx="4756714" cy="5976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53A9CA10-3BBC-41E7-A34E-C6CCFEC820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57467" y="2374900"/>
            <a:ext cx="4756714" cy="336550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7F3D4E9-1171-434D-AA71-EA27F72E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Presentation 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7A29A0D-15CB-4460-9435-7E7D645346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B6F95C2-7834-44D3-B93B-79D944E12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362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E97352E-C52D-43BE-BCE2-2D71FE035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0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2051A8D-592F-40C1-A65D-E1F17B07C9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79600" y="183988"/>
            <a:ext cx="9406372" cy="803380"/>
          </a:xfrm>
        </p:spPr>
        <p:txBody>
          <a:bodyPr anchor="ctr"/>
          <a:lstStyle>
            <a:lvl1pPr algn="r">
              <a:lnSpc>
                <a:spcPct val="100000"/>
              </a:lnSpc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CF4C4703-C9D4-483C-8E41-17BB7193D0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51300" y="1764193"/>
            <a:ext cx="3327366" cy="5976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7393281D-B77A-4BB8-A3E2-49E0F1259DA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51193" y="2374899"/>
            <a:ext cx="3327366" cy="3485573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6B205DED-723B-48E3-AE9F-556696225C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32317" y="1764193"/>
            <a:ext cx="3327366" cy="5976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77D63D24-8466-44F3-898F-5CBC42C7681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32317" y="2374899"/>
            <a:ext cx="3327366" cy="3485573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id="{F600D1D1-B6A8-4A4E-BC6A-897FE089CBE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25393" y="1764193"/>
            <a:ext cx="3327366" cy="5976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205F643-67E9-4E41-A65F-163C816090B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25393" y="2374899"/>
            <a:ext cx="3327366" cy="3485573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B0EF04CC-F1B1-495C-BA2F-F28A5D971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Presentation title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57B66A6-EBC5-4A75-B938-7148B7A126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83DD707-C769-4868-9B2F-1BF7ABBCD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9807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3E30A8-0D9C-47BB-8249-8A2EEEFC7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365124"/>
            <a:ext cx="10552176" cy="14996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E93687-61FE-460F-A66F-4DF17994F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9224" y="1984248"/>
            <a:ext cx="10552176" cy="4197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E1FFB-7673-4E75-9B5C-5572E2B068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13448" y="6355080"/>
            <a:ext cx="43525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C4B9AF-F93C-43E8-8E68-3B700825CE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1168" y="6356350"/>
            <a:ext cx="48371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 sz="1050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D739F7-0AE5-4677-8957-9961D67C18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65992" y="6356350"/>
            <a:ext cx="6309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840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4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 spc="-2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 spc="-2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 spc="-2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 spc="-2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8D150CF-F888-48EA-89E8-311ED5E916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9044" y="753034"/>
            <a:ext cx="6815446" cy="3887390"/>
          </a:xfrm>
        </p:spPr>
        <p:txBody>
          <a:bodyPr/>
          <a:lstStyle/>
          <a:p>
            <a:r>
              <a:rPr lang="en-US" dirty="0"/>
              <a:t>Global Work Experience 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6BBE0348-1527-4055-BA8A-E275422274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045" y="4640424"/>
            <a:ext cx="6437555" cy="1303176"/>
          </a:xfrm>
        </p:spPr>
        <p:txBody>
          <a:bodyPr/>
          <a:lstStyle/>
          <a:p>
            <a:r>
              <a:rPr lang="en-US" dirty="0"/>
              <a:t>Course convenor: Ben Hunter </a:t>
            </a:r>
          </a:p>
        </p:txBody>
      </p:sp>
      <p:pic>
        <p:nvPicPr>
          <p:cNvPr id="5" name="Picture Placeholder 4" descr="A picture containing mountain, sky, outdoor, nature, sunrise ">
            <a:extLst>
              <a:ext uri="{FF2B5EF4-FFF2-40B4-BE49-F238E27FC236}">
                <a16:creationId xmlns:a16="http://schemas.microsoft.com/office/drawing/2014/main" id="{A33E67C0-6C95-48DB-97CC-8CE8D36C05F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13533" y="0"/>
            <a:ext cx="4082983" cy="6858000"/>
          </a:xfrm>
        </p:spPr>
      </p:pic>
    </p:spTree>
    <p:extLst>
      <p:ext uri="{BB962C8B-B14F-4D97-AF65-F5344CB8AC3E}">
        <p14:creationId xmlns:p14="http://schemas.microsoft.com/office/powerpoint/2010/main" val="2720718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9F2FEA60-F900-4C56-9486-48EA30926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510" y="365124"/>
            <a:ext cx="9342190" cy="943559"/>
          </a:xfrm>
        </p:spPr>
        <p:txBody>
          <a:bodyPr/>
          <a:lstStyle/>
          <a:p>
            <a:r>
              <a:rPr lang="en-US" dirty="0"/>
              <a:t>Overview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BDA17F-F303-4811-96C4-AD8A09ABE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B6583FE-B653-4C01-9ADF-EC8514A0B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072" y="2122415"/>
            <a:ext cx="11364957" cy="4446165"/>
          </a:xfrm>
        </p:spPr>
        <p:txBody>
          <a:bodyPr>
            <a:normAutofit fontScale="850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module is designed to allow students to gain practical work experience in an area of relevance to your degree course. It will take the form of a period of work experience of a minimum of 5 weeks in the autumn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term of 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Year 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 will be a supervised assessment which will be a career planning portfolio and a Reflexive Essay completed during term one of the third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module provides an opportunity to experience the practical aspects of work, contribute to your personal development and to develop skills needed for graduate employability beyond university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Students on this module will be expected to be proactive in finding their own work experience provider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D5CF6D-DC44-4734-988C-0AAA60D5F7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/>
          <a:p>
            <a:pPr lvl="0"/>
            <a:r>
              <a:rPr lang="en-US" noProof="0" dirty="0"/>
              <a:t>20XX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08B9AF-847F-4250-A53B-82D9036A5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244D815C-8BF3-4ECF-A945-A2A7C2983AF9}" type="slidenum">
              <a:rPr lang="en-US" noProof="0" smtClean="0"/>
              <a:pPr lvl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74753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BFEA2D0-6FD1-4D8C-BCC3-D34C35B0B7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B33AA6B-0B85-49CD-AC4A-879EDDD31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1150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2A8DA1-0889-5E05-7558-D4D3FEECC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238760"/>
            <a:ext cx="10452100" cy="72644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spc="-40" dirty="0">
                <a:solidFill>
                  <a:srgbClr val="FFFFFF"/>
                </a:solidFill>
              </a:rPr>
              <a:t>Learning outcomes: 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A1015C8-919A-53BD-1BB9-9E87116893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6405" y="1635125"/>
            <a:ext cx="4947927" cy="4465638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B68EB1-AB3A-32AF-9370-A697A72FF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Presentation title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E6E4D7E-07A8-5720-527B-F8C583C1C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5301" y="2256209"/>
            <a:ext cx="3666066" cy="3308723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7EDED1F-4A15-E55A-EA44-178096424A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/>
              <a:t>20XX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BDD2B9-CE34-015D-8600-356E95747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CD6D940D-6D44-4DF9-9322-B4B11F7EDCD0}" type="slidenum">
              <a:rPr kumimoji="0" lang="en-US" b="0" i="0" u="none" strike="noStrike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R="0" lvl="0" indent="0" fontAlgn="auto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b="0" i="0" u="none" strike="noStrike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E0924F49-3BCD-C875-CC64-1DD27A78B46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485041"/>
              </p:ext>
            </p:extLst>
          </p:nvPr>
        </p:nvGraphicFramePr>
        <p:xfrm>
          <a:off x="411163" y="1406525"/>
          <a:ext cx="11185525" cy="446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5717562" imgH="2282434" progId="Word.Document.12">
                  <p:embed/>
                </p:oleObj>
              </mc:Choice>
              <mc:Fallback>
                <p:oleObj name="Document" r:id="rId3" imgW="5717562" imgH="228243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1163" y="1406525"/>
                        <a:ext cx="11185525" cy="4465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7864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829618A-B780-4421-AC86-35B451AF5D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AD55F3-FF00-3B9C-4B77-3888B0358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349624"/>
            <a:ext cx="11267492" cy="180937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spc="-40" dirty="0">
                <a:solidFill>
                  <a:schemeClr val="accent1"/>
                </a:solidFill>
              </a:rPr>
              <a:t>Teaching Methods and Assessment: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E7B1233-FDA6-C42E-32F1-43E60109F7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" y="2286000"/>
            <a:ext cx="5575300" cy="3890962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/>
              <a:t>Weekly skills workshops (3 hours) in weeks 1-4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/>
              <a:t>Placement/Work Experience in weeks 5-10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/>
              <a:t>Closing and Assessment Workshop: week 11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09720A-40D6-2C17-DA08-90F3B9C7C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Presentation title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69691A5-2FCF-624C-E975-4EEB8F137B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/>
              <a:t>20XX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D8852C-52AD-33BD-7ED3-55D04487A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CD6D940D-6D44-4DF9-9322-B4B11F7EDCD0}" type="slidenum">
              <a:rPr kumimoji="0" lang="en-US" b="0" i="0" u="none" strike="noStrike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R="0" lvl="0" indent="0" fontAlgn="auto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b="0" i="0" u="none" strike="noStrike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9C3125B-A96F-4D3F-462C-F9CFE8CEDA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4913192"/>
              </p:ext>
            </p:extLst>
          </p:nvPr>
        </p:nvGraphicFramePr>
        <p:xfrm>
          <a:off x="6433571" y="2508624"/>
          <a:ext cx="5521482" cy="23908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0128">
                  <a:extLst>
                    <a:ext uri="{9D8B030D-6E8A-4147-A177-3AD203B41FA5}">
                      <a16:colId xmlns:a16="http://schemas.microsoft.com/office/drawing/2014/main" val="3699001327"/>
                    </a:ext>
                  </a:extLst>
                </a:gridCol>
                <a:gridCol w="974238">
                  <a:extLst>
                    <a:ext uri="{9D8B030D-6E8A-4147-A177-3AD203B41FA5}">
                      <a16:colId xmlns:a16="http://schemas.microsoft.com/office/drawing/2014/main" val="1731988207"/>
                    </a:ext>
                  </a:extLst>
                </a:gridCol>
                <a:gridCol w="1070577">
                  <a:extLst>
                    <a:ext uri="{9D8B030D-6E8A-4147-A177-3AD203B41FA5}">
                      <a16:colId xmlns:a16="http://schemas.microsoft.com/office/drawing/2014/main" val="2042079543"/>
                    </a:ext>
                  </a:extLst>
                </a:gridCol>
                <a:gridCol w="1257236">
                  <a:extLst>
                    <a:ext uri="{9D8B030D-6E8A-4147-A177-3AD203B41FA5}">
                      <a16:colId xmlns:a16="http://schemas.microsoft.com/office/drawing/2014/main" val="363904604"/>
                    </a:ext>
                  </a:extLst>
                </a:gridCol>
                <a:gridCol w="709303">
                  <a:extLst>
                    <a:ext uri="{9D8B030D-6E8A-4147-A177-3AD203B41FA5}">
                      <a16:colId xmlns:a16="http://schemas.microsoft.com/office/drawing/2014/main" val="367396355"/>
                    </a:ext>
                  </a:extLst>
                </a:gridCol>
              </a:tblGrid>
              <a:tr h="11954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>
                          <a:effectLst/>
                        </a:rPr>
                        <a:t>Career Portfolio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3609" marR="123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 dirty="0">
                          <a:effectLst/>
                        </a:rPr>
                        <a:t>1500 words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3609" marR="123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>
                          <a:effectLst/>
                        </a:rPr>
                        <a:t>Week 11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3609" marR="123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>
                          <a:effectLst/>
                        </a:rPr>
                        <a:t>Canvas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3609" marR="123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>
                          <a:effectLst/>
                        </a:rPr>
                        <a:t>30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3609" marR="123609" marT="0" marB="0"/>
                </a:tc>
                <a:extLst>
                  <a:ext uri="{0D108BD9-81ED-4DB2-BD59-A6C34878D82A}">
                    <a16:rowId xmlns:a16="http://schemas.microsoft.com/office/drawing/2014/main" val="627619201"/>
                  </a:ext>
                </a:extLst>
              </a:tr>
              <a:tr h="11954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 dirty="0">
                          <a:effectLst/>
                        </a:rPr>
                        <a:t>Reflective Essay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3609" marR="123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 dirty="0">
                          <a:effectLst/>
                        </a:rPr>
                        <a:t>3500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words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3609" marR="123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 dirty="0">
                          <a:effectLst/>
                        </a:rPr>
                        <a:t>AB1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3609" marR="123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>
                          <a:effectLst/>
                        </a:rPr>
                        <a:t>Canvas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3609" marR="123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 dirty="0">
                          <a:effectLst/>
                        </a:rPr>
                        <a:t>70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3609" marR="123609" marT="0" marB="0"/>
                </a:tc>
                <a:extLst>
                  <a:ext uri="{0D108BD9-81ED-4DB2-BD59-A6C34878D82A}">
                    <a16:rowId xmlns:a16="http://schemas.microsoft.com/office/drawing/2014/main" val="28496810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8209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245E84E1-5EBA-44C2-9DB5-50932A9A7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E422283-50DA-4722-B849-CCC3BD81E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1150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11F519-9F29-B913-71D3-537178076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259080"/>
            <a:ext cx="10553700" cy="67055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spc="-40" dirty="0">
                <a:solidFill>
                  <a:srgbClr val="FFFFFF"/>
                </a:solidFill>
              </a:rPr>
              <a:t>How does it work? 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1688A205-831B-245B-4500-7664067189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894" y="1518408"/>
            <a:ext cx="10352014" cy="4949504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To register for this module, or to ask questions, please send an email to the ID course coordinator, Ben Facer, at &lt;intdevoffice@sussex.ac.uk&gt;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Students should select their third year modules as normal; if they secure a placement they will then be transferred onto the Global Work Experience module</a:t>
            </a:r>
          </a:p>
          <a:p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It is important that students choose their modules first before registering their interest for the Global work experience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The options talk on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Wedn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8</a:t>
            </a:r>
            <a:r>
              <a:rPr lang="en-GB" baseline="30000" dirty="0"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March will provide further opportunity for Q&amp;A. </a:t>
            </a:r>
          </a:p>
        </p:txBody>
      </p:sp>
      <p:pic>
        <p:nvPicPr>
          <p:cNvPr id="8" name="Content Placeholder 7" descr="Shape&#10;&#10;Description automatically generated with low confidence">
            <a:extLst>
              <a:ext uri="{FF2B5EF4-FFF2-40B4-BE49-F238E27FC236}">
                <a16:creationId xmlns:a16="http://schemas.microsoft.com/office/drawing/2014/main" id="{C4926AD7-171D-C340-3253-5380A8B3A5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3814" y="4139796"/>
            <a:ext cx="2304672" cy="2080029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1D2812-E37F-6355-7331-F4C2E4653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Presentation title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AB7111C-6981-D910-2485-0889071B37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/>
              <a:t>20XX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60EB84-DD9B-5FC8-DA91-F3B933E30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CD6D940D-6D44-4DF9-9322-B4B11F7EDCD0}" type="slidenum">
              <a:rPr kumimoji="0" lang="en-US" b="0" i="0" u="none" strike="noStrike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R="0" lvl="0" indent="0" fontAlgn="auto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b="0" i="0" u="none" strike="noStrike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128113192"/>
      </p:ext>
    </p:extLst>
  </p:cSld>
  <p:clrMapOvr>
    <a:masterClrMapping/>
  </p:clrMapOvr>
</p:sld>
</file>

<file path=ppt/theme/theme1.xml><?xml version="1.0" encoding="utf-8"?>
<a:theme xmlns:a="http://schemas.openxmlformats.org/drawingml/2006/main" name="ColorBlockVTI">
  <a:themeElements>
    <a:clrScheme name="ColorBlock Color Scheme">
      <a:dk1>
        <a:sysClr val="windowText" lastClr="000000"/>
      </a:dk1>
      <a:lt1>
        <a:sysClr val="window" lastClr="FFFFFF"/>
      </a:lt1>
      <a:dk2>
        <a:srgbClr val="002044"/>
      </a:dk2>
      <a:lt2>
        <a:srgbClr val="F5F0F3"/>
      </a:lt2>
      <a:accent1>
        <a:srgbClr val="4A41C5"/>
      </a:accent1>
      <a:accent2>
        <a:srgbClr val="37997B"/>
      </a:accent2>
      <a:accent3>
        <a:srgbClr val="17B4DF"/>
      </a:accent3>
      <a:accent4>
        <a:srgbClr val="E69500"/>
      </a:accent4>
      <a:accent5>
        <a:srgbClr val="276D77"/>
      </a:accent5>
      <a:accent6>
        <a:srgbClr val="386ECE"/>
      </a:accent6>
      <a:hlink>
        <a:srgbClr val="AF1DAF"/>
      </a:hlink>
      <a:folHlink>
        <a:srgbClr val="FE5C68"/>
      </a:folHlink>
    </a:clrScheme>
    <a:fontScheme name="Custom 1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lorBlockVTI" id="{733CB85B-8F47-42FB-9326-9FF507018D27}" vid="{069BD9C2-DF61-4F2B-A577-A59C7FC2FF6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8757C30-AE9A-4680-90EB-19D282EC2B7C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A5CCB28C-7D26-4A36-9CFC-D739C28F3D1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AF0BF08-C674-44E3-8BFC-85BC65E095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{3566613C-288C-42E1-83B7-6CC0C8A4DBBF}tf89117832_win32</Template>
  <TotalTime>20</TotalTime>
  <Words>287</Words>
  <Application>Microsoft Office PowerPoint</Application>
  <PresentationFormat>Widescreen</PresentationFormat>
  <Paragraphs>46</Paragraphs>
  <Slides>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Avenir Next LT Pro</vt:lpstr>
      <vt:lpstr>Calibri</vt:lpstr>
      <vt:lpstr>ColorBlockVTI</vt:lpstr>
      <vt:lpstr>Microsoft Word Document</vt:lpstr>
      <vt:lpstr>Global Work Experience </vt:lpstr>
      <vt:lpstr>Overview </vt:lpstr>
      <vt:lpstr>Learning outcomes: </vt:lpstr>
      <vt:lpstr>Teaching Methods and Assessment: </vt:lpstr>
      <vt:lpstr>How does it work? </vt:lpstr>
    </vt:vector>
  </TitlesOfParts>
  <Company>University of Sussex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 Work Experience </dc:title>
  <dc:creator>Anne-Meike Fechter</dc:creator>
  <cp:lastModifiedBy>Anne-Meike Fechter</cp:lastModifiedBy>
  <cp:revision>1</cp:revision>
  <dcterms:created xsi:type="dcterms:W3CDTF">2023-03-03T13:30:50Z</dcterms:created>
  <dcterms:modified xsi:type="dcterms:W3CDTF">2023-03-03T13:51:22Z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