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8" r:id="rId4"/>
    <p:sldId id="261"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741"/>
    <p:restoredTop sz="94690"/>
  </p:normalViewPr>
  <p:slideViewPr>
    <p:cSldViewPr snapToGrid="0" snapToObjects="1">
      <p:cViewPr varScale="1">
        <p:scale>
          <a:sx n="98" d="100"/>
          <a:sy n="98" d="100"/>
        </p:scale>
        <p:origin x="208"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3/5/23</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GB"/>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3/5/23</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3/5/23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3/5/23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GB"/>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3/5/23</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3/5/23</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3/5/23</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36">
            <a:extLst>
              <a:ext uri="{FF2B5EF4-FFF2-40B4-BE49-F238E27FC236}">
                <a16:creationId xmlns:a16="http://schemas.microsoft.com/office/drawing/2014/main" id="{328C565D-A991-4381-AC37-76A58A4A1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7A283C-7B4A-B84C-AB61-84A5BDA16D42}"/>
              </a:ext>
            </a:extLst>
          </p:cNvPr>
          <p:cNvSpPr>
            <a:spLocks noGrp="1"/>
          </p:cNvSpPr>
          <p:nvPr>
            <p:ph type="title"/>
          </p:nvPr>
        </p:nvSpPr>
        <p:spPr>
          <a:xfrm>
            <a:off x="4449960" y="2005070"/>
            <a:ext cx="7295507" cy="3205664"/>
          </a:xfrm>
        </p:spPr>
        <p:txBody>
          <a:bodyPr vert="horz" lIns="91440" tIns="45720" rIns="91440" bIns="45720" rtlCol="0" anchor="ctr">
            <a:normAutofit fontScale="90000"/>
          </a:bodyPr>
          <a:lstStyle/>
          <a:p>
            <a:r>
              <a:rPr lang="en-US" sz="4800" dirty="0">
                <a:solidFill>
                  <a:schemeClr val="accent1"/>
                </a:solidFill>
              </a:rPr>
              <a:t>CRITICAL PERSPECTIVES ON CONFLICT AND VIOLENCE</a:t>
            </a:r>
            <a:br>
              <a:rPr lang="en-US" sz="4800" dirty="0">
                <a:solidFill>
                  <a:schemeClr val="accent1"/>
                </a:solidFill>
              </a:rPr>
            </a:br>
            <a:br>
              <a:rPr lang="en-US" sz="4800" dirty="0">
                <a:solidFill>
                  <a:schemeClr val="accent1"/>
                </a:solidFill>
              </a:rPr>
            </a:br>
            <a:r>
              <a:rPr lang="en-US" sz="3600" dirty="0">
                <a:solidFill>
                  <a:schemeClr val="accent1"/>
                </a:solidFill>
              </a:rPr>
              <a:t>3</a:t>
            </a:r>
            <a:r>
              <a:rPr lang="en-US" sz="3600" baseline="30000" dirty="0">
                <a:solidFill>
                  <a:schemeClr val="accent1"/>
                </a:solidFill>
              </a:rPr>
              <a:t>rd</a:t>
            </a:r>
            <a:r>
              <a:rPr lang="en-US" sz="3600" dirty="0">
                <a:solidFill>
                  <a:schemeClr val="accent1"/>
                </a:solidFill>
              </a:rPr>
              <a:t> year option</a:t>
            </a:r>
            <a:br>
              <a:rPr lang="en-US" sz="3600" dirty="0">
                <a:solidFill>
                  <a:schemeClr val="accent1"/>
                </a:solidFill>
              </a:rPr>
            </a:br>
            <a:r>
              <a:rPr lang="en-US" sz="3600" dirty="0">
                <a:solidFill>
                  <a:schemeClr val="accent1"/>
                </a:solidFill>
              </a:rPr>
              <a:t>2023/24 ACADEMIC year</a:t>
            </a:r>
          </a:p>
        </p:txBody>
      </p:sp>
      <p:sp>
        <p:nvSpPr>
          <p:cNvPr id="3" name="Subtitle 2">
            <a:extLst>
              <a:ext uri="{FF2B5EF4-FFF2-40B4-BE49-F238E27FC236}">
                <a16:creationId xmlns:a16="http://schemas.microsoft.com/office/drawing/2014/main" id="{5AD5FCB2-5F80-D042-931C-46D24E8BD778}"/>
              </a:ext>
            </a:extLst>
          </p:cNvPr>
          <p:cNvSpPr>
            <a:spLocks noGrp="1"/>
          </p:cNvSpPr>
          <p:nvPr>
            <p:ph type="subTitle" idx="4294967295"/>
          </p:nvPr>
        </p:nvSpPr>
        <p:spPr>
          <a:xfrm>
            <a:off x="76302" y="1507414"/>
            <a:ext cx="3775123" cy="3703320"/>
          </a:xfrm>
          <a:ln w="57150">
            <a:noFill/>
          </a:ln>
        </p:spPr>
        <p:txBody>
          <a:bodyPr vert="horz" lIns="91440" tIns="45720" rIns="91440" bIns="45720" rtlCol="0" anchor="ctr">
            <a:normAutofit/>
          </a:bodyPr>
          <a:lstStyle/>
          <a:p>
            <a:pPr marL="0" indent="0" algn="r">
              <a:buNone/>
            </a:pPr>
            <a:r>
              <a:rPr lang="en-US" cap="all" dirty="0">
                <a:solidFill>
                  <a:schemeClr val="accent2"/>
                </a:solidFill>
              </a:rPr>
              <a:t>Dr Louise Wise</a:t>
            </a:r>
          </a:p>
          <a:p>
            <a:pPr marL="0" indent="0" algn="r">
              <a:buNone/>
            </a:pPr>
            <a:r>
              <a:rPr lang="en-US" cap="all" dirty="0">
                <a:solidFill>
                  <a:schemeClr val="accent2"/>
                </a:solidFill>
              </a:rPr>
              <a:t>Lecturer in International Security</a:t>
            </a:r>
          </a:p>
          <a:p>
            <a:pPr marL="0" indent="0" algn="r">
              <a:buNone/>
            </a:pPr>
            <a:r>
              <a:rPr lang="en-US" cap="all" dirty="0" err="1">
                <a:solidFill>
                  <a:schemeClr val="accent2"/>
                </a:solidFill>
              </a:rPr>
              <a:t>L.wise@Sussex.ac.uk</a:t>
            </a:r>
            <a:endParaRPr lang="en-US" cap="all" dirty="0">
              <a:solidFill>
                <a:schemeClr val="accent2"/>
              </a:solidFill>
            </a:endParaRPr>
          </a:p>
        </p:txBody>
      </p:sp>
      <p:sp>
        <p:nvSpPr>
          <p:cNvPr id="39" name="Rectangle 38">
            <a:extLst>
              <a:ext uri="{FF2B5EF4-FFF2-40B4-BE49-F238E27FC236}">
                <a16:creationId xmlns:a16="http://schemas.microsoft.com/office/drawing/2014/main" id="{B7180431-F4DE-415D-BCBB-9316423C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3642"/>
            <a:ext cx="11298933"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40">
            <a:extLst>
              <a:ext uri="{FF2B5EF4-FFF2-40B4-BE49-F238E27FC236}">
                <a16:creationId xmlns:a16="http://schemas.microsoft.com/office/drawing/2014/main" id="{EEABD997-5EF9-4E9B-AFBB-F6DFAAF3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2209064" y="3329711"/>
            <a:ext cx="3703320" cy="5872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42">
            <a:extLst>
              <a:ext uri="{FF2B5EF4-FFF2-40B4-BE49-F238E27FC236}">
                <a16:creationId xmlns:a16="http://schemas.microsoft.com/office/drawing/2014/main" id="{E9AB5EE6-A047-4B18-B998-D46DF3C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878019"/>
            <a:ext cx="11298933"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7" name="Picture 6" descr="A person's face in a room with bookshelves&#10;&#10;Description automatically generated with low confidence">
            <a:extLst>
              <a:ext uri="{FF2B5EF4-FFF2-40B4-BE49-F238E27FC236}">
                <a16:creationId xmlns:a16="http://schemas.microsoft.com/office/drawing/2014/main" id="{1EB7757A-1FC7-694A-B9CF-467080963199}"/>
              </a:ext>
            </a:extLst>
          </p:cNvPr>
          <p:cNvPicPr>
            <a:picLocks noChangeAspect="1"/>
          </p:cNvPicPr>
          <p:nvPr/>
        </p:nvPicPr>
        <p:blipFill>
          <a:blip r:embed="rId2"/>
          <a:stretch>
            <a:fillRect/>
          </a:stretch>
        </p:blipFill>
        <p:spPr>
          <a:xfrm rot="10800000">
            <a:off x="1452321" y="4484376"/>
            <a:ext cx="1770534" cy="1327900"/>
          </a:xfrm>
          <a:prstGeom prst="rect">
            <a:avLst/>
          </a:prstGeom>
        </p:spPr>
      </p:pic>
    </p:spTree>
    <p:extLst>
      <p:ext uri="{BB962C8B-B14F-4D97-AF65-F5344CB8AC3E}">
        <p14:creationId xmlns:p14="http://schemas.microsoft.com/office/powerpoint/2010/main" val="146962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500"/>
                                  </p:stCondLst>
                                  <p:iterate type="wd">
                                    <p:tmPct val="15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1000"/>
                                  </p:stCondLst>
                                  <p:iterate type="wd">
                                    <p:tmPct val="15000"/>
                                  </p:iterate>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8" descr="Image result for they are concentration camps us border">
            <a:extLst>
              <a:ext uri="{FF2B5EF4-FFF2-40B4-BE49-F238E27FC236}">
                <a16:creationId xmlns:a16="http://schemas.microsoft.com/office/drawing/2014/main" id="{78C4B246-E1C3-DD45-8A52-9AEFED60B7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042" r="3" b="8894"/>
          <a:stretch/>
        </p:blipFill>
        <p:spPr bwMode="auto">
          <a:xfrm>
            <a:off x="-2" y="10"/>
            <a:ext cx="4578272" cy="2315857"/>
          </a:xfrm>
          <a:prstGeom prst="rect">
            <a:avLst/>
          </a:prstGeom>
          <a:noFill/>
          <a:extLst>
            <a:ext uri="{909E8E84-426E-40DD-AFC4-6F175D3DCCD1}">
              <a14:hiddenFill xmlns:a14="http://schemas.microsoft.com/office/drawing/2010/main">
                <a:solidFill>
                  <a:srgbClr val="FFFFFF"/>
                </a:solidFill>
              </a14:hiddenFill>
            </a:ext>
          </a:extLst>
        </p:spPr>
      </p:pic>
      <p:sp>
        <p:nvSpPr>
          <p:cNvPr id="1042" name="Rectangle 1041">
            <a:extLst>
              <a:ext uri="{FF2B5EF4-FFF2-40B4-BE49-F238E27FC236}">
                <a16:creationId xmlns:a16="http://schemas.microsoft.com/office/drawing/2014/main" id="{CD6976D5-0916-4CA0-926A-5FC254F0D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06" y="0"/>
            <a:ext cx="7571045" cy="6858000"/>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C61B985-6541-7B40-BE81-1398CB27B899}"/>
              </a:ext>
            </a:extLst>
          </p:cNvPr>
          <p:cNvSpPr>
            <a:spLocks noGrp="1"/>
          </p:cNvSpPr>
          <p:nvPr>
            <p:ph type="title"/>
          </p:nvPr>
        </p:nvSpPr>
        <p:spPr>
          <a:xfrm>
            <a:off x="4929188" y="0"/>
            <a:ext cx="6400367" cy="1431399"/>
          </a:xfrm>
        </p:spPr>
        <p:txBody>
          <a:bodyPr anchor="ctr">
            <a:normAutofit/>
          </a:bodyPr>
          <a:lstStyle/>
          <a:p>
            <a:r>
              <a:rPr lang="en-US" dirty="0">
                <a:solidFill>
                  <a:srgbClr val="FFFFFF"/>
                </a:solidFill>
              </a:rPr>
              <a:t>overview</a:t>
            </a:r>
          </a:p>
        </p:txBody>
      </p:sp>
      <p:pic>
        <p:nvPicPr>
          <p:cNvPr id="1030" name="Picture 6">
            <a:extLst>
              <a:ext uri="{FF2B5EF4-FFF2-40B4-BE49-F238E27FC236}">
                <a16:creationId xmlns:a16="http://schemas.microsoft.com/office/drawing/2014/main" id="{C56940D6-7C53-DD9C-E74C-98642222B3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512" r="-4" b="7577"/>
          <a:stretch/>
        </p:blipFill>
        <p:spPr bwMode="auto">
          <a:xfrm>
            <a:off x="2" y="2315868"/>
            <a:ext cx="4560199" cy="2224426"/>
          </a:xfrm>
          <a:prstGeom prst="rect">
            <a:avLst/>
          </a:prstGeom>
          <a:noFill/>
          <a:extLst>
            <a:ext uri="{909E8E84-426E-40DD-AFC4-6F175D3DCCD1}">
              <a14:hiddenFill xmlns:a14="http://schemas.microsoft.com/office/drawing/2010/main">
                <a:solidFill>
                  <a:srgbClr val="FFFFFF"/>
                </a:solidFill>
              </a14:hiddenFill>
            </a:ext>
          </a:extLst>
        </p:spPr>
      </p:pic>
      <p:sp>
        <p:nvSpPr>
          <p:cNvPr id="1044" name="Rectangle 1043">
            <a:extLst>
              <a:ext uri="{FF2B5EF4-FFF2-40B4-BE49-F238E27FC236}">
                <a16:creationId xmlns:a16="http://schemas.microsoft.com/office/drawing/2014/main" id="{913A77A6-9F45-4FCF-921A-EE086155D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0517" y="-460"/>
            <a:ext cx="9144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837EB30D-250E-45F3-8C6D-EA2E19F67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 y="2224427"/>
            <a:ext cx="4581144"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048" name="Rectangle 1047">
            <a:extLst>
              <a:ext uri="{FF2B5EF4-FFF2-40B4-BE49-F238E27FC236}">
                <a16:creationId xmlns:a16="http://schemas.microsoft.com/office/drawing/2014/main" id="{3B14920B-8B90-43F9-B1D6-212E0C42C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 y="4541214"/>
            <a:ext cx="4581144"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pic>
        <p:nvPicPr>
          <p:cNvPr id="1026" name="Picture 2">
            <a:extLst>
              <a:ext uri="{FF2B5EF4-FFF2-40B4-BE49-F238E27FC236}">
                <a16:creationId xmlns:a16="http://schemas.microsoft.com/office/drawing/2014/main" id="{1AEF2693-D852-D5BA-EB67-218E3FD1376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695" r="-2" b="-2"/>
          <a:stretch/>
        </p:blipFill>
        <p:spPr bwMode="auto">
          <a:xfrm>
            <a:off x="20" y="4632654"/>
            <a:ext cx="4530496" cy="22248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D265777-ED5D-9F47-A087-D2D8BEE880A0}"/>
              </a:ext>
            </a:extLst>
          </p:cNvPr>
          <p:cNvSpPr>
            <a:spLocks noGrp="1"/>
          </p:cNvSpPr>
          <p:nvPr>
            <p:ph idx="1"/>
          </p:nvPr>
        </p:nvSpPr>
        <p:spPr>
          <a:xfrm>
            <a:off x="4929188" y="942975"/>
            <a:ext cx="7000875" cy="5366386"/>
          </a:xfrm>
        </p:spPr>
        <p:txBody>
          <a:bodyPr>
            <a:normAutofit/>
          </a:bodyPr>
          <a:lstStyle/>
          <a:p>
            <a:pPr>
              <a:lnSpc>
                <a:spcPct val="90000"/>
              </a:lnSpc>
            </a:pPr>
            <a:r>
              <a:rPr lang="en-GB" dirty="0">
                <a:solidFill>
                  <a:srgbClr val="FFFFFF"/>
                </a:solidFill>
              </a:rPr>
              <a:t>What is violence? How should it be represented? Why is there conflict - and what is ‘our’ responsibility in the face of it? How can we begin to make sense of the many different forms of violence and conflict that shape our world?</a:t>
            </a:r>
          </a:p>
          <a:p>
            <a:pPr>
              <a:lnSpc>
                <a:spcPct val="90000"/>
              </a:lnSpc>
            </a:pPr>
            <a:r>
              <a:rPr lang="en-GB" dirty="0">
                <a:solidFill>
                  <a:srgbClr val="FFFFFF"/>
                </a:solidFill>
              </a:rPr>
              <a:t>In this module, we will grapple with these challenging questions and more. To do so, we will explore a range of critical theoretical and conceptual perspectives and engage with a diverse range of empirical cases from around the world.</a:t>
            </a:r>
          </a:p>
          <a:p>
            <a:pPr>
              <a:lnSpc>
                <a:spcPct val="90000"/>
              </a:lnSpc>
            </a:pPr>
            <a:r>
              <a:rPr lang="en-GB" dirty="0">
                <a:solidFill>
                  <a:srgbClr val="FFFFFF"/>
                </a:solidFill>
              </a:rPr>
              <a:t>Throughout, we will emphasise how the experience of violence is shaped by race, class, and gender, as we problematise clear-cut distinctions between 'war' and 'peace’.  We will think about the structural character of violence, and the role of the state in perpetrating and perpetuating forms of violence.</a:t>
            </a:r>
          </a:p>
          <a:p>
            <a:pPr>
              <a:lnSpc>
                <a:spcPct val="90000"/>
              </a:lnSpc>
            </a:pPr>
            <a:r>
              <a:rPr lang="en-GB" dirty="0">
                <a:solidFill>
                  <a:srgbClr val="FFFFFF"/>
                </a:solidFill>
              </a:rPr>
              <a:t>We will draw on a range of disciplinary areas, including critical security studies, anthropology, political economy, feminist and postcolonial perspectives, philosophy, state crime scholarship, international relations, and critical genocide studies.</a:t>
            </a:r>
            <a:endParaRPr lang="en-US" dirty="0">
              <a:solidFill>
                <a:srgbClr val="FFFFFF"/>
              </a:solidFill>
            </a:endParaRPr>
          </a:p>
        </p:txBody>
      </p:sp>
    </p:spTree>
    <p:extLst>
      <p:ext uri="{BB962C8B-B14F-4D97-AF65-F5344CB8AC3E}">
        <p14:creationId xmlns:p14="http://schemas.microsoft.com/office/powerpoint/2010/main" val="315087592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E5E4503-CC62-4DA9-9121-0A157199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D8D61A1B-3C4C-4F0E-965F-15837624C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00E56243-9701-44E8-8A92-319433305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982B322E-34C4-40A4-91E5-53D60DE97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4" descr="A group of people holding signs&#10;&#10;Description automatically generated with low confidence">
            <a:extLst>
              <a:ext uri="{FF2B5EF4-FFF2-40B4-BE49-F238E27FC236}">
                <a16:creationId xmlns:a16="http://schemas.microsoft.com/office/drawing/2014/main" id="{681DD8CE-83AA-C240-B6DF-75CC94538C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77" r="3" b="3654"/>
          <a:stretch/>
        </p:blipFill>
        <p:spPr bwMode="auto">
          <a:xfrm>
            <a:off x="-11" y="10"/>
            <a:ext cx="4578272" cy="2608947"/>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CD6976D5-0916-4CA0-926A-5FC254F0D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06" y="0"/>
            <a:ext cx="7571045" cy="6858000"/>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sp>
      <p:sp>
        <p:nvSpPr>
          <p:cNvPr id="4" name="Title 3">
            <a:extLst>
              <a:ext uri="{FF2B5EF4-FFF2-40B4-BE49-F238E27FC236}">
                <a16:creationId xmlns:a16="http://schemas.microsoft.com/office/drawing/2014/main" id="{2AAAE603-6B13-9642-B934-6E552BC1E37A}"/>
              </a:ext>
            </a:extLst>
          </p:cNvPr>
          <p:cNvSpPr>
            <a:spLocks noGrp="1"/>
          </p:cNvSpPr>
          <p:nvPr>
            <p:ph type="title"/>
          </p:nvPr>
        </p:nvSpPr>
        <p:spPr>
          <a:xfrm>
            <a:off x="5033653" y="453643"/>
            <a:ext cx="6400367" cy="1431399"/>
          </a:xfrm>
        </p:spPr>
        <p:txBody>
          <a:bodyPr vert="horz" lIns="91440" tIns="45720" rIns="91440" bIns="45720" rtlCol="0" anchor="ctr">
            <a:normAutofit/>
          </a:bodyPr>
          <a:lstStyle/>
          <a:p>
            <a:r>
              <a:rPr lang="en-US" dirty="0">
                <a:solidFill>
                  <a:srgbClr val="FFFFFF"/>
                </a:solidFill>
              </a:rPr>
              <a:t>Themes and topics covered</a:t>
            </a:r>
            <a:br>
              <a:rPr lang="en-US" dirty="0">
                <a:solidFill>
                  <a:srgbClr val="FFFFFF"/>
                </a:solidFill>
              </a:rPr>
            </a:br>
            <a:endParaRPr lang="en-US" dirty="0">
              <a:solidFill>
                <a:srgbClr val="FFFFFF"/>
              </a:solidFill>
            </a:endParaRPr>
          </a:p>
        </p:txBody>
      </p:sp>
      <p:pic>
        <p:nvPicPr>
          <p:cNvPr id="16" name="Picture 2" descr="A group of people on a beach&#10;&#10;Description automatically generated with low confidence">
            <a:extLst>
              <a:ext uri="{FF2B5EF4-FFF2-40B4-BE49-F238E27FC236}">
                <a16:creationId xmlns:a16="http://schemas.microsoft.com/office/drawing/2014/main" id="{B0C83743-29C0-4747-BCC1-313627312D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136" r="15885" b="-1"/>
          <a:stretch/>
        </p:blipFill>
        <p:spPr bwMode="auto">
          <a:xfrm>
            <a:off x="11" y="2608956"/>
            <a:ext cx="4560199" cy="4249043"/>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913A77A6-9F45-4FCF-921A-EE086155D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0517" y="-460"/>
            <a:ext cx="9144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4" name="Rectangle 33">
            <a:extLst>
              <a:ext uri="{FF2B5EF4-FFF2-40B4-BE49-F238E27FC236}">
                <a16:creationId xmlns:a16="http://schemas.microsoft.com/office/drawing/2014/main" id="{27A30D73-0B22-4FA7-B27B-C5C45FE2F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 y="2560620"/>
            <a:ext cx="4581144"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4C87F6E7-0E67-C944-9AF9-0457CD07B77F}"/>
              </a:ext>
            </a:extLst>
          </p:cNvPr>
          <p:cNvSpPr txBox="1"/>
          <p:nvPr/>
        </p:nvSpPr>
        <p:spPr>
          <a:xfrm>
            <a:off x="4958924" y="1792190"/>
            <a:ext cx="6981439" cy="4180873"/>
          </a:xfrm>
          <a:prstGeom prst="rect">
            <a:avLst/>
          </a:prstGeom>
        </p:spPr>
        <p:txBody>
          <a:bodyPr vert="horz" lIns="91440" tIns="45720" rIns="91440" bIns="45720" rtlCol="0" anchor="ctr">
            <a:no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dirty="0">
              <a:solidFill>
                <a:srgbClr val="FFFFFF"/>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a:t>
            </a:r>
            <a:r>
              <a:rPr lang="en-US" dirty="0" err="1">
                <a:solidFill>
                  <a:srgbClr val="FFFFFF"/>
                </a:solidFill>
              </a:rPr>
              <a:t>Conceptualisations</a:t>
            </a:r>
            <a:r>
              <a:rPr lang="en-US" dirty="0">
                <a:solidFill>
                  <a:srgbClr val="FFFFFF"/>
                </a:solidFill>
              </a:rPr>
              <a:t> of ‘violence’</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Representations of violence, and ethics of representing others’ suffering</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The nexus between feminicide and neoliberalism in Latin America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Social death and the meaning of ‘genocide’ </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Ecocide and its connection with genocide</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Concentrations camps and border violence</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Structural and everyday violence</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Feminist perspectives on violence</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a:t>
            </a:r>
            <a:r>
              <a:rPr lang="en-US" dirty="0" err="1">
                <a:solidFill>
                  <a:srgbClr val="FFFFFF"/>
                </a:solidFill>
              </a:rPr>
              <a:t>Necropolitics</a:t>
            </a:r>
            <a:r>
              <a:rPr lang="en-US" dirty="0">
                <a:solidFill>
                  <a:srgbClr val="FFFFFF"/>
                </a:solidFill>
              </a:rPr>
              <a:t> </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Humanitarian intervention and its critics</a:t>
            </a:r>
          </a:p>
          <a:p>
            <a:pPr>
              <a:lnSpc>
                <a:spcPct val="90000"/>
              </a:lnSpc>
              <a:spcBef>
                <a:spcPct val="20000"/>
              </a:spcBef>
              <a:spcAft>
                <a:spcPts val="600"/>
              </a:spcAft>
              <a:buClr>
                <a:schemeClr val="accent2"/>
              </a:buClr>
              <a:buSzPct val="92000"/>
              <a:buFont typeface="Wingdings 2" panose="05020102010507070707" pitchFamily="18" charset="2"/>
              <a:buChar char=""/>
            </a:pPr>
            <a:r>
              <a:rPr lang="en-US" dirty="0">
                <a:solidFill>
                  <a:srgbClr val="FFFFFF"/>
                </a:solidFill>
              </a:rPr>
              <a:t> Indigenous perspectives on post-conflict justice and healing </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dirty="0">
              <a:solidFill>
                <a:srgbClr val="FFFFFF"/>
              </a:solidFill>
            </a:endParaRPr>
          </a:p>
          <a:p>
            <a:pPr>
              <a:lnSpc>
                <a:spcPct val="90000"/>
              </a:lnSpc>
              <a:spcBef>
                <a:spcPct val="20000"/>
              </a:spcBef>
              <a:spcAft>
                <a:spcPts val="600"/>
              </a:spcAft>
              <a:buClr>
                <a:schemeClr val="accent2"/>
              </a:buClr>
              <a:buSzPct val="92000"/>
            </a:pPr>
            <a:r>
              <a:rPr lang="en-US" dirty="0">
                <a:solidFill>
                  <a:srgbClr val="FFFFFF"/>
                </a:solidFill>
              </a:rPr>
              <a:t>* Please note some of these may change year to year, as I update the module on a regular basis </a:t>
            </a:r>
            <a:r>
              <a:rPr lang="en-US" dirty="0">
                <a:solidFill>
                  <a:srgbClr val="FFFFFF"/>
                </a:solidFill>
                <a:sym typeface="Wingdings" pitchFamily="2" charset="2"/>
              </a:rPr>
              <a:t></a:t>
            </a:r>
            <a:endParaRPr lang="en-US" dirty="0">
              <a:solidFill>
                <a:srgbClr val="FFFFFF"/>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dirty="0">
              <a:solidFill>
                <a:srgbClr val="FFFFFF"/>
              </a:solidFill>
            </a:endParaRPr>
          </a:p>
        </p:txBody>
      </p:sp>
    </p:spTree>
    <p:extLst>
      <p:ext uri="{BB962C8B-B14F-4D97-AF65-F5344CB8AC3E}">
        <p14:creationId xmlns:p14="http://schemas.microsoft.com/office/powerpoint/2010/main" val="390836263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79A26B8-6C4E-452B-ADD3-ED324A7AB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0F982F-C879-E841-994C-B801434856BA}"/>
              </a:ext>
            </a:extLst>
          </p:cNvPr>
          <p:cNvSpPr>
            <a:spLocks noGrp="1"/>
          </p:cNvSpPr>
          <p:nvPr>
            <p:ph type="title"/>
          </p:nvPr>
        </p:nvSpPr>
        <p:spPr>
          <a:xfrm>
            <a:off x="6494721" y="594963"/>
            <a:ext cx="4968489" cy="1013800"/>
          </a:xfrm>
        </p:spPr>
        <p:txBody>
          <a:bodyPr>
            <a:normAutofit/>
          </a:bodyPr>
          <a:lstStyle/>
          <a:p>
            <a:r>
              <a:rPr lang="en-US" dirty="0">
                <a:solidFill>
                  <a:schemeClr val="tx2"/>
                </a:solidFill>
              </a:rPr>
              <a:t>Learning outcomes</a:t>
            </a:r>
          </a:p>
        </p:txBody>
      </p:sp>
      <p:sp>
        <p:nvSpPr>
          <p:cNvPr id="22" name="Rectangle 21">
            <a:extLst>
              <a:ext uri="{FF2B5EF4-FFF2-40B4-BE49-F238E27FC236}">
                <a16:creationId xmlns:a16="http://schemas.microsoft.com/office/drawing/2014/main" id="{D03E4FEE-2E6A-44AB-B6BA-C1AD0CD6D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560581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0817EB59-13B3-43DA-9B91-A7CC174A6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4318" y="457200"/>
            <a:ext cx="5600007"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9B4167E1-E2B0-4192-8DA2-6967DDFF8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560996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2" descr="A group of people in front of a building with columns and a sign&#10;&#10;Description automatically generated with low confidence">
            <a:extLst>
              <a:ext uri="{FF2B5EF4-FFF2-40B4-BE49-F238E27FC236}">
                <a16:creationId xmlns:a16="http://schemas.microsoft.com/office/drawing/2014/main" id="{4A2BCA6D-4966-814B-B490-D83FD4CEF7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801" r="-1" b="-1"/>
          <a:stretch/>
        </p:blipFill>
        <p:spPr bwMode="auto">
          <a:xfrm>
            <a:off x="910114" y="2048505"/>
            <a:ext cx="4674492" cy="274357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F99107D-262C-7645-BB84-949A1BA87375}"/>
              </a:ext>
            </a:extLst>
          </p:cNvPr>
          <p:cNvSpPr>
            <a:spLocks noGrp="1"/>
          </p:cNvSpPr>
          <p:nvPr>
            <p:ph idx="1"/>
          </p:nvPr>
        </p:nvSpPr>
        <p:spPr>
          <a:xfrm>
            <a:off x="6515987" y="2176670"/>
            <a:ext cx="5228338" cy="4049508"/>
          </a:xfrm>
        </p:spPr>
        <p:txBody>
          <a:bodyPr>
            <a:normAutofit fontScale="92500" lnSpcReduction="20000"/>
          </a:bodyPr>
          <a:lstStyle/>
          <a:p>
            <a:pPr>
              <a:lnSpc>
                <a:spcPct val="90000"/>
              </a:lnSpc>
            </a:pPr>
            <a:r>
              <a:rPr lang="en-GB" sz="1700" dirty="0"/>
              <a:t>Critically reflect on the gendered, racialised, and colonial politics of representation and knowledge production about conflict and violence, and the ethical implications of this for us as students, teachers, and researchers in the Global North.  </a:t>
            </a:r>
          </a:p>
          <a:p>
            <a:pPr>
              <a:lnSpc>
                <a:spcPct val="90000"/>
              </a:lnSpc>
            </a:pPr>
            <a:r>
              <a:rPr lang="en-GB" sz="1700" dirty="0"/>
              <a:t>Gain a deeper understanding of, compare, and critically evaluate different theoretical and conceptual approaches to the study of conflict and violence, and apply these theories and conceptual frameworks to national and global politics.</a:t>
            </a:r>
          </a:p>
          <a:p>
            <a:pPr>
              <a:lnSpc>
                <a:spcPct val="90000"/>
              </a:lnSpc>
            </a:pPr>
            <a:r>
              <a:rPr lang="en-GB" sz="1700" dirty="0"/>
              <a:t>Analyse and engage in class discussions about case studies and examples in a way that centres the everyday experience of ‘ordinary people’ as an important source of knowledge about conflict and violence, and about the search for justice, peace, and healing after conflict.</a:t>
            </a:r>
          </a:p>
          <a:p>
            <a:pPr>
              <a:lnSpc>
                <a:spcPct val="90000"/>
              </a:lnSpc>
            </a:pPr>
            <a:r>
              <a:rPr lang="en-GB" sz="1700" dirty="0"/>
              <a:t>Develop the skills to think about complex long-term interactions between international, local, structural, political economic, and cultural-ideological determinants of violence and conflict. </a:t>
            </a:r>
          </a:p>
          <a:p>
            <a:pPr marL="0" indent="0">
              <a:lnSpc>
                <a:spcPct val="90000"/>
              </a:lnSpc>
              <a:buNone/>
            </a:pPr>
            <a:endParaRPr lang="en-GB" sz="1700" dirty="0"/>
          </a:p>
          <a:p>
            <a:pPr>
              <a:lnSpc>
                <a:spcPct val="90000"/>
              </a:lnSpc>
            </a:pPr>
            <a:endParaRPr lang="en-US" sz="1700" dirty="0"/>
          </a:p>
        </p:txBody>
      </p:sp>
    </p:spTree>
    <p:extLst>
      <p:ext uri="{BB962C8B-B14F-4D97-AF65-F5344CB8AC3E}">
        <p14:creationId xmlns:p14="http://schemas.microsoft.com/office/powerpoint/2010/main" val="1955824380"/>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0" name="Rectangle 9">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C7C091-8910-B343-83D4-F33B898839EA}"/>
              </a:ext>
            </a:extLst>
          </p:cNvPr>
          <p:cNvSpPr>
            <a:spLocks noGrp="1"/>
          </p:cNvSpPr>
          <p:nvPr>
            <p:ph type="title"/>
          </p:nvPr>
        </p:nvSpPr>
        <p:spPr>
          <a:xfrm>
            <a:off x="643468" y="1033389"/>
            <a:ext cx="4826256" cy="4825409"/>
          </a:xfrm>
        </p:spPr>
        <p:txBody>
          <a:bodyPr anchor="ctr">
            <a:normAutofit/>
          </a:bodyPr>
          <a:lstStyle/>
          <a:p>
            <a:r>
              <a:rPr lang="en-US" sz="5400" dirty="0">
                <a:solidFill>
                  <a:srgbClr val="FFFFFF"/>
                </a:solidFill>
              </a:rPr>
              <a:t>MODULE FORMAT AND ASSESSMENT</a:t>
            </a:r>
          </a:p>
        </p:txBody>
      </p:sp>
      <p:sp>
        <p:nvSpPr>
          <p:cNvPr id="12" name="Rectangle 11">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A7C783E-4255-774D-94C6-191CC04F519B}"/>
              </a:ext>
            </a:extLst>
          </p:cNvPr>
          <p:cNvSpPr>
            <a:spLocks noGrp="1"/>
          </p:cNvSpPr>
          <p:nvPr>
            <p:ph idx="1"/>
          </p:nvPr>
        </p:nvSpPr>
        <p:spPr>
          <a:xfrm>
            <a:off x="6755769" y="1033390"/>
            <a:ext cx="4855037" cy="4825409"/>
          </a:xfrm>
          <a:ln w="57150">
            <a:noFill/>
          </a:ln>
        </p:spPr>
        <p:txBody>
          <a:bodyPr anchor="ctr">
            <a:normAutofit fontScale="92500" lnSpcReduction="20000"/>
          </a:bodyPr>
          <a:lstStyle/>
          <a:p>
            <a:endParaRPr lang="en-US" sz="2000" dirty="0">
              <a:solidFill>
                <a:schemeClr val="accent2">
                  <a:lumMod val="50000"/>
                </a:schemeClr>
              </a:solidFill>
            </a:endParaRPr>
          </a:p>
          <a:p>
            <a:endParaRPr lang="en-US" sz="2000" dirty="0">
              <a:solidFill>
                <a:schemeClr val="accent2">
                  <a:lumMod val="50000"/>
                </a:schemeClr>
              </a:solidFill>
            </a:endParaRPr>
          </a:p>
          <a:p>
            <a:pPr marL="0" indent="0">
              <a:buNone/>
            </a:pPr>
            <a:r>
              <a:rPr lang="en-US" sz="2000" dirty="0">
                <a:solidFill>
                  <a:schemeClr val="accent2">
                    <a:lumMod val="50000"/>
                  </a:schemeClr>
                </a:solidFill>
              </a:rPr>
              <a:t>ASSESSMENT</a:t>
            </a:r>
          </a:p>
          <a:p>
            <a:pPr lvl="1"/>
            <a:r>
              <a:rPr lang="en-US" sz="2000" dirty="0">
                <a:solidFill>
                  <a:schemeClr val="accent2">
                    <a:lumMod val="50000"/>
                  </a:schemeClr>
                </a:solidFill>
              </a:rPr>
              <a:t>5,000-word final essay (100%)</a:t>
            </a:r>
          </a:p>
          <a:p>
            <a:pPr lvl="1"/>
            <a:r>
              <a:rPr lang="en-US" sz="2000" dirty="0">
                <a:solidFill>
                  <a:schemeClr val="accent2">
                    <a:lumMod val="50000"/>
                  </a:schemeClr>
                </a:solidFill>
              </a:rPr>
              <a:t>Students are encouraged to develop their own essay question in consultation with me.</a:t>
            </a:r>
          </a:p>
          <a:p>
            <a:pPr marL="324000" lvl="1" indent="0">
              <a:buNone/>
            </a:pPr>
            <a:endParaRPr lang="en-US" sz="2000" dirty="0">
              <a:solidFill>
                <a:schemeClr val="accent2">
                  <a:lumMod val="50000"/>
                </a:schemeClr>
              </a:solidFill>
            </a:endParaRPr>
          </a:p>
          <a:p>
            <a:pPr marL="0" indent="0">
              <a:buNone/>
            </a:pPr>
            <a:r>
              <a:rPr lang="en-US" sz="2000" dirty="0">
                <a:solidFill>
                  <a:schemeClr val="accent2">
                    <a:lumMod val="50000"/>
                  </a:schemeClr>
                </a:solidFill>
              </a:rPr>
              <a:t>WEEKLY 3-HOUR SEMINARS </a:t>
            </a:r>
          </a:p>
          <a:p>
            <a:pPr lvl="1"/>
            <a:r>
              <a:rPr lang="en-US" sz="2000" dirty="0">
                <a:solidFill>
                  <a:schemeClr val="accent2">
                    <a:lumMod val="50000"/>
                  </a:schemeClr>
                </a:solidFill>
              </a:rPr>
              <a:t>There will be a mix of small group and individual work, class discussions and lectures.</a:t>
            </a:r>
          </a:p>
          <a:p>
            <a:pPr lvl="1"/>
            <a:r>
              <a:rPr lang="en-US" sz="2000" dirty="0">
                <a:solidFill>
                  <a:schemeClr val="accent2">
                    <a:lumMod val="50000"/>
                  </a:schemeClr>
                </a:solidFill>
              </a:rPr>
              <a:t>Our format will be flexible from week to week.</a:t>
            </a:r>
          </a:p>
          <a:p>
            <a:pPr marL="324000" lvl="1" indent="0">
              <a:buNone/>
            </a:pPr>
            <a:endParaRPr lang="en-US" sz="2000" dirty="0">
              <a:solidFill>
                <a:schemeClr val="accent2">
                  <a:lumMod val="50000"/>
                </a:schemeClr>
              </a:solidFill>
            </a:endParaRPr>
          </a:p>
          <a:p>
            <a:pPr marL="324000" lvl="1" indent="0">
              <a:buNone/>
            </a:pPr>
            <a:endParaRPr lang="en-US" sz="2000" dirty="0">
              <a:solidFill>
                <a:schemeClr val="accent2">
                  <a:lumMod val="50000"/>
                </a:schemeClr>
              </a:solidFill>
            </a:endParaRPr>
          </a:p>
          <a:p>
            <a:pPr marL="0" indent="0">
              <a:buNone/>
            </a:pPr>
            <a:endParaRPr lang="en-US" sz="2000" dirty="0">
              <a:solidFill>
                <a:schemeClr val="accent2">
                  <a:lumMod val="50000"/>
                </a:schemeClr>
              </a:solidFill>
            </a:endParaRPr>
          </a:p>
        </p:txBody>
      </p:sp>
    </p:spTree>
    <p:extLst>
      <p:ext uri="{BB962C8B-B14F-4D97-AF65-F5344CB8AC3E}">
        <p14:creationId xmlns:p14="http://schemas.microsoft.com/office/powerpoint/2010/main" val="109423373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310</TotalTime>
  <Words>533</Words>
  <Application>Microsoft Macintosh PowerPoint</Application>
  <PresentationFormat>Widescreen</PresentationFormat>
  <Paragraphs>40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Gill Sans MT</vt:lpstr>
      <vt:lpstr>Wingdings 2</vt:lpstr>
      <vt:lpstr>Dividend</vt:lpstr>
      <vt:lpstr>CRITICAL PERSPECTIVES ON CONFLICT AND VIOLENCE  3rd year option 2023/24 ACADEMIC year</vt:lpstr>
      <vt:lpstr>overview</vt:lpstr>
      <vt:lpstr>Themes and topics covered </vt:lpstr>
      <vt:lpstr>Learning outcomes</vt:lpstr>
      <vt:lpstr>MODULE FORMAT AND ASSESSMENT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PERSPECTIVES ON CONFLICT AND VIOLENCE</dc:title>
  <dc:creator>Louise Wise</dc:creator>
  <cp:lastModifiedBy>Louise Wise</cp:lastModifiedBy>
  <cp:revision>152</cp:revision>
  <dcterms:created xsi:type="dcterms:W3CDTF">2021-03-12T14:32:08Z</dcterms:created>
  <dcterms:modified xsi:type="dcterms:W3CDTF">2023-03-05T21:21:13Z</dcterms:modified>
</cp:coreProperties>
</file>