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
  </p:notesMasterIdLst>
  <p:sldIdLst>
    <p:sldId id="256" r:id="rId2"/>
    <p:sldId id="257" r:id="rId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47"/>
  </p:normalViewPr>
  <p:slideViewPr>
    <p:cSldViewPr snapToGrid="0" snapToObjects="1">
      <p:cViewPr varScale="1">
        <p:scale>
          <a:sx n="161" d="100"/>
          <a:sy n="161" d="100"/>
        </p:scale>
        <p:origin x="2576"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28D21A-3EE5-3941-9972-ABBD1AB5B932}" type="datetimeFigureOut">
              <a:rPr lang="en-US" smtClean="0"/>
              <a:t>2/28/23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9D2C2D-A26E-3345-9CDE-A04EA336DD0A}" type="slidenum">
              <a:rPr lang="en-US" smtClean="0"/>
              <a:t>‹#›</a:t>
            </a:fld>
            <a:endParaRPr lang="en-US"/>
          </a:p>
        </p:txBody>
      </p:sp>
    </p:spTree>
    <p:extLst>
      <p:ext uri="{BB962C8B-B14F-4D97-AF65-F5344CB8AC3E}">
        <p14:creationId xmlns:p14="http://schemas.microsoft.com/office/powerpoint/2010/main" val="33842208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79D2C2D-A26E-3345-9CDE-A04EA336DD0A}" type="slidenum">
              <a:rPr lang="en-US" smtClean="0"/>
              <a:t>1</a:t>
            </a:fld>
            <a:endParaRPr lang="en-US"/>
          </a:p>
        </p:txBody>
      </p:sp>
    </p:spTree>
    <p:extLst>
      <p:ext uri="{BB962C8B-B14F-4D97-AF65-F5344CB8AC3E}">
        <p14:creationId xmlns:p14="http://schemas.microsoft.com/office/powerpoint/2010/main" val="103219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B7B7C58C-F2CA-794D-A229-DE8406A50972}"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A817EF-7DB9-E448-AFB4-BDC3E1E0C139}"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7B7C58C-F2CA-794D-A229-DE8406A50972}"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A817EF-7DB9-E448-AFB4-BDC3E1E0C139}"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7B7C58C-F2CA-794D-A229-DE8406A50972}"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A817EF-7DB9-E448-AFB4-BDC3E1E0C139}"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B7B7C58C-F2CA-794D-A229-DE8406A50972}" type="datetimeFigureOut">
              <a:rPr lang="en-US" smtClean="0"/>
              <a:t>2/28/23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A817EF-7DB9-E448-AFB4-BDC3E1E0C139}"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B7B7C58C-F2CA-794D-A229-DE8406A50972}" type="datetimeFigureOut">
              <a:rPr lang="en-US" smtClean="0"/>
              <a:t>2/28/23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A817EF-7DB9-E448-AFB4-BDC3E1E0C139}"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B7B7C58C-F2CA-794D-A229-DE8406A50972}" type="datetimeFigureOut">
              <a:rPr lang="en-US" smtClean="0"/>
              <a:t>2/28/23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A817EF-7DB9-E448-AFB4-BDC3E1E0C139}"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B7C58C-F2CA-794D-A229-DE8406A50972}" type="datetimeFigureOut">
              <a:rPr lang="en-US" smtClean="0"/>
              <a:t>2/28/23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A817EF-7DB9-E448-AFB4-BDC3E1E0C139}"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7B7C58C-F2CA-794D-A229-DE8406A50972}" type="datetimeFigureOut">
              <a:rPr lang="en-US" smtClean="0"/>
              <a:t>2/28/23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A817EF-7DB9-E448-AFB4-BDC3E1E0C139}"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7B7C58C-F2CA-794D-A229-DE8406A50972}" type="datetimeFigureOut">
              <a:rPr lang="en-US" smtClean="0"/>
              <a:t>2/28/23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A817EF-7DB9-E448-AFB4-BDC3E1E0C139}"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7B7C58C-F2CA-794D-A229-DE8406A50972}"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A817EF-7DB9-E448-AFB4-BDC3E1E0C139}"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7B7C58C-F2CA-794D-A229-DE8406A50972}"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A817EF-7DB9-E448-AFB4-BDC3E1E0C139}"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B7C58C-F2CA-794D-A229-DE8406A50972}" type="datetimeFigureOut">
              <a:rPr lang="en-US" smtClean="0"/>
              <a:t>2/28/23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A817EF-7DB9-E448-AFB4-BDC3E1E0C139}"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777985"/>
          </a:xfrm>
        </p:spPr>
        <p:txBody>
          <a:bodyPr>
            <a:normAutofit fontScale="90000"/>
          </a:bodyPr>
          <a:lstStyle/>
          <a:p>
            <a:r>
              <a:rPr lang="en-US" sz="3100" dirty="0"/>
              <a:t>Class, Community and Nation through the Pandemic Portal </a:t>
            </a:r>
            <a:br>
              <a:rPr lang="en-US" dirty="0"/>
            </a:br>
            <a:endParaRPr lang="en-US" dirty="0"/>
          </a:p>
        </p:txBody>
      </p:sp>
      <p:sp>
        <p:nvSpPr>
          <p:cNvPr id="5" name="Content Placeholder 4"/>
          <p:cNvSpPr>
            <a:spLocks noGrp="1"/>
          </p:cNvSpPr>
          <p:nvPr>
            <p:ph idx="1"/>
          </p:nvPr>
        </p:nvSpPr>
        <p:spPr>
          <a:xfrm>
            <a:off x="542260" y="813390"/>
            <a:ext cx="8229600" cy="5769972"/>
          </a:xfrm>
        </p:spPr>
        <p:txBody>
          <a:bodyPr>
            <a:normAutofit fontScale="40000" lnSpcReduction="20000"/>
          </a:bodyPr>
          <a:lstStyle/>
          <a:p>
            <a:pPr marL="0" indent="0" algn="ctr">
              <a:buNone/>
            </a:pPr>
            <a:r>
              <a:rPr lang="en-US" sz="4000" b="1" dirty="0"/>
              <a:t>Convenor &amp; Tutor: Prof Ben </a:t>
            </a:r>
            <a:r>
              <a:rPr lang="en-US" sz="4000" b="1" dirty="0" err="1"/>
              <a:t>Rogaly</a:t>
            </a:r>
            <a:endParaRPr lang="en-GB" sz="4000" b="1" dirty="0"/>
          </a:p>
          <a:p>
            <a:pPr marL="0" indent="0">
              <a:buNone/>
            </a:pPr>
            <a:endParaRPr lang="en-GB" dirty="0"/>
          </a:p>
          <a:p>
            <a:pPr marL="0" indent="0">
              <a:buNone/>
            </a:pPr>
            <a:r>
              <a:rPr lang="en-GB" sz="4000" dirty="0"/>
              <a:t>Why did the UK vote for Brexit in 2016 and what lay behind the election of Donald Trump as US president the same year? How much have these events chimed with the rise in right-wing nationalist movements and regimes elsewhere (</a:t>
            </a:r>
            <a:r>
              <a:rPr lang="en-GB" sz="4000" dirty="0" err="1"/>
              <a:t>eg</a:t>
            </a:r>
            <a:r>
              <a:rPr lang="en-GB" sz="4000" dirty="0"/>
              <a:t> in India, Brazil, continental Europe, the Philippines, Russia and Turkey)? What are their consequences for the direction of human travel through what Arundhati Roy calls the ‘pandemic portal, a gateway between one world and the next’? What will be their consequences for the planet in the face of the climate emergency? </a:t>
            </a:r>
          </a:p>
          <a:p>
            <a:pPr marL="0" indent="0">
              <a:buNone/>
            </a:pPr>
            <a:endParaRPr lang="en-GB" sz="4000" dirty="0"/>
          </a:p>
          <a:p>
            <a:pPr marL="0" indent="0">
              <a:buNone/>
            </a:pPr>
            <a:r>
              <a:rPr lang="en-GB" sz="4000" dirty="0"/>
              <a:t>This module creates a collective learning environment for the examination of such questions, drawing on resources from across human geography and other social science disciplines and exploring recent political events through the conceptual lenses of class, community and nation. In particular, we will be concerned with the following pair of questions raised by Doreen Massey: What does this place stand for? To whom does this place belong?</a:t>
            </a:r>
          </a:p>
          <a:p>
            <a:pPr marL="0" indent="0">
              <a:buNone/>
            </a:pPr>
            <a:endParaRPr lang="en-GB" sz="4000" dirty="0"/>
          </a:p>
          <a:p>
            <a:pPr marL="0" indent="0">
              <a:buNone/>
            </a:pPr>
            <a:r>
              <a:rPr lang="en-GB" sz="4000" dirty="0"/>
              <a:t>We explore the effects of neoliberal economics, racial capitalism and class-based inequality on communities, and ways in which racisms have emerged and shifted historically, including through the language and practices of colonialism, and their effects on the present. ‘Community’ itself will be unpacked to be understood as something always containing tensions and contradictions, for example around unequal land ownership and gender inequality. As well as building up skills of critical analysis, the module will engage with examples of geographies of hope and resistance. </a:t>
            </a:r>
          </a:p>
          <a:p>
            <a:pPr marL="0" indent="0">
              <a:buNone/>
            </a:pPr>
            <a:endParaRPr lang="en-US" sz="4000" dirty="0"/>
          </a:p>
          <a:p>
            <a:pPr marL="0" indent="0">
              <a:buNone/>
            </a:pPr>
            <a:r>
              <a:rPr lang="en-US" sz="4000" dirty="0"/>
              <a:t>When?   		Autumn Term 2023</a:t>
            </a:r>
          </a:p>
          <a:p>
            <a:pPr marL="0" indent="0">
              <a:buNone/>
            </a:pPr>
            <a:r>
              <a:rPr lang="en-US" sz="4000" dirty="0"/>
              <a:t>Format?		Weekly three hour combination of seminar and lecture material</a:t>
            </a:r>
          </a:p>
          <a:p>
            <a:pPr marL="0" indent="0">
              <a:buNone/>
            </a:pPr>
            <a:r>
              <a:rPr lang="en-US" sz="4000" dirty="0"/>
              <a:t>How assessed? 	Two coursework essays (2k + 3k)</a:t>
            </a:r>
          </a:p>
          <a:p>
            <a:pPr marL="0" indent="0">
              <a:buNone/>
            </a:pPr>
            <a:endParaRPr lang="en-US" dirty="0"/>
          </a:p>
          <a:p>
            <a:endParaRPr lang="en-US" dirty="0"/>
          </a:p>
        </p:txBody>
      </p:sp>
    </p:spTree>
    <p:extLst>
      <p:ext uri="{BB962C8B-B14F-4D97-AF65-F5344CB8AC3E}">
        <p14:creationId xmlns:p14="http://schemas.microsoft.com/office/powerpoint/2010/main" val="1635823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Sessions include:</a:t>
            </a:r>
          </a:p>
        </p:txBody>
      </p:sp>
      <p:sp>
        <p:nvSpPr>
          <p:cNvPr id="3" name="Content Placeholder 2"/>
          <p:cNvSpPr>
            <a:spLocks noGrp="1"/>
          </p:cNvSpPr>
          <p:nvPr>
            <p:ph idx="1"/>
          </p:nvPr>
        </p:nvSpPr>
        <p:spPr/>
        <p:txBody>
          <a:bodyPr>
            <a:normAutofit fontScale="92500" lnSpcReduction="20000"/>
          </a:bodyPr>
          <a:lstStyle/>
          <a:p>
            <a:pPr fontAlgn="base"/>
            <a:r>
              <a:rPr lang="en-GB" b="1" dirty="0"/>
              <a:t>Geographies of hope and resistance</a:t>
            </a:r>
          </a:p>
          <a:p>
            <a:pPr fontAlgn="base"/>
            <a:r>
              <a:rPr lang="en-GB" b="1" dirty="0"/>
              <a:t>Neoliberalism, racial capitalism and the COVID-19 pandemic’s key workers</a:t>
            </a:r>
            <a:endParaRPr lang="en-GB" dirty="0"/>
          </a:p>
          <a:p>
            <a:pPr fontAlgn="base"/>
            <a:r>
              <a:rPr lang="en-GB" b="1" dirty="0" err="1"/>
              <a:t>Nationed</a:t>
            </a:r>
            <a:r>
              <a:rPr lang="en-GB" b="1" dirty="0"/>
              <a:t> geographies: colonial history and racisms old and new</a:t>
            </a:r>
          </a:p>
          <a:p>
            <a:pPr fontAlgn="base"/>
            <a:r>
              <a:rPr lang="en-GB" b="1" dirty="0"/>
              <a:t>The city and its others</a:t>
            </a:r>
          </a:p>
          <a:p>
            <a:pPr fontAlgn="base"/>
            <a:r>
              <a:rPr lang="en-GB" b="1" dirty="0"/>
              <a:t>De-industrialisation and changing communities</a:t>
            </a:r>
            <a:endParaRPr lang="en-GB" dirty="0"/>
          </a:p>
          <a:p>
            <a:pPr fontAlgn="base"/>
            <a:r>
              <a:rPr lang="en-GB" b="1" dirty="0"/>
              <a:t>Conviviality and working-class cosmopolitanism</a:t>
            </a:r>
            <a:endParaRPr lang="en-GB" dirty="0"/>
          </a:p>
          <a:p>
            <a:r>
              <a:rPr lang="en-GB" b="1" dirty="0"/>
              <a:t>Ways of thinking with class, community and nation</a:t>
            </a:r>
          </a:p>
          <a:p>
            <a:pPr marL="0" indent="0">
              <a:buNone/>
            </a:pPr>
            <a:endParaRPr lang="en-US" dirty="0"/>
          </a:p>
        </p:txBody>
      </p:sp>
    </p:spTree>
    <p:extLst>
      <p:ext uri="{BB962C8B-B14F-4D97-AF65-F5344CB8AC3E}">
        <p14:creationId xmlns:p14="http://schemas.microsoft.com/office/powerpoint/2010/main" val="1395689972"/>
      </p:ext>
    </p:extLst>
  </p:cSld>
  <p:clrMapOvr>
    <a:masterClrMapping/>
  </p:clrMapOvr>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Black .thmx</Template>
  <TotalTime>27</TotalTime>
  <Words>371</Words>
  <Application>Microsoft Macintosh PowerPoint</Application>
  <PresentationFormat>On-screen Show (4:3)</PresentationFormat>
  <Paragraphs>21</Paragraphs>
  <Slides>2</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Black</vt:lpstr>
      <vt:lpstr>Class, Community and Nation through the Pandemic Portal  </vt:lpstr>
      <vt:lpstr>Sessions include:</vt:lpstr>
    </vt:vector>
  </TitlesOfParts>
  <Company>UoS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Community, Nation Convenor &amp; Tutor: Prof Ben Rogaly</dc:title>
  <dc:creator>Ben Rogaly</dc:creator>
  <cp:lastModifiedBy>Ben Rogaly</cp:lastModifiedBy>
  <cp:revision>7</cp:revision>
  <dcterms:created xsi:type="dcterms:W3CDTF">2018-04-16T14:51:26Z</dcterms:created>
  <dcterms:modified xsi:type="dcterms:W3CDTF">2023-02-28T15:21:59Z</dcterms:modified>
</cp:coreProperties>
</file>