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2" r:id="rId4"/>
    <p:sldId id="258" r:id="rId5"/>
    <p:sldId id="259" r:id="rId6"/>
    <p:sldId id="260" r:id="rId7"/>
    <p:sldId id="261" r:id="rId8"/>
    <p:sldId id="263" r:id="rId9"/>
    <p:sldId id="265"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21" d="100"/>
          <a:sy n="121" d="100"/>
        </p:scale>
        <p:origin x="190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5EEC17-280E-AA42-B383-1571B457597A}" type="datetimeFigureOut">
              <a:rPr lang="en-US" smtClean="0"/>
              <a:t>3/8/21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A9F2A9-C557-0747-AA73-1EE0389B329E}" type="slidenum">
              <a:rPr lang="en-US" smtClean="0"/>
              <a:t>‹#›</a:t>
            </a:fld>
            <a:endParaRPr lang="en-US"/>
          </a:p>
        </p:txBody>
      </p:sp>
    </p:spTree>
    <p:extLst>
      <p:ext uri="{BB962C8B-B14F-4D97-AF65-F5344CB8AC3E}">
        <p14:creationId xmlns:p14="http://schemas.microsoft.com/office/powerpoint/2010/main" val="266786233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A9F2A9-C557-0747-AA73-1EE0389B329E}" type="slidenum">
              <a:rPr lang="en-US" smtClean="0"/>
              <a:t>1</a:t>
            </a:fld>
            <a:endParaRPr lang="en-US"/>
          </a:p>
        </p:txBody>
      </p:sp>
    </p:spTree>
    <p:extLst>
      <p:ext uri="{BB962C8B-B14F-4D97-AF65-F5344CB8AC3E}">
        <p14:creationId xmlns:p14="http://schemas.microsoft.com/office/powerpoint/2010/main" val="3272680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A9F2A9-C557-0747-AA73-1EE0389B329E}" type="slidenum">
              <a:rPr lang="en-US" smtClean="0"/>
              <a:t>5</a:t>
            </a:fld>
            <a:endParaRPr lang="en-US"/>
          </a:p>
        </p:txBody>
      </p:sp>
    </p:spTree>
    <p:extLst>
      <p:ext uri="{BB962C8B-B14F-4D97-AF65-F5344CB8AC3E}">
        <p14:creationId xmlns:p14="http://schemas.microsoft.com/office/powerpoint/2010/main" val="1925052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3/8/21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3/8/21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3/8/21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3/8/21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3/8/21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3/8/21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3/8/21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3/8/21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3/8/21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3/8/21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3/8/21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3/8/21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deutscherprize.org.uk/w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95412"/>
            <a:ext cx="7772400" cy="1470025"/>
          </a:xfrm>
        </p:spPr>
        <p:txBody>
          <a:bodyPr>
            <a:normAutofit/>
          </a:bodyPr>
          <a:lstStyle/>
          <a:p>
            <a:r>
              <a:rPr lang="en-US" dirty="0"/>
              <a:t>Capitalism &amp; Geopolitics</a:t>
            </a:r>
            <a:br>
              <a:rPr lang="en-US" dirty="0"/>
            </a:br>
            <a:endParaRPr lang="en-US" dirty="0"/>
          </a:p>
        </p:txBody>
      </p:sp>
      <p:sp>
        <p:nvSpPr>
          <p:cNvPr id="3" name="Subtitle 2"/>
          <p:cNvSpPr>
            <a:spLocks noGrp="1"/>
          </p:cNvSpPr>
          <p:nvPr>
            <p:ph type="subTitle" idx="1"/>
          </p:nvPr>
        </p:nvSpPr>
        <p:spPr/>
        <p:txBody>
          <a:bodyPr>
            <a:normAutofit fontScale="85000" lnSpcReduction="20000"/>
          </a:bodyPr>
          <a:lstStyle/>
          <a:p>
            <a:r>
              <a:rPr lang="en-US" dirty="0"/>
              <a:t>Year 3 Option</a:t>
            </a:r>
          </a:p>
          <a:p>
            <a:endParaRPr lang="en-US" sz="2400" dirty="0"/>
          </a:p>
          <a:p>
            <a:r>
              <a:rPr lang="en-US" sz="2400" dirty="0"/>
              <a:t>Module </a:t>
            </a:r>
            <a:r>
              <a:rPr lang="en-US" sz="2400" dirty="0" err="1"/>
              <a:t>Convenor</a:t>
            </a:r>
            <a:r>
              <a:rPr lang="en-US" sz="2400" dirty="0"/>
              <a:t>: Dr. Benno Teschke</a:t>
            </a:r>
          </a:p>
          <a:p>
            <a:r>
              <a:rPr lang="en-US" sz="2400" dirty="0"/>
              <a:t>Arts C343</a:t>
            </a:r>
          </a:p>
          <a:p>
            <a:r>
              <a:rPr lang="en-US" sz="2400" dirty="0"/>
              <a:t>Email: </a:t>
            </a:r>
            <a:r>
              <a:rPr lang="en-US" sz="2400" dirty="0" err="1"/>
              <a:t>b.g.teschke@sussex.ac.uk</a:t>
            </a:r>
            <a:endParaRPr lang="en-US" sz="2400" dirty="0"/>
          </a:p>
        </p:txBody>
      </p:sp>
    </p:spTree>
    <p:extLst>
      <p:ext uri="{BB962C8B-B14F-4D97-AF65-F5344CB8AC3E}">
        <p14:creationId xmlns:p14="http://schemas.microsoft.com/office/powerpoint/2010/main" val="2753658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Capitalism &amp; Geopolitics</a:t>
            </a:r>
            <a:br>
              <a:rPr lang="en-US" sz="2400" dirty="0"/>
            </a:br>
            <a:br>
              <a:rPr lang="en-US" sz="2000" dirty="0"/>
            </a:br>
            <a:r>
              <a:rPr lang="en-US" sz="2000" dirty="0"/>
              <a:t>(</a:t>
            </a:r>
            <a:r>
              <a:rPr lang="en-US" sz="1800" i="1" dirty="0"/>
              <a:t>The Vienna Congress, 1814-15: informal face-to-face diplomacy</a:t>
            </a:r>
            <a:r>
              <a:rPr lang="en-US" sz="2000" dirty="0"/>
              <a:t>)</a:t>
            </a:r>
          </a:p>
        </p:txBody>
      </p:sp>
      <p:pic>
        <p:nvPicPr>
          <p:cNvPr id="4" name="Content Placeholder 3" descr="The_Duchess_of_Richmond's_Ball_by_Robert_Alexander_Hillingford.jpg"/>
          <p:cNvPicPr>
            <a:picLocks noGrp="1" noChangeAspect="1"/>
          </p:cNvPicPr>
          <p:nvPr>
            <p:ph idx="1"/>
          </p:nvPr>
        </p:nvPicPr>
        <p:blipFill>
          <a:blip r:embed="rId2" cstate="email">
            <a:extLst>
              <a:ext uri="{28A0092B-C50C-407E-A947-70E740481C1C}">
                <a14:useLocalDpi xmlns:a14="http://schemas.microsoft.com/office/drawing/2010/main" val="0"/>
              </a:ext>
            </a:extLst>
          </a:blip>
          <a:srcRect t="12851" b="12851"/>
          <a:stretch>
            <a:fillRect/>
          </a:stretch>
        </p:blipFill>
        <p:spPr/>
      </p:pic>
    </p:spTree>
    <p:extLst>
      <p:ext uri="{BB962C8B-B14F-4D97-AF65-F5344CB8AC3E}">
        <p14:creationId xmlns:p14="http://schemas.microsoft.com/office/powerpoint/2010/main" val="2994199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1388"/>
            <a:ext cx="8229600" cy="1143000"/>
          </a:xfrm>
        </p:spPr>
        <p:txBody>
          <a:bodyPr>
            <a:normAutofit/>
          </a:bodyPr>
          <a:lstStyle/>
          <a:p>
            <a:r>
              <a:rPr lang="en-US" sz="2800" dirty="0"/>
              <a:t>About Me</a:t>
            </a:r>
          </a:p>
        </p:txBody>
      </p:sp>
      <p:sp>
        <p:nvSpPr>
          <p:cNvPr id="3" name="Content Placeholder 2"/>
          <p:cNvSpPr>
            <a:spLocks noGrp="1"/>
          </p:cNvSpPr>
          <p:nvPr>
            <p:ph idx="1"/>
          </p:nvPr>
        </p:nvSpPr>
        <p:spPr>
          <a:xfrm>
            <a:off x="457200" y="1344388"/>
            <a:ext cx="8229600" cy="4699059"/>
          </a:xfrm>
        </p:spPr>
        <p:txBody>
          <a:bodyPr>
            <a:normAutofit fontScale="92500" lnSpcReduction="20000"/>
          </a:bodyPr>
          <a:lstStyle/>
          <a:p>
            <a:pPr marL="0" indent="0">
              <a:buNone/>
            </a:pPr>
            <a:r>
              <a:rPr lang="en-US" sz="1200" dirty="0"/>
              <a:t>Hi Everyone,</a:t>
            </a:r>
          </a:p>
          <a:p>
            <a:pPr marL="0" indent="0">
              <a:buNone/>
            </a:pPr>
            <a:endParaRPr lang="en-US" sz="1200" dirty="0"/>
          </a:p>
          <a:p>
            <a:pPr marL="0" indent="0">
              <a:buNone/>
            </a:pPr>
            <a:r>
              <a:rPr lang="en-US" sz="1200" dirty="0"/>
              <a:t>I happen to be born in one of the towns – </a:t>
            </a:r>
            <a:r>
              <a:rPr lang="en-US" sz="1200" dirty="0" err="1"/>
              <a:t>Osnabrueck</a:t>
            </a:r>
            <a:r>
              <a:rPr lang="en-US" sz="1200" dirty="0"/>
              <a:t> in Germany – where the 1648 Treaty of Westphalia, which according to IR founded the modern inter-state system (anarchy), was concluded. It was only much later in my life, once I studied politics, history, and IR, that I realized that the whole field of IR was premised on this foundational narrative of ‘Westphalia’. I spent much of my academic career in IR to debunk this ‘Myth of 1648’, which was the title of my PhD thesis!</a:t>
            </a:r>
          </a:p>
          <a:p>
            <a:pPr marL="0" indent="0">
              <a:buNone/>
            </a:pPr>
            <a:endParaRPr lang="en-US" sz="1200" dirty="0"/>
          </a:p>
          <a:p>
            <a:pPr marL="0" indent="0">
              <a:buNone/>
            </a:pPr>
            <a:r>
              <a:rPr lang="en-US" sz="1200" dirty="0"/>
              <a:t>Intellectually, my interest in history, especially international history, went always hand in hand with my interest in critical and Marxist theory, and here – in the field of IR – I could combine this by thinking through the relation between the rise of capitalism, state-formation, revolutions, war and geopolitics, colonialism and imperialism and how, with surprising regularity, major international peace settlements (1648, 1713, 1815, 1919, 1945) tried to re-order and re-stabilize European and international order. And this is what this module ‘Capitalism &amp; Geopolitics’ is about!</a:t>
            </a:r>
          </a:p>
          <a:p>
            <a:pPr marL="0" indent="0">
              <a:buNone/>
            </a:pPr>
            <a:endParaRPr lang="en-US" sz="1200" dirty="0"/>
          </a:p>
          <a:p>
            <a:pPr marL="0" indent="0">
              <a:buNone/>
            </a:pPr>
            <a:r>
              <a:rPr lang="en-US" sz="1200" dirty="0"/>
              <a:t>I joined the Department in summer 2003 after having been a Lecturer in the Department of International Relations &amp; Politics at the University of Wales, Swansea. In 1998/99, I was an Andrew Mellon Postdoctoral Fellow at the Center for Social Theory and Comparative History, directed by Robert Brenner, at the University of California, Los Angeles. I received my PhD from the Department of International Relations, London School of Economics and Political Science. In summer 2011, I was a Visiting Research Fellow at the ERC-funded Research Project 'Europe, 1815-1914' at the University of Helsinki, and in 2013/14 I was a Visiting Professor in the Department of Political Science at the University of Copenhagen.</a:t>
            </a:r>
          </a:p>
          <a:p>
            <a:pPr marL="0" indent="0">
              <a:buNone/>
            </a:pPr>
            <a:endParaRPr lang="en-US" sz="1200" dirty="0"/>
          </a:p>
          <a:p>
            <a:pPr marL="0" indent="0">
              <a:buNone/>
            </a:pPr>
            <a:r>
              <a:rPr lang="en-US" sz="1200" dirty="0"/>
              <a:t>I am the author of the </a:t>
            </a:r>
            <a:r>
              <a:rPr lang="en-US" sz="1200" i="1" dirty="0"/>
              <a:t>Myth of 1648: Class, Geopolitics and the Making of Modern International Relations </a:t>
            </a:r>
            <a:r>
              <a:rPr lang="en-US" sz="1200" dirty="0"/>
              <a:t>(London: Verso 2003), which was awarded the Isaac and Tamara </a:t>
            </a:r>
            <a:r>
              <a:rPr lang="en-US" sz="1200" dirty="0" err="1"/>
              <a:t>Deutscher</a:t>
            </a:r>
            <a:r>
              <a:rPr lang="en-US" sz="1200" dirty="0"/>
              <a:t> Memorial Prize </a:t>
            </a:r>
            <a:r>
              <a:rPr lang="en-US" sz="1200" u="sng" dirty="0">
                <a:hlinkClick r:id="rId2"/>
              </a:rPr>
              <a:t>http://www.deutscherprize.org.uk/wp/ in 2004 (second edition in 2009). The book was the subject of a symposium in the journal </a:t>
            </a:r>
            <a:r>
              <a:rPr lang="en-US" sz="1200" i="1" u="sng" dirty="0">
                <a:hlinkClick r:id="rId2"/>
              </a:rPr>
              <a:t>International Politics</a:t>
            </a:r>
            <a:r>
              <a:rPr lang="en-US" sz="1200" u="sng" dirty="0">
                <a:hlinkClick r:id="rId2"/>
              </a:rPr>
              <a:t> and is also available in German, Russian, Japanese and Turkish.</a:t>
            </a:r>
          </a:p>
          <a:p>
            <a:pPr marL="0" indent="0">
              <a:buNone/>
            </a:pPr>
            <a:endParaRPr lang="en-US" sz="1200" u="sng" dirty="0">
              <a:hlinkClick r:id="rId2"/>
            </a:endParaRPr>
          </a:p>
          <a:p>
            <a:pPr marL="0" indent="0">
              <a:buNone/>
            </a:pPr>
            <a:r>
              <a:rPr lang="en-US" sz="1200" dirty="0"/>
              <a:t>I have published in many leading IR journals, including </a:t>
            </a:r>
            <a:r>
              <a:rPr lang="en-US" sz="1200" i="1" dirty="0"/>
              <a:t>International Organization</a:t>
            </a:r>
            <a:r>
              <a:rPr lang="en-US" sz="1200" dirty="0"/>
              <a:t>, </a:t>
            </a:r>
            <a:r>
              <a:rPr lang="en-US" sz="1200" i="1" dirty="0"/>
              <a:t>European Journal of International Relations,</a:t>
            </a:r>
            <a:r>
              <a:rPr lang="en-US" sz="1200" dirty="0"/>
              <a:t> </a:t>
            </a:r>
            <a:r>
              <a:rPr lang="en-US" sz="1200" i="1" dirty="0"/>
              <a:t>International Theory</a:t>
            </a:r>
            <a:r>
              <a:rPr lang="en-US" sz="1200" dirty="0"/>
              <a:t> and </a:t>
            </a:r>
            <a:r>
              <a:rPr lang="en-US" sz="1200" i="1" dirty="0"/>
              <a:t>International Affairs. O</a:t>
            </a:r>
            <a:r>
              <a:rPr lang="en-US" sz="1200" dirty="0"/>
              <a:t>utside the field of IR, I have multiple publications in the </a:t>
            </a:r>
            <a:r>
              <a:rPr lang="en-US" sz="1200" i="1" dirty="0"/>
              <a:t>New Left Review, including a debate in 2011 with </a:t>
            </a:r>
            <a:r>
              <a:rPr lang="en-US" sz="1200" i="1" dirty="0" err="1"/>
              <a:t>Gopal</a:t>
            </a:r>
            <a:r>
              <a:rPr lang="en-US" sz="1200" i="1" dirty="0"/>
              <a:t> </a:t>
            </a:r>
            <a:r>
              <a:rPr lang="en-US" sz="1200" i="1" dirty="0" err="1"/>
              <a:t>Balakrishnan</a:t>
            </a:r>
            <a:r>
              <a:rPr lang="en-US" sz="1200" i="1" dirty="0"/>
              <a:t> on the work of Carl Schmitt.</a:t>
            </a:r>
          </a:p>
          <a:p>
            <a:pPr marL="0" indent="0">
              <a:buNone/>
            </a:pPr>
            <a:endParaRPr lang="en-US" sz="1200" i="1" dirty="0"/>
          </a:p>
          <a:p>
            <a:pPr marL="0" indent="0">
              <a:buNone/>
            </a:pPr>
            <a:r>
              <a:rPr lang="en-US" sz="1200" i="1" dirty="0"/>
              <a:t>I am currently researching a book on Carl Schmitt and a larger project, provisionally entitled The Political Geographies of Historical Capitalism: 1688-1919.</a:t>
            </a:r>
          </a:p>
          <a:p>
            <a:pPr marL="0" indent="0">
              <a:buNone/>
            </a:pPr>
            <a:r>
              <a:rPr lang="en-US" sz="1200" i="1" dirty="0"/>
              <a:t>	You can contact me any time on </a:t>
            </a:r>
            <a:r>
              <a:rPr lang="en-US" sz="1200" i="1" dirty="0" err="1"/>
              <a:t>b.g.teschke@sussex.ac.uk</a:t>
            </a:r>
            <a:endParaRPr lang="en-US" sz="1200" dirty="0"/>
          </a:p>
        </p:txBody>
      </p:sp>
    </p:spTree>
    <p:extLst>
      <p:ext uri="{BB962C8B-B14F-4D97-AF65-F5344CB8AC3E}">
        <p14:creationId xmlns:p14="http://schemas.microsoft.com/office/powerpoint/2010/main" val="1972579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Module Outline</a:t>
            </a:r>
          </a:p>
        </p:txBody>
      </p:sp>
      <p:sp>
        <p:nvSpPr>
          <p:cNvPr id="3" name="Content Placeholder 2"/>
          <p:cNvSpPr>
            <a:spLocks noGrp="1"/>
          </p:cNvSpPr>
          <p:nvPr>
            <p:ph idx="1"/>
          </p:nvPr>
        </p:nvSpPr>
        <p:spPr>
          <a:xfrm>
            <a:off x="457200" y="1421267"/>
            <a:ext cx="8229600" cy="4525963"/>
          </a:xfrm>
        </p:spPr>
        <p:txBody>
          <a:bodyPr>
            <a:normAutofit fontScale="40000" lnSpcReduction="20000"/>
          </a:bodyPr>
          <a:lstStyle/>
          <a:p>
            <a:pPr marL="0" indent="0">
              <a:buNone/>
            </a:pPr>
            <a:r>
              <a:rPr lang="en-US" dirty="0"/>
              <a:t>This interdisciplinary module examines the major theoretical debates, old and new, on the relation between capitalism and geopolitics. It combines these theoretical questions with in-depth interrogations of the historical co-production of capitalist development, state-formation, and the construction of political geographies from the 17</a:t>
            </a:r>
            <a:r>
              <a:rPr lang="en-US" baseline="30000" dirty="0"/>
              <a:t>th</a:t>
            </a:r>
            <a:r>
              <a:rPr lang="en-US" dirty="0"/>
              <a:t> Century to today. The module pays specific attention to the  relation between capitalism, wars, and revolutions,. It also examines how major system-wide crises – 30 Years War, War of the Spanish Succession, Napoleonic Wars, WWI, and WWII – led to comprehensive settlements – Peace of Westphalia, Peace of Utrecht, Vienna Settlement, Versailles Settlement, post-WWII US hegemony – that reconfigured international orders around new principles of international relations and new political geographies.</a:t>
            </a:r>
            <a:endParaRPr lang="en-GB" dirty="0"/>
          </a:p>
          <a:p>
            <a:pPr marL="0" indent="0">
              <a:buNone/>
            </a:pPr>
            <a:endParaRPr lang="en-GB" dirty="0"/>
          </a:p>
          <a:p>
            <a:pPr marL="0" indent="0">
              <a:buNone/>
            </a:pPr>
            <a:r>
              <a:rPr lang="en-US" dirty="0"/>
              <a:t>Part I of the module provides an overview of the three classical traditions that have most centrally informed this debate: (</a:t>
            </a:r>
            <a:r>
              <a:rPr lang="en-US" dirty="0" err="1"/>
              <a:t>i</a:t>
            </a:r>
            <a:r>
              <a:rPr lang="en-US" dirty="0"/>
              <a:t>) the writings of Max Weber and Otto </a:t>
            </a:r>
            <a:r>
              <a:rPr lang="en-US" dirty="0" err="1"/>
              <a:t>Hintze</a:t>
            </a:r>
            <a:r>
              <a:rPr lang="en-US" dirty="0"/>
              <a:t> that assert the primacy of military competition for geopolitical orders and that have - since the mid-1980s – inspired a Neo-</a:t>
            </a:r>
            <a:r>
              <a:rPr lang="en-US" dirty="0" err="1"/>
              <a:t>Weberian</a:t>
            </a:r>
            <a:r>
              <a:rPr lang="en-US" dirty="0"/>
              <a:t> turn in Historical Sociology and IR; (ii) the works of </a:t>
            </a:r>
            <a:r>
              <a:rPr lang="en-US" dirty="0" err="1"/>
              <a:t>Fernand</a:t>
            </a:r>
            <a:r>
              <a:rPr lang="en-US" dirty="0"/>
              <a:t> </a:t>
            </a:r>
            <a:r>
              <a:rPr lang="en-US" dirty="0" err="1"/>
              <a:t>Braudel</a:t>
            </a:r>
            <a:r>
              <a:rPr lang="en-US" dirty="0"/>
              <a:t> and Immanuel </a:t>
            </a:r>
            <a:r>
              <a:rPr lang="en-US" dirty="0" err="1"/>
              <a:t>Wallerstein</a:t>
            </a:r>
            <a:r>
              <a:rPr lang="en-US" dirty="0"/>
              <a:t> – updated and extended by neo-</a:t>
            </a:r>
            <a:r>
              <a:rPr lang="en-US" dirty="0" err="1"/>
              <a:t>Gramscian</a:t>
            </a:r>
            <a:r>
              <a:rPr lang="en-US" dirty="0"/>
              <a:t> IR Theory - that revolve around the rise of commercial exchange and the construction of successive world hegemonies; and (iii) the ideas of Karl Marx that, although short on specific arguments on geopolitics, have led to intense debates within the Neo-Marxist literature on how to </a:t>
            </a:r>
            <a:r>
              <a:rPr lang="en-US" dirty="0" err="1"/>
              <a:t>conceptualise</a:t>
            </a:r>
            <a:r>
              <a:rPr lang="en-US" dirty="0"/>
              <a:t> capitalist social relations and class conflict in their effects on inter-state conflict and co-operation across the centuries.</a:t>
            </a:r>
            <a:endParaRPr lang="en-GB" dirty="0"/>
          </a:p>
          <a:p>
            <a:pPr marL="0" indent="0">
              <a:buNone/>
            </a:pPr>
            <a:endParaRPr lang="en-GB" dirty="0"/>
          </a:p>
          <a:p>
            <a:pPr marL="0" indent="0">
              <a:buNone/>
            </a:pPr>
            <a:r>
              <a:rPr lang="en-US" dirty="0"/>
              <a:t>Against this theoretical setting, part II examines sequentially a number of different historical geopolitical orders – dynastic-absolutist, revolutionary-Napoleonic, 19</a:t>
            </a:r>
            <a:r>
              <a:rPr lang="en-US" baseline="30000" dirty="0"/>
              <a:t>th</a:t>
            </a:r>
            <a:r>
              <a:rPr lang="en-US" dirty="0"/>
              <a:t> Century British Hegemony, imperialist, fascist, liberal and contemporary – on the basis of the divergent interpretations deriving from the three classical traditions.</a:t>
            </a:r>
            <a:endParaRPr lang="en-GB" dirty="0"/>
          </a:p>
          <a:p>
            <a:pPr marL="0" indent="0">
              <a:buNone/>
            </a:pPr>
            <a:endParaRPr lang="en-GB" dirty="0"/>
          </a:p>
          <a:p>
            <a:pPr marL="0" indent="0">
              <a:buNone/>
            </a:pPr>
            <a:r>
              <a:rPr lang="en-US" dirty="0"/>
              <a:t>The key objective is to develop solid knowledge of the interrelations between capitalism and geopolitics, historically and theoretically, and – for your assessments  - to enable you to make an informed selection of one or more theoretical perspectives to interpret and reconstruct a particular historical conjuncture of the political geographies of historical capitalism.</a:t>
            </a:r>
            <a:r>
              <a:rPr lang="en-GB" dirty="0"/>
              <a:t> </a:t>
            </a:r>
            <a:endParaRPr lang="en-US" dirty="0"/>
          </a:p>
        </p:txBody>
      </p:sp>
    </p:spTree>
    <p:extLst>
      <p:ext uri="{BB962C8B-B14F-4D97-AF65-F5344CB8AC3E}">
        <p14:creationId xmlns:p14="http://schemas.microsoft.com/office/powerpoint/2010/main" val="2382986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Module Structure &amp; Weekly Topics</a:t>
            </a:r>
          </a:p>
        </p:txBody>
      </p:sp>
      <p:sp>
        <p:nvSpPr>
          <p:cNvPr id="3" name="Content Placeholder 2"/>
          <p:cNvSpPr>
            <a:spLocks noGrp="1"/>
          </p:cNvSpPr>
          <p:nvPr>
            <p:ph idx="1"/>
          </p:nvPr>
        </p:nvSpPr>
        <p:spPr>
          <a:xfrm>
            <a:off x="457200" y="1439409"/>
            <a:ext cx="8229600" cy="4525963"/>
          </a:xfrm>
        </p:spPr>
        <p:txBody>
          <a:bodyPr>
            <a:normAutofit fontScale="25000" lnSpcReduction="20000"/>
          </a:bodyPr>
          <a:lstStyle/>
          <a:p>
            <a:pPr marL="0" indent="0">
              <a:buNone/>
            </a:pPr>
            <a:r>
              <a:rPr lang="en-US" sz="4800" b="1" dirty="0">
                <a:latin typeface="Times New Roman"/>
                <a:cs typeface="Times New Roman"/>
              </a:rPr>
              <a:t> </a:t>
            </a:r>
            <a:endParaRPr lang="en-GB" sz="5600" dirty="0">
              <a:latin typeface="Times New Roman"/>
              <a:cs typeface="Times New Roman"/>
            </a:endParaRPr>
          </a:p>
          <a:p>
            <a:pPr marL="0" indent="0">
              <a:buNone/>
            </a:pPr>
            <a:r>
              <a:rPr lang="en-US" sz="5600" u="sng" dirty="0">
                <a:latin typeface="Times New Roman"/>
                <a:cs typeface="Times New Roman"/>
              </a:rPr>
              <a:t>I. </a:t>
            </a:r>
            <a:r>
              <a:rPr lang="en-US" sz="5600" b="1" u="sng" dirty="0">
                <a:latin typeface="Times New Roman"/>
                <a:cs typeface="Times New Roman"/>
              </a:rPr>
              <a:t>Capitalism &amp; Geopolitics: What is International Historical Sociology?</a:t>
            </a:r>
          </a:p>
          <a:p>
            <a:pPr marL="0" indent="0">
              <a:buNone/>
            </a:pPr>
            <a:endParaRPr lang="en-GB" sz="5600" dirty="0">
              <a:latin typeface="Times New Roman"/>
              <a:cs typeface="Times New Roman"/>
            </a:endParaRPr>
          </a:p>
          <a:p>
            <a:pPr marL="0" indent="0">
              <a:buNone/>
            </a:pPr>
            <a:r>
              <a:rPr lang="en-US" sz="5600" dirty="0">
                <a:latin typeface="Times New Roman"/>
                <a:cs typeface="Times New Roman"/>
              </a:rPr>
              <a:t>       Week 1: Introduction: IR &amp; Historical Sociology: Approaches and Perspectives</a:t>
            </a:r>
            <a:endParaRPr lang="en-GB" sz="5600" dirty="0">
              <a:latin typeface="Times New Roman"/>
              <a:cs typeface="Times New Roman"/>
            </a:endParaRPr>
          </a:p>
          <a:p>
            <a:pPr marL="0" indent="0">
              <a:buNone/>
            </a:pPr>
            <a:r>
              <a:rPr lang="en-GB" sz="5600" dirty="0">
                <a:latin typeface="Times New Roman"/>
                <a:cs typeface="Times New Roman"/>
              </a:rPr>
              <a:t>       </a:t>
            </a:r>
            <a:r>
              <a:rPr lang="en-US" sz="5600" dirty="0">
                <a:latin typeface="Times New Roman"/>
                <a:cs typeface="Times New Roman"/>
              </a:rPr>
              <a:t>Week 2: Before the State: Geopolitics in the Middle Ages</a:t>
            </a:r>
            <a:endParaRPr lang="en-GB" sz="5600" dirty="0">
              <a:latin typeface="Times New Roman"/>
              <a:cs typeface="Times New Roman"/>
            </a:endParaRPr>
          </a:p>
          <a:p>
            <a:pPr marL="0" indent="0">
              <a:buNone/>
            </a:pPr>
            <a:r>
              <a:rPr lang="en-US" sz="5600" dirty="0">
                <a:latin typeface="Times New Roman"/>
                <a:cs typeface="Times New Roman"/>
              </a:rPr>
              <a:t>       Week 3: The Debate on the Origins of Capitalism: Commerce versus Production</a:t>
            </a:r>
            <a:endParaRPr lang="en-GB" sz="5600" dirty="0">
              <a:latin typeface="Times New Roman"/>
              <a:cs typeface="Times New Roman"/>
            </a:endParaRPr>
          </a:p>
          <a:p>
            <a:pPr marL="0" indent="0">
              <a:buNone/>
            </a:pPr>
            <a:r>
              <a:rPr lang="en-US" sz="5600" dirty="0">
                <a:latin typeface="Times New Roman"/>
                <a:cs typeface="Times New Roman"/>
              </a:rPr>
              <a:t> </a:t>
            </a:r>
            <a:endParaRPr lang="en-GB" sz="5600" dirty="0">
              <a:latin typeface="Times New Roman"/>
              <a:cs typeface="Times New Roman"/>
            </a:endParaRPr>
          </a:p>
          <a:p>
            <a:pPr marL="0" indent="0">
              <a:buNone/>
            </a:pPr>
            <a:r>
              <a:rPr lang="en-US" sz="5600" b="1" u="sng" dirty="0">
                <a:latin typeface="Times New Roman"/>
                <a:cs typeface="Times New Roman"/>
              </a:rPr>
              <a:t>II. The History of Capitalism and Geopolitics</a:t>
            </a:r>
            <a:endParaRPr lang="en-GB" sz="5600" dirty="0">
              <a:latin typeface="Times New Roman"/>
              <a:cs typeface="Times New Roman"/>
            </a:endParaRPr>
          </a:p>
          <a:p>
            <a:pPr marL="0" indent="0">
              <a:buNone/>
            </a:pPr>
            <a:r>
              <a:rPr lang="en-US" sz="5600" dirty="0">
                <a:latin typeface="Times New Roman"/>
                <a:cs typeface="Times New Roman"/>
              </a:rPr>
              <a:t> </a:t>
            </a:r>
            <a:endParaRPr lang="en-GB" sz="5600" dirty="0">
              <a:latin typeface="Times New Roman"/>
              <a:cs typeface="Times New Roman"/>
            </a:endParaRPr>
          </a:p>
          <a:p>
            <a:pPr marL="0" indent="0">
              <a:buNone/>
            </a:pPr>
            <a:r>
              <a:rPr lang="en-US" sz="5600" dirty="0">
                <a:latin typeface="Times New Roman"/>
                <a:cs typeface="Times New Roman"/>
              </a:rPr>
              <a:t>       Week 4: Absolutism, the Westphalian Peace Treaty (1648) &amp; the Peace of Utrecht (1713)</a:t>
            </a:r>
          </a:p>
          <a:p>
            <a:pPr marL="0" indent="0">
              <a:buNone/>
            </a:pPr>
            <a:r>
              <a:rPr lang="en-US" sz="5600" dirty="0">
                <a:latin typeface="Times New Roman"/>
                <a:cs typeface="Times New Roman"/>
              </a:rPr>
              <a:t>                Week 5: Workshop: How to Write a Book Review?</a:t>
            </a:r>
            <a:endParaRPr lang="en-GB" sz="5600" dirty="0">
              <a:latin typeface="Times New Roman"/>
              <a:cs typeface="Times New Roman"/>
            </a:endParaRPr>
          </a:p>
          <a:p>
            <a:pPr marL="0" indent="0">
              <a:buNone/>
            </a:pPr>
            <a:r>
              <a:rPr lang="en-US" sz="5600" dirty="0">
                <a:latin typeface="Times New Roman"/>
                <a:cs typeface="Times New Roman"/>
              </a:rPr>
              <a:t>       Week 6: The French Revolution and Napoleon (this session may be cancelled due to the 11-week-term 	format, but we can decide collectively on this!)</a:t>
            </a:r>
            <a:endParaRPr lang="en-GB" sz="5600" dirty="0">
              <a:latin typeface="Times New Roman"/>
              <a:cs typeface="Times New Roman"/>
            </a:endParaRPr>
          </a:p>
          <a:p>
            <a:pPr marL="0" indent="0">
              <a:buNone/>
            </a:pPr>
            <a:r>
              <a:rPr lang="en-US" sz="5600" dirty="0">
                <a:latin typeface="Times New Roman"/>
                <a:cs typeface="Times New Roman"/>
              </a:rPr>
              <a:t>       Week 7: The Congress of Vienna (1815), British ‘Hegemony’, and the ‘Concert of Europe’</a:t>
            </a:r>
            <a:endParaRPr lang="en-GB" sz="5600" dirty="0">
              <a:latin typeface="Times New Roman"/>
              <a:cs typeface="Times New Roman"/>
            </a:endParaRPr>
          </a:p>
          <a:p>
            <a:pPr marL="0" indent="0">
              <a:buNone/>
            </a:pPr>
            <a:r>
              <a:rPr lang="en-GB" sz="5600" dirty="0">
                <a:latin typeface="Times New Roman"/>
                <a:cs typeface="Times New Roman"/>
              </a:rPr>
              <a:t>       </a:t>
            </a:r>
            <a:r>
              <a:rPr lang="en-US" sz="5600" dirty="0">
                <a:latin typeface="Times New Roman"/>
                <a:cs typeface="Times New Roman"/>
              </a:rPr>
              <a:t>Week 8: Imperialism, Inter-Imperial Rivalry, and World War I</a:t>
            </a:r>
            <a:endParaRPr lang="en-GB" sz="5600" dirty="0">
              <a:latin typeface="Times New Roman"/>
              <a:cs typeface="Times New Roman"/>
            </a:endParaRPr>
          </a:p>
          <a:p>
            <a:pPr marL="0" indent="0">
              <a:buNone/>
            </a:pPr>
            <a:r>
              <a:rPr lang="en-US" sz="5600" b="1" i="1" dirty="0">
                <a:latin typeface="Times New Roman"/>
                <a:cs typeface="Times New Roman"/>
              </a:rPr>
              <a:t>       </a:t>
            </a:r>
            <a:r>
              <a:rPr lang="en-US" sz="5600" dirty="0">
                <a:latin typeface="Times New Roman"/>
                <a:cs typeface="Times New Roman"/>
              </a:rPr>
              <a:t>Week 9: The Treaty of Versailles (1919), Fascism and ‘</a:t>
            </a:r>
            <a:r>
              <a:rPr lang="en-US" sz="5600" i="1" dirty="0" err="1">
                <a:latin typeface="Times New Roman"/>
                <a:cs typeface="Times New Roman"/>
              </a:rPr>
              <a:t>Geopolitik</a:t>
            </a:r>
            <a:r>
              <a:rPr lang="en-US" sz="5600" dirty="0">
                <a:latin typeface="Times New Roman"/>
                <a:cs typeface="Times New Roman"/>
              </a:rPr>
              <a:t>’</a:t>
            </a:r>
          </a:p>
          <a:p>
            <a:pPr marL="0" indent="0">
              <a:buNone/>
            </a:pPr>
            <a:r>
              <a:rPr lang="en-US" sz="5600" dirty="0">
                <a:latin typeface="Times New Roman"/>
                <a:cs typeface="Times New Roman"/>
              </a:rPr>
              <a:t>                Week 10: Term Paper Workshop</a:t>
            </a:r>
            <a:endParaRPr lang="en-GB" sz="5600" dirty="0">
              <a:latin typeface="Times New Roman"/>
              <a:cs typeface="Times New Roman"/>
            </a:endParaRPr>
          </a:p>
          <a:p>
            <a:pPr marL="0" indent="0">
              <a:buNone/>
            </a:pPr>
            <a:r>
              <a:rPr lang="en-US" sz="5600" dirty="0">
                <a:latin typeface="Times New Roman"/>
                <a:cs typeface="Times New Roman"/>
              </a:rPr>
              <a:t>       Week 11: Post-WWII International Order: American Hegemony?</a:t>
            </a:r>
            <a:endParaRPr lang="en-GB" sz="5600" dirty="0">
              <a:latin typeface="Times New Roman"/>
              <a:cs typeface="Times New Roman"/>
            </a:endParaRPr>
          </a:p>
          <a:p>
            <a:pPr marL="0" indent="0">
              <a:buNone/>
            </a:pPr>
            <a:r>
              <a:rPr lang="en-US" sz="5600" dirty="0">
                <a:latin typeface="Times New Roman"/>
                <a:cs typeface="Times New Roman"/>
              </a:rPr>
              <a:t>       Week 12: 9/11 &amp; The Neo-Imperial Turn in US Foreign Policy</a:t>
            </a:r>
            <a:endParaRPr lang="en-GB" sz="5600" dirty="0">
              <a:latin typeface="Times New Roman"/>
              <a:cs typeface="Times New Roman"/>
            </a:endParaRPr>
          </a:p>
          <a:p>
            <a:endParaRPr lang="en-US" dirty="0"/>
          </a:p>
        </p:txBody>
      </p:sp>
    </p:spTree>
    <p:extLst>
      <p:ext uri="{BB962C8B-B14F-4D97-AF65-F5344CB8AC3E}">
        <p14:creationId xmlns:p14="http://schemas.microsoft.com/office/powerpoint/2010/main" val="2160348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Teaching Format</a:t>
            </a:r>
          </a:p>
        </p:txBody>
      </p:sp>
      <p:sp>
        <p:nvSpPr>
          <p:cNvPr id="3" name="Content Placeholder 2"/>
          <p:cNvSpPr>
            <a:spLocks noGrp="1"/>
          </p:cNvSpPr>
          <p:nvPr>
            <p:ph idx="1"/>
          </p:nvPr>
        </p:nvSpPr>
        <p:spPr/>
        <p:txBody>
          <a:bodyPr>
            <a:normAutofit fontScale="40000" lnSpcReduction="20000"/>
          </a:bodyPr>
          <a:lstStyle/>
          <a:p>
            <a:pPr marL="0" indent="0">
              <a:buNone/>
            </a:pPr>
            <a:r>
              <a:rPr lang="en-US" sz="3500" dirty="0"/>
              <a:t>The course consists of 11 three-hour seminars. These are divided into 10 substantive seminars and 2 workshops (weeks 5 &amp; 10). We can decide whether we want to have 3-hour workshops or 2-hour workshops plus 1-hour pre-recorded lectures. Seminars include a 20 minutes presentation by a dedicated discussion leader or two 15 minutes presentations by two discussion leaders.</a:t>
            </a:r>
            <a:endParaRPr lang="en-GB" sz="3500" dirty="0"/>
          </a:p>
          <a:p>
            <a:pPr marL="0" indent="0">
              <a:buNone/>
            </a:pPr>
            <a:r>
              <a:rPr lang="en-US" sz="3500" dirty="0"/>
              <a:t>                                                                                                                                                                                                                                                                                                                                                                                                                                                                                     The seminars are designed to provide an overview of weekly topics with commentary on the literature and are an opportunity to explore in depth particular issues and to engage in discussion in a small group context. Students will be expected to contribute every week to discussions.</a:t>
            </a:r>
            <a:endParaRPr lang="en-GB" sz="3500" dirty="0"/>
          </a:p>
          <a:p>
            <a:pPr marL="0" indent="0">
              <a:buNone/>
            </a:pPr>
            <a:r>
              <a:rPr lang="en-US" sz="3500" dirty="0"/>
              <a:t> </a:t>
            </a:r>
            <a:endParaRPr lang="en-GB" sz="3500" dirty="0"/>
          </a:p>
          <a:p>
            <a:pPr marL="0" indent="0">
              <a:buNone/>
            </a:pPr>
            <a:r>
              <a:rPr lang="en-US" sz="3500" dirty="0"/>
              <a:t>For each seminar session, </a:t>
            </a:r>
            <a:r>
              <a:rPr lang="en-US" sz="3500" u="sng" dirty="0"/>
              <a:t>study questions</a:t>
            </a:r>
            <a:r>
              <a:rPr lang="en-US" sz="3500" dirty="0"/>
              <a:t> have been set on Canvas, which will inform our discussions. One student will take the lead in introducing and commenting on each question in relation to the core readings, but everybody will be expected to engage with each of these questions. After the introductory seminar we have nine substantive sessions and two workshops – one on the 1.5K book review and one on the 3.5K essay.</a:t>
            </a:r>
          </a:p>
          <a:p>
            <a:pPr marL="0" indent="0">
              <a:buNone/>
            </a:pPr>
            <a:endParaRPr lang="en-US" sz="3500" dirty="0"/>
          </a:p>
          <a:p>
            <a:pPr marL="0" indent="0">
              <a:buNone/>
            </a:pPr>
            <a:r>
              <a:rPr lang="en-US" sz="3500" dirty="0"/>
              <a:t>Each substantive meeting will have several study questions that need introducing, so this means (depending on numbers) that each student is responsible for </a:t>
            </a:r>
            <a:r>
              <a:rPr lang="en-US" sz="3500" u="sng" dirty="0"/>
              <a:t>presenting</a:t>
            </a:r>
            <a:r>
              <a:rPr lang="en-US" sz="3500" dirty="0"/>
              <a:t> (at least) one of them. You are expected to engage in continuous independent study, employing the reading list and other sources to deepen your knowledge of the subject.</a:t>
            </a:r>
          </a:p>
          <a:p>
            <a:pPr marL="0" indent="0">
              <a:buNone/>
            </a:pPr>
            <a:endParaRPr lang="en-US" sz="3500" dirty="0"/>
          </a:p>
          <a:p>
            <a:pPr marL="0" indent="0">
              <a:buNone/>
            </a:pPr>
            <a:r>
              <a:rPr lang="en-US" sz="3500" dirty="0"/>
              <a:t>The two workshops are dedicated to how to write a literature review and to term paper planning. I will introduce in the first workshop the requirements for a literature review, and ask students to discuss and explore their initial ideas in small groups. I will then ask students to present their ideas in class, followed by a plenary discussion and my advise on individual projects. In the second workshop in week 10, students will be asked to present their consolidated term paper projects, followed by discussion and further advise. </a:t>
            </a:r>
            <a:endParaRPr lang="en-GB" sz="3500" dirty="0"/>
          </a:p>
          <a:p>
            <a:endParaRPr lang="en-US" dirty="0"/>
          </a:p>
        </p:txBody>
      </p:sp>
    </p:spTree>
    <p:extLst>
      <p:ext uri="{BB962C8B-B14F-4D97-AF65-F5344CB8AC3E}">
        <p14:creationId xmlns:p14="http://schemas.microsoft.com/office/powerpoint/2010/main" val="957736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Assessment</a:t>
            </a:r>
          </a:p>
        </p:txBody>
      </p:sp>
      <p:sp>
        <p:nvSpPr>
          <p:cNvPr id="3" name="Content Placeholder 2"/>
          <p:cNvSpPr>
            <a:spLocks noGrp="1"/>
          </p:cNvSpPr>
          <p:nvPr>
            <p:ph idx="1"/>
          </p:nvPr>
        </p:nvSpPr>
        <p:spPr>
          <a:xfrm>
            <a:off x="457200" y="1403124"/>
            <a:ext cx="8229600" cy="4525963"/>
          </a:xfrm>
        </p:spPr>
        <p:txBody>
          <a:bodyPr>
            <a:normAutofit fontScale="55000" lnSpcReduction="20000"/>
          </a:bodyPr>
          <a:lstStyle/>
          <a:p>
            <a:pPr marL="0" indent="0">
              <a:buNone/>
            </a:pPr>
            <a:r>
              <a:rPr lang="en-GB" dirty="0"/>
              <a:t>The assessment for this module is:</a:t>
            </a:r>
          </a:p>
          <a:p>
            <a:pPr marL="0" indent="0">
              <a:buNone/>
            </a:pPr>
            <a:endParaRPr lang="en-GB" dirty="0"/>
          </a:p>
          <a:p>
            <a:r>
              <a:rPr lang="en-US" dirty="0"/>
              <a:t>3.5k Essay worth 70% of the mark</a:t>
            </a:r>
          </a:p>
          <a:p>
            <a:r>
              <a:rPr lang="en-US" dirty="0"/>
              <a:t>1.5k literature review worth 30%</a:t>
            </a:r>
          </a:p>
          <a:p>
            <a:pPr marL="0" indent="0">
              <a:buNone/>
            </a:pPr>
            <a:endParaRPr lang="en-GB" dirty="0"/>
          </a:p>
          <a:p>
            <a:pPr marL="0" indent="0">
              <a:buNone/>
            </a:pPr>
            <a:r>
              <a:rPr lang="en-GB" sz="2500" dirty="0"/>
              <a:t>[please note that this may be subject to change depending on the wider public health situation in 2022]</a:t>
            </a:r>
          </a:p>
          <a:p>
            <a:pPr marL="0" indent="0">
              <a:buNone/>
            </a:pPr>
            <a:endParaRPr lang="en-GB" dirty="0"/>
          </a:p>
          <a:p>
            <a:pPr marL="0" indent="0">
              <a:buNone/>
            </a:pPr>
            <a:r>
              <a:rPr lang="en-US" dirty="0"/>
              <a:t>The essay reports the results of your individual research project, providing a coherent argument about the topic addressed and aiming to incorporate an element of originality in the argument and/or the evidence used to sustain it.</a:t>
            </a:r>
            <a:endParaRPr lang="en-GB" dirty="0"/>
          </a:p>
          <a:p>
            <a:pPr marL="0" indent="0">
              <a:buNone/>
            </a:pPr>
            <a:endParaRPr lang="en-GB" dirty="0"/>
          </a:p>
          <a:p>
            <a:pPr marL="0" indent="0">
              <a:buNone/>
            </a:pPr>
            <a:r>
              <a:rPr lang="en-GB" dirty="0"/>
              <a:t>In helping you along planning for your essay, you will also write a separate piece called a ‘book review’. It should be no longer than 1,500 words on a module-related book of your choice. This book review is meant to provide an exposition and critical discussion of a select range of texts relevant to your 3.5K essay. I will discuss the requirements of a literature review in the workshop in week 5.</a:t>
            </a:r>
          </a:p>
          <a:p>
            <a:pPr marL="0" indent="0">
              <a:buNone/>
            </a:pPr>
            <a:endParaRPr lang="en-GB" dirty="0"/>
          </a:p>
          <a:p>
            <a:pPr marL="0" indent="0">
              <a:buNone/>
            </a:pPr>
            <a:endParaRPr lang="en-US" dirty="0"/>
          </a:p>
          <a:p>
            <a:pPr marL="0" indent="0">
              <a:buNone/>
            </a:pPr>
            <a:endParaRPr lang="en-GB" dirty="0"/>
          </a:p>
          <a:p>
            <a:endParaRPr lang="en-US" dirty="0"/>
          </a:p>
        </p:txBody>
      </p:sp>
    </p:spTree>
    <p:extLst>
      <p:ext uri="{BB962C8B-B14F-4D97-AF65-F5344CB8AC3E}">
        <p14:creationId xmlns:p14="http://schemas.microsoft.com/office/powerpoint/2010/main" val="2637868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Indicative Bibliography</a:t>
            </a:r>
          </a:p>
        </p:txBody>
      </p:sp>
      <p:sp>
        <p:nvSpPr>
          <p:cNvPr id="3" name="Content Placeholder 2"/>
          <p:cNvSpPr>
            <a:spLocks noGrp="1"/>
          </p:cNvSpPr>
          <p:nvPr>
            <p:ph idx="1"/>
          </p:nvPr>
        </p:nvSpPr>
        <p:spPr>
          <a:xfrm>
            <a:off x="457200" y="1411515"/>
            <a:ext cx="8229600" cy="4525963"/>
          </a:xfrm>
        </p:spPr>
        <p:txBody>
          <a:bodyPr>
            <a:normAutofit fontScale="92500" lnSpcReduction="20000"/>
          </a:bodyPr>
          <a:lstStyle/>
          <a:p>
            <a:r>
              <a:rPr lang="en-GB" sz="1200" dirty="0" err="1"/>
              <a:t>Bonney</a:t>
            </a:r>
            <a:r>
              <a:rPr lang="en-GB" sz="1200" dirty="0"/>
              <a:t>, Richard (ed.) (1990), </a:t>
            </a:r>
            <a:r>
              <a:rPr lang="en-GB" sz="1200" i="1" dirty="0"/>
              <a:t>The Rise of the Fiscal State in Europe, c.1200-1815</a:t>
            </a:r>
            <a:r>
              <a:rPr lang="en-GB" sz="1200" dirty="0"/>
              <a:t> (Oxford: OUP)</a:t>
            </a:r>
          </a:p>
          <a:p>
            <a:r>
              <a:rPr lang="en-GB" sz="1200" dirty="0"/>
              <a:t>Brenner, Robert (1985), ‘The Agrarian Roots of European Capitalism’, in </a:t>
            </a:r>
            <a:r>
              <a:rPr lang="en-GB" sz="1200" i="1" dirty="0"/>
              <a:t>The Brenner</a:t>
            </a:r>
            <a:r>
              <a:rPr lang="en-GB" sz="1200" dirty="0"/>
              <a:t> </a:t>
            </a:r>
            <a:r>
              <a:rPr lang="en-GB" sz="1200" i="1" dirty="0"/>
              <a:t>Debate: Agrarian Class Structure and Economic 	Development in Pre-Industrial</a:t>
            </a:r>
            <a:r>
              <a:rPr lang="en-GB" sz="1200" dirty="0"/>
              <a:t> </a:t>
            </a:r>
            <a:r>
              <a:rPr lang="en-GB" sz="1200" i="1" dirty="0"/>
              <a:t>Europe</a:t>
            </a:r>
            <a:r>
              <a:rPr lang="en-GB" sz="1200" dirty="0"/>
              <a:t>, eds. T. H. Aston and C. H. E. </a:t>
            </a:r>
            <a:r>
              <a:rPr lang="en-GB" sz="1200" dirty="0" err="1"/>
              <a:t>Philpin</a:t>
            </a:r>
            <a:r>
              <a:rPr lang="en-GB" sz="1200" dirty="0"/>
              <a:t> (Cambridge: CUP), </a:t>
            </a:r>
          </a:p>
          <a:p>
            <a:r>
              <a:rPr lang="en-GB" sz="1200" dirty="0" err="1"/>
              <a:t>Comninel</a:t>
            </a:r>
            <a:r>
              <a:rPr lang="en-GB" sz="1200" dirty="0"/>
              <a:t>, George C. (1987), </a:t>
            </a:r>
            <a:r>
              <a:rPr lang="en-GB" sz="1200" i="1" dirty="0"/>
              <a:t>Rethinking the French Revolution: Marxism and the</a:t>
            </a:r>
            <a:r>
              <a:rPr lang="en-GB" sz="1200" dirty="0"/>
              <a:t> </a:t>
            </a:r>
            <a:r>
              <a:rPr lang="en-GB" sz="1200" i="1" dirty="0"/>
              <a:t>Revisionist Challenge </a:t>
            </a:r>
            <a:r>
              <a:rPr lang="en-GB" sz="1200" dirty="0"/>
              <a:t>(London: Verso)</a:t>
            </a:r>
            <a:endParaRPr lang="en-US" sz="1200" dirty="0"/>
          </a:p>
          <a:p>
            <a:pPr lvl="0"/>
            <a:r>
              <a:rPr lang="en-US" sz="1200" dirty="0"/>
              <a:t>Cox, Michael, Tim Dunne and Ken Booth (2001), </a:t>
            </a:r>
            <a:r>
              <a:rPr lang="en-US" sz="1200" i="1" dirty="0"/>
              <a:t>Empires, Systems and States: Great Transformations in International Politics</a:t>
            </a:r>
            <a:r>
              <a:rPr lang="en-US" sz="1200" dirty="0"/>
              <a:t> 	(Cambridge: CUP)</a:t>
            </a:r>
            <a:endParaRPr lang="en-GB" sz="1200" dirty="0"/>
          </a:p>
          <a:p>
            <a:pPr lvl="0"/>
            <a:r>
              <a:rPr lang="en-US" sz="1200" dirty="0"/>
              <a:t>Elman, Colin and Miriam Elman (eds.), </a:t>
            </a:r>
            <a:r>
              <a:rPr lang="en-US" sz="1200" i="1" dirty="0"/>
              <a:t>Bridges and Boundaries: Historians, Political Scientists and the Study of IR</a:t>
            </a:r>
            <a:r>
              <a:rPr lang="en-US" sz="1200" dirty="0"/>
              <a:t> (Cambridge, Mass.: MIT 	Press 2001)</a:t>
            </a:r>
          </a:p>
          <a:p>
            <a:pPr lvl="0"/>
            <a:r>
              <a:rPr lang="en-GB" sz="1200" dirty="0" err="1"/>
              <a:t>Hobden</a:t>
            </a:r>
            <a:r>
              <a:rPr lang="en-GB" sz="1200" dirty="0"/>
              <a:t>, Stephen and John M. Hobson (2002), </a:t>
            </a:r>
            <a:r>
              <a:rPr lang="en-GB" sz="1200" i="1" dirty="0"/>
              <a:t>Historical Sociology of International Relations</a:t>
            </a:r>
            <a:r>
              <a:rPr lang="en-GB" sz="1200" dirty="0"/>
              <a:t> (Cambridge: CUP)</a:t>
            </a:r>
          </a:p>
          <a:p>
            <a:r>
              <a:rPr lang="en-US" sz="1200" dirty="0" err="1"/>
              <a:t>Holsti</a:t>
            </a:r>
            <a:r>
              <a:rPr lang="en-US" sz="1200" dirty="0"/>
              <a:t>, </a:t>
            </a:r>
            <a:r>
              <a:rPr lang="en-US" sz="1200" dirty="0" err="1"/>
              <a:t>Kalevi</a:t>
            </a:r>
            <a:r>
              <a:rPr lang="en-US" sz="1200" dirty="0"/>
              <a:t> J. (1991), </a:t>
            </a:r>
            <a:r>
              <a:rPr lang="en-US" sz="1200" i="1" dirty="0"/>
              <a:t>Peace and War: Armed Conflicts and International Order, 1648-1989</a:t>
            </a:r>
            <a:r>
              <a:rPr lang="en-US" sz="1200" dirty="0"/>
              <a:t> (Cambridge: CUP)</a:t>
            </a:r>
            <a:endParaRPr lang="en-GB" sz="1200" dirty="0"/>
          </a:p>
          <a:p>
            <a:r>
              <a:rPr lang="en-US" sz="1200" dirty="0" err="1"/>
              <a:t>Lacher</a:t>
            </a:r>
            <a:r>
              <a:rPr lang="en-US" sz="1200" dirty="0"/>
              <a:t>, </a:t>
            </a:r>
            <a:r>
              <a:rPr lang="en-US" sz="1200" dirty="0" err="1"/>
              <a:t>Hannes</a:t>
            </a:r>
            <a:r>
              <a:rPr lang="en-GB" sz="1200" dirty="0"/>
              <a:t> (2006), </a:t>
            </a:r>
            <a:r>
              <a:rPr lang="en-GB" sz="1200" i="1" dirty="0"/>
              <a:t>Beyond Globalization: Capitalism, Territoriality and the</a:t>
            </a:r>
            <a:r>
              <a:rPr lang="en-GB" sz="1200" dirty="0"/>
              <a:t> </a:t>
            </a:r>
            <a:r>
              <a:rPr lang="en-GB" sz="1200" i="1" dirty="0"/>
              <a:t>International Relations of Modernity</a:t>
            </a:r>
            <a:r>
              <a:rPr lang="en-GB" sz="1200" dirty="0"/>
              <a:t> (London: </a:t>
            </a:r>
            <a:r>
              <a:rPr lang="en-GB" sz="1200" dirty="0" err="1"/>
              <a:t>Routledge</a:t>
            </a:r>
            <a:r>
              <a:rPr lang="en-GB" sz="1200" dirty="0"/>
              <a:t>)</a:t>
            </a:r>
          </a:p>
          <a:p>
            <a:r>
              <a:rPr lang="en-GB" sz="1200" dirty="0"/>
              <a:t>Osiander,</a:t>
            </a:r>
            <a:r>
              <a:rPr lang="en-US" sz="1200" dirty="0"/>
              <a:t> Andreas (1994), </a:t>
            </a:r>
            <a:r>
              <a:rPr lang="en-US" sz="1200" i="1" dirty="0"/>
              <a:t>The States System of Europe, 1640-1990: Peacemaking and the Conditions of International Stability </a:t>
            </a:r>
            <a:r>
              <a:rPr lang="en-US" sz="1200" dirty="0"/>
              <a:t>(Oxford: 	Clarendon Press)</a:t>
            </a:r>
            <a:endParaRPr lang="en-GB" sz="1200" dirty="0"/>
          </a:p>
          <a:p>
            <a:r>
              <a:rPr lang="en-GB" sz="1200" dirty="0"/>
              <a:t>O </a:t>
            </a:r>
            <a:r>
              <a:rPr lang="en-GB" sz="1200" dirty="0" err="1"/>
              <a:t>Tuathail</a:t>
            </a:r>
            <a:r>
              <a:rPr lang="en-GB" sz="1200" dirty="0"/>
              <a:t>, </a:t>
            </a:r>
            <a:r>
              <a:rPr lang="en-GB" sz="1200" dirty="0" err="1"/>
              <a:t>Gearoid</a:t>
            </a:r>
            <a:r>
              <a:rPr lang="en-GB" sz="1200" dirty="0"/>
              <a:t>, Simon </a:t>
            </a:r>
            <a:r>
              <a:rPr lang="en-GB" sz="1200" dirty="0" err="1"/>
              <a:t>Dalby</a:t>
            </a:r>
            <a:r>
              <a:rPr lang="en-GB" sz="1200" dirty="0"/>
              <a:t> and Paul </a:t>
            </a:r>
            <a:r>
              <a:rPr lang="en-GB" sz="1200" dirty="0" err="1"/>
              <a:t>Routledge</a:t>
            </a:r>
            <a:r>
              <a:rPr lang="en-GB" sz="1200" dirty="0"/>
              <a:t> (2006), </a:t>
            </a:r>
            <a:r>
              <a:rPr lang="en-GB" sz="1200" i="1" dirty="0"/>
              <a:t>The Geopolitics Reader</a:t>
            </a:r>
            <a:r>
              <a:rPr lang="en-GB" sz="1200" dirty="0"/>
              <a:t>, 2</a:t>
            </a:r>
            <a:r>
              <a:rPr lang="en-GB" sz="1200" baseline="30000" dirty="0"/>
              <a:t>nd</a:t>
            </a:r>
            <a:r>
              <a:rPr lang="en-GB" sz="1200" dirty="0"/>
              <a:t> ed. (London: </a:t>
            </a:r>
            <a:r>
              <a:rPr lang="en-GB" sz="1200" dirty="0" err="1"/>
              <a:t>Routledge</a:t>
            </a:r>
            <a:r>
              <a:rPr lang="en-GB" sz="1200" dirty="0"/>
              <a:t>)</a:t>
            </a:r>
          </a:p>
          <a:p>
            <a:r>
              <a:rPr lang="en-GB" sz="1200" dirty="0" err="1"/>
              <a:t>Panitch</a:t>
            </a:r>
            <a:r>
              <a:rPr lang="en-GB" sz="1200" dirty="0"/>
              <a:t>, Leo &amp; Sam </a:t>
            </a:r>
            <a:r>
              <a:rPr lang="en-GB" sz="1200" dirty="0" err="1"/>
              <a:t>Gindin</a:t>
            </a:r>
            <a:r>
              <a:rPr lang="en-GB" sz="1200" dirty="0"/>
              <a:t> (2012), </a:t>
            </a:r>
            <a:r>
              <a:rPr lang="en-GB" sz="1200" i="1" dirty="0"/>
              <a:t>The Making of Global Capitalism: The Political Economy of American Empire</a:t>
            </a:r>
            <a:r>
              <a:rPr lang="en-GB" sz="1200" dirty="0"/>
              <a:t> (London: Verso)</a:t>
            </a:r>
          </a:p>
          <a:p>
            <a:r>
              <a:rPr lang="en-GB" sz="1200" dirty="0"/>
              <a:t>Schmitt, Carl (2000), The </a:t>
            </a:r>
            <a:r>
              <a:rPr lang="en-GB" sz="1200" dirty="0" err="1"/>
              <a:t>Nomos</a:t>
            </a:r>
            <a:r>
              <a:rPr lang="en-GB" sz="1200" dirty="0"/>
              <a:t> of the Earth (New York: </a:t>
            </a:r>
            <a:r>
              <a:rPr lang="en-GB" sz="1200" dirty="0" err="1"/>
              <a:t>Telos</a:t>
            </a:r>
            <a:r>
              <a:rPr lang="en-GB" sz="1200" dirty="0"/>
              <a:t> Press)</a:t>
            </a:r>
          </a:p>
          <a:p>
            <a:pPr lvl="0"/>
            <a:r>
              <a:rPr lang="en-GB" sz="1200" dirty="0" err="1"/>
              <a:t>Skocpol</a:t>
            </a:r>
            <a:r>
              <a:rPr lang="en-GB" sz="1200" dirty="0"/>
              <a:t>, </a:t>
            </a:r>
            <a:r>
              <a:rPr lang="en-GB" sz="1200" dirty="0" err="1"/>
              <a:t>Theda</a:t>
            </a:r>
            <a:r>
              <a:rPr lang="en-GB" sz="1200" dirty="0"/>
              <a:t> (ed.), (1984), </a:t>
            </a:r>
            <a:r>
              <a:rPr lang="en-GB" sz="1200" i="1" dirty="0"/>
              <a:t>Vision and Method in Historical Sociology</a:t>
            </a:r>
            <a:r>
              <a:rPr lang="en-GB" sz="1200" dirty="0"/>
              <a:t> (Cambridge: CUP)</a:t>
            </a:r>
          </a:p>
          <a:p>
            <a:pPr lvl="0"/>
            <a:r>
              <a:rPr lang="en-GB" sz="1200" dirty="0" err="1"/>
              <a:t>Skocpol</a:t>
            </a:r>
            <a:r>
              <a:rPr lang="en-GB" sz="1200" dirty="0"/>
              <a:t>, </a:t>
            </a:r>
            <a:r>
              <a:rPr lang="en-GB" sz="1200" dirty="0" err="1"/>
              <a:t>Theda</a:t>
            </a:r>
            <a:r>
              <a:rPr lang="en-GB" sz="1200" dirty="0"/>
              <a:t> (1979), </a:t>
            </a:r>
            <a:r>
              <a:rPr lang="en-GB" sz="1200" i="1" dirty="0"/>
              <a:t>States and Social Revolutions: A Comparative Analysis of France, Russia and China</a:t>
            </a:r>
            <a:r>
              <a:rPr lang="en-GB" sz="1200" dirty="0"/>
              <a:t> (Cambridge: CUP)</a:t>
            </a:r>
          </a:p>
          <a:p>
            <a:r>
              <a:rPr lang="en-GB" sz="1200" dirty="0" err="1"/>
              <a:t>Spruyt</a:t>
            </a:r>
            <a:r>
              <a:rPr lang="en-GB" sz="1200" dirty="0"/>
              <a:t>, </a:t>
            </a:r>
            <a:r>
              <a:rPr lang="en-GB" sz="1200" dirty="0" err="1"/>
              <a:t>Hendrik</a:t>
            </a:r>
            <a:r>
              <a:rPr lang="en-GB" sz="1200" dirty="0"/>
              <a:t> (1994), </a:t>
            </a:r>
            <a:r>
              <a:rPr lang="en-GB" sz="1200" i="1" dirty="0"/>
              <a:t>The Sovereign State and its Competitors: An Analysis of</a:t>
            </a:r>
            <a:r>
              <a:rPr lang="en-GB" sz="1200" dirty="0"/>
              <a:t> </a:t>
            </a:r>
            <a:r>
              <a:rPr lang="en-GB" sz="1200" i="1" dirty="0"/>
              <a:t>Systems Change</a:t>
            </a:r>
            <a:r>
              <a:rPr lang="en-GB" sz="1200" dirty="0"/>
              <a:t> (Princeton: Princeton UP)</a:t>
            </a:r>
          </a:p>
          <a:p>
            <a:r>
              <a:rPr lang="en-GB" sz="1200" dirty="0"/>
              <a:t>Teschke, Benno (2008), ‘Marxism’, in </a:t>
            </a:r>
            <a:r>
              <a:rPr lang="en-US" sz="1200" dirty="0"/>
              <a:t>Reus-Smit and Duncan Snidal (eds.) (2008), </a:t>
            </a:r>
            <a:r>
              <a:rPr lang="en-US" sz="1200" i="1" dirty="0"/>
              <a:t>The Oxford Handbook of International Relations</a:t>
            </a:r>
            <a:r>
              <a:rPr lang="en-US" sz="1200" dirty="0"/>
              <a:t> 	(Oxford: OUP), chapter 9, pp. 163-187 </a:t>
            </a:r>
          </a:p>
          <a:p>
            <a:r>
              <a:rPr lang="en-GB" sz="1200" dirty="0"/>
              <a:t>Teschke, Benno (2003), </a:t>
            </a:r>
            <a:r>
              <a:rPr lang="en-GB" sz="1200" i="1" dirty="0"/>
              <a:t>The Myth of 1648</a:t>
            </a:r>
            <a:r>
              <a:rPr lang="en-GB" sz="1200" dirty="0"/>
              <a:t> : Class, Geopolitics and the Making of Modern IR (London: Verso )</a:t>
            </a:r>
            <a:endParaRPr lang="en-US" sz="1200" dirty="0"/>
          </a:p>
          <a:p>
            <a:r>
              <a:rPr lang="en-GB" sz="1200" dirty="0"/>
              <a:t>Tilly, Charles (1991), </a:t>
            </a:r>
            <a:r>
              <a:rPr lang="en-GB" sz="1200" i="1" dirty="0"/>
              <a:t>Coercion, Capital and European States, AD 990-1992</a:t>
            </a:r>
            <a:r>
              <a:rPr lang="en-GB" sz="1200" dirty="0"/>
              <a:t> (Cambridge: Blackwell) </a:t>
            </a:r>
          </a:p>
          <a:p>
            <a:pPr lvl="0"/>
            <a:r>
              <a:rPr lang="en-US" sz="1100" dirty="0" err="1"/>
              <a:t>Wallerstein</a:t>
            </a:r>
            <a:r>
              <a:rPr lang="en-US" sz="1100" dirty="0"/>
              <a:t>, Immanuel </a:t>
            </a:r>
            <a:r>
              <a:rPr lang="en-GB" sz="1100" dirty="0"/>
              <a:t>(1974), ’The Rise and Future Demise of the World Capitalist System: Concepts for Comparative Analysis’, </a:t>
            </a:r>
            <a:r>
              <a:rPr lang="en-GB" sz="1100" i="1" dirty="0"/>
              <a:t>Comparative Studies 	in Society and History</a:t>
            </a:r>
            <a:r>
              <a:rPr lang="en-GB" sz="1100" dirty="0"/>
              <a:t>, 16: 387-415.</a:t>
            </a:r>
            <a:endParaRPr lang="en-GB" sz="1200" dirty="0"/>
          </a:p>
          <a:p>
            <a:r>
              <a:rPr lang="en-GB" sz="1200" dirty="0"/>
              <a:t>Wood, Ellen (2002), </a:t>
            </a:r>
            <a:r>
              <a:rPr lang="en-GB" sz="1200" i="1" dirty="0"/>
              <a:t>The Origins of Capitalism: A Longer View</a:t>
            </a:r>
            <a:r>
              <a:rPr lang="en-GB" sz="1200" dirty="0"/>
              <a:t> (London: Verso). </a:t>
            </a:r>
          </a:p>
          <a:p>
            <a:pPr lvl="0"/>
            <a:endParaRPr lang="en-GB" sz="1200" dirty="0"/>
          </a:p>
          <a:p>
            <a:endParaRPr lang="en-US" dirty="0"/>
          </a:p>
        </p:txBody>
      </p:sp>
    </p:spTree>
    <p:extLst>
      <p:ext uri="{BB962C8B-B14F-4D97-AF65-F5344CB8AC3E}">
        <p14:creationId xmlns:p14="http://schemas.microsoft.com/office/powerpoint/2010/main" val="4131567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Student Comments on this Module</a:t>
            </a:r>
          </a:p>
        </p:txBody>
      </p:sp>
      <p:sp>
        <p:nvSpPr>
          <p:cNvPr id="3" name="Content Placeholder 2"/>
          <p:cNvSpPr>
            <a:spLocks noGrp="1"/>
          </p:cNvSpPr>
          <p:nvPr>
            <p:ph idx="1"/>
          </p:nvPr>
        </p:nvSpPr>
        <p:spPr/>
        <p:txBody>
          <a:bodyPr>
            <a:noAutofit/>
          </a:bodyPr>
          <a:lstStyle/>
          <a:p>
            <a:r>
              <a:rPr lang="en-US" sz="1400" dirty="0"/>
              <a:t>‘This module exceeded my expectations, which were already quite high. I learned a lot from it and engaged with texts that were outside my comfort zone, which was very good for my academic development. My lecturer, Benno Teschke, delivered great seminars and really supported me through the term in office hours, helping me when I chose to do a very original essay for my final piece. Furthermore, he was engaged with the discussions in the classroom, which made for very interesting debates. During the whole term, I was excited to go to class and engage with the readings (which were very well-suited to the module and intellectually provoking). Benno has also been exceedingly important in making me re-</a:t>
            </a:r>
            <a:r>
              <a:rPr lang="en-US" sz="1400" dirty="0" err="1"/>
              <a:t>analyse</a:t>
            </a:r>
            <a:r>
              <a:rPr lang="en-US" sz="1400" dirty="0"/>
              <a:t> and re-consider some of my assumptions in IR, as he engages with students and really helped me to construct solid arguments in the classroom. This was one of my </a:t>
            </a:r>
            <a:r>
              <a:rPr lang="en-US" sz="1400" dirty="0" err="1"/>
              <a:t>favourite</a:t>
            </a:r>
            <a:r>
              <a:rPr lang="en-US" sz="1400" dirty="0"/>
              <a:t> modules of my whole undergraduate degree and I'm very pleased to have taken it.’</a:t>
            </a:r>
          </a:p>
          <a:p>
            <a:endParaRPr lang="en-US" sz="1400" dirty="0"/>
          </a:p>
          <a:p>
            <a:r>
              <a:rPr lang="en-US" sz="1400" dirty="0"/>
              <a:t>‘I thoroughly enjoyed this module. For me it was unique in that the material covered, the concepts, issues, events and theories addressed on the course were enlightening and incredibly interesting. Benno is also and engaging and motivating tutor and a pleasure to work for.’</a:t>
            </a:r>
          </a:p>
          <a:p>
            <a:endParaRPr lang="en-US" sz="1400" dirty="0"/>
          </a:p>
          <a:p>
            <a:r>
              <a:rPr lang="en-US" sz="1400" dirty="0"/>
              <a:t>‘By far the most assiduous and academically satisfying module of my undergraduate degree. Designed to challenge mainstream readings of ontology and standard IR courses, to engage readings critically with historical aperture, This module has informed the way I approach academic literature and has given me the confidence to ground myself within certain realms of study. I find myself inseparable now, to the mindset gained from this module. ‘</a:t>
            </a:r>
          </a:p>
        </p:txBody>
      </p:sp>
    </p:spTree>
    <p:extLst>
      <p:ext uri="{BB962C8B-B14F-4D97-AF65-F5344CB8AC3E}">
        <p14:creationId xmlns:p14="http://schemas.microsoft.com/office/powerpoint/2010/main" val="965085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Famous Diplomatic Bon Mots</a:t>
            </a:r>
          </a:p>
        </p:txBody>
      </p:sp>
      <p:sp>
        <p:nvSpPr>
          <p:cNvPr id="3" name="Content Placeholder 2"/>
          <p:cNvSpPr>
            <a:spLocks noGrp="1"/>
          </p:cNvSpPr>
          <p:nvPr>
            <p:ph idx="1"/>
          </p:nvPr>
        </p:nvSpPr>
        <p:spPr>
          <a:xfrm>
            <a:off x="457200" y="1417638"/>
            <a:ext cx="8229600" cy="4525963"/>
          </a:xfrm>
        </p:spPr>
        <p:txBody>
          <a:bodyPr>
            <a:normAutofit fontScale="25000" lnSpcReduction="20000"/>
          </a:bodyPr>
          <a:lstStyle/>
          <a:p>
            <a:r>
              <a:rPr lang="en-US" sz="4800" dirty="0"/>
              <a:t>“Secrecy is the first essential in affairs of state.” (Cardinal Richelieu, 1586-1642)</a:t>
            </a:r>
          </a:p>
          <a:p>
            <a:endParaRPr lang="en-US" sz="4800" dirty="0"/>
          </a:p>
          <a:p>
            <a:r>
              <a:rPr lang="en-US" sz="4800" dirty="0"/>
              <a:t>"Spanish America is free, and if we do not mismanage our affairs badly she is English” (Georg Canning, 1825, British Foreign Secretary &amp; Prime Minister)</a:t>
            </a:r>
          </a:p>
          <a:p>
            <a:endParaRPr lang="en-US" sz="4800" dirty="0"/>
          </a:p>
          <a:p>
            <a:r>
              <a:rPr lang="en-US" sz="4800" dirty="0"/>
              <a:t>“We have no eternal allies, and we have no perpetual enemies. Our interests are eternal and perpetual, and those interests it is our duty to follow.” (Lord </a:t>
            </a:r>
            <a:r>
              <a:rPr lang="en-US" sz="4800" dirty="0" err="1"/>
              <a:t>Palmerston</a:t>
            </a:r>
            <a:r>
              <a:rPr lang="en-US" sz="4800" dirty="0"/>
              <a:t>, 1843)</a:t>
            </a:r>
          </a:p>
          <a:p>
            <a:endParaRPr lang="en-US" sz="4800" dirty="0"/>
          </a:p>
          <a:p>
            <a:r>
              <a:rPr lang="en-US" sz="4800" dirty="0"/>
              <a:t>“Although a Tory by origin he has contrived to introduce into the management of foreign affairs all the shams and contradictions that form the essence of </a:t>
            </a:r>
            <a:r>
              <a:rPr lang="en-US" sz="4800" dirty="0" err="1"/>
              <a:t>Whiggism</a:t>
            </a:r>
            <a:r>
              <a:rPr lang="en-US" sz="4800" dirty="0"/>
              <a:t>. He knows how to conciliate a democratic phraseology with oligarchic views, how to cover the peace-mongering policy of the middle classes with the haughty language of England's aristocratic past—how to appear as the aggressor where he connives, and as the defender where he betrays—how to manage an apparent enemy, and how to exasperate a pretended ally—how to find himself, at the opportune moment of the dispute, on the side of the stronger against the weak, and how to utter brave words in the act of running away.” (Karl Marx, 1853, on British Prime Minister Lord </a:t>
            </a:r>
            <a:r>
              <a:rPr lang="en-US" sz="4800" dirty="0" err="1"/>
              <a:t>Palmerston</a:t>
            </a:r>
            <a:r>
              <a:rPr lang="en-US" sz="4800" dirty="0"/>
              <a:t>)</a:t>
            </a:r>
          </a:p>
          <a:p>
            <a:endParaRPr lang="en-US" sz="4800" dirty="0"/>
          </a:p>
          <a:p>
            <a:r>
              <a:rPr lang="en-US" sz="4800" dirty="0"/>
              <a:t>“I hope to be remembered for my atrocities!” (Otto von Bismarck, 1815-1893), German Chancellor</a:t>
            </a:r>
          </a:p>
          <a:p>
            <a:endParaRPr lang="en-US" sz="4800" dirty="0"/>
          </a:p>
          <a:p>
            <a:r>
              <a:rPr lang="en-US" sz="4800" dirty="0"/>
              <a:t>“Reports that say that something hasn't happened are always interesting to me, because as we know, there are known </a:t>
            </a:r>
            <a:r>
              <a:rPr lang="en-US" sz="4800" dirty="0" err="1"/>
              <a:t>knowns</a:t>
            </a:r>
            <a:r>
              <a:rPr lang="en-US" sz="4800" dirty="0"/>
              <a:t>; there are things we know we know. We also know there are known unknowns; that is to say we know there are some things we do not know. But there are also unknown unknowns – the ones we don't know we don't know. And if one looks throughout the history of our country and other free countries, it is the latter category that tend to be the difficult ones.”  (Donald Rumsfeld, US Defense Secretary, 2002)</a:t>
            </a:r>
          </a:p>
          <a:p>
            <a:pPr algn="ctr"/>
            <a:endParaRPr lang="en-US" sz="1600" dirty="0"/>
          </a:p>
          <a:p>
            <a:endParaRPr lang="en-US" sz="1600" dirty="0"/>
          </a:p>
          <a:p>
            <a:pPr marL="0" indent="0" algn="ctr">
              <a:buNone/>
            </a:pPr>
            <a:r>
              <a:rPr lang="en-US" sz="4800" dirty="0"/>
              <a:t>Enjoy!</a:t>
            </a:r>
          </a:p>
          <a:p>
            <a:pPr marL="0" indent="0" algn="ctr">
              <a:buNone/>
            </a:pPr>
            <a:endParaRPr lang="en-US" sz="4800" dirty="0"/>
          </a:p>
          <a:p>
            <a:pPr marL="0" indent="0" algn="ctr">
              <a:buNone/>
            </a:pPr>
            <a:r>
              <a:rPr lang="en-US" sz="4000" dirty="0"/>
              <a:t>For queries, please contact me on </a:t>
            </a:r>
            <a:r>
              <a:rPr lang="en-US" sz="4000" dirty="0" err="1"/>
              <a:t>b.g.teschke@sussex.ac.uk</a:t>
            </a:r>
            <a:endParaRPr lang="en-US" sz="4000" dirty="0"/>
          </a:p>
        </p:txBody>
      </p:sp>
    </p:spTree>
    <p:extLst>
      <p:ext uri="{BB962C8B-B14F-4D97-AF65-F5344CB8AC3E}">
        <p14:creationId xmlns:p14="http://schemas.microsoft.com/office/powerpoint/2010/main" val="3198607083"/>
      </p:ext>
    </p:extLst>
  </p:cSld>
  <p:clrMapOvr>
    <a:masterClrMapping/>
  </p:clrMapOvr>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317</TotalTime>
  <Words>2900</Words>
  <Application>Microsoft Macintosh PowerPoint</Application>
  <PresentationFormat>On-screen Show (4:3)</PresentationFormat>
  <Paragraphs>117</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Times New Roman</vt:lpstr>
      <vt:lpstr> Black </vt:lpstr>
      <vt:lpstr>Capitalism &amp; Geopolitics </vt:lpstr>
      <vt:lpstr>Capitalism &amp; Geopolitics  (The Vienna Congress, 1814-15: informal face-to-face diplomacy)</vt:lpstr>
      <vt:lpstr>About Me</vt:lpstr>
      <vt:lpstr>Module Outline</vt:lpstr>
      <vt:lpstr>Module Structure &amp; Weekly Topics</vt:lpstr>
      <vt:lpstr>Teaching Format</vt:lpstr>
      <vt:lpstr>Assessment</vt:lpstr>
      <vt:lpstr>Indicative Bibliography</vt:lpstr>
      <vt:lpstr>Student Comments on this Module</vt:lpstr>
      <vt:lpstr>Famous Diplomatic Bon Mots</vt:lpstr>
    </vt:vector>
  </TitlesOfParts>
  <Company>UOS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Capitalism &amp; Geopolitics In-Depth Analysis</dc:title>
  <dc:creator>Benno Teschke</dc:creator>
  <cp:lastModifiedBy>Benno Teschke</cp:lastModifiedBy>
  <cp:revision>35</cp:revision>
  <dcterms:created xsi:type="dcterms:W3CDTF">2015-03-25T17:06:26Z</dcterms:created>
  <dcterms:modified xsi:type="dcterms:W3CDTF">2021-03-08T16:16:53Z</dcterms:modified>
</cp:coreProperties>
</file>