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
  </p:notesMasterIdLst>
  <p:handoutMasterIdLst>
    <p:handoutMasterId r:id="rId9"/>
  </p:handoutMasterIdLst>
  <p:sldIdLst>
    <p:sldId id="274" r:id="rId2"/>
    <p:sldId id="275" r:id="rId3"/>
    <p:sldId id="276" r:id="rId4"/>
    <p:sldId id="277" r:id="rId5"/>
    <p:sldId id="279" r:id="rId6"/>
    <p:sldId id="278" r:id="rId7"/>
  </p:sldIdLst>
  <p:sldSz cx="9144000" cy="6858000" type="screen4x3"/>
  <p:notesSz cx="6797675" cy="99282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2EFF"/>
    <a:srgbClr val="97FF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75120" autoAdjust="0"/>
  </p:normalViewPr>
  <p:slideViewPr>
    <p:cSldViewPr>
      <p:cViewPr varScale="1">
        <p:scale>
          <a:sx n="79" d="100"/>
          <a:sy n="79" d="100"/>
        </p:scale>
        <p:origin x="260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674"/>
    </p:cViewPr>
  </p:sorterViewPr>
  <p:notesViewPr>
    <p:cSldViewPr>
      <p:cViewPr varScale="1">
        <p:scale>
          <a:sx n="75" d="100"/>
          <a:sy n="75" d="100"/>
        </p:scale>
        <p:origin x="4160" y="176"/>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934B23-702F-0AAA-0D7D-A6FC99884665}"/>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a:extLst>
              <a:ext uri="{FF2B5EF4-FFF2-40B4-BE49-F238E27FC236}">
                <a16:creationId xmlns:a16="http://schemas.microsoft.com/office/drawing/2014/main" id="{9FFA5056-8D0F-710E-E9AD-E6315FA85FCD}"/>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smtClean="0"/>
            </a:lvl1pPr>
          </a:lstStyle>
          <a:p>
            <a:pPr>
              <a:defRPr/>
            </a:pPr>
            <a:fld id="{FEFF4297-BC3A-6D48-94E2-11A08906BCA7}" type="datetimeFigureOut">
              <a:rPr lang="en-GB"/>
              <a:pPr>
                <a:defRPr/>
              </a:pPr>
              <a:t>01/03/2023</a:t>
            </a:fld>
            <a:endParaRPr lang="en-GB"/>
          </a:p>
        </p:txBody>
      </p:sp>
      <p:sp>
        <p:nvSpPr>
          <p:cNvPr id="4" name="Footer Placeholder 3">
            <a:extLst>
              <a:ext uri="{FF2B5EF4-FFF2-40B4-BE49-F238E27FC236}">
                <a16:creationId xmlns:a16="http://schemas.microsoft.com/office/drawing/2014/main" id="{83AD41D1-E0EC-FC40-3818-508BF0D32A44}"/>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smtClean="0"/>
            </a:lvl1pPr>
          </a:lstStyle>
          <a:p>
            <a:pPr>
              <a:defRPr/>
            </a:pPr>
            <a:endParaRPr lang="en-GB"/>
          </a:p>
        </p:txBody>
      </p:sp>
      <p:sp>
        <p:nvSpPr>
          <p:cNvPr id="5" name="Slide Number Placeholder 4">
            <a:extLst>
              <a:ext uri="{FF2B5EF4-FFF2-40B4-BE49-F238E27FC236}">
                <a16:creationId xmlns:a16="http://schemas.microsoft.com/office/drawing/2014/main" id="{E81DFD79-6981-C720-98EB-04779EB52519}"/>
              </a:ext>
            </a:extLst>
          </p:cNvPr>
          <p:cNvSpPr>
            <a:spLocks noGrp="1"/>
          </p:cNvSpPr>
          <p:nvPr>
            <p:ph type="sldNum" sz="quarter" idx="3"/>
          </p:nvPr>
        </p:nvSpPr>
        <p:spPr>
          <a:xfrm>
            <a:off x="3849688" y="9429750"/>
            <a:ext cx="2946400"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2E95C5B-8CD3-7943-82BC-66B75443BA4C}"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9DA833C-954D-DADA-3784-C16A6D61C922}"/>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2190" tIns="46095" rIns="92190" bIns="46095"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29699" name="Rectangle 3">
            <a:extLst>
              <a:ext uri="{FF2B5EF4-FFF2-40B4-BE49-F238E27FC236}">
                <a16:creationId xmlns:a16="http://schemas.microsoft.com/office/drawing/2014/main" id="{22036EDE-855E-8981-0FA9-F9C52B8FB66C}"/>
              </a:ext>
            </a:extLst>
          </p:cNvPr>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2190" tIns="46095" rIns="92190" bIns="46095"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2052" name="Rectangle 4">
            <a:extLst>
              <a:ext uri="{FF2B5EF4-FFF2-40B4-BE49-F238E27FC236}">
                <a16:creationId xmlns:a16="http://schemas.microsoft.com/office/drawing/2014/main" id="{87E7F6C5-684B-5482-FCB2-C4C0BCB9232F}"/>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1" name="Rectangle 5">
            <a:extLst>
              <a:ext uri="{FF2B5EF4-FFF2-40B4-BE49-F238E27FC236}">
                <a16:creationId xmlns:a16="http://schemas.microsoft.com/office/drawing/2014/main" id="{285A57F9-69BB-5729-BE6F-ED7493FE65A1}"/>
              </a:ext>
            </a:extLst>
          </p:cNvPr>
          <p:cNvSpPr>
            <a:spLocks noGrp="1" noChangeArrowheads="1"/>
          </p:cNvSpPr>
          <p:nvPr>
            <p:ph type="body" sz="quarter" idx="3"/>
          </p:nvPr>
        </p:nvSpPr>
        <p:spPr bwMode="auto">
          <a:xfrm>
            <a:off x="681038" y="4714875"/>
            <a:ext cx="5435600" cy="4468813"/>
          </a:xfrm>
          <a:prstGeom prst="rect">
            <a:avLst/>
          </a:prstGeom>
          <a:noFill/>
          <a:ln w="9525">
            <a:noFill/>
            <a:miter lim="800000"/>
            <a:headEnd/>
            <a:tailEnd/>
          </a:ln>
          <a:effectLst/>
        </p:spPr>
        <p:txBody>
          <a:bodyPr vert="horz" wrap="square" lIns="92190" tIns="46095" rIns="92190" bIns="46095"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9702" name="Rectangle 6">
            <a:extLst>
              <a:ext uri="{FF2B5EF4-FFF2-40B4-BE49-F238E27FC236}">
                <a16:creationId xmlns:a16="http://schemas.microsoft.com/office/drawing/2014/main" id="{56E0765B-5242-2146-67C2-975F68BF5A18}"/>
              </a:ext>
            </a:extLst>
          </p:cNvPr>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2190" tIns="46095" rIns="92190" bIns="46095"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29703" name="Rectangle 7">
            <a:extLst>
              <a:ext uri="{FF2B5EF4-FFF2-40B4-BE49-F238E27FC236}">
                <a16:creationId xmlns:a16="http://schemas.microsoft.com/office/drawing/2014/main" id="{3BBB5773-3E29-8718-919E-5DAF5B98F159}"/>
              </a:ext>
            </a:extLst>
          </p:cNvPr>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2190" tIns="46095" rIns="92190" bIns="46095" numCol="1" anchor="b" anchorCtr="0" compatLnSpc="1">
            <a:prstTxWarp prst="textNoShape">
              <a:avLst/>
            </a:prstTxWarp>
          </a:bodyPr>
          <a:lstStyle>
            <a:lvl1pPr algn="r" eaLnBrk="1" hangingPunct="1">
              <a:defRPr sz="1200"/>
            </a:lvl1pPr>
          </a:lstStyle>
          <a:p>
            <a:fld id="{BEC99B09-2245-AD4C-8999-62FD82F9CFCF}"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8BAAE851-8577-8307-922C-F61B60719C89}"/>
              </a:ext>
            </a:extLst>
          </p:cNvPr>
          <p:cNvSpPr>
            <a:spLocks noGrp="1" noRot="1" noChangeAspect="1" noTextEdit="1"/>
          </p:cNvSpPr>
          <p:nvPr>
            <p:ph type="sldImg"/>
          </p:nvPr>
        </p:nvSpPr>
        <p:spPr>
          <a:ln/>
        </p:spPr>
      </p:sp>
      <p:sp>
        <p:nvSpPr>
          <p:cNvPr id="5123" name="Notes Placeholder 2">
            <a:extLst>
              <a:ext uri="{FF2B5EF4-FFF2-40B4-BE49-F238E27FC236}">
                <a16:creationId xmlns:a16="http://schemas.microsoft.com/office/drawing/2014/main" id="{BBF28F24-DB9F-B1C0-5DFA-7C2F0E348D8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124" name="Slide Number Placeholder 3">
            <a:extLst>
              <a:ext uri="{FF2B5EF4-FFF2-40B4-BE49-F238E27FC236}">
                <a16:creationId xmlns:a16="http://schemas.microsoft.com/office/drawing/2014/main" id="{B99308BE-DC30-D829-FE31-EB91255E071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7713" indent="-287338">
              <a:spcBef>
                <a:spcPct val="30000"/>
              </a:spcBef>
              <a:defRPr sz="1200">
                <a:solidFill>
                  <a:schemeClr val="tx1"/>
                </a:solidFill>
                <a:latin typeface="Arial" panose="020B0604020202020204" pitchFamily="34" charset="0"/>
                <a:cs typeface="Arial" panose="020B0604020202020204" pitchFamily="34" charset="0"/>
              </a:defRPr>
            </a:lvl2pPr>
            <a:lvl3pPr marL="1150938"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3275" indent="-230188">
              <a:spcBef>
                <a:spcPct val="30000"/>
              </a:spcBef>
              <a:defRPr sz="1200">
                <a:solidFill>
                  <a:schemeClr val="tx1"/>
                </a:solidFill>
                <a:latin typeface="Arial" panose="020B0604020202020204" pitchFamily="34" charset="0"/>
                <a:cs typeface="Arial" panose="020B0604020202020204" pitchFamily="34" charset="0"/>
              </a:defRPr>
            </a:lvl5pPr>
            <a:lvl6pPr marL="2530475"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7675"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4875"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2075"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C68AD0-67F6-B84D-B918-76A01FC9D670}" type="slidenum">
              <a:rPr lang="en-GB" altLang="en-US"/>
              <a:pPr>
                <a:spcBef>
                  <a:spcPct val="0"/>
                </a:spcBef>
              </a:pPr>
              <a:t>1</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5E77DFA8-97EB-F85B-AD44-465A7299F28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D9B474B-F77B-580F-3748-28E77CD1EC7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51ACCC6-EFF9-BE66-046E-48B9172D6C14}"/>
              </a:ext>
            </a:extLst>
          </p:cNvPr>
          <p:cNvSpPr>
            <a:spLocks noGrp="1" noChangeArrowheads="1"/>
          </p:cNvSpPr>
          <p:nvPr>
            <p:ph type="sldNum" sz="quarter" idx="12"/>
          </p:nvPr>
        </p:nvSpPr>
        <p:spPr>
          <a:ln/>
        </p:spPr>
        <p:txBody>
          <a:bodyPr/>
          <a:lstStyle>
            <a:lvl1pPr>
              <a:defRPr/>
            </a:lvl1pPr>
          </a:lstStyle>
          <a:p>
            <a:fld id="{2A823B9D-9597-A449-8815-06C66B291E71}" type="slidenum">
              <a:rPr lang="en-GB" altLang="en-US"/>
              <a:pPr/>
              <a:t>‹#›</a:t>
            </a:fld>
            <a:endParaRPr lang="en-GB" altLang="en-US"/>
          </a:p>
        </p:txBody>
      </p:sp>
    </p:spTree>
    <p:extLst>
      <p:ext uri="{BB962C8B-B14F-4D97-AF65-F5344CB8AC3E}">
        <p14:creationId xmlns:p14="http://schemas.microsoft.com/office/powerpoint/2010/main" val="2819898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3FE8514-BF79-A4B8-0892-D186F9DA2DC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2A26F85-9FCD-CA32-FA74-817E947DE60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81CC3D9-70CB-366D-53AE-783B5172D9C9}"/>
              </a:ext>
            </a:extLst>
          </p:cNvPr>
          <p:cNvSpPr>
            <a:spLocks noGrp="1" noChangeArrowheads="1"/>
          </p:cNvSpPr>
          <p:nvPr>
            <p:ph type="sldNum" sz="quarter" idx="12"/>
          </p:nvPr>
        </p:nvSpPr>
        <p:spPr>
          <a:ln/>
        </p:spPr>
        <p:txBody>
          <a:bodyPr/>
          <a:lstStyle>
            <a:lvl1pPr>
              <a:defRPr/>
            </a:lvl1pPr>
          </a:lstStyle>
          <a:p>
            <a:fld id="{CF9CC8F9-8414-8B45-806C-BC34C2956C94}" type="slidenum">
              <a:rPr lang="en-GB" altLang="en-US"/>
              <a:pPr/>
              <a:t>‹#›</a:t>
            </a:fld>
            <a:endParaRPr lang="en-GB" altLang="en-US"/>
          </a:p>
        </p:txBody>
      </p:sp>
    </p:spTree>
    <p:extLst>
      <p:ext uri="{BB962C8B-B14F-4D97-AF65-F5344CB8AC3E}">
        <p14:creationId xmlns:p14="http://schemas.microsoft.com/office/powerpoint/2010/main" val="286383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6167B9A-9F45-990D-8E0D-5E40F7A4DD5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397B6802-F962-DBFE-36A1-320E5797377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A71038B-72A4-3642-F270-9E8B74981BD4}"/>
              </a:ext>
            </a:extLst>
          </p:cNvPr>
          <p:cNvSpPr>
            <a:spLocks noGrp="1" noChangeArrowheads="1"/>
          </p:cNvSpPr>
          <p:nvPr>
            <p:ph type="sldNum" sz="quarter" idx="12"/>
          </p:nvPr>
        </p:nvSpPr>
        <p:spPr>
          <a:ln/>
        </p:spPr>
        <p:txBody>
          <a:bodyPr/>
          <a:lstStyle>
            <a:lvl1pPr>
              <a:defRPr/>
            </a:lvl1pPr>
          </a:lstStyle>
          <a:p>
            <a:fld id="{9B834A7E-2599-C048-B653-C218A60D2420}" type="slidenum">
              <a:rPr lang="en-GB" altLang="en-US"/>
              <a:pPr/>
              <a:t>‹#›</a:t>
            </a:fld>
            <a:endParaRPr lang="en-GB" altLang="en-US"/>
          </a:p>
        </p:txBody>
      </p:sp>
    </p:spTree>
    <p:extLst>
      <p:ext uri="{BB962C8B-B14F-4D97-AF65-F5344CB8AC3E}">
        <p14:creationId xmlns:p14="http://schemas.microsoft.com/office/powerpoint/2010/main" val="2694874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6BB3F232-34E8-D98F-3007-2714376EA47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185DEAC-6C66-E0FF-D583-B4E079A99A1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1B4214A-BEBE-39E8-496B-BE839F32F295}"/>
              </a:ext>
            </a:extLst>
          </p:cNvPr>
          <p:cNvSpPr>
            <a:spLocks noGrp="1" noChangeArrowheads="1"/>
          </p:cNvSpPr>
          <p:nvPr>
            <p:ph type="sldNum" sz="quarter" idx="12"/>
          </p:nvPr>
        </p:nvSpPr>
        <p:spPr>
          <a:ln/>
        </p:spPr>
        <p:txBody>
          <a:bodyPr/>
          <a:lstStyle>
            <a:lvl1pPr>
              <a:defRPr/>
            </a:lvl1pPr>
          </a:lstStyle>
          <a:p>
            <a:fld id="{D1B10899-4BD0-8E42-92D0-F0CD75F0FBF9}" type="slidenum">
              <a:rPr lang="en-GB" altLang="en-US"/>
              <a:pPr/>
              <a:t>‹#›</a:t>
            </a:fld>
            <a:endParaRPr lang="en-GB" altLang="en-US"/>
          </a:p>
        </p:txBody>
      </p:sp>
    </p:spTree>
    <p:extLst>
      <p:ext uri="{BB962C8B-B14F-4D97-AF65-F5344CB8AC3E}">
        <p14:creationId xmlns:p14="http://schemas.microsoft.com/office/powerpoint/2010/main" val="4181877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6ED72D00-2F30-A607-A884-20E114248F9E}"/>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A6582103-22C1-7E6C-3344-8EA1182A382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25EFC3B4-2541-192B-6D7F-00959DCE18FB}"/>
              </a:ext>
            </a:extLst>
          </p:cNvPr>
          <p:cNvSpPr>
            <a:spLocks noGrp="1" noChangeArrowheads="1"/>
          </p:cNvSpPr>
          <p:nvPr>
            <p:ph type="sldNum" sz="quarter" idx="12"/>
          </p:nvPr>
        </p:nvSpPr>
        <p:spPr>
          <a:ln/>
        </p:spPr>
        <p:txBody>
          <a:bodyPr/>
          <a:lstStyle>
            <a:lvl1pPr>
              <a:defRPr/>
            </a:lvl1pPr>
          </a:lstStyle>
          <a:p>
            <a:fld id="{9F184616-3715-B146-9017-877B66E6431A}" type="slidenum">
              <a:rPr lang="en-GB" altLang="en-US"/>
              <a:pPr/>
              <a:t>‹#›</a:t>
            </a:fld>
            <a:endParaRPr lang="en-GB" altLang="en-US"/>
          </a:p>
        </p:txBody>
      </p:sp>
    </p:spTree>
    <p:extLst>
      <p:ext uri="{BB962C8B-B14F-4D97-AF65-F5344CB8AC3E}">
        <p14:creationId xmlns:p14="http://schemas.microsoft.com/office/powerpoint/2010/main" val="14610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A78E1EB9-3607-D29A-59C4-8E448222412C}"/>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48D93CB2-A0E8-E040-AD1A-726F9AF764E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60E4026A-29A0-7C36-2644-58E2F782EF4B}"/>
              </a:ext>
            </a:extLst>
          </p:cNvPr>
          <p:cNvSpPr>
            <a:spLocks noGrp="1" noChangeArrowheads="1"/>
          </p:cNvSpPr>
          <p:nvPr>
            <p:ph type="sldNum" sz="quarter" idx="12"/>
          </p:nvPr>
        </p:nvSpPr>
        <p:spPr>
          <a:ln/>
        </p:spPr>
        <p:txBody>
          <a:bodyPr/>
          <a:lstStyle>
            <a:lvl1pPr>
              <a:defRPr/>
            </a:lvl1pPr>
          </a:lstStyle>
          <a:p>
            <a:fld id="{A69A9E92-60E3-1D41-9C72-72C92547423B}" type="slidenum">
              <a:rPr lang="en-GB" altLang="en-US"/>
              <a:pPr/>
              <a:t>‹#›</a:t>
            </a:fld>
            <a:endParaRPr lang="en-GB" altLang="en-US"/>
          </a:p>
        </p:txBody>
      </p:sp>
    </p:spTree>
    <p:extLst>
      <p:ext uri="{BB962C8B-B14F-4D97-AF65-F5344CB8AC3E}">
        <p14:creationId xmlns:p14="http://schemas.microsoft.com/office/powerpoint/2010/main" val="308396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8AD38B4-07C4-A7E3-DFA7-9AFA0503DBD0}"/>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81A1A35A-70B0-853E-D104-D9883C62320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E0AD37DE-A504-D55B-6859-B6C76A74F2EE}"/>
              </a:ext>
            </a:extLst>
          </p:cNvPr>
          <p:cNvSpPr>
            <a:spLocks noGrp="1" noChangeArrowheads="1"/>
          </p:cNvSpPr>
          <p:nvPr>
            <p:ph type="sldNum" sz="quarter" idx="12"/>
          </p:nvPr>
        </p:nvSpPr>
        <p:spPr>
          <a:ln/>
        </p:spPr>
        <p:txBody>
          <a:bodyPr/>
          <a:lstStyle>
            <a:lvl1pPr>
              <a:defRPr/>
            </a:lvl1pPr>
          </a:lstStyle>
          <a:p>
            <a:fld id="{FCA4C5AD-5391-1043-9F16-78555CE14AD2}" type="slidenum">
              <a:rPr lang="en-GB" altLang="en-US"/>
              <a:pPr/>
              <a:t>‹#›</a:t>
            </a:fld>
            <a:endParaRPr lang="en-GB" altLang="en-US"/>
          </a:p>
        </p:txBody>
      </p:sp>
    </p:spTree>
    <p:extLst>
      <p:ext uri="{BB962C8B-B14F-4D97-AF65-F5344CB8AC3E}">
        <p14:creationId xmlns:p14="http://schemas.microsoft.com/office/powerpoint/2010/main" val="3139065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BCFE2C2-6AFB-438D-547B-F3FB6FC702D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4871D47-4F3F-4831-CDEC-C13D76AB58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EED6C7E-935F-70AD-FCC5-51183C430CD0}"/>
              </a:ext>
            </a:extLst>
          </p:cNvPr>
          <p:cNvSpPr>
            <a:spLocks noGrp="1" noChangeArrowheads="1"/>
          </p:cNvSpPr>
          <p:nvPr>
            <p:ph type="sldNum" sz="quarter" idx="12"/>
          </p:nvPr>
        </p:nvSpPr>
        <p:spPr>
          <a:ln/>
        </p:spPr>
        <p:txBody>
          <a:bodyPr/>
          <a:lstStyle>
            <a:lvl1pPr>
              <a:defRPr/>
            </a:lvl1pPr>
          </a:lstStyle>
          <a:p>
            <a:fld id="{D919080B-F0B4-CC4A-8B60-33053FF57884}" type="slidenum">
              <a:rPr lang="en-GB" altLang="en-US"/>
              <a:pPr/>
              <a:t>‹#›</a:t>
            </a:fld>
            <a:endParaRPr lang="en-GB" altLang="en-US"/>
          </a:p>
        </p:txBody>
      </p:sp>
    </p:spTree>
    <p:extLst>
      <p:ext uri="{BB962C8B-B14F-4D97-AF65-F5344CB8AC3E}">
        <p14:creationId xmlns:p14="http://schemas.microsoft.com/office/powerpoint/2010/main" val="164933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05A7438-26BB-EAEB-142D-F69E51D02F0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A9B5376-10FB-CEAF-07C1-5DA932B583D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9203C75-9DD4-ACA6-CEBF-BCF731C4C435}"/>
              </a:ext>
            </a:extLst>
          </p:cNvPr>
          <p:cNvSpPr>
            <a:spLocks noGrp="1" noChangeArrowheads="1"/>
          </p:cNvSpPr>
          <p:nvPr>
            <p:ph type="sldNum" sz="quarter" idx="12"/>
          </p:nvPr>
        </p:nvSpPr>
        <p:spPr>
          <a:ln/>
        </p:spPr>
        <p:txBody>
          <a:bodyPr/>
          <a:lstStyle>
            <a:lvl1pPr>
              <a:defRPr/>
            </a:lvl1pPr>
          </a:lstStyle>
          <a:p>
            <a:fld id="{0043E3E4-D2EE-484D-80B6-7FA7B5F418E2}" type="slidenum">
              <a:rPr lang="en-GB" altLang="en-US"/>
              <a:pPr/>
              <a:t>‹#›</a:t>
            </a:fld>
            <a:endParaRPr lang="en-GB" altLang="en-US"/>
          </a:p>
        </p:txBody>
      </p:sp>
    </p:spTree>
    <p:extLst>
      <p:ext uri="{BB962C8B-B14F-4D97-AF65-F5344CB8AC3E}">
        <p14:creationId xmlns:p14="http://schemas.microsoft.com/office/powerpoint/2010/main" val="1307007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47A8A98-00F9-BA46-50A4-5CE2477763C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BF96963-7AAD-AF87-EF16-D46B99D7991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DAA052D-1516-F502-F0B8-970D9FF01674}"/>
              </a:ext>
            </a:extLst>
          </p:cNvPr>
          <p:cNvSpPr>
            <a:spLocks noGrp="1" noChangeArrowheads="1"/>
          </p:cNvSpPr>
          <p:nvPr>
            <p:ph type="sldNum" sz="quarter" idx="12"/>
          </p:nvPr>
        </p:nvSpPr>
        <p:spPr>
          <a:ln/>
        </p:spPr>
        <p:txBody>
          <a:bodyPr/>
          <a:lstStyle>
            <a:lvl1pPr>
              <a:defRPr/>
            </a:lvl1pPr>
          </a:lstStyle>
          <a:p>
            <a:fld id="{B52CEE1A-AD9F-8241-93C2-C60FEE0AB2E6}" type="slidenum">
              <a:rPr lang="en-GB" altLang="en-US"/>
              <a:pPr/>
              <a:t>‹#›</a:t>
            </a:fld>
            <a:endParaRPr lang="en-GB" altLang="en-US"/>
          </a:p>
        </p:txBody>
      </p:sp>
    </p:spTree>
    <p:extLst>
      <p:ext uri="{BB962C8B-B14F-4D97-AF65-F5344CB8AC3E}">
        <p14:creationId xmlns:p14="http://schemas.microsoft.com/office/powerpoint/2010/main" val="186754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8748D16-F64F-1277-C3AD-66AAE4018DB7}"/>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FC6C985-47F7-3277-6533-E84C85F3F77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075D028-7DB4-07F4-1B35-A45322F5282C}"/>
              </a:ext>
            </a:extLst>
          </p:cNvPr>
          <p:cNvSpPr>
            <a:spLocks noGrp="1" noChangeArrowheads="1"/>
          </p:cNvSpPr>
          <p:nvPr>
            <p:ph type="sldNum" sz="quarter" idx="12"/>
          </p:nvPr>
        </p:nvSpPr>
        <p:spPr>
          <a:ln/>
        </p:spPr>
        <p:txBody>
          <a:bodyPr/>
          <a:lstStyle>
            <a:lvl1pPr>
              <a:defRPr/>
            </a:lvl1pPr>
          </a:lstStyle>
          <a:p>
            <a:fld id="{A509D502-D380-4C4E-9914-B674F3F59421}" type="slidenum">
              <a:rPr lang="en-GB" altLang="en-US"/>
              <a:pPr/>
              <a:t>‹#›</a:t>
            </a:fld>
            <a:endParaRPr lang="en-GB" altLang="en-US"/>
          </a:p>
        </p:txBody>
      </p:sp>
    </p:spTree>
    <p:extLst>
      <p:ext uri="{BB962C8B-B14F-4D97-AF65-F5344CB8AC3E}">
        <p14:creationId xmlns:p14="http://schemas.microsoft.com/office/powerpoint/2010/main" val="3464279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72D10170-96B8-3E0B-6AC8-66E60D2B1F47}"/>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4618A9BB-40BA-243F-5422-36DAEBF7C0A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07BF5B31-1699-48D2-610F-AA23878C7107}"/>
              </a:ext>
            </a:extLst>
          </p:cNvPr>
          <p:cNvSpPr>
            <a:spLocks noGrp="1" noChangeArrowheads="1"/>
          </p:cNvSpPr>
          <p:nvPr>
            <p:ph type="sldNum" sz="quarter" idx="12"/>
          </p:nvPr>
        </p:nvSpPr>
        <p:spPr>
          <a:ln/>
        </p:spPr>
        <p:txBody>
          <a:bodyPr/>
          <a:lstStyle>
            <a:lvl1pPr>
              <a:defRPr/>
            </a:lvl1pPr>
          </a:lstStyle>
          <a:p>
            <a:fld id="{75AA964D-AA84-CA4E-84D1-C0CD0CB7709F}" type="slidenum">
              <a:rPr lang="en-GB" altLang="en-US"/>
              <a:pPr/>
              <a:t>‹#›</a:t>
            </a:fld>
            <a:endParaRPr lang="en-GB" altLang="en-US"/>
          </a:p>
        </p:txBody>
      </p:sp>
    </p:spTree>
    <p:extLst>
      <p:ext uri="{BB962C8B-B14F-4D97-AF65-F5344CB8AC3E}">
        <p14:creationId xmlns:p14="http://schemas.microsoft.com/office/powerpoint/2010/main" val="3521607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99A8333-12E4-14AE-40F3-EFFFA27C97F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5906312C-469A-B0B7-239E-FC9B6891B0C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148" name="Rectangle 4">
            <a:extLst>
              <a:ext uri="{FF2B5EF4-FFF2-40B4-BE49-F238E27FC236}">
                <a16:creationId xmlns:a16="http://schemas.microsoft.com/office/drawing/2014/main" id="{730642B0-4C84-801C-901D-149FCB2FDFFD}"/>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GB"/>
          </a:p>
        </p:txBody>
      </p:sp>
      <p:sp>
        <p:nvSpPr>
          <p:cNvPr id="6149" name="Rectangle 5">
            <a:extLst>
              <a:ext uri="{FF2B5EF4-FFF2-40B4-BE49-F238E27FC236}">
                <a16:creationId xmlns:a16="http://schemas.microsoft.com/office/drawing/2014/main" id="{0170EA1C-6EC1-3363-62FC-D96AF205875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GB"/>
          </a:p>
        </p:txBody>
      </p:sp>
      <p:sp>
        <p:nvSpPr>
          <p:cNvPr id="6150" name="Rectangle 6">
            <a:extLst>
              <a:ext uri="{FF2B5EF4-FFF2-40B4-BE49-F238E27FC236}">
                <a16:creationId xmlns:a16="http://schemas.microsoft.com/office/drawing/2014/main" id="{E3D7608B-4F20-3A62-3BDA-C6066139176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2E2DA394-D0E4-7E47-AE17-4D279269C1D3}"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cZ53Dre0xxE"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36A3394F-F88D-9388-7613-F81B60EDE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1235" y="934855"/>
            <a:ext cx="4795021" cy="2926193"/>
          </a:xfrm>
          <a:prstGeom prst="rect">
            <a:avLst/>
          </a:prstGeom>
        </p:spPr>
      </p:pic>
      <p:sp>
        <p:nvSpPr>
          <p:cNvPr id="4099" name="Rectangle 3">
            <a:extLst>
              <a:ext uri="{FF2B5EF4-FFF2-40B4-BE49-F238E27FC236}">
                <a16:creationId xmlns:a16="http://schemas.microsoft.com/office/drawing/2014/main" id="{F54BA260-AB27-0263-4D4D-D069693FAE80}"/>
              </a:ext>
            </a:extLst>
          </p:cNvPr>
          <p:cNvSpPr>
            <a:spLocks noGrp="1" noChangeArrowheads="1"/>
          </p:cNvSpPr>
          <p:nvPr>
            <p:ph type="ctrTitle"/>
          </p:nvPr>
        </p:nvSpPr>
        <p:spPr>
          <a:xfrm>
            <a:off x="685800" y="2492896"/>
            <a:ext cx="7772400" cy="1152128"/>
          </a:xfrm>
          <a:noFill/>
        </p:spPr>
        <p:txBody>
          <a:bodyPr/>
          <a:lstStyle/>
          <a:p>
            <a:br>
              <a:rPr lang="en-GB" altLang="en-US" dirty="0"/>
            </a:br>
            <a:br>
              <a:rPr lang="en-GB" altLang="en-US" dirty="0"/>
            </a:br>
            <a:br>
              <a:rPr lang="en-GB" altLang="en-US" dirty="0"/>
            </a:br>
            <a:br>
              <a:rPr lang="en-GB" altLang="en-US" dirty="0"/>
            </a:br>
            <a:br>
              <a:rPr lang="en-GB" altLang="en-US" dirty="0"/>
            </a:br>
            <a:br>
              <a:rPr lang="en-GB" altLang="en-US" dirty="0"/>
            </a:br>
            <a:r>
              <a:rPr lang="en-GB" b="0" i="0" u="none" strike="noStrike" dirty="0">
                <a:solidFill>
                  <a:srgbClr val="332EFF"/>
                </a:solidFill>
                <a:effectLst>
                  <a:outerShdw blurRad="50800" dist="38100" dir="2700000" algn="tl" rotWithShape="0">
                    <a:prstClr val="black">
                      <a:alpha val="40000"/>
                    </a:prstClr>
                  </a:outerShdw>
                </a:effectLst>
                <a:latin typeface="Calibri" panose="020F0502020204030204" pitchFamily="34" charset="0"/>
              </a:rPr>
              <a:t>Advanced Sustainable Development </a:t>
            </a:r>
            <a:br>
              <a:rPr lang="en-GB" b="0" i="0" u="none" strike="noStrike" dirty="0">
                <a:solidFill>
                  <a:srgbClr val="332EFF"/>
                </a:solidFill>
                <a:effectLst>
                  <a:outerShdw blurRad="50800" dist="38100" dir="2700000" algn="tl" rotWithShape="0">
                    <a:prstClr val="black">
                      <a:alpha val="40000"/>
                    </a:prstClr>
                  </a:outerShdw>
                </a:effectLst>
                <a:latin typeface="Calibri" panose="020F0502020204030204" pitchFamily="34" charset="0"/>
              </a:rPr>
            </a:br>
            <a:r>
              <a:rPr lang="en-GB" sz="3600" b="0" i="0" u="none" strike="noStrike" dirty="0">
                <a:solidFill>
                  <a:srgbClr val="332EFF"/>
                </a:solidFill>
                <a:effectLst>
                  <a:outerShdw blurRad="50800" dist="38100" dir="2700000" algn="tl" rotWithShape="0">
                    <a:prstClr val="black">
                      <a:alpha val="40000"/>
                    </a:prstClr>
                  </a:outerShdw>
                </a:effectLst>
                <a:latin typeface="Calibri" panose="020F0502020204030204" pitchFamily="34" charset="0"/>
              </a:rPr>
              <a:t>Sustainability in Policy and Practice</a:t>
            </a:r>
            <a:br>
              <a:rPr lang="en-GB" altLang="en-US" dirty="0">
                <a:solidFill>
                  <a:srgbClr val="332EFF"/>
                </a:solidFill>
                <a:effectLst>
                  <a:outerShdw blurRad="50800" dist="38100" dir="2700000" algn="tl" rotWithShape="0">
                    <a:prstClr val="black">
                      <a:alpha val="40000"/>
                    </a:prstClr>
                  </a:outerShdw>
                </a:effectLst>
                <a:latin typeface="Calibri" panose="020F0502020204030204" pitchFamily="34" charset="0"/>
              </a:rPr>
            </a:br>
            <a:endParaRPr lang="en-GB" altLang="en-US" dirty="0">
              <a:solidFill>
                <a:schemeClr val="tx1"/>
              </a:solidFill>
              <a:effectLst>
                <a:outerShdw blurRad="50800" dist="38100" dir="2700000" algn="tl" rotWithShape="0">
                  <a:prstClr val="black">
                    <a:alpha val="40000"/>
                  </a:prstClr>
                </a:outerShdw>
              </a:effectLst>
            </a:endParaRPr>
          </a:p>
        </p:txBody>
      </p:sp>
      <p:sp>
        <p:nvSpPr>
          <p:cNvPr id="2" name="TextBox 1">
            <a:extLst>
              <a:ext uri="{FF2B5EF4-FFF2-40B4-BE49-F238E27FC236}">
                <a16:creationId xmlns:a16="http://schemas.microsoft.com/office/drawing/2014/main" id="{AEBB4759-9004-6AF5-AEE7-950CF6B0BC5A}"/>
              </a:ext>
            </a:extLst>
          </p:cNvPr>
          <p:cNvSpPr txBox="1"/>
          <p:nvPr/>
        </p:nvSpPr>
        <p:spPr>
          <a:xfrm>
            <a:off x="1979712" y="5877272"/>
            <a:ext cx="5040560" cy="523220"/>
          </a:xfrm>
          <a:prstGeom prst="rect">
            <a:avLst/>
          </a:prstGeom>
          <a:noFill/>
        </p:spPr>
        <p:txBody>
          <a:bodyPr wrap="square" rtlCol="0">
            <a:spAutoFit/>
          </a:bodyPr>
          <a:lstStyle/>
          <a:p>
            <a:pPr algn="ctr"/>
            <a:r>
              <a:rPr lang="en-GB" altLang="en-US" sz="2800" dirty="0">
                <a:solidFill>
                  <a:schemeClr val="tx1"/>
                </a:solidFill>
                <a:effectLst>
                  <a:outerShdw blurRad="50800" dist="38100" dir="2700000" algn="tl" rotWithShape="0">
                    <a:prstClr val="black">
                      <a:alpha val="40000"/>
                    </a:prstClr>
                  </a:outerShdw>
                </a:effectLst>
                <a:latin typeface="Calibri" panose="020F0502020204030204" pitchFamily="34" charset="0"/>
              </a:rPr>
              <a:t>Professor David </a:t>
            </a:r>
            <a:r>
              <a:rPr lang="en-GB" altLang="en-US" sz="2800" dirty="0" err="1">
                <a:solidFill>
                  <a:schemeClr val="tx1"/>
                </a:solidFill>
                <a:effectLst>
                  <a:outerShdw blurRad="50800" dist="38100" dir="2700000" algn="tl" rotWithShape="0">
                    <a:prstClr val="black">
                      <a:alpha val="40000"/>
                    </a:prstClr>
                  </a:outerShdw>
                </a:effectLst>
                <a:latin typeface="Calibri" panose="020F0502020204030204" pitchFamily="34" charset="0"/>
              </a:rPr>
              <a:t>Ockwell</a:t>
            </a:r>
            <a:endParaRPr lang="en-US" sz="2800" dirty="0"/>
          </a:p>
        </p:txBody>
      </p:sp>
      <p:pic>
        <p:nvPicPr>
          <p:cNvPr id="1030" name="Picture 6" descr="Equality Stock Illustrations – 98,933 Equality Stock Illustrations, Vectors  &amp; Clipart - Dreamstime">
            <a:extLst>
              <a:ext uri="{FF2B5EF4-FFF2-40B4-BE49-F238E27FC236}">
                <a16:creationId xmlns:a16="http://schemas.microsoft.com/office/drawing/2014/main" id="{BD5DA8C3-6B0E-B5C1-E63B-6358918366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2959" y="764704"/>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ustainable Development Goals - Wikipedia">
            <a:extLst>
              <a:ext uri="{FF2B5EF4-FFF2-40B4-BE49-F238E27FC236}">
                <a16:creationId xmlns:a16="http://schemas.microsoft.com/office/drawing/2014/main" id="{CDDB96CF-20BD-0CC5-9654-8EC16258DB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5966" y="144016"/>
            <a:ext cx="2218482" cy="17728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limate change education | UNESCO">
            <a:extLst>
              <a:ext uri="{FF2B5EF4-FFF2-40B4-BE49-F238E27FC236}">
                <a16:creationId xmlns:a16="http://schemas.microsoft.com/office/drawing/2014/main" id="{4A318995-E77E-788A-556E-8171B7C0FD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608" y="292561"/>
            <a:ext cx="2535200" cy="169627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Extinction Rebellion: Role of business in society is being defined by  climate change - edie">
            <a:extLst>
              <a:ext uri="{FF2B5EF4-FFF2-40B4-BE49-F238E27FC236}">
                <a16:creationId xmlns:a16="http://schemas.microsoft.com/office/drawing/2014/main" id="{A7442658-BF5C-A2ED-1FF7-6EBF2601CC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0007" y="188640"/>
            <a:ext cx="2818137" cy="15834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86D1-E382-499E-559A-7F1382931C9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E18C5A7-A51E-BD74-10BF-B8C5E4BA42B9}"/>
              </a:ext>
            </a:extLst>
          </p:cNvPr>
          <p:cNvSpPr>
            <a:spLocks noGrp="1"/>
          </p:cNvSpPr>
          <p:nvPr>
            <p:ph idx="1"/>
          </p:nvPr>
        </p:nvSpPr>
        <p:spPr>
          <a:xfrm>
            <a:off x="457200" y="2215405"/>
            <a:ext cx="8229600" cy="4525963"/>
          </a:xfrm>
        </p:spPr>
        <p:txBody>
          <a:bodyPr/>
          <a:lstStyle/>
          <a:p>
            <a:pPr marL="0" indent="0">
              <a:buNone/>
            </a:pPr>
            <a:r>
              <a:rPr lang="en-US" dirty="0"/>
              <a:t>Why take this module?</a:t>
            </a:r>
          </a:p>
          <a:p>
            <a:pPr marL="457200" indent="-457200">
              <a:buFont typeface="+mj-lt"/>
              <a:buAutoNum type="arabicPeriod"/>
            </a:pPr>
            <a:r>
              <a:rPr lang="en-US" sz="2000" dirty="0"/>
              <a:t>This is the stuff no one taught me at undergrad level &amp; I wish they had.</a:t>
            </a:r>
          </a:p>
          <a:p>
            <a:pPr marL="457200" indent="-457200">
              <a:buFont typeface="+mj-lt"/>
              <a:buAutoNum type="arabicPeriod"/>
            </a:pPr>
            <a:r>
              <a:rPr lang="en-US" sz="2000" dirty="0"/>
              <a:t>Sustainability isn’t an objective, scientific goal or “truth”; it’s messy, it’s political, it’s value driven &amp; it goes to the very heat of democracy itself – this module explains how &amp; why this is so &amp; what this means for sustainability in policy and practice</a:t>
            </a:r>
          </a:p>
          <a:p>
            <a:pPr marL="457200" indent="-457200">
              <a:buFont typeface="+mj-lt"/>
              <a:buAutoNum type="arabicPeriod"/>
            </a:pPr>
            <a:r>
              <a:rPr lang="en-US" sz="2000" dirty="0"/>
              <a:t>I’ll introduce you to the advanced level of critical thinking you need to understand sustainability in the real world of politics and policy</a:t>
            </a:r>
          </a:p>
          <a:p>
            <a:pPr marL="457200" indent="-457200">
              <a:buFont typeface="+mj-lt"/>
              <a:buAutoNum type="arabicPeriod"/>
            </a:pPr>
            <a:r>
              <a:rPr lang="en-US" sz="2000" dirty="0"/>
              <a:t>I’ll teach you skills you need to work in sustainability as a career</a:t>
            </a:r>
          </a:p>
          <a:p>
            <a:pPr marL="457200" indent="-457200">
              <a:buFont typeface="+mj-lt"/>
              <a:buAutoNum type="arabicPeriod"/>
            </a:pPr>
            <a:r>
              <a:rPr lang="en-US" sz="2000" dirty="0"/>
              <a:t>I’ll bring my work as an advisor to the UN, World Bank and other international policy </a:t>
            </a:r>
            <a:r>
              <a:rPr lang="en-US" sz="2000" dirty="0" err="1"/>
              <a:t>organisations</a:t>
            </a:r>
            <a:r>
              <a:rPr lang="en-US" sz="2000" dirty="0"/>
              <a:t> into the classroom to bring this module to life</a:t>
            </a:r>
          </a:p>
          <a:p>
            <a:endParaRPr lang="en-US" sz="2000" dirty="0"/>
          </a:p>
          <a:p>
            <a:endParaRPr lang="en-US" sz="2000" dirty="0"/>
          </a:p>
        </p:txBody>
      </p:sp>
      <p:pic>
        <p:nvPicPr>
          <p:cNvPr id="4" name="Picture 6" descr="Equality Stock Illustrations – 98,933 Equality Stock Illustrations, Vectors  &amp; Clipart - Dreamstime">
            <a:extLst>
              <a:ext uri="{FF2B5EF4-FFF2-40B4-BE49-F238E27FC236}">
                <a16:creationId xmlns:a16="http://schemas.microsoft.com/office/drawing/2014/main" id="{71792D43-AC2E-3888-2798-BEDB39E98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959" y="-1035496"/>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ext&#10;&#10;Description automatically generated">
            <a:extLst>
              <a:ext uri="{FF2B5EF4-FFF2-40B4-BE49-F238E27FC236}">
                <a16:creationId xmlns:a16="http://schemas.microsoft.com/office/drawing/2014/main" id="{46588E55-E5F4-F7B5-C726-46071727E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358" y="-1029297"/>
            <a:ext cx="5043906" cy="3078076"/>
          </a:xfrm>
          <a:prstGeom prst="rect">
            <a:avLst/>
          </a:prstGeom>
        </p:spPr>
      </p:pic>
    </p:spTree>
    <p:extLst>
      <p:ext uri="{BB962C8B-B14F-4D97-AF65-F5344CB8AC3E}">
        <p14:creationId xmlns:p14="http://schemas.microsoft.com/office/powerpoint/2010/main" val="23945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86D1-E382-499E-559A-7F1382931C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18C5A7-A51E-BD74-10BF-B8C5E4BA42B9}"/>
              </a:ext>
            </a:extLst>
          </p:cNvPr>
          <p:cNvSpPr>
            <a:spLocks noGrp="1"/>
          </p:cNvSpPr>
          <p:nvPr>
            <p:ph idx="1"/>
          </p:nvPr>
        </p:nvSpPr>
        <p:spPr>
          <a:xfrm>
            <a:off x="457200" y="2060848"/>
            <a:ext cx="8229600" cy="4525963"/>
          </a:xfrm>
        </p:spPr>
        <p:txBody>
          <a:bodyPr/>
          <a:lstStyle/>
          <a:p>
            <a:pPr marL="0" indent="0">
              <a:buNone/>
            </a:pPr>
            <a:r>
              <a:rPr lang="en-US" dirty="0"/>
              <a:t>Module overview</a:t>
            </a:r>
          </a:p>
          <a:p>
            <a:r>
              <a:rPr lang="en-US" sz="2000" b="1" dirty="0">
                <a:solidFill>
                  <a:srgbClr val="332EFF"/>
                </a:solidFill>
              </a:rPr>
              <a:t>Watch this video </a:t>
            </a:r>
            <a:r>
              <a:rPr lang="en-US" sz="2000" dirty="0">
                <a:hlinkClick r:id="rId2"/>
              </a:rPr>
              <a:t>https://www.youtube.com/watch?v=cZ53Dre0xxE</a:t>
            </a:r>
            <a:r>
              <a:rPr lang="en-US" sz="2000" dirty="0"/>
              <a:t> </a:t>
            </a:r>
          </a:p>
          <a:p>
            <a:r>
              <a:rPr lang="en-US" sz="2000" dirty="0"/>
              <a:t>This module builds on the work of the STEPS (Social, Technical &amp; Environmental Pathways to Sustainability) Centre, a £10million research </a:t>
            </a:r>
            <a:r>
              <a:rPr lang="en-US" sz="2000" dirty="0" err="1"/>
              <a:t>centre</a:t>
            </a:r>
            <a:r>
              <a:rPr lang="en-US" sz="2000" dirty="0"/>
              <a:t> at Sussex where David </a:t>
            </a:r>
            <a:r>
              <a:rPr lang="en-US" sz="2000" dirty="0" err="1"/>
              <a:t>Ockwell</a:t>
            </a:r>
            <a:r>
              <a:rPr lang="en-US" sz="2000" dirty="0"/>
              <a:t> was deputy director of research</a:t>
            </a:r>
          </a:p>
          <a:p>
            <a:r>
              <a:rPr lang="en-US" sz="2000" dirty="0"/>
              <a:t>It is the first time the work of the STEPS Centre has been made accessible to undergrad students &amp; builds on the Centre’s famous international summer school &amp; accompanying online course (which </a:t>
            </a:r>
            <a:r>
              <a:rPr lang="en-US" sz="2000" dirty="0" err="1"/>
              <a:t>Ockwell</a:t>
            </a:r>
            <a:r>
              <a:rPr lang="en-US" sz="2000" dirty="0"/>
              <a:t> wrote &amp; was geared towards PhD students)</a:t>
            </a:r>
          </a:p>
          <a:p>
            <a:r>
              <a:rPr lang="en-US" sz="2000" dirty="0"/>
              <a:t>The module gives you all you need to know to understand &amp; apply the STEPS Pathways Approach &amp; apply it in the real world</a:t>
            </a:r>
          </a:p>
          <a:p>
            <a:r>
              <a:rPr lang="en-US" sz="2000" dirty="0"/>
              <a:t>It also provides you with real world analytical skills + practical skills such as writing policy briefs to prepare for a career in sustainability</a:t>
            </a:r>
          </a:p>
          <a:p>
            <a:endParaRPr lang="en-US" sz="2000" dirty="0"/>
          </a:p>
        </p:txBody>
      </p:sp>
      <p:pic>
        <p:nvPicPr>
          <p:cNvPr id="4" name="Picture 6" descr="Equality Stock Illustrations – 98,933 Equality Stock Illustrations, Vectors  &amp; Clipart - Dreamstime">
            <a:extLst>
              <a:ext uri="{FF2B5EF4-FFF2-40B4-BE49-F238E27FC236}">
                <a16:creationId xmlns:a16="http://schemas.microsoft.com/office/drawing/2014/main" id="{71792D43-AC2E-3888-2798-BEDB39E98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959" y="-1035496"/>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10;&#10;Description automatically generated">
            <a:extLst>
              <a:ext uri="{FF2B5EF4-FFF2-40B4-BE49-F238E27FC236}">
                <a16:creationId xmlns:a16="http://schemas.microsoft.com/office/drawing/2014/main" id="{B381BF8B-44E9-8DA6-B649-3CECF60AD5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4358" y="-1029297"/>
            <a:ext cx="5043906" cy="3078076"/>
          </a:xfrm>
          <a:prstGeom prst="rect">
            <a:avLst/>
          </a:prstGeom>
        </p:spPr>
      </p:pic>
    </p:spTree>
    <p:extLst>
      <p:ext uri="{BB962C8B-B14F-4D97-AF65-F5344CB8AC3E}">
        <p14:creationId xmlns:p14="http://schemas.microsoft.com/office/powerpoint/2010/main" val="2277745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86D1-E382-499E-559A-7F1382931C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18C5A7-A51E-BD74-10BF-B8C5E4BA42B9}"/>
              </a:ext>
            </a:extLst>
          </p:cNvPr>
          <p:cNvSpPr>
            <a:spLocks noGrp="1"/>
          </p:cNvSpPr>
          <p:nvPr>
            <p:ph idx="1"/>
          </p:nvPr>
        </p:nvSpPr>
        <p:spPr>
          <a:xfrm>
            <a:off x="457200" y="2215405"/>
            <a:ext cx="8229600" cy="4525963"/>
          </a:xfrm>
        </p:spPr>
        <p:txBody>
          <a:bodyPr/>
          <a:lstStyle/>
          <a:p>
            <a:pPr marL="0" indent="0">
              <a:buNone/>
            </a:pPr>
            <a:r>
              <a:rPr lang="en-US" dirty="0"/>
              <a:t>Teaching method:</a:t>
            </a:r>
          </a:p>
          <a:p>
            <a:r>
              <a:rPr lang="en-US" sz="2000" dirty="0"/>
              <a:t>Each week you’ll engage in a 1 </a:t>
            </a:r>
            <a:r>
              <a:rPr lang="en-US" sz="2000" dirty="0" err="1"/>
              <a:t>hr</a:t>
            </a:r>
            <a:r>
              <a:rPr lang="en-US" sz="2000" dirty="0"/>
              <a:t> lecture and 2 </a:t>
            </a:r>
            <a:r>
              <a:rPr lang="en-US" sz="2000" dirty="0" err="1"/>
              <a:t>hr</a:t>
            </a:r>
            <a:r>
              <a:rPr lang="en-US" sz="2000" dirty="0"/>
              <a:t> workshop.</a:t>
            </a:r>
          </a:p>
          <a:p>
            <a:r>
              <a:rPr lang="en-US" sz="2000" dirty="0"/>
              <a:t>Workshops will be highly interactive &amp; peer led, helping you to understand on a deeper level the myriad perspectives of different types of stakeholders that </a:t>
            </a:r>
            <a:r>
              <a:rPr lang="en-US" sz="2000" dirty="0" err="1"/>
              <a:t>characterise</a:t>
            </a:r>
            <a:r>
              <a:rPr lang="en-US" sz="2000" dirty="0"/>
              <a:t> real world policy debates.</a:t>
            </a:r>
          </a:p>
          <a:p>
            <a:pPr marL="0" indent="0">
              <a:buNone/>
            </a:pPr>
            <a:r>
              <a:rPr lang="en-US" dirty="0"/>
              <a:t>Assessment</a:t>
            </a:r>
            <a:r>
              <a:rPr lang="en-US" sz="2000" dirty="0"/>
              <a:t>:</a:t>
            </a:r>
          </a:p>
          <a:p>
            <a:r>
              <a:rPr lang="en-US" sz="2000" dirty="0"/>
              <a:t>Policy brief, 2k words</a:t>
            </a:r>
          </a:p>
          <a:p>
            <a:r>
              <a:rPr lang="en-US" sz="2000" dirty="0"/>
              <a:t>Reflective essay, 3k words</a:t>
            </a:r>
          </a:p>
          <a:p>
            <a:pPr marL="0" indent="0">
              <a:buNone/>
            </a:pPr>
            <a:r>
              <a:rPr lang="en-US" dirty="0"/>
              <a:t>Formative feedback:</a:t>
            </a:r>
          </a:p>
          <a:p>
            <a:r>
              <a:rPr lang="en-US" sz="2000" dirty="0"/>
              <a:t>Students also get feedback from participation in a student led conference &amp; peer review of reading diaries</a:t>
            </a:r>
          </a:p>
          <a:p>
            <a:endParaRPr lang="en-US" sz="2000" dirty="0"/>
          </a:p>
        </p:txBody>
      </p:sp>
      <p:pic>
        <p:nvPicPr>
          <p:cNvPr id="4" name="Picture 6" descr="Equality Stock Illustrations – 98,933 Equality Stock Illustrations, Vectors  &amp; Clipart - Dreamstime">
            <a:extLst>
              <a:ext uri="{FF2B5EF4-FFF2-40B4-BE49-F238E27FC236}">
                <a16:creationId xmlns:a16="http://schemas.microsoft.com/office/drawing/2014/main" id="{71792D43-AC2E-3888-2798-BEDB39E98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959" y="-1035496"/>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10;&#10;Description automatically generated">
            <a:extLst>
              <a:ext uri="{FF2B5EF4-FFF2-40B4-BE49-F238E27FC236}">
                <a16:creationId xmlns:a16="http://schemas.microsoft.com/office/drawing/2014/main" id="{B89E4E9A-7CB7-706E-AB80-13010CA0A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358" y="-1029297"/>
            <a:ext cx="5043906" cy="3078076"/>
          </a:xfrm>
          <a:prstGeom prst="rect">
            <a:avLst/>
          </a:prstGeom>
        </p:spPr>
      </p:pic>
    </p:spTree>
    <p:extLst>
      <p:ext uri="{BB962C8B-B14F-4D97-AF65-F5344CB8AC3E}">
        <p14:creationId xmlns:p14="http://schemas.microsoft.com/office/powerpoint/2010/main" val="2881603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86D1-E382-499E-559A-7F1382931C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18C5A7-A51E-BD74-10BF-B8C5E4BA42B9}"/>
              </a:ext>
            </a:extLst>
          </p:cNvPr>
          <p:cNvSpPr>
            <a:spLocks noGrp="1"/>
          </p:cNvSpPr>
          <p:nvPr>
            <p:ph idx="1"/>
          </p:nvPr>
        </p:nvSpPr>
        <p:spPr>
          <a:xfrm>
            <a:off x="457200" y="2215405"/>
            <a:ext cx="8229600" cy="4525963"/>
          </a:xfrm>
        </p:spPr>
        <p:txBody>
          <a:bodyPr/>
          <a:lstStyle/>
          <a:p>
            <a:pPr marL="0" indent="0">
              <a:buNone/>
            </a:pPr>
            <a:r>
              <a:rPr lang="en-US" dirty="0"/>
              <a:t>About me</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I am Professor of Sustainability and International Development in the Dept of Geography and Global Studies School Impact Lead (meaning I am the person responsible for helping staff across the School to maximise the impact of their research and teaching on real world policy and practice). My research focuses on sustainability with a strong focus on the Global </a:t>
            </a:r>
            <a:r>
              <a:rPr lang="en-GB" sz="1800" dirty="0">
                <a:latin typeface="Calibri" panose="020F0502020204030204" pitchFamily="34" charset="0"/>
                <a:ea typeface="Calibri" panose="020F0502020204030204" pitchFamily="34" charset="0"/>
                <a:cs typeface="Times New Roman" panose="02020603050405020304" pitchFamily="18" charset="0"/>
              </a:rPr>
              <a:t>S</a:t>
            </a:r>
            <a:r>
              <a:rPr lang="en-GB" sz="1800" dirty="0">
                <a:effectLst/>
                <a:latin typeface="Calibri" panose="020F0502020204030204" pitchFamily="34" charset="0"/>
                <a:ea typeface="Calibri" panose="020F0502020204030204" pitchFamily="34" charset="0"/>
                <a:cs typeface="Times New Roman" panose="02020603050405020304" pitchFamily="18" charset="0"/>
              </a:rPr>
              <a:t>outh. In particular, I work on low carbon energy and international development, and on public engagement in low carbon behaviour change.</a:t>
            </a:r>
          </a:p>
          <a:p>
            <a:r>
              <a:rPr lang="en-GB" sz="1800" dirty="0">
                <a:latin typeface="Calibri" panose="020F0502020204030204" pitchFamily="34" charset="0"/>
                <a:ea typeface="Calibri" panose="020F0502020204030204" pitchFamily="34" charset="0"/>
                <a:cs typeface="Times New Roman" panose="02020603050405020304" pitchFamily="18" charset="0"/>
              </a:rPr>
              <a:t>I am also an advisor to the UN on global climate policy. My work has been adopted as policy by organisations such as the UN, World Bank and African Union, as well as </a:t>
            </a:r>
            <a:r>
              <a:rPr lang="en-GB" sz="1800" dirty="0">
                <a:effectLst/>
                <a:latin typeface="Calibri" panose="020F0502020204030204" pitchFamily="34" charset="0"/>
                <a:ea typeface="Calibri" panose="020F0502020204030204" pitchFamily="34" charset="0"/>
                <a:cs typeface="Times New Roman" panose="02020603050405020304" pitchFamily="18" charset="0"/>
              </a:rPr>
              <a:t>multiple countries across the Global South. I also do focussed work in the local community in Brighton and Hove via a not-for-profit, martial arts based community organisation that I am a director of and have networks across a range of local sustainability relevant organisations, including those working with surplus food, refugees and asylum seekers and many other diverse marginalised groups.</a:t>
            </a:r>
          </a:p>
          <a:p>
            <a:endParaRPr lang="en-US" dirty="0"/>
          </a:p>
        </p:txBody>
      </p:sp>
      <p:pic>
        <p:nvPicPr>
          <p:cNvPr id="4" name="Picture 6" descr="Equality Stock Illustrations – 98,933 Equality Stock Illustrations, Vectors  &amp; Clipart - Dreamstime">
            <a:extLst>
              <a:ext uri="{FF2B5EF4-FFF2-40B4-BE49-F238E27FC236}">
                <a16:creationId xmlns:a16="http://schemas.microsoft.com/office/drawing/2014/main" id="{71792D43-AC2E-3888-2798-BEDB39E98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959" y="-1035496"/>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10;&#10;Description automatically generated">
            <a:extLst>
              <a:ext uri="{FF2B5EF4-FFF2-40B4-BE49-F238E27FC236}">
                <a16:creationId xmlns:a16="http://schemas.microsoft.com/office/drawing/2014/main" id="{3A5EBF37-219A-98E5-FADF-5842F2C0AA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358" y="-1029297"/>
            <a:ext cx="5043906" cy="3078076"/>
          </a:xfrm>
          <a:prstGeom prst="rect">
            <a:avLst/>
          </a:prstGeom>
        </p:spPr>
      </p:pic>
      <p:pic>
        <p:nvPicPr>
          <p:cNvPr id="6" name="Picture 5">
            <a:extLst>
              <a:ext uri="{FF2B5EF4-FFF2-40B4-BE49-F238E27FC236}">
                <a16:creationId xmlns:a16="http://schemas.microsoft.com/office/drawing/2014/main" id="{CEF12D5F-573E-F1EC-9945-9F5A24653167}"/>
              </a:ext>
            </a:extLst>
          </p:cNvPr>
          <p:cNvPicPr>
            <a:picLocks noChangeAspect="1"/>
          </p:cNvPicPr>
          <p:nvPr/>
        </p:nvPicPr>
        <p:blipFill>
          <a:blip r:embed="rId4"/>
          <a:stretch>
            <a:fillRect/>
          </a:stretch>
        </p:blipFill>
        <p:spPr>
          <a:xfrm>
            <a:off x="7261041" y="816117"/>
            <a:ext cx="1273115" cy="1693243"/>
          </a:xfrm>
          <a:prstGeom prst="rect">
            <a:avLst/>
          </a:prstGeom>
        </p:spPr>
      </p:pic>
    </p:spTree>
    <p:extLst>
      <p:ext uri="{BB962C8B-B14F-4D97-AF65-F5344CB8AC3E}">
        <p14:creationId xmlns:p14="http://schemas.microsoft.com/office/powerpoint/2010/main" val="322527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86D1-E382-499E-559A-7F1382931C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18C5A7-A51E-BD74-10BF-B8C5E4BA42B9}"/>
              </a:ext>
            </a:extLst>
          </p:cNvPr>
          <p:cNvSpPr>
            <a:spLocks noGrp="1"/>
          </p:cNvSpPr>
          <p:nvPr>
            <p:ph idx="1"/>
          </p:nvPr>
        </p:nvSpPr>
        <p:spPr>
          <a:xfrm>
            <a:off x="618455" y="2237717"/>
            <a:ext cx="7049889" cy="2690679"/>
          </a:xfrm>
        </p:spPr>
        <p:txBody>
          <a:bodyPr/>
          <a:lstStyle/>
          <a:p>
            <a:pPr marL="0" indent="0">
              <a:buNone/>
            </a:pPr>
            <a:r>
              <a:rPr lang="en-US" dirty="0"/>
              <a:t>Suggested introductory reading</a:t>
            </a:r>
          </a:p>
          <a:p>
            <a:pPr marL="0" indent="0">
              <a:buNone/>
            </a:pPr>
            <a:endParaRPr lang="en-US" dirty="0"/>
          </a:p>
        </p:txBody>
      </p:sp>
      <p:pic>
        <p:nvPicPr>
          <p:cNvPr id="4" name="Picture 6" descr="Equality Stock Illustrations – 98,933 Equality Stock Illustrations, Vectors  &amp; Clipart - Dreamstime">
            <a:extLst>
              <a:ext uri="{FF2B5EF4-FFF2-40B4-BE49-F238E27FC236}">
                <a16:creationId xmlns:a16="http://schemas.microsoft.com/office/drawing/2014/main" id="{71792D43-AC2E-3888-2798-BEDB39E98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959" y="-1035496"/>
            <a:ext cx="506530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ynamic Sustainabilities: Technology, Environment, Social Justice (Pathways  to Sustainability): Amazon.co.uk: Leach, Melissa: 9781849710930: Books">
            <a:extLst>
              <a:ext uri="{FF2B5EF4-FFF2-40B4-BE49-F238E27FC236}">
                <a16:creationId xmlns:a16="http://schemas.microsoft.com/office/drawing/2014/main" id="{2D27E05A-4BD4-C914-8C7F-2CAA1769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90" y="2867033"/>
            <a:ext cx="1764512" cy="26906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ustainable Energy for All: Innovation, technology and pro-poor green">
            <a:extLst>
              <a:ext uri="{FF2B5EF4-FFF2-40B4-BE49-F238E27FC236}">
                <a16:creationId xmlns:a16="http://schemas.microsoft.com/office/drawing/2014/main" id="{FBE1A85E-E316-81E7-837C-4CDE70BBE2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3399" y="2904552"/>
            <a:ext cx="2286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y We Disagree about Climate Change: Understanding Controversy, Inaction and Opportunity (Paperback)">
            <a:extLst>
              <a:ext uri="{FF2B5EF4-FFF2-40B4-BE49-F238E27FC236}">
                <a16:creationId xmlns:a16="http://schemas.microsoft.com/office/drawing/2014/main" id="{377921FB-D782-4285-BA5C-B6F7BDF5C2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345" y="3487018"/>
            <a:ext cx="2066810"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Politics of Environmental Discourse: Ecological Modernization and the Policy Process (Paperback)">
            <a:extLst>
              <a:ext uri="{FF2B5EF4-FFF2-40B4-BE49-F238E27FC236}">
                <a16:creationId xmlns:a16="http://schemas.microsoft.com/office/drawing/2014/main" id="{D95C1FA8-F414-0F92-B295-09C7302A58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4643" y="3055584"/>
            <a:ext cx="2286000" cy="35277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10;&#10;Description automatically generated">
            <a:extLst>
              <a:ext uri="{FF2B5EF4-FFF2-40B4-BE49-F238E27FC236}">
                <a16:creationId xmlns:a16="http://schemas.microsoft.com/office/drawing/2014/main" id="{166ABB61-A0B2-A199-24EF-AC4FA9AD6D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4358" y="-1029297"/>
            <a:ext cx="5043906" cy="3078076"/>
          </a:xfrm>
          <a:prstGeom prst="rect">
            <a:avLst/>
          </a:prstGeom>
        </p:spPr>
      </p:pic>
    </p:spTree>
    <p:extLst>
      <p:ext uri="{BB962C8B-B14F-4D97-AF65-F5344CB8AC3E}">
        <p14:creationId xmlns:p14="http://schemas.microsoft.com/office/powerpoint/2010/main" val="987544322"/>
      </p:ext>
    </p:extLst>
  </p:cSld>
  <p:clrMapOvr>
    <a:masterClrMapping/>
  </p:clrMapOvr>
</p:sld>
</file>

<file path=ppt/theme/theme1.xml><?xml version="1.0" encoding="utf-8"?>
<a:theme xmlns:a="http://schemas.openxmlformats.org/drawingml/2006/main" name="SERGpresentationML">
  <a:themeElements>
    <a:clrScheme name="SERGpresentationML.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ERGpresentationML.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RGpresentationML.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RGpresentationML.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RGpresentationML.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RGpresentationML.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RGpresentationML.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RGpresentationML.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RGpresentationML.pp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RGpresentationML.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RGpresentationML.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RGpresentationML.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RGpresentationML.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RGpresentationML.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SERGpresentationML.ppt</Template>
  <TotalTime>6450</TotalTime>
  <Words>571</Words>
  <Application>Microsoft Macintosh PowerPoint</Application>
  <PresentationFormat>On-screen Show (4:3)</PresentationFormat>
  <Paragraphs>27</Paragraphs>
  <Slides>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SERGpresentationML</vt:lpstr>
      <vt:lpstr>      Advanced Sustainable Development  Sustainability in Policy and Practice </vt:lpstr>
      <vt:lpstr>PowerPoint Presentation</vt:lpstr>
      <vt:lpstr>PowerPoint Presentation</vt:lpstr>
      <vt:lpstr>PowerPoint Presentation</vt:lpstr>
      <vt:lpstr>PowerPoint Presentation</vt:lpstr>
      <vt:lpstr>PowerPoint Presentation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Pathways to Sustainability: environment and development challenges</dc:title>
  <dc:creator>oliverb</dc:creator>
  <cp:lastModifiedBy>David Ockwell</cp:lastModifiedBy>
  <cp:revision>241</cp:revision>
  <cp:lastPrinted>2014-05-10T10:27:18Z</cp:lastPrinted>
  <dcterms:created xsi:type="dcterms:W3CDTF">2007-05-10T12:00:12Z</dcterms:created>
  <dcterms:modified xsi:type="dcterms:W3CDTF">2023-03-01T11:18:58Z</dcterms:modified>
</cp:coreProperties>
</file>