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7"/>
  </p:notesMasterIdLst>
  <p:sldIdLst>
    <p:sldId id="256" r:id="rId2"/>
    <p:sldId id="260" r:id="rId3"/>
    <p:sldId id="262" r:id="rId4"/>
    <p:sldId id="259" r:id="rId5"/>
    <p:sldId id="25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69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83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72CD93-5DCE-4C87-B3AA-1A7D72BB6726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EB4D408-5B24-4A4E-BE2E-A68010502FBC}">
      <dgm:prSet custT="1"/>
      <dgm:spPr/>
      <dgm:t>
        <a:bodyPr/>
        <a:lstStyle/>
        <a:p>
          <a:r>
            <a:rPr lang="en-US" sz="2800" dirty="0"/>
            <a:t>Global finance</a:t>
          </a:r>
          <a:r>
            <a:rPr lang="en-US" sz="2800" baseline="0" dirty="0"/>
            <a:t> and housing affordability</a:t>
          </a:r>
          <a:endParaRPr lang="en-US" sz="2800" dirty="0"/>
        </a:p>
      </dgm:t>
    </dgm:pt>
    <dgm:pt modelId="{91D52AD7-BA79-4016-B3BD-B4EE4C077B45}" type="parTrans" cxnId="{D1F81948-DF47-4C00-A485-EB35AD839AFE}">
      <dgm:prSet/>
      <dgm:spPr/>
      <dgm:t>
        <a:bodyPr/>
        <a:lstStyle/>
        <a:p>
          <a:endParaRPr lang="en-US"/>
        </a:p>
      </dgm:t>
    </dgm:pt>
    <dgm:pt modelId="{476650F8-1F46-4599-84A3-3DEF4E5B15D6}" type="sibTrans" cxnId="{D1F81948-DF47-4C00-A485-EB35AD839AFE}">
      <dgm:prSet/>
      <dgm:spPr/>
      <dgm:t>
        <a:bodyPr/>
        <a:lstStyle/>
        <a:p>
          <a:endParaRPr lang="en-US"/>
        </a:p>
      </dgm:t>
    </dgm:pt>
    <dgm:pt modelId="{07B3FBF4-776F-4038-8971-FBA5FD3DF974}">
      <dgm:prSet custT="1"/>
      <dgm:spPr/>
      <dgm:t>
        <a:bodyPr/>
        <a:lstStyle/>
        <a:p>
          <a:r>
            <a:rPr lang="en-US" sz="2800" dirty="0"/>
            <a:t>In/visible </a:t>
          </a:r>
        </a:p>
        <a:p>
          <a:r>
            <a:rPr lang="en-US" sz="2800" dirty="0"/>
            <a:t>homelessness</a:t>
          </a:r>
        </a:p>
      </dgm:t>
    </dgm:pt>
    <dgm:pt modelId="{B9DC1927-9FA8-4ABB-8040-292BC05BB63B}" type="parTrans" cxnId="{2802EE39-2A76-4437-867D-F63489ED62E5}">
      <dgm:prSet/>
      <dgm:spPr/>
      <dgm:t>
        <a:bodyPr/>
        <a:lstStyle/>
        <a:p>
          <a:endParaRPr lang="en-US"/>
        </a:p>
      </dgm:t>
    </dgm:pt>
    <dgm:pt modelId="{D18356FE-BA44-4D1F-B69D-906C123E0798}" type="sibTrans" cxnId="{2802EE39-2A76-4437-867D-F63489ED62E5}">
      <dgm:prSet/>
      <dgm:spPr/>
      <dgm:t>
        <a:bodyPr/>
        <a:lstStyle/>
        <a:p>
          <a:endParaRPr lang="en-US"/>
        </a:p>
      </dgm:t>
    </dgm:pt>
    <dgm:pt modelId="{30165571-CB70-4C5B-9736-CDED952F0F9D}">
      <dgm:prSet custT="1"/>
      <dgm:spPr/>
      <dgm:t>
        <a:bodyPr/>
        <a:lstStyle/>
        <a:p>
          <a:r>
            <a:rPr lang="en-US" sz="2800" dirty="0"/>
            <a:t>Domestic and care work</a:t>
          </a:r>
        </a:p>
      </dgm:t>
    </dgm:pt>
    <dgm:pt modelId="{8B30209E-BE8B-4980-AA6C-4DE4B8378DC7}" type="parTrans" cxnId="{7EEA0E51-D231-4531-8F1E-FDEDAE243331}">
      <dgm:prSet/>
      <dgm:spPr/>
      <dgm:t>
        <a:bodyPr/>
        <a:lstStyle/>
        <a:p>
          <a:endParaRPr lang="en-US"/>
        </a:p>
      </dgm:t>
    </dgm:pt>
    <dgm:pt modelId="{3DE38EFE-706B-47B8-878B-EF03B31B965B}" type="sibTrans" cxnId="{7EEA0E51-D231-4531-8F1E-FDEDAE243331}">
      <dgm:prSet/>
      <dgm:spPr/>
      <dgm:t>
        <a:bodyPr/>
        <a:lstStyle/>
        <a:p>
          <a:endParaRPr lang="en-US"/>
        </a:p>
      </dgm:t>
    </dgm:pt>
    <dgm:pt modelId="{D2158CCC-7DBC-4EA2-9A12-1733EEE47A47}">
      <dgm:prSet custT="1"/>
      <dgm:spPr/>
      <dgm:t>
        <a:bodyPr/>
        <a:lstStyle/>
        <a:p>
          <a:r>
            <a:rPr lang="en-US" sz="2800" dirty="0"/>
            <a:t>Home mobilities</a:t>
          </a:r>
        </a:p>
      </dgm:t>
    </dgm:pt>
    <dgm:pt modelId="{BFDA4157-225C-4394-883F-7536B4EB9D3D}" type="parTrans" cxnId="{4C698F11-B216-432C-A9C5-462094E2AB1E}">
      <dgm:prSet/>
      <dgm:spPr/>
      <dgm:t>
        <a:bodyPr/>
        <a:lstStyle/>
        <a:p>
          <a:endParaRPr lang="en-US"/>
        </a:p>
      </dgm:t>
    </dgm:pt>
    <dgm:pt modelId="{61846E21-2806-4A5E-80A7-BEA747E11690}" type="sibTrans" cxnId="{4C698F11-B216-432C-A9C5-462094E2AB1E}">
      <dgm:prSet/>
      <dgm:spPr/>
      <dgm:t>
        <a:bodyPr/>
        <a:lstStyle/>
        <a:p>
          <a:endParaRPr lang="en-US"/>
        </a:p>
      </dgm:t>
    </dgm:pt>
    <dgm:pt modelId="{DF58F31D-0EF3-42AD-8B02-6E5220CC0D55}">
      <dgm:prSet custT="1"/>
      <dgm:spPr/>
      <dgm:t>
        <a:bodyPr/>
        <a:lstStyle/>
        <a:p>
          <a:r>
            <a:rPr lang="en-US" sz="2800" dirty="0"/>
            <a:t>Queering home</a:t>
          </a:r>
        </a:p>
      </dgm:t>
    </dgm:pt>
    <dgm:pt modelId="{A1B8A72A-C911-4806-94CF-7DA6096478AB}" type="parTrans" cxnId="{73C03414-955F-45A9-A588-10FF41C2858E}">
      <dgm:prSet/>
      <dgm:spPr/>
      <dgm:t>
        <a:bodyPr/>
        <a:lstStyle/>
        <a:p>
          <a:endParaRPr lang="en-US"/>
        </a:p>
      </dgm:t>
    </dgm:pt>
    <dgm:pt modelId="{AEFD72F3-2602-4E03-9505-76BFA00BC16D}" type="sibTrans" cxnId="{73C03414-955F-45A9-A588-10FF41C2858E}">
      <dgm:prSet/>
      <dgm:spPr/>
      <dgm:t>
        <a:bodyPr/>
        <a:lstStyle/>
        <a:p>
          <a:endParaRPr lang="en-US"/>
        </a:p>
      </dgm:t>
    </dgm:pt>
    <dgm:pt modelId="{F44F1ECE-4C79-4142-AB72-6F22C4311CAC}">
      <dgm:prSet custT="1"/>
      <dgm:spPr/>
      <dgm:t>
        <a:bodyPr/>
        <a:lstStyle/>
        <a:p>
          <a:r>
            <a:rPr lang="en-US" sz="2800" dirty="0"/>
            <a:t>Ageing-in-place</a:t>
          </a:r>
        </a:p>
      </dgm:t>
    </dgm:pt>
    <dgm:pt modelId="{E619C902-DEAF-2D4C-8213-A973A7665AE8}" type="parTrans" cxnId="{552380B2-99DC-5E46-B097-054862CB4BEE}">
      <dgm:prSet/>
      <dgm:spPr/>
      <dgm:t>
        <a:bodyPr/>
        <a:lstStyle/>
        <a:p>
          <a:endParaRPr lang="en-GB"/>
        </a:p>
      </dgm:t>
    </dgm:pt>
    <dgm:pt modelId="{6919C887-CB8C-D944-B8D6-240FB4612A68}" type="sibTrans" cxnId="{552380B2-99DC-5E46-B097-054862CB4BEE}">
      <dgm:prSet/>
      <dgm:spPr/>
      <dgm:t>
        <a:bodyPr/>
        <a:lstStyle/>
        <a:p>
          <a:endParaRPr lang="en-GB"/>
        </a:p>
      </dgm:t>
    </dgm:pt>
    <dgm:pt modelId="{25CDF437-9684-E04F-B532-DCA3B0E99EB6}">
      <dgm:prSet custT="1"/>
      <dgm:spPr/>
      <dgm:t>
        <a:bodyPr/>
        <a:lstStyle/>
        <a:p>
          <a:r>
            <a:rPr lang="en-US" sz="2800" dirty="0"/>
            <a:t>Home and the  life course</a:t>
          </a:r>
        </a:p>
      </dgm:t>
    </dgm:pt>
    <dgm:pt modelId="{4CB6CB2B-FBC2-2847-ABFF-9980EE270474}" type="parTrans" cxnId="{5C9835C8-B3C1-264A-9935-E1389D770484}">
      <dgm:prSet/>
      <dgm:spPr/>
      <dgm:t>
        <a:bodyPr/>
        <a:lstStyle/>
        <a:p>
          <a:endParaRPr lang="en-GB"/>
        </a:p>
      </dgm:t>
    </dgm:pt>
    <dgm:pt modelId="{F75B64FF-BB41-7E42-8062-D27CB1086C51}" type="sibTrans" cxnId="{5C9835C8-B3C1-264A-9935-E1389D770484}">
      <dgm:prSet/>
      <dgm:spPr/>
      <dgm:t>
        <a:bodyPr/>
        <a:lstStyle/>
        <a:p>
          <a:endParaRPr lang="en-GB"/>
        </a:p>
      </dgm:t>
    </dgm:pt>
    <dgm:pt modelId="{7185510A-6835-A44A-A225-0FA47BB76959}">
      <dgm:prSet custT="1"/>
      <dgm:spPr/>
      <dgm:t>
        <a:bodyPr/>
        <a:lstStyle/>
        <a:p>
          <a:r>
            <a:rPr lang="en-US" sz="2800" dirty="0"/>
            <a:t>Materialities of belonging</a:t>
          </a:r>
        </a:p>
      </dgm:t>
    </dgm:pt>
    <dgm:pt modelId="{368BEA72-35DA-394B-A512-8EE3C51541D6}" type="parTrans" cxnId="{2007CE74-C51B-B947-8341-7AD17FAEC05F}">
      <dgm:prSet/>
      <dgm:spPr/>
      <dgm:t>
        <a:bodyPr/>
        <a:lstStyle/>
        <a:p>
          <a:endParaRPr lang="en-GB"/>
        </a:p>
      </dgm:t>
    </dgm:pt>
    <dgm:pt modelId="{C934FE88-0D3D-BB4A-A205-18C3B294F01B}" type="sibTrans" cxnId="{2007CE74-C51B-B947-8341-7AD17FAEC05F}">
      <dgm:prSet/>
      <dgm:spPr/>
      <dgm:t>
        <a:bodyPr/>
        <a:lstStyle/>
        <a:p>
          <a:endParaRPr lang="en-GB"/>
        </a:p>
      </dgm:t>
    </dgm:pt>
    <dgm:pt modelId="{E3BAAEDD-3DE9-BD4B-BE79-EC7D4122EB6A}">
      <dgm:prSet custT="1"/>
      <dgm:spPr/>
      <dgm:t>
        <a:bodyPr/>
        <a:lstStyle/>
        <a:p>
          <a:r>
            <a:rPr lang="en-GB" sz="2800" dirty="0"/>
            <a:t>Diverse living arrangements</a:t>
          </a:r>
        </a:p>
      </dgm:t>
    </dgm:pt>
    <dgm:pt modelId="{553E1A9A-BDEE-CC42-A255-5A883B867E1E}" type="parTrans" cxnId="{1AC7EB1E-5AE3-5145-BD24-32CF6D15AB66}">
      <dgm:prSet/>
      <dgm:spPr/>
      <dgm:t>
        <a:bodyPr/>
        <a:lstStyle/>
        <a:p>
          <a:endParaRPr lang="en-GB"/>
        </a:p>
      </dgm:t>
    </dgm:pt>
    <dgm:pt modelId="{0394D1CB-5C81-7341-B7FE-2979422ABF29}" type="sibTrans" cxnId="{1AC7EB1E-5AE3-5145-BD24-32CF6D15AB66}">
      <dgm:prSet/>
      <dgm:spPr/>
      <dgm:t>
        <a:bodyPr/>
        <a:lstStyle/>
        <a:p>
          <a:endParaRPr lang="en-GB"/>
        </a:p>
      </dgm:t>
    </dgm:pt>
    <dgm:pt modelId="{ABB49D0B-0D01-4E4C-AF21-306EC4E967E3}" type="pres">
      <dgm:prSet presAssocID="{2272CD93-5DCE-4C87-B3AA-1A7D72BB6726}" presName="diagram" presStyleCnt="0">
        <dgm:presLayoutVars>
          <dgm:dir/>
          <dgm:resizeHandles val="exact"/>
        </dgm:presLayoutVars>
      </dgm:prSet>
      <dgm:spPr/>
    </dgm:pt>
    <dgm:pt modelId="{937CA04E-CFB4-DE4C-BBE9-F0349B5DF459}" type="pres">
      <dgm:prSet presAssocID="{BEB4D408-5B24-4A4E-BE2E-A68010502FBC}" presName="node" presStyleLbl="node1" presStyleIdx="0" presStyleCnt="9">
        <dgm:presLayoutVars>
          <dgm:bulletEnabled val="1"/>
        </dgm:presLayoutVars>
      </dgm:prSet>
      <dgm:spPr/>
    </dgm:pt>
    <dgm:pt modelId="{44962598-758C-5248-8CCB-6E4041377C05}" type="pres">
      <dgm:prSet presAssocID="{476650F8-1F46-4599-84A3-3DEF4E5B15D6}" presName="sibTrans" presStyleCnt="0"/>
      <dgm:spPr/>
    </dgm:pt>
    <dgm:pt modelId="{59EB68E4-4F10-3C41-8B2E-28CF9E234DFB}" type="pres">
      <dgm:prSet presAssocID="{07B3FBF4-776F-4038-8971-FBA5FD3DF974}" presName="node" presStyleLbl="node1" presStyleIdx="1" presStyleCnt="9">
        <dgm:presLayoutVars>
          <dgm:bulletEnabled val="1"/>
        </dgm:presLayoutVars>
      </dgm:prSet>
      <dgm:spPr/>
    </dgm:pt>
    <dgm:pt modelId="{44CA3CE6-4190-4246-A8BD-C5A53DFF5C94}" type="pres">
      <dgm:prSet presAssocID="{D18356FE-BA44-4D1F-B69D-906C123E0798}" presName="sibTrans" presStyleCnt="0"/>
      <dgm:spPr/>
    </dgm:pt>
    <dgm:pt modelId="{E73103C4-EBE7-AA45-A7C8-FB7EE022AD5E}" type="pres">
      <dgm:prSet presAssocID="{30165571-CB70-4C5B-9736-CDED952F0F9D}" presName="node" presStyleLbl="node1" presStyleIdx="2" presStyleCnt="9">
        <dgm:presLayoutVars>
          <dgm:bulletEnabled val="1"/>
        </dgm:presLayoutVars>
      </dgm:prSet>
      <dgm:spPr/>
    </dgm:pt>
    <dgm:pt modelId="{B32163A0-E108-8745-A89A-ADB0C90A2257}" type="pres">
      <dgm:prSet presAssocID="{3DE38EFE-706B-47B8-878B-EF03B31B965B}" presName="sibTrans" presStyleCnt="0"/>
      <dgm:spPr/>
    </dgm:pt>
    <dgm:pt modelId="{C3121107-7962-794A-9A01-E9FDE7D72FAB}" type="pres">
      <dgm:prSet presAssocID="{D2158CCC-7DBC-4EA2-9A12-1733EEE47A47}" presName="node" presStyleLbl="node1" presStyleIdx="3" presStyleCnt="9">
        <dgm:presLayoutVars>
          <dgm:bulletEnabled val="1"/>
        </dgm:presLayoutVars>
      </dgm:prSet>
      <dgm:spPr/>
    </dgm:pt>
    <dgm:pt modelId="{B7FCD560-A098-FC44-94A1-9A65FDFDC216}" type="pres">
      <dgm:prSet presAssocID="{61846E21-2806-4A5E-80A7-BEA747E11690}" presName="sibTrans" presStyleCnt="0"/>
      <dgm:spPr/>
    </dgm:pt>
    <dgm:pt modelId="{AE539A70-7DCF-7F4F-B0F4-A4883C157F18}" type="pres">
      <dgm:prSet presAssocID="{DF58F31D-0EF3-42AD-8B02-6E5220CC0D55}" presName="node" presStyleLbl="node1" presStyleIdx="4" presStyleCnt="9">
        <dgm:presLayoutVars>
          <dgm:bulletEnabled val="1"/>
        </dgm:presLayoutVars>
      </dgm:prSet>
      <dgm:spPr/>
    </dgm:pt>
    <dgm:pt modelId="{8F67D3AD-8BDD-0D42-B488-844BFA6F3991}" type="pres">
      <dgm:prSet presAssocID="{AEFD72F3-2602-4E03-9505-76BFA00BC16D}" presName="sibTrans" presStyleCnt="0"/>
      <dgm:spPr/>
    </dgm:pt>
    <dgm:pt modelId="{AEEA292F-0CE9-8E4E-8B14-51D6464DA034}" type="pres">
      <dgm:prSet presAssocID="{E3BAAEDD-3DE9-BD4B-BE79-EC7D4122EB6A}" presName="node" presStyleLbl="node1" presStyleIdx="5" presStyleCnt="9">
        <dgm:presLayoutVars>
          <dgm:bulletEnabled val="1"/>
        </dgm:presLayoutVars>
      </dgm:prSet>
      <dgm:spPr/>
    </dgm:pt>
    <dgm:pt modelId="{2B9A6622-CB72-384C-AC08-DA04DDB2EB14}" type="pres">
      <dgm:prSet presAssocID="{0394D1CB-5C81-7341-B7FE-2979422ABF29}" presName="sibTrans" presStyleCnt="0"/>
      <dgm:spPr/>
    </dgm:pt>
    <dgm:pt modelId="{5AE1B20D-C0A2-1F4C-AE13-7C38E95F331E}" type="pres">
      <dgm:prSet presAssocID="{F44F1ECE-4C79-4142-AB72-6F22C4311CAC}" presName="node" presStyleLbl="node1" presStyleIdx="6" presStyleCnt="9">
        <dgm:presLayoutVars>
          <dgm:bulletEnabled val="1"/>
        </dgm:presLayoutVars>
      </dgm:prSet>
      <dgm:spPr/>
    </dgm:pt>
    <dgm:pt modelId="{1D527801-E38D-6945-BE74-A199288AE7CD}" type="pres">
      <dgm:prSet presAssocID="{6919C887-CB8C-D944-B8D6-240FB4612A68}" presName="sibTrans" presStyleCnt="0"/>
      <dgm:spPr/>
    </dgm:pt>
    <dgm:pt modelId="{7E81AEA9-283D-4C44-9A96-370BA15C0F29}" type="pres">
      <dgm:prSet presAssocID="{25CDF437-9684-E04F-B532-DCA3B0E99EB6}" presName="node" presStyleLbl="node1" presStyleIdx="7" presStyleCnt="9">
        <dgm:presLayoutVars>
          <dgm:bulletEnabled val="1"/>
        </dgm:presLayoutVars>
      </dgm:prSet>
      <dgm:spPr/>
    </dgm:pt>
    <dgm:pt modelId="{AFE634A3-2F86-B14A-AFC5-6A3D612584F6}" type="pres">
      <dgm:prSet presAssocID="{F75B64FF-BB41-7E42-8062-D27CB1086C51}" presName="sibTrans" presStyleCnt="0"/>
      <dgm:spPr/>
    </dgm:pt>
    <dgm:pt modelId="{E871F886-C3E5-7D41-8A71-C6DD5337E3CC}" type="pres">
      <dgm:prSet presAssocID="{7185510A-6835-A44A-A225-0FA47BB76959}" presName="node" presStyleLbl="node1" presStyleIdx="8" presStyleCnt="9">
        <dgm:presLayoutVars>
          <dgm:bulletEnabled val="1"/>
        </dgm:presLayoutVars>
      </dgm:prSet>
      <dgm:spPr/>
    </dgm:pt>
  </dgm:ptLst>
  <dgm:cxnLst>
    <dgm:cxn modelId="{4C698F11-B216-432C-A9C5-462094E2AB1E}" srcId="{2272CD93-5DCE-4C87-B3AA-1A7D72BB6726}" destId="{D2158CCC-7DBC-4EA2-9A12-1733EEE47A47}" srcOrd="3" destOrd="0" parTransId="{BFDA4157-225C-4394-883F-7536B4EB9D3D}" sibTransId="{61846E21-2806-4A5E-80A7-BEA747E11690}"/>
    <dgm:cxn modelId="{73C03414-955F-45A9-A588-10FF41C2858E}" srcId="{2272CD93-5DCE-4C87-B3AA-1A7D72BB6726}" destId="{DF58F31D-0EF3-42AD-8B02-6E5220CC0D55}" srcOrd="4" destOrd="0" parTransId="{A1B8A72A-C911-4806-94CF-7DA6096478AB}" sibTransId="{AEFD72F3-2602-4E03-9505-76BFA00BC16D}"/>
    <dgm:cxn modelId="{1AC7EB1E-5AE3-5145-BD24-32CF6D15AB66}" srcId="{2272CD93-5DCE-4C87-B3AA-1A7D72BB6726}" destId="{E3BAAEDD-3DE9-BD4B-BE79-EC7D4122EB6A}" srcOrd="5" destOrd="0" parTransId="{553E1A9A-BDEE-CC42-A255-5A883B867E1E}" sibTransId="{0394D1CB-5C81-7341-B7FE-2979422ABF29}"/>
    <dgm:cxn modelId="{A0E38B26-2491-284C-8807-0901CB3AD93D}" type="presOf" srcId="{BEB4D408-5B24-4A4E-BE2E-A68010502FBC}" destId="{937CA04E-CFB4-DE4C-BBE9-F0349B5DF459}" srcOrd="0" destOrd="0" presId="urn:microsoft.com/office/officeart/2005/8/layout/default"/>
    <dgm:cxn modelId="{7784C62C-D427-094C-AB35-5C210C459780}" type="presOf" srcId="{2272CD93-5DCE-4C87-B3AA-1A7D72BB6726}" destId="{ABB49D0B-0D01-4E4C-AF21-306EC4E967E3}" srcOrd="0" destOrd="0" presId="urn:microsoft.com/office/officeart/2005/8/layout/default"/>
    <dgm:cxn modelId="{BF10412D-0C17-604F-BACF-7D2AAE4D4EA4}" type="presOf" srcId="{DF58F31D-0EF3-42AD-8B02-6E5220CC0D55}" destId="{AE539A70-7DCF-7F4F-B0F4-A4883C157F18}" srcOrd="0" destOrd="0" presId="urn:microsoft.com/office/officeart/2005/8/layout/default"/>
    <dgm:cxn modelId="{2802EE39-2A76-4437-867D-F63489ED62E5}" srcId="{2272CD93-5DCE-4C87-B3AA-1A7D72BB6726}" destId="{07B3FBF4-776F-4038-8971-FBA5FD3DF974}" srcOrd="1" destOrd="0" parTransId="{B9DC1927-9FA8-4ABB-8040-292BC05BB63B}" sibTransId="{D18356FE-BA44-4D1F-B69D-906C123E0798}"/>
    <dgm:cxn modelId="{062F403F-F231-E345-985B-4369103CF0BC}" type="presOf" srcId="{30165571-CB70-4C5B-9736-CDED952F0F9D}" destId="{E73103C4-EBE7-AA45-A7C8-FB7EE022AD5E}" srcOrd="0" destOrd="0" presId="urn:microsoft.com/office/officeart/2005/8/layout/default"/>
    <dgm:cxn modelId="{B8293C41-3E98-A745-AB47-7B7509AB3F2A}" type="presOf" srcId="{25CDF437-9684-E04F-B532-DCA3B0E99EB6}" destId="{7E81AEA9-283D-4C44-9A96-370BA15C0F29}" srcOrd="0" destOrd="0" presId="urn:microsoft.com/office/officeart/2005/8/layout/default"/>
    <dgm:cxn modelId="{D1F81948-DF47-4C00-A485-EB35AD839AFE}" srcId="{2272CD93-5DCE-4C87-B3AA-1A7D72BB6726}" destId="{BEB4D408-5B24-4A4E-BE2E-A68010502FBC}" srcOrd="0" destOrd="0" parTransId="{91D52AD7-BA79-4016-B3BD-B4EE4C077B45}" sibTransId="{476650F8-1F46-4599-84A3-3DEF4E5B15D6}"/>
    <dgm:cxn modelId="{183BAE4E-3935-7E44-988D-EAB1E24DAF7A}" type="presOf" srcId="{7185510A-6835-A44A-A225-0FA47BB76959}" destId="{E871F886-C3E5-7D41-8A71-C6DD5337E3CC}" srcOrd="0" destOrd="0" presId="urn:microsoft.com/office/officeart/2005/8/layout/default"/>
    <dgm:cxn modelId="{6CE29C4F-6CC5-4446-85CA-950ED790CCC7}" type="presOf" srcId="{F44F1ECE-4C79-4142-AB72-6F22C4311CAC}" destId="{5AE1B20D-C0A2-1F4C-AE13-7C38E95F331E}" srcOrd="0" destOrd="0" presId="urn:microsoft.com/office/officeart/2005/8/layout/default"/>
    <dgm:cxn modelId="{7EEA0E51-D231-4531-8F1E-FDEDAE243331}" srcId="{2272CD93-5DCE-4C87-B3AA-1A7D72BB6726}" destId="{30165571-CB70-4C5B-9736-CDED952F0F9D}" srcOrd="2" destOrd="0" parTransId="{8B30209E-BE8B-4980-AA6C-4DE4B8378DC7}" sibTransId="{3DE38EFE-706B-47B8-878B-EF03B31B965B}"/>
    <dgm:cxn modelId="{8B2F755D-F063-D84C-BB23-E351748F6279}" type="presOf" srcId="{E3BAAEDD-3DE9-BD4B-BE79-EC7D4122EB6A}" destId="{AEEA292F-0CE9-8E4E-8B14-51D6464DA034}" srcOrd="0" destOrd="0" presId="urn:microsoft.com/office/officeart/2005/8/layout/default"/>
    <dgm:cxn modelId="{2007CE74-C51B-B947-8341-7AD17FAEC05F}" srcId="{2272CD93-5DCE-4C87-B3AA-1A7D72BB6726}" destId="{7185510A-6835-A44A-A225-0FA47BB76959}" srcOrd="8" destOrd="0" parTransId="{368BEA72-35DA-394B-A512-8EE3C51541D6}" sibTransId="{C934FE88-0D3D-BB4A-A205-18C3B294F01B}"/>
    <dgm:cxn modelId="{4F82A0AB-1637-7E49-B435-ECDC71AF0B72}" type="presOf" srcId="{D2158CCC-7DBC-4EA2-9A12-1733EEE47A47}" destId="{C3121107-7962-794A-9A01-E9FDE7D72FAB}" srcOrd="0" destOrd="0" presId="urn:microsoft.com/office/officeart/2005/8/layout/default"/>
    <dgm:cxn modelId="{552380B2-99DC-5E46-B097-054862CB4BEE}" srcId="{2272CD93-5DCE-4C87-B3AA-1A7D72BB6726}" destId="{F44F1ECE-4C79-4142-AB72-6F22C4311CAC}" srcOrd="6" destOrd="0" parTransId="{E619C902-DEAF-2D4C-8213-A973A7665AE8}" sibTransId="{6919C887-CB8C-D944-B8D6-240FB4612A68}"/>
    <dgm:cxn modelId="{B25CD7C7-404E-424B-84EA-EA58587C81ED}" type="presOf" srcId="{07B3FBF4-776F-4038-8971-FBA5FD3DF974}" destId="{59EB68E4-4F10-3C41-8B2E-28CF9E234DFB}" srcOrd="0" destOrd="0" presId="urn:microsoft.com/office/officeart/2005/8/layout/default"/>
    <dgm:cxn modelId="{5C9835C8-B3C1-264A-9935-E1389D770484}" srcId="{2272CD93-5DCE-4C87-B3AA-1A7D72BB6726}" destId="{25CDF437-9684-E04F-B532-DCA3B0E99EB6}" srcOrd="7" destOrd="0" parTransId="{4CB6CB2B-FBC2-2847-ABFF-9980EE270474}" sibTransId="{F75B64FF-BB41-7E42-8062-D27CB1086C51}"/>
    <dgm:cxn modelId="{57E5B470-0055-C545-8B4E-E3799ED44C2E}" type="presParOf" srcId="{ABB49D0B-0D01-4E4C-AF21-306EC4E967E3}" destId="{937CA04E-CFB4-DE4C-BBE9-F0349B5DF459}" srcOrd="0" destOrd="0" presId="urn:microsoft.com/office/officeart/2005/8/layout/default"/>
    <dgm:cxn modelId="{94034E9E-4489-094A-B9BF-FA91BEF93674}" type="presParOf" srcId="{ABB49D0B-0D01-4E4C-AF21-306EC4E967E3}" destId="{44962598-758C-5248-8CCB-6E4041377C05}" srcOrd="1" destOrd="0" presId="urn:microsoft.com/office/officeart/2005/8/layout/default"/>
    <dgm:cxn modelId="{C9E0E2A3-024A-604B-9CE9-835CA62F07F5}" type="presParOf" srcId="{ABB49D0B-0D01-4E4C-AF21-306EC4E967E3}" destId="{59EB68E4-4F10-3C41-8B2E-28CF9E234DFB}" srcOrd="2" destOrd="0" presId="urn:microsoft.com/office/officeart/2005/8/layout/default"/>
    <dgm:cxn modelId="{3364E68D-9BA2-064C-9C12-57FC339EC71C}" type="presParOf" srcId="{ABB49D0B-0D01-4E4C-AF21-306EC4E967E3}" destId="{44CA3CE6-4190-4246-A8BD-C5A53DFF5C94}" srcOrd="3" destOrd="0" presId="urn:microsoft.com/office/officeart/2005/8/layout/default"/>
    <dgm:cxn modelId="{44343F15-8E35-3444-981A-00BF4A83F57F}" type="presParOf" srcId="{ABB49D0B-0D01-4E4C-AF21-306EC4E967E3}" destId="{E73103C4-EBE7-AA45-A7C8-FB7EE022AD5E}" srcOrd="4" destOrd="0" presId="urn:microsoft.com/office/officeart/2005/8/layout/default"/>
    <dgm:cxn modelId="{326A673F-8D2D-CF4B-AD04-DDDB7F07E55E}" type="presParOf" srcId="{ABB49D0B-0D01-4E4C-AF21-306EC4E967E3}" destId="{B32163A0-E108-8745-A89A-ADB0C90A2257}" srcOrd="5" destOrd="0" presId="urn:microsoft.com/office/officeart/2005/8/layout/default"/>
    <dgm:cxn modelId="{ECB39E28-2DFF-4842-85F7-AA62A94A19F4}" type="presParOf" srcId="{ABB49D0B-0D01-4E4C-AF21-306EC4E967E3}" destId="{C3121107-7962-794A-9A01-E9FDE7D72FAB}" srcOrd="6" destOrd="0" presId="urn:microsoft.com/office/officeart/2005/8/layout/default"/>
    <dgm:cxn modelId="{23234404-D8AB-2644-9A5B-8A6DD05E278A}" type="presParOf" srcId="{ABB49D0B-0D01-4E4C-AF21-306EC4E967E3}" destId="{B7FCD560-A098-FC44-94A1-9A65FDFDC216}" srcOrd="7" destOrd="0" presId="urn:microsoft.com/office/officeart/2005/8/layout/default"/>
    <dgm:cxn modelId="{546AC475-23A8-784B-A05A-7B7F5A99ADB8}" type="presParOf" srcId="{ABB49D0B-0D01-4E4C-AF21-306EC4E967E3}" destId="{AE539A70-7DCF-7F4F-B0F4-A4883C157F18}" srcOrd="8" destOrd="0" presId="urn:microsoft.com/office/officeart/2005/8/layout/default"/>
    <dgm:cxn modelId="{AEE010D1-A01C-B54D-9576-FDF409D4C63D}" type="presParOf" srcId="{ABB49D0B-0D01-4E4C-AF21-306EC4E967E3}" destId="{8F67D3AD-8BDD-0D42-B488-844BFA6F3991}" srcOrd="9" destOrd="0" presId="urn:microsoft.com/office/officeart/2005/8/layout/default"/>
    <dgm:cxn modelId="{6E288689-7B89-E946-A583-13AD1C4EB191}" type="presParOf" srcId="{ABB49D0B-0D01-4E4C-AF21-306EC4E967E3}" destId="{AEEA292F-0CE9-8E4E-8B14-51D6464DA034}" srcOrd="10" destOrd="0" presId="urn:microsoft.com/office/officeart/2005/8/layout/default"/>
    <dgm:cxn modelId="{61B57D06-6172-1949-B8CB-3DDB2FD2F13E}" type="presParOf" srcId="{ABB49D0B-0D01-4E4C-AF21-306EC4E967E3}" destId="{2B9A6622-CB72-384C-AC08-DA04DDB2EB14}" srcOrd="11" destOrd="0" presId="urn:microsoft.com/office/officeart/2005/8/layout/default"/>
    <dgm:cxn modelId="{DE1809EE-DDF8-AB4F-8704-6AF49A8A1462}" type="presParOf" srcId="{ABB49D0B-0D01-4E4C-AF21-306EC4E967E3}" destId="{5AE1B20D-C0A2-1F4C-AE13-7C38E95F331E}" srcOrd="12" destOrd="0" presId="urn:microsoft.com/office/officeart/2005/8/layout/default"/>
    <dgm:cxn modelId="{5BF6370A-5AB0-BA4F-BD73-500889187EBD}" type="presParOf" srcId="{ABB49D0B-0D01-4E4C-AF21-306EC4E967E3}" destId="{1D527801-E38D-6945-BE74-A199288AE7CD}" srcOrd="13" destOrd="0" presId="urn:microsoft.com/office/officeart/2005/8/layout/default"/>
    <dgm:cxn modelId="{A53601E3-C02B-0C43-8D4A-EAEDC6DA8839}" type="presParOf" srcId="{ABB49D0B-0D01-4E4C-AF21-306EC4E967E3}" destId="{7E81AEA9-283D-4C44-9A96-370BA15C0F29}" srcOrd="14" destOrd="0" presId="urn:microsoft.com/office/officeart/2005/8/layout/default"/>
    <dgm:cxn modelId="{B1994346-56C6-B34B-9A80-54DE7F6D5B72}" type="presParOf" srcId="{ABB49D0B-0D01-4E4C-AF21-306EC4E967E3}" destId="{AFE634A3-2F86-B14A-AFC5-6A3D612584F6}" srcOrd="15" destOrd="0" presId="urn:microsoft.com/office/officeart/2005/8/layout/default"/>
    <dgm:cxn modelId="{FE2B96A4-2226-FC4A-98F3-9A8FB6FD1D98}" type="presParOf" srcId="{ABB49D0B-0D01-4E4C-AF21-306EC4E967E3}" destId="{E871F886-C3E5-7D41-8A71-C6DD5337E3CC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7CA04E-CFB4-DE4C-BBE9-F0349B5DF459}">
      <dsp:nvSpPr>
        <dsp:cNvPr id="0" name=""/>
        <dsp:cNvSpPr/>
      </dsp:nvSpPr>
      <dsp:spPr>
        <a:xfrm>
          <a:off x="1409306" y="1434"/>
          <a:ext cx="2815724" cy="168943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Global finance</a:t>
          </a:r>
          <a:r>
            <a:rPr lang="en-US" sz="2800" kern="1200" baseline="0" dirty="0"/>
            <a:t> and housing affordability</a:t>
          </a:r>
          <a:endParaRPr lang="en-US" sz="2800" kern="1200" dirty="0"/>
        </a:p>
      </dsp:txBody>
      <dsp:txXfrm>
        <a:off x="1409306" y="1434"/>
        <a:ext cx="2815724" cy="1689434"/>
      </dsp:txXfrm>
    </dsp:sp>
    <dsp:sp modelId="{59EB68E4-4F10-3C41-8B2E-28CF9E234DFB}">
      <dsp:nvSpPr>
        <dsp:cNvPr id="0" name=""/>
        <dsp:cNvSpPr/>
      </dsp:nvSpPr>
      <dsp:spPr>
        <a:xfrm>
          <a:off x="4506602" y="1434"/>
          <a:ext cx="2815724" cy="1689434"/>
        </a:xfrm>
        <a:prstGeom prst="rect">
          <a:avLst/>
        </a:prstGeom>
        <a:solidFill>
          <a:schemeClr val="accent2">
            <a:hueOff val="-181920"/>
            <a:satOff val="-10491"/>
            <a:lumOff val="107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In/visible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homelessness</a:t>
          </a:r>
        </a:p>
      </dsp:txBody>
      <dsp:txXfrm>
        <a:off x="4506602" y="1434"/>
        <a:ext cx="2815724" cy="1689434"/>
      </dsp:txXfrm>
    </dsp:sp>
    <dsp:sp modelId="{E73103C4-EBE7-AA45-A7C8-FB7EE022AD5E}">
      <dsp:nvSpPr>
        <dsp:cNvPr id="0" name=""/>
        <dsp:cNvSpPr/>
      </dsp:nvSpPr>
      <dsp:spPr>
        <a:xfrm>
          <a:off x="7603899" y="1434"/>
          <a:ext cx="2815724" cy="1689434"/>
        </a:xfrm>
        <a:prstGeom prst="rect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Domestic and care work</a:t>
          </a:r>
        </a:p>
      </dsp:txBody>
      <dsp:txXfrm>
        <a:off x="7603899" y="1434"/>
        <a:ext cx="2815724" cy="1689434"/>
      </dsp:txXfrm>
    </dsp:sp>
    <dsp:sp modelId="{C3121107-7962-794A-9A01-E9FDE7D72FAB}">
      <dsp:nvSpPr>
        <dsp:cNvPr id="0" name=""/>
        <dsp:cNvSpPr/>
      </dsp:nvSpPr>
      <dsp:spPr>
        <a:xfrm>
          <a:off x="1409306" y="1972441"/>
          <a:ext cx="2815724" cy="1689434"/>
        </a:xfrm>
        <a:prstGeom prst="rect">
          <a:avLst/>
        </a:prstGeom>
        <a:solidFill>
          <a:schemeClr val="accent2">
            <a:hueOff val="-545761"/>
            <a:satOff val="-31473"/>
            <a:lumOff val="323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Home mobilities</a:t>
          </a:r>
        </a:p>
      </dsp:txBody>
      <dsp:txXfrm>
        <a:off x="1409306" y="1972441"/>
        <a:ext cx="2815724" cy="1689434"/>
      </dsp:txXfrm>
    </dsp:sp>
    <dsp:sp modelId="{AE539A70-7DCF-7F4F-B0F4-A4883C157F18}">
      <dsp:nvSpPr>
        <dsp:cNvPr id="0" name=""/>
        <dsp:cNvSpPr/>
      </dsp:nvSpPr>
      <dsp:spPr>
        <a:xfrm>
          <a:off x="4506602" y="1972441"/>
          <a:ext cx="2815724" cy="1689434"/>
        </a:xfrm>
        <a:prstGeom prst="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Queering home</a:t>
          </a:r>
        </a:p>
      </dsp:txBody>
      <dsp:txXfrm>
        <a:off x="4506602" y="1972441"/>
        <a:ext cx="2815724" cy="1689434"/>
      </dsp:txXfrm>
    </dsp:sp>
    <dsp:sp modelId="{AEEA292F-0CE9-8E4E-8B14-51D6464DA034}">
      <dsp:nvSpPr>
        <dsp:cNvPr id="0" name=""/>
        <dsp:cNvSpPr/>
      </dsp:nvSpPr>
      <dsp:spPr>
        <a:xfrm>
          <a:off x="7603899" y="1972441"/>
          <a:ext cx="2815724" cy="1689434"/>
        </a:xfrm>
        <a:prstGeom prst="rect">
          <a:avLst/>
        </a:prstGeom>
        <a:solidFill>
          <a:schemeClr val="accent2">
            <a:hueOff val="-909602"/>
            <a:satOff val="-52455"/>
            <a:lumOff val="539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/>
            <a:t>Diverse living arrangements</a:t>
          </a:r>
        </a:p>
      </dsp:txBody>
      <dsp:txXfrm>
        <a:off x="7603899" y="1972441"/>
        <a:ext cx="2815724" cy="1689434"/>
      </dsp:txXfrm>
    </dsp:sp>
    <dsp:sp modelId="{5AE1B20D-C0A2-1F4C-AE13-7C38E95F331E}">
      <dsp:nvSpPr>
        <dsp:cNvPr id="0" name=""/>
        <dsp:cNvSpPr/>
      </dsp:nvSpPr>
      <dsp:spPr>
        <a:xfrm>
          <a:off x="1409306" y="3943448"/>
          <a:ext cx="2815724" cy="1689434"/>
        </a:xfrm>
        <a:prstGeom prst="rect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Ageing-in-place</a:t>
          </a:r>
        </a:p>
      </dsp:txBody>
      <dsp:txXfrm>
        <a:off x="1409306" y="3943448"/>
        <a:ext cx="2815724" cy="1689434"/>
      </dsp:txXfrm>
    </dsp:sp>
    <dsp:sp modelId="{7E81AEA9-283D-4C44-9A96-370BA15C0F29}">
      <dsp:nvSpPr>
        <dsp:cNvPr id="0" name=""/>
        <dsp:cNvSpPr/>
      </dsp:nvSpPr>
      <dsp:spPr>
        <a:xfrm>
          <a:off x="4506602" y="3943448"/>
          <a:ext cx="2815724" cy="1689434"/>
        </a:xfrm>
        <a:prstGeom prst="rect">
          <a:avLst/>
        </a:prstGeom>
        <a:solidFill>
          <a:schemeClr val="accent2">
            <a:hueOff val="-1273443"/>
            <a:satOff val="-73437"/>
            <a:lumOff val="754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Home and the  life course</a:t>
          </a:r>
        </a:p>
      </dsp:txBody>
      <dsp:txXfrm>
        <a:off x="4506602" y="3943448"/>
        <a:ext cx="2815724" cy="1689434"/>
      </dsp:txXfrm>
    </dsp:sp>
    <dsp:sp modelId="{E871F886-C3E5-7D41-8A71-C6DD5337E3CC}">
      <dsp:nvSpPr>
        <dsp:cNvPr id="0" name=""/>
        <dsp:cNvSpPr/>
      </dsp:nvSpPr>
      <dsp:spPr>
        <a:xfrm>
          <a:off x="7603899" y="3943448"/>
          <a:ext cx="2815724" cy="1689434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Materialities of belonging</a:t>
          </a:r>
        </a:p>
      </dsp:txBody>
      <dsp:txXfrm>
        <a:off x="7603899" y="3943448"/>
        <a:ext cx="2815724" cy="16894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4CC5E1-3527-6C48-B513-A553D51DFF6F}" type="datetimeFigureOut">
              <a:rPr lang="en-GB" smtClean="0"/>
              <a:t>03/03/2023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33BB3D-9AD8-354E-A641-4F5E6AD8E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7621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33BB3D-9AD8-354E-A641-4F5E6AD8EB4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6610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04D0F-2CC2-E546-9E59-208396D0AD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4A7005-4BF9-F04D-AD11-AC3FD30223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E10225-17F3-124D-959E-C2D79A317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D6CA-2A53-724C-ADA0-F6866784524C}" type="datetimeFigureOut">
              <a:rPr lang="en-GB" smtClean="0"/>
              <a:t>03/03/2023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D5D532-AC74-4249-A7BC-9CF2B50D0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11CA3A-2100-654A-AD9D-8A466D8C7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12EED-115B-4447-A846-5F06022F2E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5939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59E25-B387-234D-ACD6-CA1D10506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15BAA5-5F0C-D04C-B36A-3D317AB66C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89C5DD-355F-B449-8AFC-B0BFE7191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D6CA-2A53-724C-ADA0-F6866784524C}" type="datetimeFigureOut">
              <a:rPr lang="en-GB" smtClean="0"/>
              <a:t>03/03/2023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D7A6BB-A075-FC43-8661-5D60E8621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017F12-045F-E14F-9B97-19C96E7A3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12EED-115B-4447-A846-5F06022F2E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0733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5B3FE-01AE-1C42-8DEA-3785D61DE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508BEE-068B-4C46-9586-492F86558D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82EC82-5380-EA44-AAA6-1EF82E565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D6CA-2A53-724C-ADA0-F6866784524C}" type="datetimeFigureOut">
              <a:rPr lang="en-GB" smtClean="0"/>
              <a:t>03/03/2023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F1A5C2-A8B3-1247-A899-F99EC4B65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3267ED-0A41-CE40-92F9-9B2001415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12EED-115B-4447-A846-5F06022F2E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5651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52C75-539D-1D45-AF00-EC7B7D3FE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89614D-DBD8-554E-A655-177EAD3F17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812081-02F4-6645-93DD-903966EC30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78DD4C-121F-4A48-A384-8F851DDB8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D6CA-2A53-724C-ADA0-F6866784524C}" type="datetimeFigureOut">
              <a:rPr lang="en-GB" smtClean="0"/>
              <a:t>03/03/2023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F91B5C-45CD-CD4A-9E41-6B47201BB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51B74A-D83A-0547-9F89-8B8969122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12EED-115B-4447-A846-5F06022F2E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331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08B85-4B11-D846-847A-4FB5A83E7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433055-A0D1-F04E-BED3-B8FC455A70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E3AD68-D00C-1E4D-85AA-B326259A57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2F8E8D-1C64-7F48-9F6A-6790367E58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E9A15B-3C6A-4248-9D96-35EE4C6267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8312BA-5BF2-2740-B271-9BE6D9848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D6CA-2A53-724C-ADA0-F6866784524C}" type="datetimeFigureOut">
              <a:rPr lang="en-GB" smtClean="0"/>
              <a:t>03/03/2023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EDD222-1CB5-B548-958C-A73A0176E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1637C8-EC5E-8143-BC95-287E568F5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12EED-115B-4447-A846-5F06022F2E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3847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96BD0-133F-CE49-BB5C-7ACDC7DED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64C23C-AB21-7E44-8CA2-725DD5CEB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D6CA-2A53-724C-ADA0-F6866784524C}" type="datetimeFigureOut">
              <a:rPr lang="en-GB" smtClean="0"/>
              <a:t>03/03/2023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7E7A2D-7188-D542-883C-1F375F73A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D55598-1F45-C249-95D9-CB8AB8F10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12EED-115B-4447-A846-5F06022F2E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6411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77C916-69BB-5345-9A2A-FDDF9D931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D6CA-2A53-724C-ADA0-F6866784524C}" type="datetimeFigureOut">
              <a:rPr lang="en-GB" smtClean="0"/>
              <a:t>03/03/2023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AF4B38-60B0-5643-9DF9-352C1B986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F8A77A-1A52-1740-A88B-FF0094C2E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12EED-115B-4447-A846-5F06022F2E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8390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1E185-CF0A-1343-98A0-F9C6656B2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2EE183-ACED-BE49-A8BD-E9F3A4B93E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82984-1571-DA40-B95A-A2FED228D0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A0F9F1-EEFA-CC43-8B27-8F6F46837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D6CA-2A53-724C-ADA0-F6866784524C}" type="datetimeFigureOut">
              <a:rPr lang="en-GB" smtClean="0"/>
              <a:t>03/03/2023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15CD8D-47FC-9A48-9407-702B13C32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C0C4F0-EBAA-E14C-B7C8-9C2547A3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12EED-115B-4447-A846-5F06022F2E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6538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D7E35-29F7-A244-86E8-D345489A2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93A2B1-6C42-9644-92E4-762125C14D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79111D-66DC-7E4F-B8BF-4FEC825D32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3AA6C5-F1A4-E149-AB42-F791A1562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D6CA-2A53-724C-ADA0-F6866784524C}" type="datetimeFigureOut">
              <a:rPr lang="en-GB" smtClean="0"/>
              <a:t>03/03/2023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C27460-7E7E-5C45-B492-40AF9934D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B5EDB4-2E84-AF48-ABF4-86CA97D78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12EED-115B-4447-A846-5F06022F2E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8468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32BE6-B300-AE41-A4CB-EC3152873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62DEE6-9840-C24A-9BC3-C784DE16FC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86E0A9-1778-5E47-9AA2-B1E09958A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D6CA-2A53-724C-ADA0-F6866784524C}" type="datetimeFigureOut">
              <a:rPr lang="en-GB" smtClean="0"/>
              <a:t>03/03/2023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EE0B66-641E-4A45-86B8-EEFB120EF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65833F-BAAF-574B-842A-B6E05F00D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12EED-115B-4447-A846-5F06022F2E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4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09D84E-AE1D-A445-B26D-A9541FF569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869F16-1750-7B43-9DE6-BAAA08E7B6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DD111D-0896-6049-97A7-99C4888AB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D6CA-2A53-724C-ADA0-F6866784524C}" type="datetimeFigureOut">
              <a:rPr lang="en-GB" smtClean="0"/>
              <a:t>03/03/2023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8AD82-7386-434E-AB27-3B5C2E1D9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3BE504-AEBE-B943-A6AE-D09F864CF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12EED-115B-4447-A846-5F06022F2E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552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933886-E0DF-654C-B2FF-EB0179EBD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D3FE23-F753-E244-B37B-CFC7249562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73EF41-3C27-9E4D-8151-721F94F35B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D8D6CA-2A53-724C-ADA0-F6866784524C}" type="datetimeFigureOut">
              <a:rPr lang="en-GB" smtClean="0"/>
              <a:t>03/03/2023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BF1F4F-A644-8B48-95F8-4E1720BCD5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774BEE-C5B3-C84C-B28D-3CA2E5A8A1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A12EED-115B-4447-A846-5F06022F2E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2278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profiles.sussex.ac.uk/p203548-katie-walsh" TargetMode="Externa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53C57214-7AF2-7E41-B78F-EC816D646E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420" r="9091" b="399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6DB287-488D-194A-8049-E090C3B96E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1108" y="2879834"/>
            <a:ext cx="6780120" cy="2251507"/>
          </a:xfrm>
          <a:solidFill>
            <a:schemeClr val="bg1">
              <a:lumMod val="50000"/>
              <a:lumOff val="50000"/>
              <a:alpha val="84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en-GB" sz="5100" b="1" dirty="0">
                <a:solidFill>
                  <a:schemeClr val="bg1"/>
                </a:solidFill>
              </a:rPr>
              <a:t>The global and the intimate: home cultures, belonging and personal life - </a:t>
            </a:r>
            <a:r>
              <a:rPr lang="en-GB" b="1" dirty="0"/>
              <a:t>008GA</a:t>
            </a:r>
            <a:r>
              <a:rPr lang="en-GB" sz="5400" dirty="0"/>
              <a:t> </a:t>
            </a:r>
            <a:endParaRPr lang="en-GB" sz="5100" b="1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95EB48-9745-084B-9B10-500E9A0FC7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1108" y="5233931"/>
            <a:ext cx="6496341" cy="592975"/>
          </a:xfrm>
          <a:solidFill>
            <a:schemeClr val="bg1">
              <a:lumMod val="50000"/>
              <a:lumOff val="50000"/>
              <a:alpha val="79000"/>
            </a:schemeClr>
          </a:solidFill>
        </p:spPr>
        <p:txBody>
          <a:bodyPr anchor="ctr">
            <a:normAutofit/>
          </a:bodyPr>
          <a:lstStyle/>
          <a:p>
            <a:pPr algn="l"/>
            <a:endParaRPr lang="en-GB" sz="600" dirty="0">
              <a:solidFill>
                <a:schemeClr val="bg1"/>
              </a:solidFill>
            </a:endParaRPr>
          </a:p>
          <a:p>
            <a:pPr algn="l"/>
            <a:r>
              <a:rPr lang="en-GB" sz="2000" b="1" dirty="0">
                <a:solidFill>
                  <a:schemeClr val="bg1"/>
                </a:solidFill>
              </a:rPr>
              <a:t>Year-3 Geography BA Module – convened by Dr Katie Walsh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0FC677-58D5-CD4B-A997-88E8B742E317}"/>
              </a:ext>
            </a:extLst>
          </p:cNvPr>
          <p:cNvSpPr txBox="1"/>
          <p:nvPr/>
        </p:nvSpPr>
        <p:spPr>
          <a:xfrm>
            <a:off x="293342" y="6444673"/>
            <a:ext cx="8798106" cy="369332"/>
          </a:xfrm>
          <a:prstGeom prst="rect">
            <a:avLst/>
          </a:prstGeom>
          <a:solidFill>
            <a:schemeClr val="bg1">
              <a:lumMod val="50000"/>
              <a:lumOff val="50000"/>
              <a:alpha val="38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Background photograph: from “Homes” by Harley Weir, taken in Calais Migrant Camps 2016</a:t>
            </a:r>
          </a:p>
        </p:txBody>
      </p:sp>
    </p:spTree>
    <p:extLst>
      <p:ext uri="{BB962C8B-B14F-4D97-AF65-F5344CB8AC3E}">
        <p14:creationId xmlns:p14="http://schemas.microsoft.com/office/powerpoint/2010/main" val="9626652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  <a:alpha val="2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15">
            <a:extLst>
              <a:ext uri="{FF2B5EF4-FFF2-40B4-BE49-F238E27FC236}">
                <a16:creationId xmlns:a16="http://schemas.microsoft.com/office/drawing/2014/main" id="{4AC6B390-BC59-4F1D-A0EE-D71A92F0A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2" name="Freeform: Shape 17">
            <a:extLst>
              <a:ext uri="{FF2B5EF4-FFF2-40B4-BE49-F238E27FC236}">
                <a16:creationId xmlns:a16="http://schemas.microsoft.com/office/drawing/2014/main" id="{B6C60D79-16F1-4C4B-B7E3-7634E7069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19137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1" name="Picture 2" descr="undefined">
            <a:extLst>
              <a:ext uri="{FF2B5EF4-FFF2-40B4-BE49-F238E27FC236}">
                <a16:creationId xmlns:a16="http://schemas.microsoft.com/office/drawing/2014/main" id="{75065EC5-720A-2A41-99A2-9B51101879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3" r="4" b="4"/>
          <a:stretch/>
        </p:blipFill>
        <p:spPr bwMode="auto">
          <a:xfrm>
            <a:off x="8354619" y="758957"/>
            <a:ext cx="3562237" cy="5606539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Arc 19">
            <a:extLst>
              <a:ext uri="{FF2B5EF4-FFF2-40B4-BE49-F238E27FC236}">
                <a16:creationId xmlns:a16="http://schemas.microsoft.com/office/drawing/2014/main" id="{426B127E-6498-4C77-9C9D-4553A5113B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02050" y="650160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026962-5363-B24F-B7CE-CB0892E17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620" y="330242"/>
            <a:ext cx="5257800" cy="1325563"/>
          </a:xfrm>
        </p:spPr>
        <p:txBody>
          <a:bodyPr>
            <a:normAutofit/>
          </a:bodyPr>
          <a:lstStyle/>
          <a:p>
            <a:r>
              <a:rPr lang="en-GB" b="1" dirty="0"/>
              <a:t>Module Over-view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DA96AD-3ACB-1144-AFF5-4A6FA6D36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868" y="1443377"/>
            <a:ext cx="7806883" cy="5029200"/>
          </a:xfrm>
        </p:spPr>
        <p:txBody>
          <a:bodyPr>
            <a:noAutofit/>
          </a:bodyPr>
          <a:lstStyle/>
          <a:p>
            <a:r>
              <a:rPr lang="en-GB" sz="2000" dirty="0"/>
              <a:t>This module examines the intimate domestic space of home as a key site in everyday personal life – and therefore as significant lens through which geographers can understand belonging, inequalities, and identities in contemporary society</a:t>
            </a:r>
          </a:p>
          <a:p>
            <a:r>
              <a:rPr lang="en-GB" sz="2000" dirty="0"/>
              <a:t>The module builds on key Year 2 modules especially: Social Geography, Cultural Geography, and those exploring migration and identities.</a:t>
            </a:r>
          </a:p>
          <a:p>
            <a:r>
              <a:rPr lang="en-GB" sz="2000" dirty="0"/>
              <a:t>Key topics include housing, homelessness, migration, social change and belonging.  </a:t>
            </a:r>
          </a:p>
          <a:p>
            <a:r>
              <a:rPr lang="en-GB" sz="2000" dirty="0"/>
              <a:t>Wide range of empirical examples are used in readings including research in Dubai, Singapore, China, and Europe. </a:t>
            </a:r>
          </a:p>
          <a:p>
            <a:r>
              <a:rPr lang="en-GB" sz="2000" dirty="0"/>
              <a:t>E.g. picture opposite shows a film we view in our workshop on the work of home depicting the racialised, gendered and emotional experience of transnational domestic workers in Singapore</a:t>
            </a:r>
          </a:p>
          <a:p>
            <a:pPr lvl="0"/>
            <a:r>
              <a:rPr lang="en-US" sz="2000" dirty="0"/>
              <a:t>Browse the module sources we engage with during the module online by searching: </a:t>
            </a:r>
            <a:r>
              <a:rPr lang="en-GB" sz="2000" b="1" dirty="0"/>
              <a:t>Home </a:t>
            </a:r>
            <a:r>
              <a:rPr lang="en-GB" sz="2000" dirty="0"/>
              <a:t>or</a:t>
            </a:r>
            <a:r>
              <a:rPr lang="en-GB" sz="2000" b="1" dirty="0"/>
              <a:t> 008GA </a:t>
            </a:r>
            <a:r>
              <a:rPr lang="en-GB" sz="2000" dirty="0"/>
              <a:t>in the “</a:t>
            </a:r>
            <a:r>
              <a:rPr lang="en-US" sz="2000" dirty="0"/>
              <a:t>reading lists” section of the library</a:t>
            </a:r>
          </a:p>
        </p:txBody>
      </p:sp>
    </p:spTree>
    <p:extLst>
      <p:ext uri="{BB962C8B-B14F-4D97-AF65-F5344CB8AC3E}">
        <p14:creationId xmlns:p14="http://schemas.microsoft.com/office/powerpoint/2010/main" val="2793081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A0764-F363-1C4B-B8DA-70857DE00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7180" y="-189186"/>
            <a:ext cx="10451592" cy="1325563"/>
          </a:xfrm>
        </p:spPr>
        <p:txBody>
          <a:bodyPr anchor="ctr">
            <a:normAutofit/>
          </a:bodyPr>
          <a:lstStyle/>
          <a:p>
            <a:r>
              <a:rPr lang="en-GB" b="1" dirty="0"/>
              <a:t>Weekly Workshop themes:</a:t>
            </a:r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:a16="http://schemas.microsoft.com/office/drawing/2014/main" id="{819E6E9E-157D-4165-966E-077C2EEEED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2393141"/>
              </p:ext>
            </p:extLst>
          </p:nvPr>
        </p:nvGraphicFramePr>
        <p:xfrm>
          <a:off x="0" y="968188"/>
          <a:ext cx="11828930" cy="56343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92716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  <a:alpha val="3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0ED52484-C939-4951-85D6-79046BBC64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67397" cy="3481744"/>
          </a:xfrm>
          <a:custGeom>
            <a:avLst/>
            <a:gdLst>
              <a:gd name="connsiteX0" fmla="*/ 0 w 4067397"/>
              <a:gd name="connsiteY0" fmla="*/ 0 h 3481744"/>
              <a:gd name="connsiteX1" fmla="*/ 3741230 w 4067397"/>
              <a:gd name="connsiteY1" fmla="*/ 0 h 3481744"/>
              <a:gd name="connsiteX2" fmla="*/ 3789282 w 4067397"/>
              <a:gd name="connsiteY2" fmla="*/ 79096 h 3481744"/>
              <a:gd name="connsiteX3" fmla="*/ 4067397 w 4067397"/>
              <a:gd name="connsiteY3" fmla="*/ 1177456 h 3481744"/>
              <a:gd name="connsiteX4" fmla="*/ 1763109 w 4067397"/>
              <a:gd name="connsiteY4" fmla="*/ 3481744 h 3481744"/>
              <a:gd name="connsiteX5" fmla="*/ 133731 w 4067397"/>
              <a:gd name="connsiteY5" fmla="*/ 2806834 h 3481744"/>
              <a:gd name="connsiteX6" fmla="*/ 0 w 4067397"/>
              <a:gd name="connsiteY6" fmla="*/ 2659692 h 3481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67397" h="3481744">
                <a:moveTo>
                  <a:pt x="0" y="0"/>
                </a:moveTo>
                <a:lnTo>
                  <a:pt x="3741230" y="0"/>
                </a:lnTo>
                <a:lnTo>
                  <a:pt x="3789282" y="79096"/>
                </a:lnTo>
                <a:cubicBezTo>
                  <a:pt x="3966649" y="405598"/>
                  <a:pt x="4067397" y="779761"/>
                  <a:pt x="4067397" y="1177456"/>
                </a:cubicBezTo>
                <a:cubicBezTo>
                  <a:pt x="4067397" y="2450079"/>
                  <a:pt x="3035732" y="3481744"/>
                  <a:pt x="1763109" y="3481744"/>
                </a:cubicBezTo>
                <a:cubicBezTo>
                  <a:pt x="1126798" y="3481744"/>
                  <a:pt x="550726" y="3223828"/>
                  <a:pt x="133731" y="2806834"/>
                </a:cubicBezTo>
                <a:lnTo>
                  <a:pt x="0" y="2659692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123AC743-1CAC-4594-8F81-8E5C1E45BA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5804" y="452999"/>
            <a:ext cx="2020824" cy="202082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14" descr="Sophie Hinchliffe aka Mrs Hinch, the Instagram cleaning sensation.">
            <a:extLst>
              <a:ext uri="{FF2B5EF4-FFF2-40B4-BE49-F238E27FC236}">
                <a16:creationId xmlns:a16="http://schemas.microsoft.com/office/drawing/2014/main" id="{EC1CB20A-FB5C-9340-B4D9-3621662807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67" r="12665" b="-2"/>
          <a:stretch/>
        </p:blipFill>
        <p:spPr bwMode="auto">
          <a:xfrm>
            <a:off x="4700396" y="617591"/>
            <a:ext cx="1691640" cy="1691640"/>
          </a:xfrm>
          <a:custGeom>
            <a:avLst/>
            <a:gdLst/>
            <a:ahLst/>
            <a:cxnLst/>
            <a:rect l="l" t="t" r="r" b="b"/>
            <a:pathLst>
              <a:path w="1645920" h="1645920">
                <a:moveTo>
                  <a:pt x="822960" y="0"/>
                </a:moveTo>
                <a:cubicBezTo>
                  <a:pt x="1277468" y="0"/>
                  <a:pt x="1645920" y="368452"/>
                  <a:pt x="1645920" y="822960"/>
                </a:cubicBezTo>
                <a:cubicBezTo>
                  <a:pt x="1645920" y="1277468"/>
                  <a:pt x="1277468" y="1645920"/>
                  <a:pt x="822960" y="1645920"/>
                </a:cubicBezTo>
                <a:cubicBezTo>
                  <a:pt x="368452" y="1645920"/>
                  <a:pt x="0" y="1277468"/>
                  <a:pt x="0" y="822960"/>
                </a:cubicBezTo>
                <a:cubicBezTo>
                  <a:pt x="0" y="368452"/>
                  <a:pt x="368452" y="0"/>
                  <a:pt x="82296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3DF8EA8C-4EAB-49EE-BBAB-78BE910D22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4041056"/>
            <a:ext cx="3216344" cy="2816945"/>
          </a:xfrm>
          <a:custGeom>
            <a:avLst/>
            <a:gdLst>
              <a:gd name="connsiteX0" fmla="*/ 1360112 w 3216344"/>
              <a:gd name="connsiteY0" fmla="*/ 0 h 2816945"/>
              <a:gd name="connsiteX1" fmla="*/ 3216344 w 3216344"/>
              <a:gd name="connsiteY1" fmla="*/ 1856232 h 2816945"/>
              <a:gd name="connsiteX2" fmla="*/ 2992307 w 3216344"/>
              <a:gd name="connsiteY2" fmla="*/ 2741023 h 2816945"/>
              <a:gd name="connsiteX3" fmla="*/ 2946183 w 3216344"/>
              <a:gd name="connsiteY3" fmla="*/ 2816945 h 2816945"/>
              <a:gd name="connsiteX4" fmla="*/ 0 w 3216344"/>
              <a:gd name="connsiteY4" fmla="*/ 2816945 h 2816945"/>
              <a:gd name="connsiteX5" fmla="*/ 0 w 3216344"/>
              <a:gd name="connsiteY5" fmla="*/ 596005 h 2816945"/>
              <a:gd name="connsiteX6" fmla="*/ 47558 w 3216344"/>
              <a:gd name="connsiteY6" fmla="*/ 543678 h 2816945"/>
              <a:gd name="connsiteX7" fmla="*/ 1360112 w 3216344"/>
              <a:gd name="connsiteY7" fmla="*/ 0 h 2816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16344" h="2816945">
                <a:moveTo>
                  <a:pt x="1360112" y="0"/>
                </a:moveTo>
                <a:cubicBezTo>
                  <a:pt x="2385281" y="0"/>
                  <a:pt x="3216344" y="831063"/>
                  <a:pt x="3216344" y="1856232"/>
                </a:cubicBezTo>
                <a:cubicBezTo>
                  <a:pt x="3216344" y="2176598"/>
                  <a:pt x="3135186" y="2478007"/>
                  <a:pt x="2992307" y="2741023"/>
                </a:cubicBezTo>
                <a:lnTo>
                  <a:pt x="2946183" y="2816945"/>
                </a:lnTo>
                <a:lnTo>
                  <a:pt x="0" y="2816945"/>
                </a:lnTo>
                <a:lnTo>
                  <a:pt x="0" y="596005"/>
                </a:lnTo>
                <a:lnTo>
                  <a:pt x="47558" y="543678"/>
                </a:lnTo>
                <a:cubicBezTo>
                  <a:pt x="383470" y="207766"/>
                  <a:pt x="847528" y="0"/>
                  <a:pt x="1360112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9973AF05-1CBD-4B57-BB0F-EAEF9F8FB6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80935" y="2871982"/>
            <a:ext cx="2834640" cy="2834640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4" name="Picture 10" descr="How To Help Your Elderly Parents Take Charge Of Their Health | 100Plus |  Blog |">
            <a:extLst>
              <a:ext uri="{FF2B5EF4-FFF2-40B4-BE49-F238E27FC236}">
                <a16:creationId xmlns:a16="http://schemas.microsoft.com/office/drawing/2014/main" id="{0C723C7D-E889-F44A-BB21-D2F6D2BF7F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1" r="17247" b="-2"/>
          <a:stretch/>
        </p:blipFill>
        <p:spPr bwMode="auto">
          <a:xfrm>
            <a:off x="3545527" y="3036574"/>
            <a:ext cx="2505456" cy="2505456"/>
          </a:xfrm>
          <a:custGeom>
            <a:avLst/>
            <a:gdLst/>
            <a:ahLst/>
            <a:cxnLst/>
            <a:rect l="l" t="t" r="r" b="b"/>
            <a:pathLst>
              <a:path w="2505456" h="2505456">
                <a:moveTo>
                  <a:pt x="1252728" y="0"/>
                </a:moveTo>
                <a:cubicBezTo>
                  <a:pt x="1944591" y="0"/>
                  <a:pt x="2505456" y="560865"/>
                  <a:pt x="2505456" y="1252728"/>
                </a:cubicBezTo>
                <a:cubicBezTo>
                  <a:pt x="2505456" y="1944591"/>
                  <a:pt x="1944591" y="2505456"/>
                  <a:pt x="1252728" y="2505456"/>
                </a:cubicBezTo>
                <a:cubicBezTo>
                  <a:pt x="560865" y="2505456"/>
                  <a:pt x="0" y="1944591"/>
                  <a:pt x="0" y="1252728"/>
                </a:cubicBezTo>
                <a:cubicBezTo>
                  <a:pt x="0" y="560865"/>
                  <a:pt x="560865" y="0"/>
                  <a:pt x="125272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11,000 Residents &amp; Supporters Join Grenfell Silent Walk - Workers  Revolutionary Party">
            <a:extLst>
              <a:ext uri="{FF2B5EF4-FFF2-40B4-BE49-F238E27FC236}">
                <a16:creationId xmlns:a16="http://schemas.microsoft.com/office/drawing/2014/main" id="{AA376BBC-0EA2-EF4C-AB5D-EEF1E04392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6" r="14554" b="-3"/>
          <a:stretch/>
        </p:blipFill>
        <p:spPr bwMode="auto">
          <a:xfrm>
            <a:off x="20" y="10"/>
            <a:ext cx="3904480" cy="3318836"/>
          </a:xfrm>
          <a:custGeom>
            <a:avLst/>
            <a:gdLst/>
            <a:ahLst/>
            <a:cxnLst/>
            <a:rect l="l" t="t" r="r" b="b"/>
            <a:pathLst>
              <a:path w="3904500" h="3318846">
                <a:moveTo>
                  <a:pt x="0" y="0"/>
                </a:moveTo>
                <a:lnTo>
                  <a:pt x="3550823" y="0"/>
                </a:lnTo>
                <a:lnTo>
                  <a:pt x="3646046" y="156742"/>
                </a:lnTo>
                <a:cubicBezTo>
                  <a:pt x="3810874" y="460163"/>
                  <a:pt x="3904500" y="807876"/>
                  <a:pt x="3904500" y="1177456"/>
                </a:cubicBezTo>
                <a:cubicBezTo>
                  <a:pt x="3904500" y="2360113"/>
                  <a:pt x="2945767" y="3318846"/>
                  <a:pt x="1763110" y="3318846"/>
                </a:cubicBezTo>
                <a:cubicBezTo>
                  <a:pt x="1097866" y="3318846"/>
                  <a:pt x="503472" y="3015497"/>
                  <a:pt x="110709" y="2539579"/>
                </a:cubicBezTo>
                <a:lnTo>
                  <a:pt x="0" y="239153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The Secret to Organizing Kids Toy Clutter">
            <a:extLst>
              <a:ext uri="{FF2B5EF4-FFF2-40B4-BE49-F238E27FC236}">
                <a16:creationId xmlns:a16="http://schemas.microsoft.com/office/drawing/2014/main" id="{02286288-DC42-FF40-BE57-9E5CC9B3AB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7" r="15176" b="4"/>
          <a:stretch/>
        </p:blipFill>
        <p:spPr bwMode="auto">
          <a:xfrm>
            <a:off x="1" y="4207014"/>
            <a:ext cx="3050387" cy="2654675"/>
          </a:xfrm>
          <a:custGeom>
            <a:avLst/>
            <a:gdLst/>
            <a:ahLst/>
            <a:cxnLst/>
            <a:rect l="l" t="t" r="r" b="b"/>
            <a:pathLst>
              <a:path w="3050387" h="2654675">
                <a:moveTo>
                  <a:pt x="1360112" y="0"/>
                </a:moveTo>
                <a:cubicBezTo>
                  <a:pt x="2293625" y="0"/>
                  <a:pt x="3050387" y="756762"/>
                  <a:pt x="3050387" y="1690275"/>
                </a:cubicBezTo>
                <a:cubicBezTo>
                  <a:pt x="3050387" y="2040343"/>
                  <a:pt x="2943967" y="2365554"/>
                  <a:pt x="2761715" y="2635324"/>
                </a:cubicBezTo>
                <a:lnTo>
                  <a:pt x="2747244" y="2654675"/>
                </a:lnTo>
                <a:lnTo>
                  <a:pt x="0" y="2654675"/>
                </a:lnTo>
                <a:lnTo>
                  <a:pt x="0" y="689742"/>
                </a:lnTo>
                <a:lnTo>
                  <a:pt x="55814" y="615103"/>
                </a:lnTo>
                <a:cubicBezTo>
                  <a:pt x="365835" y="239445"/>
                  <a:pt x="835011" y="0"/>
                  <a:pt x="1360112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D772-C4FE-3743-852D-0BD7896552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3981" y="266118"/>
            <a:ext cx="5567334" cy="6105456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en-GB" sz="2400" b="1" i="1" dirty="0">
                <a:solidFill>
                  <a:schemeClr val="bg1"/>
                </a:solidFill>
              </a:rPr>
              <a:t>Teaching: 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bg1"/>
                </a:solidFill>
              </a:rPr>
              <a:t>1-hour lecture, 2-hour workshops</a:t>
            </a:r>
          </a:p>
          <a:p>
            <a:pPr marL="0" indent="0">
              <a:buNone/>
            </a:pPr>
            <a:endParaRPr lang="en-GB" sz="2400" i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sz="2400" b="1" i="1" dirty="0">
                <a:solidFill>
                  <a:schemeClr val="bg1"/>
                </a:solidFill>
              </a:rPr>
              <a:t>Assessment: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bg1"/>
                </a:solidFill>
              </a:rPr>
              <a:t>1000-word essay due after consolidation week 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bg1"/>
                </a:solidFill>
              </a:rPr>
              <a:t>4000-word essay due in AB1</a:t>
            </a:r>
          </a:p>
          <a:p>
            <a:pPr marL="0" indent="0">
              <a:buNone/>
            </a:pPr>
            <a:endParaRPr lang="en-GB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sz="2400" dirty="0">
                <a:solidFill>
                  <a:schemeClr val="bg1"/>
                </a:solidFill>
              </a:rPr>
              <a:t>Students are expected to develop their own focus for the second assessment which allows deeper analysis of your chosen topic 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bg1"/>
                </a:solidFill>
              </a:rPr>
              <a:t>(e.g. pictures clockwise from top left: housing inequalities and protest, gendered domestic work, elderly home care, sustainability of domestic toys/play) </a:t>
            </a:r>
            <a:endParaRPr lang="en-GB" sz="2400" i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GB" sz="24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5101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7" name="Rectangle 136">
            <a:extLst>
              <a:ext uri="{FF2B5EF4-FFF2-40B4-BE49-F238E27FC236}">
                <a16:creationId xmlns:a16="http://schemas.microsoft.com/office/drawing/2014/main" id="{0AA75791-ABD6-45E2-B58A-77112BD0F8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D2A542E6-1924-4FE2-89D1-3CB19468C1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1F353183-2147-472B-AD7D-4A085FF6A4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FAAA42C8-A082-4DFD-A5F3-FC9EF825B1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4">
                <a:lumMod val="75000"/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E7A0764-F363-1C4B-B8DA-70857DE00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7" y="469448"/>
            <a:ext cx="8552682" cy="1087890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49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About the convenor: Dr Katie Walsh</a:t>
            </a:r>
            <a:br>
              <a:rPr lang="en-US" sz="2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2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400" dirty="0">
                <a:solidFill>
                  <a:schemeClr val="tx1">
                    <a:alpha val="60000"/>
                  </a:schemeClr>
                </a:solidFill>
                <a:hlinkClick r:id="rId2"/>
              </a:rPr>
              <a:t>https://profiles.sussex.ac.uk/p203548-katie-walsh</a:t>
            </a:r>
            <a:br>
              <a:rPr lang="en-US" sz="2400" dirty="0">
                <a:solidFill>
                  <a:schemeClr val="tx1">
                    <a:alpha val="60000"/>
                  </a:schemeClr>
                </a:solidFill>
              </a:rPr>
            </a:br>
            <a:r>
              <a:rPr lang="en-US" sz="2400" dirty="0">
                <a:solidFill>
                  <a:schemeClr val="tx1">
                    <a:alpha val="60000"/>
                  </a:schemeClr>
                </a:solidFill>
              </a:rPr>
              <a:t>katie.walsh@sussex.ac.uk</a:t>
            </a:r>
            <a:br>
              <a:rPr lang="en-US" sz="2400" dirty="0">
                <a:solidFill>
                  <a:schemeClr val="tx1">
                    <a:alpha val="60000"/>
                  </a:schemeClr>
                </a:solidFill>
              </a:rPr>
            </a:br>
            <a:br>
              <a:rPr lang="en-US" sz="2400" dirty="0">
                <a:solidFill>
                  <a:schemeClr val="tx1">
                    <a:alpha val="60000"/>
                  </a:schemeClr>
                </a:solidFill>
              </a:rPr>
            </a:br>
            <a:endParaRPr lang="en-US" sz="22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9" name="Picture 2" descr="Sussex Centre for Migration Research - Katie Walsh, associated researcher  at Sussex Centre for Migration Research and Senior lecturer at Sussex  Geography has co-edited with Lena Näre University of Helsinki a volume">
            <a:extLst>
              <a:ext uri="{FF2B5EF4-FFF2-40B4-BE49-F238E27FC236}">
                <a16:creationId xmlns:a16="http://schemas.microsoft.com/office/drawing/2014/main" id="{69A2E6B9-791B-D747-933D-8F3D2E7680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8" r="13997" b="2"/>
          <a:stretch/>
        </p:blipFill>
        <p:spPr bwMode="auto">
          <a:xfrm>
            <a:off x="549281" y="2133600"/>
            <a:ext cx="2280713" cy="4172921"/>
          </a:xfrm>
          <a:prstGeom prst="rect">
            <a:avLst/>
          </a:prstGeom>
          <a:noFill/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A56719-8DDA-B748-BA16-57D1E1C7E8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934637" y="1240221"/>
            <a:ext cx="4159170" cy="5444358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endParaRPr lang="en-US" sz="2800" dirty="0">
              <a:solidFill>
                <a:schemeClr val="tx1">
                  <a:alpha val="60000"/>
                </a:schemeClr>
              </a:solidFill>
            </a:endParaRPr>
          </a:p>
          <a:p>
            <a:r>
              <a:rPr lang="en-US" sz="2800" dirty="0">
                <a:solidFill>
                  <a:schemeClr val="tx1">
                    <a:alpha val="60000"/>
                  </a:schemeClr>
                </a:solidFill>
              </a:rPr>
              <a:t>Since 2006, Katie has been publishing research on </a:t>
            </a:r>
            <a:r>
              <a:rPr lang="en-US" sz="2800" i="1" dirty="0">
                <a:solidFill>
                  <a:schemeClr val="tx1">
                    <a:alpha val="60000"/>
                  </a:schemeClr>
                </a:solidFill>
              </a:rPr>
              <a:t>home in relation to</a:t>
            </a:r>
            <a:r>
              <a:rPr lang="en-US" sz="2800" dirty="0">
                <a:solidFill>
                  <a:schemeClr val="tx1">
                    <a:alpha val="60000"/>
                  </a:schemeClr>
                </a:solidFill>
              </a:rPr>
              <a:t>:</a:t>
            </a:r>
          </a:p>
          <a:p>
            <a:pPr marL="457200" indent="-457200">
              <a:buFontTx/>
              <a:buChar char="-"/>
            </a:pPr>
            <a:r>
              <a:rPr lang="en-US" sz="2800" dirty="0">
                <a:solidFill>
                  <a:schemeClr val="tx1">
                    <a:alpha val="60000"/>
                  </a:schemeClr>
                </a:solidFill>
              </a:rPr>
              <a:t>Materialities and objects</a:t>
            </a:r>
          </a:p>
          <a:p>
            <a:pPr marL="457200" indent="-457200">
              <a:buFontTx/>
              <a:buChar char="-"/>
            </a:pPr>
            <a:r>
              <a:rPr lang="en-US" sz="2800" dirty="0">
                <a:solidFill>
                  <a:schemeClr val="tx1">
                    <a:alpha val="60000"/>
                  </a:schemeClr>
                </a:solidFill>
              </a:rPr>
              <a:t>Migration and belonging</a:t>
            </a:r>
          </a:p>
          <a:p>
            <a:pPr marL="457200" indent="-457200">
              <a:buFontTx/>
              <a:buChar char="-"/>
            </a:pPr>
            <a:r>
              <a:rPr lang="en-US" sz="2800" dirty="0">
                <a:solidFill>
                  <a:schemeClr val="tx1">
                    <a:alpha val="60000"/>
                  </a:schemeClr>
                </a:solidFill>
              </a:rPr>
              <a:t>Ageing and later life</a:t>
            </a:r>
          </a:p>
          <a:p>
            <a:pPr marL="457200" indent="-457200">
              <a:buFontTx/>
              <a:buChar char="-"/>
            </a:pPr>
            <a:r>
              <a:rPr lang="en-US" sz="2800" dirty="0">
                <a:solidFill>
                  <a:schemeClr val="tx1">
                    <a:alpha val="60000"/>
                  </a:schemeClr>
                </a:solidFill>
              </a:rPr>
              <a:t>Gender incl. masculinities</a:t>
            </a:r>
          </a:p>
          <a:p>
            <a:pPr marL="457200" indent="-457200">
              <a:buFontTx/>
              <a:buChar char="-"/>
            </a:pPr>
            <a:r>
              <a:rPr lang="en-US" sz="2800" dirty="0">
                <a:solidFill>
                  <a:schemeClr val="tx1">
                    <a:alpha val="60000"/>
                  </a:schemeClr>
                </a:solidFill>
              </a:rPr>
              <a:t>Heteronormativity and changing family life</a:t>
            </a:r>
          </a:p>
          <a:p>
            <a:pPr marL="457200" indent="-457200">
              <a:buFontTx/>
              <a:buChar char="-"/>
            </a:pPr>
            <a:r>
              <a:rPr lang="en-US" sz="2800" dirty="0">
                <a:solidFill>
                  <a:schemeClr val="tx1">
                    <a:alpha val="60000"/>
                  </a:schemeClr>
                </a:solidFill>
              </a:rPr>
              <a:t>Soundscapes at night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1700" dirty="0">
              <a:solidFill>
                <a:schemeClr val="tx1">
                  <a:alpha val="60000"/>
                </a:schemeClr>
              </a:solidFill>
            </a:endParaRPr>
          </a:p>
        </p:txBody>
      </p:sp>
      <p:pic>
        <p:nvPicPr>
          <p:cNvPr id="2052" name="Picture 4" descr="Families in Motion: Ebbing and Flowing Through Space and Time eBook :  Murray, Lesley, McDonnell, Liz, Hinton-Smith, Tamsin, Ferreira, Nuno, Walsh,  Katie: Amazon.co.uk: Kindle Store">
            <a:extLst>
              <a:ext uri="{FF2B5EF4-FFF2-40B4-BE49-F238E27FC236}">
                <a16:creationId xmlns:a16="http://schemas.microsoft.com/office/drawing/2014/main" id="{791D3EB3-7B7E-B249-838B-AC3039CF01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63" r="7256" b="2"/>
          <a:stretch/>
        </p:blipFill>
        <p:spPr bwMode="auto">
          <a:xfrm>
            <a:off x="3009941" y="2133600"/>
            <a:ext cx="2282400" cy="4172400"/>
          </a:xfrm>
          <a:prstGeom prst="rect">
            <a:avLst/>
          </a:prstGeom>
          <a:noFill/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E0DC58D4-8583-AD45-8F6F-5B5C400EBE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7" r="9135"/>
          <a:stretch/>
        </p:blipFill>
        <p:spPr bwMode="auto">
          <a:xfrm>
            <a:off x="5472289" y="2133600"/>
            <a:ext cx="2282400" cy="41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31847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{1774DE05-2FA9-D94F-90BE-AD429A859CC4}tf10001120</Template>
  <TotalTime>2879</TotalTime>
  <Words>372</Words>
  <Application>Microsoft Macintosh PowerPoint</Application>
  <PresentationFormat>Widescreen</PresentationFormat>
  <Paragraphs>41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The global and the intimate: home cultures, belonging and personal life - 008GA </vt:lpstr>
      <vt:lpstr>Module Over-view</vt:lpstr>
      <vt:lpstr>Weekly Workshop themes:</vt:lpstr>
      <vt:lpstr>PowerPoint Presentation</vt:lpstr>
      <vt:lpstr>About the convenor: Dr Katie Walsh  https://profiles.sussex.ac.uk/p203548-katie-walsh katie.walsh@sussex.ac.uk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global and the intimate: home cultures, belonging and personal life</dc:title>
  <dc:creator>Katie Walsh</dc:creator>
  <cp:lastModifiedBy>Katie Walsh</cp:lastModifiedBy>
  <cp:revision>14</cp:revision>
  <dcterms:created xsi:type="dcterms:W3CDTF">2021-03-09T13:36:02Z</dcterms:created>
  <dcterms:modified xsi:type="dcterms:W3CDTF">2023-03-03T12:55:39Z</dcterms:modified>
</cp:coreProperties>
</file>