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7" r:id="rId1"/>
  </p:sldMasterIdLst>
  <p:notesMasterIdLst>
    <p:notesMasterId r:id="rId10"/>
  </p:notesMasterIdLst>
  <p:handoutMasterIdLst>
    <p:handoutMasterId r:id="rId11"/>
  </p:handoutMasterIdLst>
  <p:sldIdLst>
    <p:sldId id="275" r:id="rId2"/>
    <p:sldId id="458" r:id="rId3"/>
    <p:sldId id="509" r:id="rId4"/>
    <p:sldId id="502" r:id="rId5"/>
    <p:sldId id="504" r:id="rId6"/>
    <p:sldId id="505" r:id="rId7"/>
    <p:sldId id="503" r:id="rId8"/>
    <p:sldId id="507" r:id="rId9"/>
  </p:sldIdLst>
  <p:sldSz cx="12192000" cy="6858000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is Petty" initials="KP" lastIdx="1" clrIdx="0">
    <p:extLst>
      <p:ext uri="{19B8F6BF-5375-455C-9EA6-DF929625EA0E}">
        <p15:presenceInfo xmlns:p15="http://schemas.microsoft.com/office/powerpoint/2012/main" userId="2ebcb4809005c5f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7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00" autoAdjust="0"/>
    <p:restoredTop sz="85978" autoAdjust="0"/>
  </p:normalViewPr>
  <p:slideViewPr>
    <p:cSldViewPr>
      <p:cViewPr varScale="1">
        <p:scale>
          <a:sx n="98" d="100"/>
          <a:sy n="98" d="100"/>
        </p:scale>
        <p:origin x="70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6" tIns="47963" rIns="95926" bIns="47963" numCol="1" anchor="t" anchorCtr="0" compatLnSpc="1">
            <a:prstTxWarp prst="textNoShape">
              <a:avLst/>
            </a:prstTxWarp>
          </a:bodyPr>
          <a:lstStyle>
            <a:lvl1pPr defTabSz="957263">
              <a:defRPr sz="13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6" tIns="47963" rIns="95926" bIns="4796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6" tIns="47963" rIns="95926" bIns="47963" numCol="1" anchor="b" anchorCtr="0" compatLnSpc="1">
            <a:prstTxWarp prst="textNoShape">
              <a:avLst/>
            </a:prstTxWarp>
          </a:bodyPr>
          <a:lstStyle>
            <a:lvl1pPr defTabSz="957263">
              <a:defRPr sz="1300"/>
            </a:lvl1pPr>
          </a:lstStyle>
          <a:p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6" tIns="47963" rIns="95926" bIns="4796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/>
            </a:lvl1pPr>
          </a:lstStyle>
          <a:p>
            <a:fld id="{55A3E981-C776-4B9F-9244-A4B83AFB8A9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8866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574DDDD-D443-4494-8447-BFA801DBCF80}" type="datetimeFigureOut">
              <a:rPr lang="en-GB"/>
              <a:pPr/>
              <a:t>03/03/2023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CB72ECE-8200-4125-8404-957E9E5C8AF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3084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" y="742950"/>
            <a:ext cx="6604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FA6C2F7-1422-4F7A-85C3-43A52234FEEE}" type="slidenum">
              <a:rPr lang="en-GB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318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72ECE-8200-4125-8404-957E9E5C8AFC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694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72ECE-8200-4125-8404-957E9E5C8AF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107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72ECE-8200-4125-8404-957E9E5C8AFC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148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0F7A0-3CD4-4033-854B-1F325A034E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702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35D6-4A65-4901-9476-4A662BE263D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45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8BB1770-354C-43FB-9495-97E0B269E4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423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2F1D-6B6D-421F-9010-0CCD5998E33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04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850F8-DC59-4F8B-8672-7A0D33C180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273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AA77-1687-4A70-BB5B-25E62057C0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34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EA79-F327-4810-AD02-F8F5448261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9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3BE7-1C79-4F11-A49D-0BB9313AF6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12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3D33-F193-4299-9A94-EF67CE3421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82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AEAD-75A7-435B-9F20-C4DF04BC6A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99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137EF22B-1901-41B7-9031-DC1A131456C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743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F1D850F8-DC59-4F8B-8672-7A0D33C180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0260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8" r:id="rId1"/>
    <p:sldLayoutId id="2147484099" r:id="rId2"/>
    <p:sldLayoutId id="2147484100" r:id="rId3"/>
    <p:sldLayoutId id="2147484101" r:id="rId4"/>
    <p:sldLayoutId id="2147484102" r:id="rId5"/>
    <p:sldLayoutId id="2147484103" r:id="rId6"/>
    <p:sldLayoutId id="2147484104" r:id="rId7"/>
    <p:sldLayoutId id="2147484105" r:id="rId8"/>
    <p:sldLayoutId id="2147484106" r:id="rId9"/>
    <p:sldLayoutId id="2147484107" r:id="rId10"/>
    <p:sldLayoutId id="214748410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73AEDBA-3AD0-4589-81B4-7705FDB85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5" y="1266958"/>
            <a:ext cx="6808362" cy="452845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  <a:t>HORIZONTAL DEVELOPMENT: </a:t>
            </a:r>
            <a:b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</a:br>
            <a:b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</a:br>
            <a: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  <a:t>GRASSROOTS AND SOUTH-SOUTH COLLABORATIONS</a:t>
            </a:r>
            <a:b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</a:br>
            <a:b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</a:br>
            <a:b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</a:br>
            <a: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  <a:t>International Development </a:t>
            </a:r>
            <a:b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</a:br>
            <a: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  <a:t>Year 3 Option</a:t>
            </a:r>
            <a:b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</a:br>
            <a:b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</a:br>
            <a:r>
              <a:rPr lang="en-GB" sz="3400" b="1" cap="none" dirty="0">
                <a:ea typeface="Microsoft Yi Baiti" panose="03000500000000000000" pitchFamily="66" charset="0"/>
                <a:cs typeface="Microsoft New Tai Lue" panose="020B0502040204020203" pitchFamily="34" charset="0"/>
              </a:rPr>
              <a:t>Spring Term 2023/24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62530F-FF84-4C10-BBF1-AD9AC9FAF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79" y="116632"/>
            <a:ext cx="2534737" cy="31937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F97238-387C-F079-2036-75A34D96A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624" y="2852936"/>
            <a:ext cx="2612285" cy="3380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A5DB3-D620-4F3E-9AB3-BF5FD1F5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76672"/>
            <a:ext cx="7560840" cy="1008112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What’s the module about?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75493-1113-4FDA-B257-FB81103E5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50" y="1981237"/>
            <a:ext cx="9433048" cy="5130021"/>
          </a:xfrm>
        </p:spPr>
        <p:txBody>
          <a:bodyPr>
            <a:noAutofit/>
          </a:bodyPr>
          <a:lstStyle/>
          <a:p>
            <a:r>
              <a:rPr lang="en-GB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It’s about ‘horizontal’ forms of development and humanitarian aid,  including flows of resources, expertise and labour that make up ‘South-South humanitarianism’</a:t>
            </a:r>
          </a:p>
          <a:p>
            <a:endParaRPr lang="en-GB" alt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Informal development practices by grassroots groups, local and international solidarity activities, peer-to-peer assistance, mutual aid </a:t>
            </a:r>
          </a:p>
          <a:p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0416" y="3539854"/>
            <a:ext cx="2136087" cy="32948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9901" y="84139"/>
            <a:ext cx="2906602" cy="334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33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A5DB3-D620-4F3E-9AB3-BF5FD1F5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692696"/>
            <a:ext cx="612068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GB" sz="6700" b="1" dirty="0"/>
              <a:t>Key Questions</a:t>
            </a:r>
            <a:r>
              <a:rPr lang="en-GB" sz="3600" dirty="0"/>
              <a:t>: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75493-1113-4FDA-B257-FB81103E5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8" y="1340768"/>
            <a:ext cx="11402374" cy="6202538"/>
          </a:xfrm>
        </p:spPr>
        <p:txBody>
          <a:bodyPr>
            <a:noAutofit/>
          </a:bodyPr>
          <a:lstStyle/>
          <a:p>
            <a:endParaRPr lang="en-GB" sz="3200" dirty="0"/>
          </a:p>
          <a:p>
            <a:r>
              <a:rPr lang="en-GB" sz="3600" dirty="0"/>
              <a:t>Does horizontal aid and development challenge the power differentials that often shape North-to-South practices? </a:t>
            </a:r>
          </a:p>
          <a:p>
            <a:r>
              <a:rPr lang="en-GB" sz="3600" dirty="0"/>
              <a:t>How does that change our understanding of what counts as aid and humanitarianism? </a:t>
            </a:r>
          </a:p>
          <a:p>
            <a:r>
              <a:rPr lang="en-GB" sz="3600" dirty="0"/>
              <a:t>Where can non-professionals place </a:t>
            </a:r>
          </a:p>
          <a:p>
            <a:pPr marL="0" indent="0">
              <a:buNone/>
            </a:pPr>
            <a:r>
              <a:rPr lang="en-GB" sz="3600" dirty="0"/>
              <a:t>themselves in order to make a difference? </a:t>
            </a:r>
          </a:p>
          <a:p>
            <a:r>
              <a:rPr lang="en-GB" sz="3600" dirty="0"/>
              <a:t>Is mutuality the future of aid</a:t>
            </a:r>
            <a:r>
              <a:rPr lang="en-GB" sz="3200" dirty="0"/>
              <a:t>? </a:t>
            </a:r>
          </a:p>
          <a:p>
            <a:pPr marL="0" indent="0">
              <a:buNone/>
            </a:pPr>
            <a:endParaRPr lang="en-GB" sz="3200" dirty="0"/>
          </a:p>
          <a:p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5D9D33-8DA1-77A0-DCD4-B389ACC81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240" y="3717032"/>
            <a:ext cx="1989150" cy="28424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2855E4-90A3-48AB-F0E7-49C7FA9E1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390" y="3717032"/>
            <a:ext cx="1851266" cy="284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65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012AD-6805-4A2E-9FF0-B894502A4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548680"/>
            <a:ext cx="4896544" cy="648072"/>
          </a:xfrm>
        </p:spPr>
        <p:txBody>
          <a:bodyPr>
            <a:noAutofit/>
          </a:bodyPr>
          <a:lstStyle/>
          <a:p>
            <a:pPr algn="l"/>
            <a:r>
              <a:rPr lang="en-GB" dirty="0"/>
              <a:t>Module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E057C-C9E0-4CFD-AC95-003273227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0768"/>
            <a:ext cx="9665405" cy="5139337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 1 From global hegemonies to new horizontality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marL="0" indent="0">
              <a:buNone/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Week 2 Professionals, Amateurs and Volunteers	</a:t>
            </a:r>
          </a:p>
          <a:p>
            <a:pPr marL="0" indent="0">
              <a:buNone/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Week 3 South-South Cooperation and Humanitarianism</a:t>
            </a:r>
          </a:p>
          <a:p>
            <a:pPr marL="0" indent="0">
              <a:buNone/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Week 4 Faith-based Approaches</a:t>
            </a:r>
          </a:p>
          <a:p>
            <a:pPr marL="0" indent="0">
              <a:buNone/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Week 5 Local Social Enterprises </a:t>
            </a:r>
          </a:p>
          <a:p>
            <a:pPr marL="0" indent="0">
              <a:buNone/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Week 6 </a:t>
            </a:r>
            <a:r>
              <a:rPr lang="en-GB" sz="2400" i="1" dirty="0">
                <a:latin typeface="Calibri" panose="020F0502020204030204" pitchFamily="34" charset="0"/>
                <a:cs typeface="Calibri" panose="020F0502020204030204" pitchFamily="34" charset="0"/>
              </a:rPr>
              <a:t>Reading Week </a:t>
            </a:r>
          </a:p>
          <a:p>
            <a:pPr marL="0" indent="0">
              <a:buNone/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Week 7 Diaspora-led Development </a:t>
            </a:r>
          </a:p>
          <a:p>
            <a:pPr marL="0" indent="0">
              <a:buNone/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Week 8 Citizen Aid and Grassroots Humanitarianism</a:t>
            </a:r>
          </a:p>
          <a:p>
            <a:pPr marL="0" indent="0">
              <a:buNone/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Week 9 Digital Humanitarianism </a:t>
            </a:r>
          </a:p>
          <a:p>
            <a:pPr marL="0" indent="0">
              <a:buNone/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Week 10 Aid, Solidarity and Activism</a:t>
            </a:r>
          </a:p>
          <a:p>
            <a:pPr marL="0" indent="0">
              <a:buNone/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Week 11 Individual Tutorials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3" y="3277782"/>
            <a:ext cx="5531093" cy="16633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8622" y="377895"/>
            <a:ext cx="4032448" cy="269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91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1996D-6F7E-46F1-899F-1247C1DEF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908720"/>
            <a:ext cx="4615032" cy="35869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FFFFFF"/>
                </a:solidFill>
              </a:rPr>
              <a:t>Module 	Format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E45B4-5A12-4440-A4BB-B442741AC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377" y="2132856"/>
            <a:ext cx="6989646" cy="4090398"/>
          </a:xfr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course consists of </a:t>
            </a: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weekly 3-hour workshops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which include a lecture segment/topic overview and seminar</a:t>
            </a:r>
          </a:p>
          <a:p>
            <a:pPr marL="0" indent="0">
              <a:buNone/>
              <a:defRPr/>
            </a:pPr>
            <a:endParaRPr lang="en-U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seminars include student-led workshops; producing a short podcast; group reading discussions, exercises, and visual material </a:t>
            </a:r>
          </a:p>
          <a:p>
            <a:endParaRPr lang="en-GB" sz="20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50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35F95-6E36-4A28-BD2B-3929A97BF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2656"/>
            <a:ext cx="7729728" cy="1188720"/>
          </a:xfrm>
        </p:spPr>
        <p:txBody>
          <a:bodyPr>
            <a:normAutofit/>
          </a:bodyPr>
          <a:lstStyle/>
          <a:p>
            <a:r>
              <a:rPr lang="en-GB" sz="4400" dirty="0"/>
              <a:t>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BD436-32FD-4674-976B-8E6692844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844" y="2132856"/>
            <a:ext cx="10441160" cy="4248472"/>
          </a:xfrm>
        </p:spPr>
        <p:txBody>
          <a:bodyPr>
            <a:normAutofit/>
          </a:bodyPr>
          <a:lstStyle/>
          <a:p>
            <a:pPr>
              <a:tabLst>
                <a:tab pos="1371600" algn="l"/>
              </a:tabLst>
              <a:defRPr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Blog piece 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(1,000 words) (25%), due in week 7 of the Spring term</a:t>
            </a:r>
          </a:p>
          <a:p>
            <a:pPr marL="0" indent="0">
              <a:buNone/>
              <a:tabLst>
                <a:tab pos="1371600" algn="l"/>
              </a:tabLst>
              <a:defRPr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1371600" algn="l"/>
              </a:tabLst>
              <a:defRPr/>
            </a:pPr>
            <a:r>
              <a:rPr lang="en-GB" sz="3600" dirty="0"/>
              <a:t>one </a:t>
            </a:r>
            <a:r>
              <a:rPr lang="en-GB" sz="3600" b="1" dirty="0"/>
              <a:t>Case Study </a:t>
            </a:r>
            <a:r>
              <a:rPr lang="en-GB" sz="3600" dirty="0"/>
              <a:t>(4,000 words) (worth 75%) due in week 12 of the Spring term. </a:t>
            </a:r>
          </a:p>
          <a:p>
            <a:pPr>
              <a:tabLst>
                <a:tab pos="1371600" algn="l"/>
              </a:tabLst>
              <a:defRPr/>
            </a:pPr>
            <a:r>
              <a:rPr lang="en-GB" sz="3600" dirty="0"/>
              <a:t> Topic of choice, 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to be agreed with Module 	Convener.</a:t>
            </a:r>
            <a:endParaRPr lang="en-GB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tabLst>
                <a:tab pos="1371600" algn="l"/>
              </a:tabLst>
              <a:defRPr/>
            </a:pP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  <a:tabLst>
                <a:tab pos="1371600" algn="l"/>
              </a:tabLst>
              <a:defRPr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44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47A95-2B90-4930-B6DC-420C7F41B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7688" y="548680"/>
            <a:ext cx="5737072" cy="1008112"/>
          </a:xfrm>
        </p:spPr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5738B-90D8-4E0E-9C1C-15ED7E89A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268760"/>
            <a:ext cx="11089232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By the end of the module, you should have: 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/>
              <a:t>systematic knowledge of key theoretical perspectives on non-institutionalised development</a:t>
            </a:r>
          </a:p>
          <a:p>
            <a:r>
              <a:rPr lang="en-GB" sz="2800" dirty="0"/>
              <a:t>Critically analyse the political, economic and social factors that shape these emerging forms of decentralised development and private aid</a:t>
            </a:r>
          </a:p>
          <a:p>
            <a:r>
              <a:rPr lang="en-GB" sz="2800" dirty="0"/>
              <a:t>Independently identify evidence of drivers of such private aid activities through specific case studies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dirty="0"/>
              <a:t>apply knowledge of key theoretical perspectives to analyse, evaluate and assess the implications of these emerging forms of development horizontality. 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/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99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CC6610-FA44-425C-8917-242721CD0911}"/>
              </a:ext>
            </a:extLst>
          </p:cNvPr>
          <p:cNvSpPr/>
          <p:nvPr/>
        </p:nvSpPr>
        <p:spPr>
          <a:xfrm>
            <a:off x="0" y="260648"/>
            <a:ext cx="117846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altLang="en-US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Module convenor: Meike Fechter</a:t>
            </a:r>
          </a:p>
          <a:p>
            <a:pPr algn="ctr"/>
            <a:endParaRPr lang="en-GB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My research areas include </a:t>
            </a:r>
          </a:p>
          <a:p>
            <a:pPr algn="ctr"/>
            <a:r>
              <a:rPr lang="en-GB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				ethnographies of aid and development,			everyday humanitarians, and</a:t>
            </a:r>
          </a:p>
          <a:p>
            <a:pPr algn="ctr"/>
            <a:r>
              <a:rPr lang="en-GB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international aid workers </a:t>
            </a:r>
          </a:p>
          <a:p>
            <a:pPr algn="ctr"/>
            <a:endParaRPr lang="en-US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please email me at </a:t>
            </a:r>
          </a:p>
          <a:p>
            <a:pPr algn="ctr"/>
            <a:r>
              <a:rPr lang="en-US" alt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a.fechter</a:t>
            </a:r>
            <a:r>
              <a:rPr lang="en-GB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@sussex.ac.uk to find out more, </a:t>
            </a:r>
          </a:p>
          <a:p>
            <a:pPr algn="ctr"/>
            <a:r>
              <a:rPr lang="en-GB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or have a chat</a:t>
            </a:r>
            <a:endParaRPr lang="en-US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0456" y="2725279"/>
            <a:ext cx="1817712" cy="27265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44" y="1196752"/>
            <a:ext cx="2592288" cy="368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109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10351</TotalTime>
  <Words>417</Words>
  <Application>Microsoft Office PowerPoint</Application>
  <PresentationFormat>Widescreen</PresentationFormat>
  <Paragraphs>54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Corbel</vt:lpstr>
      <vt:lpstr>Wingdings</vt:lpstr>
      <vt:lpstr>Banded</vt:lpstr>
      <vt:lpstr>HORIZONTAL DEVELOPMENT:   GRASSROOTS AND SOUTH-SOUTH COLLABORATIONS   International Development  Year 3 Option  Spring Term 2023/24</vt:lpstr>
      <vt:lpstr>What’s the module about?</vt:lpstr>
      <vt:lpstr>Key Questions:  </vt:lpstr>
      <vt:lpstr>Module outline</vt:lpstr>
      <vt:lpstr>Module  Format </vt:lpstr>
      <vt:lpstr>Assessment</vt:lpstr>
      <vt:lpstr>Learning outcomes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Corporations &amp; Private Sector Development</dc:title>
  <dc:creator>IT Services</dc:creator>
  <cp:lastModifiedBy>Anne-Meike Fechter</cp:lastModifiedBy>
  <cp:revision>439</cp:revision>
  <cp:lastPrinted>2013-01-23T10:25:08Z</cp:lastPrinted>
  <dcterms:created xsi:type="dcterms:W3CDTF">2008-11-03T14:30:22Z</dcterms:created>
  <dcterms:modified xsi:type="dcterms:W3CDTF">2023-03-03T15:45:36Z</dcterms:modified>
</cp:coreProperties>
</file>