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62" r:id="rId2"/>
    <p:sldId id="260" r:id="rId3"/>
    <p:sldId id="264" r:id="rId4"/>
    <p:sldId id="263" r:id="rId5"/>
    <p:sldId id="261" r:id="rId6"/>
    <p:sldId id="259" r:id="rId7"/>
    <p:sldId id="258"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561428-FF88-4DD1-9B8B-EC58BD3DF127}" type="datetimeFigureOut">
              <a:rPr lang="en-US" smtClean="0"/>
              <a:t>2/22/2023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7343AB-BFAD-4B02-B805-AD038D376A30}" type="slidenum">
              <a:rPr lang="en-US" smtClean="0"/>
              <a:t>‹#›</a:t>
            </a:fld>
            <a:endParaRPr lang="en-US"/>
          </a:p>
        </p:txBody>
      </p:sp>
    </p:spTree>
    <p:extLst>
      <p:ext uri="{BB962C8B-B14F-4D97-AF65-F5344CB8AC3E}">
        <p14:creationId xmlns:p14="http://schemas.microsoft.com/office/powerpoint/2010/main" val="38644570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p>
        </p:txBody>
      </p:sp>
      <p:sp>
        <p:nvSpPr>
          <p:cNvPr id="1556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B66F485C-E003-4968-A5E6-DA0CA97BA7F8}" type="slidenum">
              <a:rPr lang="en-GB" altLang="en-US" sz="1200">
                <a:latin typeface="Calibri" panose="020F0502020204030204" pitchFamily="34" charset="0"/>
              </a:rPr>
              <a:pPr eaLnBrk="1" hangingPunct="1"/>
              <a:t>7</a:t>
            </a:fld>
            <a:endParaRPr lang="en-GB" altLang="en-US" sz="1200">
              <a:latin typeface="Calibri" panose="020F0502020204030204" pitchFamily="34" charset="0"/>
            </a:endParaRPr>
          </a:p>
        </p:txBody>
      </p:sp>
    </p:spTree>
    <p:extLst>
      <p:ext uri="{BB962C8B-B14F-4D97-AF65-F5344CB8AC3E}">
        <p14:creationId xmlns:p14="http://schemas.microsoft.com/office/powerpoint/2010/main" val="19321510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12B557C-A4CF-4DDB-8A87-F233BBC8E5A0}" type="datetimeFigureOut">
              <a:rPr lang="en-US" smtClean="0"/>
              <a:t>2/22/2023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583432-9E5F-4A15-A44D-D696987F0039}" type="slidenum">
              <a:rPr lang="en-US" smtClean="0"/>
              <a:t>‹#›</a:t>
            </a:fld>
            <a:endParaRPr lang="en-US"/>
          </a:p>
        </p:txBody>
      </p:sp>
    </p:spTree>
    <p:extLst>
      <p:ext uri="{BB962C8B-B14F-4D97-AF65-F5344CB8AC3E}">
        <p14:creationId xmlns:p14="http://schemas.microsoft.com/office/powerpoint/2010/main" val="3150558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44805"/>
            <a:ext cx="10515600" cy="1325563"/>
          </a:xfrm>
          <a:blipFill>
            <a:blip r:embed="rId2"/>
            <a:tile tx="0" ty="0" sx="100000" sy="100000" flip="none" algn="tl"/>
          </a:blipFill>
        </p:spPr>
        <p:txBody>
          <a:bodyPr/>
          <a:lstStyle>
            <a:lvl1pPr>
              <a:defRPr baseline="0"/>
            </a:lvl1pPr>
          </a:lstStyle>
          <a:p>
            <a:r>
              <a:rPr lang="en-US" dirty="0"/>
              <a:t> </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2B557C-A4CF-4DDB-8A87-F233BBC8E5A0}" type="datetimeFigureOut">
              <a:rPr lang="en-US" smtClean="0"/>
              <a:t>2/22/2023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583432-9E5F-4A15-A44D-D696987F0039}" type="slidenum">
              <a:rPr lang="en-US" smtClean="0"/>
              <a:t>‹#›</a:t>
            </a:fld>
            <a:endParaRPr lang="en-US"/>
          </a:p>
        </p:txBody>
      </p:sp>
    </p:spTree>
    <p:extLst>
      <p:ext uri="{BB962C8B-B14F-4D97-AF65-F5344CB8AC3E}">
        <p14:creationId xmlns:p14="http://schemas.microsoft.com/office/powerpoint/2010/main" val="12964693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12B557C-A4CF-4DDB-8A87-F233BBC8E5A0}" type="datetimeFigureOut">
              <a:rPr lang="en-US" smtClean="0"/>
              <a:t>2/22/2023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583432-9E5F-4A15-A44D-D696987F0039}" type="slidenum">
              <a:rPr lang="en-US" smtClean="0"/>
              <a:t>‹#›</a:t>
            </a:fld>
            <a:endParaRPr lang="en-US"/>
          </a:p>
        </p:txBody>
      </p:sp>
    </p:spTree>
    <p:extLst>
      <p:ext uri="{BB962C8B-B14F-4D97-AF65-F5344CB8AC3E}">
        <p14:creationId xmlns:p14="http://schemas.microsoft.com/office/powerpoint/2010/main" val="23598628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12B557C-A4CF-4DDB-8A87-F233BBC8E5A0}" type="datetimeFigureOut">
              <a:rPr lang="en-US" smtClean="0"/>
              <a:t>2/22/2023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583432-9E5F-4A15-A44D-D696987F0039}" type="slidenum">
              <a:rPr lang="en-US" smtClean="0"/>
              <a:t>‹#›</a:t>
            </a:fld>
            <a:endParaRPr lang="en-US"/>
          </a:p>
        </p:txBody>
      </p:sp>
    </p:spTree>
    <p:extLst>
      <p:ext uri="{BB962C8B-B14F-4D97-AF65-F5344CB8AC3E}">
        <p14:creationId xmlns:p14="http://schemas.microsoft.com/office/powerpoint/2010/main" val="25472153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12B557C-A4CF-4DDB-8A87-F233BBC8E5A0}" type="datetimeFigureOut">
              <a:rPr lang="en-US" smtClean="0"/>
              <a:t>2/22/2023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9583432-9E5F-4A15-A44D-D696987F0039}" type="slidenum">
              <a:rPr lang="en-US" smtClean="0"/>
              <a:t>‹#›</a:t>
            </a:fld>
            <a:endParaRPr lang="en-US"/>
          </a:p>
        </p:txBody>
      </p:sp>
    </p:spTree>
    <p:extLst>
      <p:ext uri="{BB962C8B-B14F-4D97-AF65-F5344CB8AC3E}">
        <p14:creationId xmlns:p14="http://schemas.microsoft.com/office/powerpoint/2010/main" val="1411962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12B557C-A4CF-4DDB-8A87-F233BBC8E5A0}" type="datetimeFigureOut">
              <a:rPr lang="en-US" smtClean="0"/>
              <a:t>2/22/2023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9583432-9E5F-4A15-A44D-D696987F0039}" type="slidenum">
              <a:rPr lang="en-US" smtClean="0"/>
              <a:t>‹#›</a:t>
            </a:fld>
            <a:endParaRPr lang="en-US"/>
          </a:p>
        </p:txBody>
      </p:sp>
    </p:spTree>
    <p:extLst>
      <p:ext uri="{BB962C8B-B14F-4D97-AF65-F5344CB8AC3E}">
        <p14:creationId xmlns:p14="http://schemas.microsoft.com/office/powerpoint/2010/main" val="27996105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2B557C-A4CF-4DDB-8A87-F233BBC8E5A0}" type="datetimeFigureOut">
              <a:rPr lang="en-US" smtClean="0"/>
              <a:t>2/22/2023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9583432-9E5F-4A15-A44D-D696987F0039}" type="slidenum">
              <a:rPr lang="en-US" smtClean="0"/>
              <a:t>‹#›</a:t>
            </a:fld>
            <a:endParaRPr lang="en-US"/>
          </a:p>
        </p:txBody>
      </p:sp>
    </p:spTree>
    <p:extLst>
      <p:ext uri="{BB962C8B-B14F-4D97-AF65-F5344CB8AC3E}">
        <p14:creationId xmlns:p14="http://schemas.microsoft.com/office/powerpoint/2010/main" val="42675638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12B557C-A4CF-4DDB-8A87-F233BBC8E5A0}" type="datetimeFigureOut">
              <a:rPr lang="en-US" smtClean="0"/>
              <a:t>2/22/2023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583432-9E5F-4A15-A44D-D696987F0039}" type="slidenum">
              <a:rPr lang="en-US" smtClean="0"/>
              <a:t>‹#›</a:t>
            </a:fld>
            <a:endParaRPr lang="en-US"/>
          </a:p>
        </p:txBody>
      </p:sp>
    </p:spTree>
    <p:extLst>
      <p:ext uri="{BB962C8B-B14F-4D97-AF65-F5344CB8AC3E}">
        <p14:creationId xmlns:p14="http://schemas.microsoft.com/office/powerpoint/2010/main" val="8678794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12B557C-A4CF-4DDB-8A87-F233BBC8E5A0}" type="datetimeFigureOut">
              <a:rPr lang="en-US" smtClean="0"/>
              <a:t>2/22/2023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583432-9E5F-4A15-A44D-D696987F0039}" type="slidenum">
              <a:rPr lang="en-US" smtClean="0"/>
              <a:t>‹#›</a:t>
            </a:fld>
            <a:endParaRPr lang="en-US"/>
          </a:p>
        </p:txBody>
      </p:sp>
    </p:spTree>
    <p:extLst>
      <p:ext uri="{BB962C8B-B14F-4D97-AF65-F5344CB8AC3E}">
        <p14:creationId xmlns:p14="http://schemas.microsoft.com/office/powerpoint/2010/main" val="33968165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2B557C-A4CF-4DDB-8A87-F233BBC8E5A0}" type="datetimeFigureOut">
              <a:rPr lang="en-US" smtClean="0"/>
              <a:t>2/22/2023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583432-9E5F-4A15-A44D-D696987F0039}" type="slidenum">
              <a:rPr lang="en-US" smtClean="0"/>
              <a:t>‹#›</a:t>
            </a:fld>
            <a:endParaRPr lang="en-US"/>
          </a:p>
        </p:txBody>
      </p:sp>
    </p:spTree>
    <p:extLst>
      <p:ext uri="{BB962C8B-B14F-4D97-AF65-F5344CB8AC3E}">
        <p14:creationId xmlns:p14="http://schemas.microsoft.com/office/powerpoint/2010/main" val="7643573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2B557C-A4CF-4DDB-8A87-F233BBC8E5A0}" type="datetimeFigureOut">
              <a:rPr lang="en-US" smtClean="0"/>
              <a:t>2/22/2023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583432-9E5F-4A15-A44D-D696987F0039}" type="slidenum">
              <a:rPr lang="en-US" smtClean="0"/>
              <a:t>‹#›</a:t>
            </a:fld>
            <a:endParaRPr lang="en-US"/>
          </a:p>
        </p:txBody>
      </p:sp>
    </p:spTree>
    <p:extLst>
      <p:ext uri="{BB962C8B-B14F-4D97-AF65-F5344CB8AC3E}">
        <p14:creationId xmlns:p14="http://schemas.microsoft.com/office/powerpoint/2010/main" val="16065103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3" name="Rectangle 2"/>
          <p:cNvSpPr/>
          <p:nvPr userDrawn="1"/>
        </p:nvSpPr>
        <p:spPr>
          <a:xfrm>
            <a:off x="80963" y="88900"/>
            <a:ext cx="12030075"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grpSp>
        <p:nvGrpSpPr>
          <p:cNvPr id="4" name="Group 11"/>
          <p:cNvGrpSpPr>
            <a:grpSpLocks/>
          </p:cNvGrpSpPr>
          <p:nvPr userDrawn="1"/>
        </p:nvGrpSpPr>
        <p:grpSpPr bwMode="auto">
          <a:xfrm>
            <a:off x="-9525" y="-12700"/>
            <a:ext cx="12211050" cy="6872288"/>
            <a:chOff x="-9525" y="-12621"/>
            <a:chExt cx="12211050" cy="6871698"/>
          </a:xfrm>
        </p:grpSpPr>
        <p:sp>
          <p:nvSpPr>
            <p:cNvPr id="5" name="Rectangle 4"/>
            <p:cNvSpPr/>
            <p:nvPr/>
          </p:nvSpPr>
          <p:spPr>
            <a:xfrm>
              <a:off x="0" y="-11034"/>
              <a:ext cx="12192000" cy="8889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GB" dirty="0"/>
            </a:p>
          </p:txBody>
        </p:sp>
        <p:sp>
          <p:nvSpPr>
            <p:cNvPr id="6" name="Rectangle 5"/>
            <p:cNvSpPr/>
            <p:nvPr/>
          </p:nvSpPr>
          <p:spPr>
            <a:xfrm>
              <a:off x="0" y="6768597"/>
              <a:ext cx="12192000" cy="9048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GB" dirty="0"/>
            </a:p>
          </p:txBody>
        </p:sp>
        <p:sp>
          <p:nvSpPr>
            <p:cNvPr id="7" name="Rectangle 6"/>
            <p:cNvSpPr/>
            <p:nvPr/>
          </p:nvSpPr>
          <p:spPr>
            <a:xfrm rot="5400000">
              <a:off x="-3398543" y="3377984"/>
              <a:ext cx="6868523" cy="9048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GB" dirty="0"/>
            </a:p>
          </p:txBody>
        </p:sp>
        <p:sp>
          <p:nvSpPr>
            <p:cNvPr id="8" name="Rectangle 7"/>
            <p:cNvSpPr/>
            <p:nvPr/>
          </p:nvSpPr>
          <p:spPr>
            <a:xfrm rot="5400000">
              <a:off x="8721227" y="3377190"/>
              <a:ext cx="6870110"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GB" dirty="0"/>
            </a:p>
          </p:txBody>
        </p:sp>
      </p:grpSp>
      <p:sp>
        <p:nvSpPr>
          <p:cNvPr id="17" name="Subtitle 2"/>
          <p:cNvSpPr>
            <a:spLocks noGrp="1"/>
          </p:cNvSpPr>
          <p:nvPr>
            <p:ph type="subTitle" idx="1" hasCustomPrompt="1"/>
          </p:nvPr>
        </p:nvSpPr>
        <p:spPr>
          <a:xfrm>
            <a:off x="780532" y="-264160"/>
            <a:ext cx="10611368" cy="1910080"/>
          </a:xfrm>
          <a:prstGeom prst="rect">
            <a:avLst/>
          </a:prstGeom>
        </p:spPr>
        <p:txBody>
          <a:bodyPr anchor="ctr">
            <a:normAutofit/>
          </a:bodyPr>
          <a:lstStyle>
            <a:lvl1pPr marL="0" indent="0" algn="ctr">
              <a:buNone/>
              <a:defRPr sz="44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Disasters, Environment and Development</a:t>
            </a:r>
          </a:p>
        </p:txBody>
      </p:sp>
    </p:spTree>
    <p:extLst>
      <p:ext uri="{BB962C8B-B14F-4D97-AF65-F5344CB8AC3E}">
        <p14:creationId xmlns:p14="http://schemas.microsoft.com/office/powerpoint/2010/main" val="13722089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2B557C-A4CF-4DDB-8A87-F233BBC8E5A0}" type="datetimeFigureOut">
              <a:rPr lang="en-US" smtClean="0"/>
              <a:t>2/22/2023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583432-9E5F-4A15-A44D-D696987F0039}" type="slidenum">
              <a:rPr lang="en-US" smtClean="0"/>
              <a:t>‹#›</a:t>
            </a:fld>
            <a:endParaRPr lang="en-US"/>
          </a:p>
        </p:txBody>
      </p:sp>
    </p:spTree>
    <p:extLst>
      <p:ext uri="{BB962C8B-B14F-4D97-AF65-F5344CB8AC3E}">
        <p14:creationId xmlns:p14="http://schemas.microsoft.com/office/powerpoint/2010/main" val="27859473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601002" y="2084382"/>
            <a:ext cx="9144000" cy="2387600"/>
          </a:xfrm>
        </p:spPr>
        <p:txBody>
          <a:bodyPr/>
          <a:lstStyle/>
          <a:p>
            <a:r>
              <a:rPr lang="en-US" dirty="0"/>
              <a:t>Disasters Environment and Development</a:t>
            </a:r>
          </a:p>
        </p:txBody>
      </p:sp>
      <p:sp>
        <p:nvSpPr>
          <p:cNvPr id="5" name="Subtitle 4"/>
          <p:cNvSpPr>
            <a:spLocks noGrp="1"/>
          </p:cNvSpPr>
          <p:nvPr>
            <p:ph type="subTitle" idx="1"/>
          </p:nvPr>
        </p:nvSpPr>
        <p:spPr>
          <a:xfrm>
            <a:off x="1360371" y="4930234"/>
            <a:ext cx="9144000" cy="1655762"/>
          </a:xfrm>
        </p:spPr>
        <p:txBody>
          <a:bodyPr/>
          <a:lstStyle/>
          <a:p>
            <a:r>
              <a:rPr lang="en-US" dirty="0"/>
              <a:t>Final year (cross-listed International Development option</a:t>
            </a:r>
          </a:p>
          <a:p>
            <a:r>
              <a:rPr lang="en-US" dirty="0"/>
              <a:t>with Geography)</a:t>
            </a:r>
          </a:p>
          <a:p>
            <a:endParaRPr lang="en-US" dirty="0"/>
          </a:p>
        </p:txBody>
      </p:sp>
      <p:sp>
        <p:nvSpPr>
          <p:cNvPr id="2" name="TextBox 1"/>
          <p:cNvSpPr txBox="1"/>
          <p:nvPr/>
        </p:nvSpPr>
        <p:spPr>
          <a:xfrm>
            <a:off x="2087902" y="6187032"/>
            <a:ext cx="6606746" cy="369332"/>
          </a:xfrm>
          <a:prstGeom prst="rect">
            <a:avLst/>
          </a:prstGeom>
          <a:noFill/>
        </p:spPr>
        <p:txBody>
          <a:bodyPr wrap="square" rtlCol="0">
            <a:spAutoFit/>
          </a:bodyPr>
          <a:lstStyle/>
          <a:p>
            <a:r>
              <a:rPr lang="en-GB" dirty="0"/>
              <a:t>Prof Dom Kniveton</a:t>
            </a:r>
          </a:p>
        </p:txBody>
      </p:sp>
      <p:pic>
        <p:nvPicPr>
          <p:cNvPr id="3" name="Picture 2"/>
          <p:cNvPicPr>
            <a:picLocks noChangeAspect="1"/>
          </p:cNvPicPr>
          <p:nvPr/>
        </p:nvPicPr>
        <p:blipFill>
          <a:blip r:embed="rId2"/>
          <a:stretch>
            <a:fillRect/>
          </a:stretch>
        </p:blipFill>
        <p:spPr>
          <a:xfrm>
            <a:off x="0" y="0"/>
            <a:ext cx="12192000" cy="2571750"/>
          </a:xfrm>
          <a:prstGeom prst="rect">
            <a:avLst/>
          </a:prstGeom>
        </p:spPr>
      </p:pic>
    </p:spTree>
    <p:extLst>
      <p:ext uri="{BB962C8B-B14F-4D97-AF65-F5344CB8AC3E}">
        <p14:creationId xmlns:p14="http://schemas.microsoft.com/office/powerpoint/2010/main" val="3628192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What’s the module about?</a:t>
            </a:r>
          </a:p>
        </p:txBody>
      </p:sp>
      <p:sp>
        <p:nvSpPr>
          <p:cNvPr id="3" name="Content Placeholder 2"/>
          <p:cNvSpPr>
            <a:spLocks noGrp="1"/>
          </p:cNvSpPr>
          <p:nvPr>
            <p:ph sz="half" idx="1"/>
          </p:nvPr>
        </p:nvSpPr>
        <p:spPr/>
        <p:txBody>
          <a:bodyPr>
            <a:normAutofit lnSpcReduction="10000"/>
          </a:bodyPr>
          <a:lstStyle/>
          <a:p>
            <a:r>
              <a:rPr lang="en-US" dirty="0"/>
              <a:t>Environmental change and disasters related to natural hazards present fundamental threats to the eradication of poverty. They threaten to roll back decades of development gains. </a:t>
            </a:r>
          </a:p>
          <a:p>
            <a:r>
              <a:rPr lang="en-US" dirty="0"/>
              <a:t>The overall aim of this module is provide an exploration of the connections between disasters, the environment and development. </a:t>
            </a:r>
          </a:p>
        </p:txBody>
      </p:sp>
      <p:pic>
        <p:nvPicPr>
          <p:cNvPr id="5" name="Content Placeholder 4"/>
          <p:cNvPicPr>
            <a:picLocks noGrp="1" noChangeAspect="1"/>
          </p:cNvPicPr>
          <p:nvPr>
            <p:ph sz="half" idx="2"/>
          </p:nvPr>
        </p:nvPicPr>
        <p:blipFill>
          <a:blip r:embed="rId2"/>
          <a:stretch>
            <a:fillRect/>
          </a:stretch>
        </p:blipFill>
        <p:spPr>
          <a:xfrm>
            <a:off x="6172200" y="1825625"/>
            <a:ext cx="5181600" cy="3455856"/>
          </a:xfrm>
          <a:prstGeom prst="rect">
            <a:avLst/>
          </a:prstGeom>
        </p:spPr>
      </p:pic>
    </p:spTree>
    <p:extLst>
      <p:ext uri="{BB962C8B-B14F-4D97-AF65-F5344CB8AC3E}">
        <p14:creationId xmlns:p14="http://schemas.microsoft.com/office/powerpoint/2010/main" val="35520972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 is the structure of the module?</a:t>
            </a:r>
          </a:p>
        </p:txBody>
      </p:sp>
      <p:sp>
        <p:nvSpPr>
          <p:cNvPr id="3" name="Content Placeholder 2"/>
          <p:cNvSpPr>
            <a:spLocks noGrp="1"/>
          </p:cNvSpPr>
          <p:nvPr>
            <p:ph sz="half" idx="1"/>
          </p:nvPr>
        </p:nvSpPr>
        <p:spPr/>
        <p:txBody>
          <a:bodyPr>
            <a:normAutofit fontScale="85000" lnSpcReduction="20000"/>
          </a:bodyPr>
          <a:lstStyle/>
          <a:p>
            <a:pPr marL="0" indent="0">
              <a:buNone/>
            </a:pPr>
            <a:r>
              <a:rPr lang="en-GB" dirty="0"/>
              <a:t>The module is split into three parts:</a:t>
            </a:r>
          </a:p>
          <a:p>
            <a:r>
              <a:rPr lang="en-GB" dirty="0"/>
              <a:t> a conceptual part that explores similarities and differences in concepts, frameworks and terminology used in disaster risk, environmental and climate change and development;</a:t>
            </a:r>
          </a:p>
          <a:p>
            <a:r>
              <a:rPr lang="en-GB" dirty="0"/>
              <a:t> a problem part that looks at the issues of ‘Droughts, floods and food security’, ‘Complex disasters’, ‘Environmental migration’, ‘Trapped populations’ and  ‘Resource wars’; </a:t>
            </a:r>
          </a:p>
          <a:p>
            <a:r>
              <a:rPr lang="en-GB" dirty="0"/>
              <a:t> a ‘solution’ part that looks at some of the possible avenues that may help address these problems.</a:t>
            </a:r>
          </a:p>
          <a:p>
            <a:endParaRPr lang="en-GB" dirty="0"/>
          </a:p>
          <a:p>
            <a:endParaRPr lang="en-GB" dirty="0"/>
          </a:p>
        </p:txBody>
      </p:sp>
      <p:pic>
        <p:nvPicPr>
          <p:cNvPr id="7" name="Content Placeholder 6"/>
          <p:cNvPicPr>
            <a:picLocks noGrp="1" noChangeAspect="1"/>
          </p:cNvPicPr>
          <p:nvPr>
            <p:ph sz="half" idx="2"/>
          </p:nvPr>
        </p:nvPicPr>
        <p:blipFill>
          <a:blip r:embed="rId2"/>
          <a:stretch>
            <a:fillRect/>
          </a:stretch>
        </p:blipFill>
        <p:spPr>
          <a:xfrm>
            <a:off x="6172200" y="2135124"/>
            <a:ext cx="5181600" cy="3732340"/>
          </a:xfrm>
          <a:prstGeom prst="rect">
            <a:avLst/>
          </a:prstGeom>
        </p:spPr>
      </p:pic>
    </p:spTree>
    <p:extLst>
      <p:ext uri="{BB962C8B-B14F-4D97-AF65-F5344CB8AC3E}">
        <p14:creationId xmlns:p14="http://schemas.microsoft.com/office/powerpoint/2010/main" val="40651962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8360" y="161925"/>
            <a:ext cx="10515600" cy="1325563"/>
          </a:xfrm>
        </p:spPr>
        <p:txBody>
          <a:bodyPr/>
          <a:lstStyle/>
          <a:p>
            <a:r>
              <a:rPr lang="en-US" dirty="0"/>
              <a:t>Do this module if you’ve ever wondered:</a:t>
            </a:r>
          </a:p>
        </p:txBody>
      </p:sp>
      <p:sp>
        <p:nvSpPr>
          <p:cNvPr id="3" name="Content Placeholder 2"/>
          <p:cNvSpPr>
            <a:spLocks noGrp="1"/>
          </p:cNvSpPr>
          <p:nvPr>
            <p:ph idx="1"/>
          </p:nvPr>
        </p:nvSpPr>
        <p:spPr>
          <a:xfrm>
            <a:off x="949960" y="1368425"/>
            <a:ext cx="10515600" cy="5330758"/>
          </a:xfrm>
        </p:spPr>
        <p:txBody>
          <a:bodyPr>
            <a:normAutofit fontScale="85000" lnSpcReduction="20000"/>
          </a:bodyPr>
          <a:lstStyle/>
          <a:p>
            <a:r>
              <a:rPr lang="en-US" dirty="0"/>
              <a:t>How natural are disasters? Have disasters become more frequent and catastrophic in recent years? </a:t>
            </a:r>
          </a:p>
          <a:p>
            <a:r>
              <a:rPr lang="en-US" dirty="0"/>
              <a:t>What is the relationship between the state of the environment and human well-being?</a:t>
            </a:r>
          </a:p>
          <a:p>
            <a:r>
              <a:rPr lang="en-US" dirty="0"/>
              <a:t>Why do people sometimes decide not to evacuate even though they receive an early warning message? What does religion or cultural beliefs have to do with disaster response planning? Are there any dangers in defining someone as vulnerable or resilient?</a:t>
            </a:r>
          </a:p>
          <a:p>
            <a:r>
              <a:rPr lang="en-US" dirty="0"/>
              <a:t>What is so special about climate change? Is climate change really an equality issue? </a:t>
            </a:r>
          </a:p>
          <a:p>
            <a:r>
              <a:rPr lang="en-US" dirty="0"/>
              <a:t>What is the difference between climate change adaptation and sustainable development?</a:t>
            </a:r>
          </a:p>
          <a:p>
            <a:r>
              <a:rPr lang="en-US" dirty="0"/>
              <a:t>What is vulnerability?</a:t>
            </a:r>
          </a:p>
          <a:p>
            <a:r>
              <a:rPr lang="en-US" dirty="0"/>
              <a:t>How do you make decisions when you have no idea what the outcome might be?</a:t>
            </a:r>
          </a:p>
          <a:p>
            <a:r>
              <a:rPr lang="en-US" dirty="0"/>
              <a:t>What solutions are there to reduce disaster risk, to adapt to environmental and climatic change and sustainably develop? </a:t>
            </a:r>
          </a:p>
        </p:txBody>
      </p:sp>
    </p:spTree>
    <p:extLst>
      <p:ext uri="{BB962C8B-B14F-4D97-AF65-F5344CB8AC3E}">
        <p14:creationId xmlns:p14="http://schemas.microsoft.com/office/powerpoint/2010/main" val="21807508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4640" y="344805"/>
            <a:ext cx="11059160" cy="1325563"/>
          </a:xfrm>
        </p:spPr>
        <p:txBody>
          <a:bodyPr>
            <a:normAutofit fontScale="90000"/>
          </a:bodyPr>
          <a:lstStyle/>
          <a:p>
            <a:r>
              <a:rPr lang="en-US" b="1" dirty="0"/>
              <a:t>The module will be assessed through three pieces of work:</a:t>
            </a:r>
            <a:r>
              <a:rPr lang="en-US" dirty="0"/>
              <a:t> </a:t>
            </a:r>
            <a:br>
              <a:rPr lang="en-US" dirty="0"/>
            </a:br>
            <a:endParaRPr lang="en-US" dirty="0"/>
          </a:p>
        </p:txBody>
      </p:sp>
      <p:sp>
        <p:nvSpPr>
          <p:cNvPr id="3" name="Content Placeholder 2"/>
          <p:cNvSpPr>
            <a:spLocks noGrp="1"/>
          </p:cNvSpPr>
          <p:nvPr>
            <p:ph idx="1"/>
          </p:nvPr>
        </p:nvSpPr>
        <p:spPr/>
        <p:txBody>
          <a:bodyPr>
            <a:normAutofit fontScale="92500"/>
          </a:bodyPr>
          <a:lstStyle/>
          <a:p>
            <a:pPr marL="0" indent="0">
              <a:buNone/>
            </a:pPr>
            <a:r>
              <a:rPr lang="en-US" dirty="0"/>
              <a:t>• </a:t>
            </a:r>
            <a:r>
              <a:rPr lang="en-GB" dirty="0"/>
              <a:t>Policy brief (</a:t>
            </a:r>
            <a:r>
              <a:rPr lang="en-GB" dirty="0" err="1"/>
              <a:t>Wk</a:t>
            </a:r>
            <a:r>
              <a:rPr lang="en-GB" dirty="0"/>
              <a:t> 4) - a comparative study of disaster risk reduction strategies in two developing countries - 1500 words and count for 33% of the module mark</a:t>
            </a:r>
          </a:p>
          <a:p>
            <a:r>
              <a:rPr lang="en-GB" dirty="0"/>
              <a:t>Policy brief (</a:t>
            </a:r>
            <a:r>
              <a:rPr lang="en-GB" dirty="0" err="1"/>
              <a:t>Wk</a:t>
            </a:r>
            <a:r>
              <a:rPr lang="en-GB" dirty="0"/>
              <a:t> 8)  -a comparative study of climate change adaptation  approaches in two developing countries - 1500 words and count for 33% of the module mark</a:t>
            </a:r>
          </a:p>
          <a:p>
            <a:r>
              <a:rPr lang="en-GB" dirty="0"/>
              <a:t>Policy brief (A1) - 1500 words on the use of serious games as participatory tools to facilitate the development of disaster risk, climate risk and development solutions </a:t>
            </a:r>
            <a:r>
              <a:rPr lang="en-GB" b="1" dirty="0"/>
              <a:t>OR the development and demonstration a serious game that supports disaster risk, climate risk and development solutions  </a:t>
            </a:r>
            <a:r>
              <a:rPr lang="en-GB" dirty="0"/>
              <a:t>- This count for 34% of their module mark </a:t>
            </a:r>
            <a:endParaRPr lang="en-US" dirty="0"/>
          </a:p>
          <a:p>
            <a:endParaRPr lang="en-US" dirty="0"/>
          </a:p>
        </p:txBody>
      </p:sp>
    </p:spTree>
    <p:extLst>
      <p:ext uri="{BB962C8B-B14F-4D97-AF65-F5344CB8AC3E}">
        <p14:creationId xmlns:p14="http://schemas.microsoft.com/office/powerpoint/2010/main" val="32721587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Additional information:</a:t>
            </a:r>
            <a:br>
              <a:rPr lang="en-US" dirty="0"/>
            </a:br>
            <a:endParaRPr lang="en-US" dirty="0"/>
          </a:p>
        </p:txBody>
      </p:sp>
      <p:sp>
        <p:nvSpPr>
          <p:cNvPr id="3" name="Content Placeholder 2"/>
          <p:cNvSpPr>
            <a:spLocks noGrp="1"/>
          </p:cNvSpPr>
          <p:nvPr>
            <p:ph idx="1"/>
          </p:nvPr>
        </p:nvSpPr>
        <p:spPr/>
        <p:txBody>
          <a:bodyPr>
            <a:normAutofit fontScale="85000" lnSpcReduction="20000"/>
          </a:bodyPr>
          <a:lstStyle/>
          <a:p>
            <a:r>
              <a:rPr lang="en-US" dirty="0"/>
              <a:t>No pre-requisites for module</a:t>
            </a:r>
          </a:p>
          <a:p>
            <a:r>
              <a:rPr lang="en-US" dirty="0"/>
              <a:t>Suitable for students from either a social or more science based background – BA or BSc International Development and Geography  – including joint majors.</a:t>
            </a:r>
          </a:p>
          <a:p>
            <a:r>
              <a:rPr lang="en-US" dirty="0"/>
              <a:t>One*2 hour lecture a week, One*2 hour seminar a week, 1* 4 hour games workshop</a:t>
            </a:r>
          </a:p>
          <a:p>
            <a:r>
              <a:rPr lang="en-US" dirty="0" err="1"/>
              <a:t>Convenor</a:t>
            </a:r>
            <a:r>
              <a:rPr lang="en-US" dirty="0"/>
              <a:t>: Dom Kniveton</a:t>
            </a:r>
          </a:p>
          <a:p>
            <a:r>
              <a:rPr lang="en-US" dirty="0"/>
              <a:t>My research interests include disaster risk, climate change and development (surprise surprise) with a particular focus on decision making under uncertainty </a:t>
            </a:r>
            <a:r>
              <a:rPr lang="en-US"/>
              <a:t>and promoting </a:t>
            </a:r>
            <a:r>
              <a:rPr lang="en-US" dirty="0"/>
              <a:t>social change. My research is both global and local with a focus on Africa and south Asia.</a:t>
            </a:r>
          </a:p>
          <a:p>
            <a:r>
              <a:rPr lang="en-US" dirty="0"/>
              <a:t>Contact: Chichester 1 Room 155</a:t>
            </a:r>
          </a:p>
          <a:p>
            <a:r>
              <a:rPr lang="en-US" dirty="0"/>
              <a:t>Phone: </a:t>
            </a:r>
            <a:r>
              <a:rPr lang="en-US" dirty="0" err="1"/>
              <a:t>ext</a:t>
            </a:r>
            <a:r>
              <a:rPr lang="en-US" dirty="0"/>
              <a:t> 7757</a:t>
            </a:r>
          </a:p>
          <a:p>
            <a:r>
              <a:rPr lang="en-US" dirty="0"/>
              <a:t>Email: d.r.kniveton@sussex.ac.uk</a:t>
            </a:r>
          </a:p>
        </p:txBody>
      </p:sp>
    </p:spTree>
    <p:extLst>
      <p:ext uri="{BB962C8B-B14F-4D97-AF65-F5344CB8AC3E}">
        <p14:creationId xmlns:p14="http://schemas.microsoft.com/office/powerpoint/2010/main" val="21311305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5"/>
          <p:cNvSpPr>
            <a:spLocks noChangeArrowheads="1"/>
          </p:cNvSpPr>
          <p:nvPr/>
        </p:nvSpPr>
        <p:spPr bwMode="auto">
          <a:xfrm>
            <a:off x="230188" y="1981200"/>
            <a:ext cx="448786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endParaRPr lang="en-GB" altLang="en-US" dirty="0"/>
          </a:p>
          <a:p>
            <a:pPr eaLnBrk="1" hangingPunct="1"/>
            <a:endParaRPr lang="en-GB" altLang="en-US" dirty="0"/>
          </a:p>
          <a:p>
            <a:pPr eaLnBrk="1" hangingPunct="1"/>
            <a:endParaRPr lang="en-GB" altLang="en-US" dirty="0"/>
          </a:p>
        </p:txBody>
      </p:sp>
      <p:pic>
        <p:nvPicPr>
          <p:cNvPr id="154626"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9563" y="4049713"/>
            <a:ext cx="3859212"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27"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62013" y="1476375"/>
            <a:ext cx="3856037" cy="2487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28" name="Picture 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053388" y="4046538"/>
            <a:ext cx="4033837" cy="2547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29" name="Picture 13"/>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025708" y="1487259"/>
            <a:ext cx="4049712" cy="251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630" name="Rectangle 14"/>
          <p:cNvSpPr>
            <a:spLocks noChangeArrowheads="1"/>
          </p:cNvSpPr>
          <p:nvPr/>
        </p:nvSpPr>
        <p:spPr bwMode="auto">
          <a:xfrm>
            <a:off x="5707063" y="6611938"/>
            <a:ext cx="4646612"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GB" altLang="en-US" sz="1000"/>
              <a:t>http://www.worldvision.org/news-stories-videos/top-humanitarian-crises-2015</a:t>
            </a:r>
          </a:p>
        </p:txBody>
      </p:sp>
    </p:spTree>
    <p:extLst>
      <p:ext uri="{BB962C8B-B14F-4D97-AF65-F5344CB8AC3E}">
        <p14:creationId xmlns:p14="http://schemas.microsoft.com/office/powerpoint/2010/main" val="35021589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119</TotalTime>
  <Words>590</Words>
  <Application>Microsoft Office PowerPoint</Application>
  <PresentationFormat>Widescreen</PresentationFormat>
  <Paragraphs>37</Paragraphs>
  <Slides>7</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Disasters Environment and Development</vt:lpstr>
      <vt:lpstr>What’s the module about?</vt:lpstr>
      <vt:lpstr>What is the structure of the module?</vt:lpstr>
      <vt:lpstr>Do this module if you’ve ever wondered:</vt:lpstr>
      <vt:lpstr>The module will be assessed through three pieces of work:  </vt:lpstr>
      <vt:lpstr>Additional information: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Disasters Environment and Development</dc:title>
  <dc:creator>dom kniveton</dc:creator>
  <cp:lastModifiedBy>Dominic Kniveton</cp:lastModifiedBy>
  <cp:revision>26</cp:revision>
  <dcterms:created xsi:type="dcterms:W3CDTF">2016-04-10T12:46:49Z</dcterms:created>
  <dcterms:modified xsi:type="dcterms:W3CDTF">2023-02-22T22:24:47Z</dcterms:modified>
</cp:coreProperties>
</file>