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093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98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87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60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09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75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05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5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38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B5BEF-FF35-4E75-A988-1C6165318F8C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82AF7-39E7-40E8-B0C0-A683CC104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49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/>
              <a:t>The Global Politics of Food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Professor Benjamin Selwyn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145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838200" y="746125"/>
            <a:ext cx="10515600" cy="54308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What, why and how we eat is the consequence of global forces and has mega-impacts on dynamics of world development, poverty alleviation/creation, and environmental destruction. </a:t>
            </a:r>
            <a:endParaRPr lang="en-GB" dirty="0" smtClean="0"/>
          </a:p>
          <a:p>
            <a:r>
              <a:rPr lang="en-GB" dirty="0" smtClean="0"/>
              <a:t>This </a:t>
            </a:r>
            <a:r>
              <a:rPr lang="en-GB" dirty="0"/>
              <a:t>course provides an in-depth examination of how food systems have shaped, and have been shaped, by global capitalism</a:t>
            </a:r>
            <a:r>
              <a:rPr lang="en-GB" dirty="0" smtClean="0"/>
              <a:t>.</a:t>
            </a:r>
          </a:p>
          <a:p>
            <a:r>
              <a:rPr lang="en-GB" dirty="0" smtClean="0"/>
              <a:t>It</a:t>
            </a:r>
            <a:r>
              <a:rPr lang="en-GB" dirty="0" smtClean="0"/>
              <a:t> </a:t>
            </a:r>
            <a:r>
              <a:rPr lang="en-GB" dirty="0"/>
              <a:t>examines the relationship between changing forms of food production, distribution and consumption at key junctures in modern times – the origins of capitalism, the division of the world between richer and poorer zones</a:t>
            </a:r>
            <a:r>
              <a:rPr lang="en-GB" dirty="0" smtClean="0"/>
              <a:t>, the </a:t>
            </a:r>
            <a:r>
              <a:rPr lang="en-GB" dirty="0"/>
              <a:t>contemporary corporate food regime, causes of and responses to the global food </a:t>
            </a:r>
            <a:r>
              <a:rPr lang="en-GB" dirty="0" smtClean="0"/>
              <a:t>crisis. </a:t>
            </a:r>
          </a:p>
          <a:p>
            <a:r>
              <a:rPr lang="en-GB" dirty="0" smtClean="0"/>
              <a:t>The course studies</a:t>
            </a:r>
            <a:r>
              <a:rPr lang="en-GB" dirty="0" smtClean="0"/>
              <a:t> </a:t>
            </a:r>
            <a:r>
              <a:rPr lang="en-GB" dirty="0"/>
              <a:t>alternative conceptions, models and practices of food production, consumption and </a:t>
            </a:r>
            <a:r>
              <a:rPr lang="en-GB" dirty="0" smtClean="0"/>
              <a:t>distribution</a:t>
            </a:r>
            <a:r>
              <a:rPr lang="en-GB" dirty="0"/>
              <a:t> </a:t>
            </a:r>
            <a:r>
              <a:rPr lang="en-GB" dirty="0" smtClean="0"/>
              <a:t>– including food sovereignty, </a:t>
            </a:r>
            <a:r>
              <a:rPr lang="en-GB" dirty="0" err="1" smtClean="0"/>
              <a:t>agroecology</a:t>
            </a:r>
            <a:r>
              <a:rPr lang="en-GB" dirty="0" smtClean="0"/>
              <a:t>, a green new deal for agriculture and food democracy.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35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8904"/>
          </a:xfrm>
        </p:spPr>
        <p:txBody>
          <a:bodyPr/>
          <a:lstStyle/>
          <a:p>
            <a:r>
              <a:rPr lang="en-GB" dirty="0" smtClean="0"/>
              <a:t>Lecture Schedule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4030"/>
            <a:ext cx="10515600" cy="5112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1</a:t>
            </a:r>
            <a:r>
              <a:rPr lang="en-GB" dirty="0"/>
              <a:t>: Introduction </a:t>
            </a:r>
            <a:r>
              <a:rPr lang="en-GB" dirty="0" smtClean="0"/>
              <a:t>to </a:t>
            </a:r>
            <a:r>
              <a:rPr lang="en-GB" dirty="0"/>
              <a:t>Global Politics of </a:t>
            </a:r>
            <a:r>
              <a:rPr lang="en-GB" dirty="0" smtClean="0"/>
              <a:t>Food</a:t>
            </a:r>
          </a:p>
          <a:p>
            <a:pPr marL="0" indent="0">
              <a:buNone/>
            </a:pPr>
            <a:r>
              <a:rPr lang="en-GB" dirty="0" smtClean="0"/>
              <a:t>2</a:t>
            </a:r>
            <a:r>
              <a:rPr lang="en-GB" dirty="0"/>
              <a:t>: Rise and Spread of Capitalist </a:t>
            </a:r>
            <a:r>
              <a:rPr lang="en-GB" dirty="0" smtClean="0"/>
              <a:t>Agriculture</a:t>
            </a:r>
          </a:p>
          <a:p>
            <a:pPr marL="0" indent="0">
              <a:buNone/>
            </a:pPr>
            <a:r>
              <a:rPr lang="en-GB" dirty="0" smtClean="0"/>
              <a:t>3</a:t>
            </a:r>
            <a:r>
              <a:rPr lang="en-GB" dirty="0"/>
              <a:t>: From Colonialism to Market Integration in the Global </a:t>
            </a:r>
            <a:r>
              <a:rPr lang="en-GB" dirty="0" smtClean="0"/>
              <a:t>South</a:t>
            </a:r>
          </a:p>
          <a:p>
            <a:pPr marL="0" indent="0">
              <a:buNone/>
            </a:pPr>
            <a:r>
              <a:rPr lang="en-GB" dirty="0" smtClean="0"/>
              <a:t>4</a:t>
            </a:r>
            <a:r>
              <a:rPr lang="en-GB" dirty="0"/>
              <a:t>: </a:t>
            </a:r>
            <a:r>
              <a:rPr lang="en-GB" dirty="0" smtClean="0"/>
              <a:t>Global Value Chains and the World Food System</a:t>
            </a:r>
          </a:p>
          <a:p>
            <a:pPr marL="0" indent="0">
              <a:buNone/>
            </a:pPr>
            <a:r>
              <a:rPr lang="en-GB" dirty="0" smtClean="0"/>
              <a:t>5</a:t>
            </a:r>
            <a:r>
              <a:rPr lang="en-GB" dirty="0"/>
              <a:t>: Meat, Agriculture and the </a:t>
            </a:r>
            <a:r>
              <a:rPr lang="en-GB" dirty="0" smtClean="0"/>
              <a:t>Environment</a:t>
            </a:r>
          </a:p>
          <a:p>
            <a:pPr marL="0" indent="0">
              <a:buNone/>
            </a:pPr>
            <a:r>
              <a:rPr lang="en-GB" dirty="0" smtClean="0"/>
              <a:t>6</a:t>
            </a:r>
            <a:r>
              <a:rPr lang="en-GB" dirty="0"/>
              <a:t>: World Food </a:t>
            </a:r>
            <a:r>
              <a:rPr lang="en-GB" dirty="0" smtClean="0"/>
              <a:t>Crises</a:t>
            </a:r>
          </a:p>
          <a:p>
            <a:pPr marL="0" indent="0">
              <a:buNone/>
            </a:pPr>
            <a:r>
              <a:rPr lang="en-GB" dirty="0" smtClean="0"/>
              <a:t>7</a:t>
            </a:r>
            <a:r>
              <a:rPr lang="en-GB" dirty="0"/>
              <a:t>: </a:t>
            </a:r>
            <a:r>
              <a:rPr lang="en-GB" dirty="0" err="1"/>
              <a:t>Agroecology</a:t>
            </a:r>
            <a:r>
              <a:rPr lang="en-GB" dirty="0"/>
              <a:t>: With or Against Climate-Smart Agriculture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r>
              <a:rPr lang="en-GB" dirty="0" smtClean="0"/>
              <a:t>8</a:t>
            </a:r>
            <a:r>
              <a:rPr lang="en-GB" dirty="0"/>
              <a:t>: Food </a:t>
            </a:r>
            <a:r>
              <a:rPr lang="en-GB" dirty="0" smtClean="0"/>
              <a:t>Sovereignty</a:t>
            </a:r>
          </a:p>
          <a:p>
            <a:pPr marL="0" indent="0">
              <a:buNone/>
            </a:pPr>
            <a:r>
              <a:rPr lang="en-GB" dirty="0" smtClean="0"/>
              <a:t>9</a:t>
            </a:r>
            <a:r>
              <a:rPr lang="en-GB" dirty="0"/>
              <a:t>: A Green New Deal for Agriculture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r>
              <a:rPr lang="en-GB" dirty="0" smtClean="0"/>
              <a:t>10: Food Democracy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70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09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Core Text:</a:t>
            </a:r>
            <a:endParaRPr lang="en-GB" dirty="0"/>
          </a:p>
        </p:txBody>
      </p:sp>
      <p:pic>
        <p:nvPicPr>
          <p:cNvPr id="2050" name="Picture 2" descr="https://images-na.ssl-images-amazon.com/images/I/51bp-t3HytL._SX319_BO1,204,203,200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7" y="1209675"/>
            <a:ext cx="305752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53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Essay 1,500 </a:t>
            </a:r>
            <a:r>
              <a:rPr lang="en-GB" dirty="0" smtClean="0"/>
              <a:t>words </a:t>
            </a:r>
            <a:r>
              <a:rPr lang="en-GB" dirty="0" smtClean="0"/>
              <a:t>– 30%</a:t>
            </a:r>
          </a:p>
          <a:p>
            <a:r>
              <a:rPr lang="en-GB" dirty="0" smtClean="0"/>
              <a:t>Essay 3,500 </a:t>
            </a:r>
            <a:r>
              <a:rPr lang="en-GB" dirty="0" smtClean="0"/>
              <a:t>words </a:t>
            </a:r>
            <a:r>
              <a:rPr lang="en-GB" dirty="0" smtClean="0"/>
              <a:t>– 70%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86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Relevant Publications by Prof Benjamin Selwyn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2669"/>
            <a:ext cx="10515600" cy="4564294"/>
          </a:xfrm>
        </p:spPr>
        <p:txBody>
          <a:bodyPr>
            <a:normAutofit/>
          </a:bodyPr>
          <a:lstStyle/>
          <a:p>
            <a:r>
              <a:rPr lang="en-GB" sz="2000" dirty="0"/>
              <a:t>Selwyn, B. (2021). A green new deal for agriculture: for, within, or against capitalism?. The Journal of Peasant Studies, 1-29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 smtClean="0"/>
              <a:t>Selwyn</a:t>
            </a:r>
            <a:r>
              <a:rPr lang="en-GB" sz="2000" dirty="0"/>
              <a:t>, B. (2020). Community Restaurants: </a:t>
            </a:r>
            <a:r>
              <a:rPr lang="en-GB" sz="2000" dirty="0" err="1"/>
              <a:t>Decommodifying</a:t>
            </a:r>
            <a:r>
              <a:rPr lang="en-GB" sz="2000" dirty="0"/>
              <a:t> Food as Socialist Strategy. Socialist Register, 57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Selwyn, B. (2013). The global retail revolution, </a:t>
            </a:r>
            <a:r>
              <a:rPr lang="en-GB" sz="2000" dirty="0" err="1"/>
              <a:t>fruiticulture</a:t>
            </a:r>
            <a:r>
              <a:rPr lang="en-GB" sz="2000" dirty="0"/>
              <a:t> and economic development in north-east Brazil. Review of International Political Economy, 20(1), 153-179.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/>
              <a:t>Selwyn, B. (2010). Gender wage work and development in North East Brazil. Bulletin of Latin American Research, 29(1), 51-70.</a:t>
            </a:r>
          </a:p>
        </p:txBody>
      </p:sp>
    </p:spTree>
    <p:extLst>
      <p:ext uri="{BB962C8B-B14F-4D97-AF65-F5344CB8AC3E}">
        <p14:creationId xmlns:p14="http://schemas.microsoft.com/office/powerpoint/2010/main" val="4268844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445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354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Global Politics of Food</vt:lpstr>
      <vt:lpstr>PowerPoint Presentation</vt:lpstr>
      <vt:lpstr>Lecture Schedule</vt:lpstr>
      <vt:lpstr>Core Text:</vt:lpstr>
      <vt:lpstr>Assessment</vt:lpstr>
      <vt:lpstr>Relevant Publications by Prof Benjamin Selwyn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Global Politics of Food</dc:title>
  <dc:creator>Benjamin Selwyn</dc:creator>
  <cp:lastModifiedBy>Benjamin Selwyn</cp:lastModifiedBy>
  <cp:revision>9</cp:revision>
  <dcterms:created xsi:type="dcterms:W3CDTF">2018-04-20T11:32:22Z</dcterms:created>
  <dcterms:modified xsi:type="dcterms:W3CDTF">2021-03-05T17:01:44Z</dcterms:modified>
</cp:coreProperties>
</file>