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2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2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  <p:sldMasterId id="2147483662" r:id="rId2"/>
  </p:sldMasterIdLst>
  <p:notesMasterIdLst>
    <p:notesMasterId r:id="rId13"/>
  </p:notesMasterIdLst>
  <p:handoutMasterIdLst>
    <p:handoutMasterId r:id="rId14"/>
  </p:handoutMasterIdLst>
  <p:sldIdLst>
    <p:sldId id="266" r:id="rId3"/>
    <p:sldId id="267" r:id="rId4"/>
    <p:sldId id="282" r:id="rId5"/>
    <p:sldId id="280" r:id="rId6"/>
    <p:sldId id="281" r:id="rId7"/>
    <p:sldId id="257" r:id="rId8"/>
    <p:sldId id="276" r:id="rId9"/>
    <p:sldId id="260" r:id="rId10"/>
    <p:sldId id="278" r:id="rId11"/>
    <p:sldId id="279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8080"/>
    <a:srgbClr val="33CCCC"/>
    <a:srgbClr val="FF6600"/>
    <a:srgbClr val="FE9900"/>
    <a:srgbClr val="003366"/>
    <a:srgbClr val="CCFF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10" autoAdjust="0"/>
  </p:normalViewPr>
  <p:slideViewPr>
    <p:cSldViewPr>
      <p:cViewPr varScale="1">
        <p:scale>
          <a:sx n="104" d="100"/>
          <a:sy n="104" d="100"/>
        </p:scale>
        <p:origin x="-1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1200"/>
            </a:lvl1pPr>
          </a:lstStyle>
          <a:p>
            <a:pPr>
              <a:defRPr/>
            </a:pPr>
            <a:endParaRPr lang="en-GB" altLang="en-GB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defRPr sz="1200"/>
            </a:lvl1pPr>
          </a:lstStyle>
          <a:p>
            <a:pPr>
              <a:defRPr/>
            </a:pPr>
            <a:endParaRPr lang="en-GB" altLang="en-GB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1200"/>
            </a:lvl1pPr>
          </a:lstStyle>
          <a:p>
            <a:pPr>
              <a:defRPr/>
            </a:pPr>
            <a:r>
              <a:rPr lang="en-GB" altLang="en-GB"/>
              <a:t>©US 2004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defRPr sz="1200"/>
            </a:lvl1pPr>
          </a:lstStyle>
          <a:p>
            <a:pPr>
              <a:defRPr/>
            </a:pPr>
            <a:fld id="{D412BF1D-154D-4D76-8D27-6147E6002A50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2586210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noProof="0" smtClean="0"/>
              <a:t>Click to edit Master text styles</a:t>
            </a:r>
          </a:p>
          <a:p>
            <a:pPr lvl="1"/>
            <a:r>
              <a:rPr lang="en-GB" altLang="en-GB" noProof="0" smtClean="0"/>
              <a:t>Second level</a:t>
            </a:r>
          </a:p>
          <a:p>
            <a:pPr lvl="2"/>
            <a:r>
              <a:rPr lang="en-GB" altLang="en-GB" noProof="0" smtClean="0"/>
              <a:t>Third level</a:t>
            </a:r>
          </a:p>
          <a:p>
            <a:pPr lvl="3"/>
            <a:r>
              <a:rPr lang="en-GB" altLang="en-GB" noProof="0" smtClean="0"/>
              <a:t>Fourth level</a:t>
            </a:r>
          </a:p>
          <a:p>
            <a:pPr lvl="4"/>
            <a:r>
              <a:rPr lang="en-GB" altLang="en-GB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08277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altLang="en-GB" smtClean="0"/>
              <a:t>Title slide of presentation.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Backing slide to be used during registration </a:t>
            </a: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Backing slide to be used during registration </a:t>
            </a: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Backing slide to be used during registration </a:t>
            </a: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Backing slide to be used during registration </a:t>
            </a: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Backing slide to be used during registration </a:t>
            </a: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Backing slide to be used during registration </a:t>
            </a: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Backing slide to be used during registration </a:t>
            </a: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Backing slide to be used during registration </a:t>
            </a: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Backing slide to be used during registration </a:t>
            </a: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17526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defRPr/>
            </a:pPr>
            <a:endParaRPr lang="en-US" dirty="0"/>
          </a:p>
        </p:txBody>
      </p:sp>
      <p:pic>
        <p:nvPicPr>
          <p:cNvPr id="5" name="Picture 5" descr="Us_pos_CMYK"/>
          <p:cNvPicPr>
            <a:picLocks noChangeAspect="1" noChangeArrowheads="1"/>
          </p:cNvPicPr>
          <p:nvPr/>
        </p:nvPicPr>
        <p:blipFill>
          <a:blip r:embed="rId2" cstate="print"/>
          <a:srcRect t="18727" b="19583"/>
          <a:stretch>
            <a:fillRect/>
          </a:stretch>
        </p:blipFill>
        <p:spPr bwMode="auto">
          <a:xfrm>
            <a:off x="6248400" y="304800"/>
            <a:ext cx="2716213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5938" y="295275"/>
            <a:ext cx="5884862" cy="10001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GB" smtClean="0"/>
              <a:t>Click to edit Master title style</a:t>
            </a:r>
            <a:endParaRPr lang="en-GB" altLang="en-GB"/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52450" y="1871663"/>
            <a:ext cx="8286750" cy="549275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FF6600"/>
                </a:solidFill>
              </a:defRPr>
            </a:lvl1pPr>
          </a:lstStyle>
          <a:p>
            <a:r>
              <a:rPr lang="en-US" altLang="en-GB" smtClean="0"/>
              <a:t>Click to edit Master subtitle style</a:t>
            </a:r>
            <a:endParaRPr lang="en-US" alt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0AAB9-BA66-4C5C-AA1F-A465BA328BAF}" type="datetime3">
              <a:rPr lang="en-US"/>
              <a:pPr>
                <a:defRPr/>
              </a:pPr>
              <a:t>2 July 2014</a:t>
            </a:fld>
            <a:endParaRPr lang="en-GB" altLang="en-GB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GB"/>
          </a:p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1C1F5-6064-4D75-8A29-633C5F18E0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F04FE-0E2A-4EE3-8300-C591D8A40A51}" type="datetime3">
              <a:rPr lang="en-US"/>
              <a:pPr>
                <a:defRPr/>
              </a:pPr>
              <a:t>2 July 2014</a:t>
            </a:fld>
            <a:endParaRPr lang="en-GB" alt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GB"/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A20E6-57DF-4B7E-A318-23D5E54D6E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28BA7-A536-4A3B-BFC3-4DAA8CBF918C}" type="datetime3">
              <a:rPr lang="en-US"/>
              <a:pPr>
                <a:defRPr/>
              </a:pPr>
              <a:t>2 July 2014</a:t>
            </a:fld>
            <a:endParaRPr lang="en-GB" alt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GB"/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75BB2-E7FD-40E0-85E2-1D92FD2485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038" y="1871663"/>
            <a:ext cx="4065587" cy="3690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2025" y="1871663"/>
            <a:ext cx="4067175" cy="3690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3AB39-68AA-4B84-A80F-367A0602C2E6}" type="datetime3">
              <a:rPr lang="en-US"/>
              <a:pPr>
                <a:defRPr/>
              </a:pPr>
              <a:t>2 July 2014</a:t>
            </a:fld>
            <a:endParaRPr lang="en-GB" alt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GB"/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5BB6F-AEBA-4223-86E6-F64C661E8B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A3BF6-2332-4ABF-B435-3421E2250342}" type="datetime3">
              <a:rPr lang="en-US"/>
              <a:pPr>
                <a:defRPr/>
              </a:pPr>
              <a:t>2 July 2014</a:t>
            </a:fld>
            <a:endParaRPr lang="en-GB" alt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GB"/>
          </a:p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7BF79-330E-4F96-A850-E990CD3FD5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DA83A-A585-4AEB-BA05-784AE1C442AA}" type="datetime3">
              <a:rPr lang="en-US"/>
              <a:pPr>
                <a:defRPr/>
              </a:pPr>
              <a:t>2 July 2014</a:t>
            </a:fld>
            <a:endParaRPr lang="en-GB" alt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GB"/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69D19-4822-4695-9745-DB4B1C35F3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E1B2F-1A2C-4204-9E2A-98C650348F24}" type="datetime3">
              <a:rPr lang="en-US"/>
              <a:pPr>
                <a:defRPr/>
              </a:pPr>
              <a:t>2 July 2014</a:t>
            </a:fld>
            <a:endParaRPr lang="en-GB" alt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GB"/>
          </a:p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105F3-061F-41EA-A234-5C1331A484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CFBC9-DCEA-4216-9EB5-13E194E35E18}" type="datetime3">
              <a:rPr lang="en-US"/>
              <a:pPr>
                <a:defRPr/>
              </a:pPr>
              <a:t>2 July 2014</a:t>
            </a:fld>
            <a:endParaRPr lang="en-GB" alt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GB"/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A49F1-D7FC-4899-A388-8CB470F192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43D89-4B54-4DB1-B539-B800A8B36DB3}" type="datetime3">
              <a:rPr lang="en-US"/>
              <a:pPr>
                <a:defRPr/>
              </a:pPr>
              <a:t>2 July 2014</a:t>
            </a:fld>
            <a:endParaRPr lang="en-GB" alt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GB"/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95D14-4A29-4E4E-96D8-21B75AF0B4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C9475-0685-41EC-AD57-18C51C4A2DBE}" type="datetime3">
              <a:rPr lang="en-US"/>
              <a:pPr>
                <a:defRPr/>
              </a:pPr>
              <a:t>2 July 2014</a:t>
            </a:fld>
            <a:endParaRPr lang="en-GB" alt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GB"/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6E18C-F458-410B-90A1-D2711E7EEA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9575" y="304800"/>
            <a:ext cx="2079625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5938" y="304800"/>
            <a:ext cx="6091237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BE5CD-DA13-4EA0-891A-3F6035F56951}" type="datetime3">
              <a:rPr lang="en-US"/>
              <a:pPr>
                <a:defRPr/>
              </a:pPr>
              <a:t>2 July 2014</a:t>
            </a:fld>
            <a:endParaRPr lang="en-GB" alt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GB"/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B269A-AB72-4F2C-A412-0A24C5F973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90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14969-4DB6-4853-AE7E-2381BB129C43}" type="datetime3">
              <a:rPr lang="en-GB"/>
              <a:pPr>
                <a:defRPr/>
              </a:pPr>
              <a:t>2 July, 2014</a:t>
            </a:fld>
            <a:endParaRPr lang="en-GB" altLang="en-GB" sz="22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90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9B482-0A3D-402B-A31E-3FC3090F9B1C}" type="datetime3">
              <a:rPr lang="en-GB"/>
              <a:pPr>
                <a:defRPr/>
              </a:pPr>
              <a:t>2 July, 2014</a:t>
            </a:fld>
            <a:endParaRPr lang="en-GB" altLang="en-GB" sz="220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0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B05DA-AB9E-4754-ADDB-63A42F5FF33B}" type="datetime3">
              <a:rPr lang="en-GB"/>
              <a:pPr>
                <a:defRPr/>
              </a:pPr>
              <a:t>2 July, 2014</a:t>
            </a:fld>
            <a:endParaRPr lang="en-GB" altLang="en-GB" sz="220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038" y="1871663"/>
            <a:ext cx="4065587" cy="3690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2025" y="1871663"/>
            <a:ext cx="4067175" cy="3690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90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4EBE8-0F03-41B7-86D3-350B040CDE34}" type="datetime3">
              <a:rPr lang="en-GB"/>
              <a:pPr>
                <a:defRPr/>
              </a:pPr>
              <a:t>2 July, 2014</a:t>
            </a:fld>
            <a:endParaRPr lang="en-GB" altLang="en-GB" sz="220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90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47A54-D058-4B04-B18C-C4A4D06FD267}" type="datetime3">
              <a:rPr lang="en-GB"/>
              <a:pPr>
                <a:defRPr/>
              </a:pPr>
              <a:t>2 July, 2014</a:t>
            </a:fld>
            <a:endParaRPr lang="en-GB" altLang="en-GB" sz="220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90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79647-E1C1-4679-8B4A-D47F74F2D546}" type="datetime3">
              <a:rPr lang="en-GB"/>
              <a:pPr>
                <a:defRPr/>
              </a:pPr>
              <a:t>2 July, 2014</a:t>
            </a:fld>
            <a:endParaRPr lang="en-GB" altLang="en-GB" sz="220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0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5D939-DBCD-4094-9F29-AB7D55C2AB50}" type="datetime3">
              <a:rPr lang="en-GB"/>
              <a:pPr>
                <a:defRPr/>
              </a:pPr>
              <a:t>2 July, 2014</a:t>
            </a:fld>
            <a:endParaRPr lang="en-GB" altLang="en-GB" sz="220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0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A9E68-3C36-408B-BBE4-D5626296BA26}" type="datetime3">
              <a:rPr lang="en-GB"/>
              <a:pPr>
                <a:defRPr/>
              </a:pPr>
              <a:t>2 July, 2014</a:t>
            </a:fld>
            <a:endParaRPr lang="en-GB" altLang="en-GB" sz="220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0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CE3B0-F14A-4BB5-BD9C-1C46E8DBF756}" type="datetime3">
              <a:rPr lang="en-GB"/>
              <a:pPr>
                <a:defRPr/>
              </a:pPr>
              <a:t>2 July, 2014</a:t>
            </a:fld>
            <a:endParaRPr lang="en-GB" altLang="en-GB" sz="220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90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835A3-66CE-443F-A262-83C8B4E812E3}" type="datetime3">
              <a:rPr lang="en-GB"/>
              <a:pPr>
                <a:defRPr/>
              </a:pPr>
              <a:t>2 July, 2014</a:t>
            </a:fld>
            <a:endParaRPr lang="en-GB" altLang="en-GB" sz="220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9575" y="304800"/>
            <a:ext cx="2079625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5938" y="304800"/>
            <a:ext cx="6091237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90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95A223-EECD-46E3-BD85-C6FADA2014BD}" type="datetime3">
              <a:rPr lang="en-GB"/>
              <a:pPr>
                <a:defRPr/>
              </a:pPr>
              <a:t>2 July, 2014</a:t>
            </a:fld>
            <a:endParaRPr lang="en-GB" altLang="en-GB" sz="22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Text Box 2"/>
          <p:cNvSpPr txBox="1">
            <a:spLocks noChangeArrowheads="1"/>
          </p:cNvSpPr>
          <p:nvPr/>
        </p:nvSpPr>
        <p:spPr bwMode="auto">
          <a:xfrm>
            <a:off x="2498725" y="33369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endParaRPr lang="en-GB" altLang="en-GB" sz="2400" dirty="0">
              <a:solidFill>
                <a:schemeClr val="tx1"/>
              </a:solidFill>
            </a:endParaRPr>
          </a:p>
        </p:txBody>
      </p:sp>
      <p:sp>
        <p:nvSpPr>
          <p:cNvPr id="295939" name="Text Box 3"/>
          <p:cNvSpPr txBox="1">
            <a:spLocks noChangeArrowheads="1"/>
          </p:cNvSpPr>
          <p:nvPr/>
        </p:nvSpPr>
        <p:spPr bwMode="auto">
          <a:xfrm>
            <a:off x="2498725" y="3108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endParaRPr lang="en-GB" altLang="en-GB" sz="2400" dirty="0">
              <a:solidFill>
                <a:schemeClr val="tx1"/>
              </a:solidFill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15938" y="304800"/>
            <a:ext cx="59610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GB" smtClean="0"/>
              <a:t>Click to edit Master title style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4038" y="1871663"/>
            <a:ext cx="8285162" cy="369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GB" smtClean="0"/>
              <a:t>Click to edit Master text styles</a:t>
            </a:r>
          </a:p>
          <a:p>
            <a:pPr lvl="1"/>
            <a:r>
              <a:rPr lang="en-US" altLang="en-GB" smtClean="0"/>
              <a:t>Second level</a:t>
            </a:r>
          </a:p>
          <a:p>
            <a:pPr lvl="2"/>
            <a:r>
              <a:rPr lang="en-US" altLang="en-GB" smtClean="0"/>
              <a:t>Third level</a:t>
            </a:r>
          </a:p>
          <a:p>
            <a:pPr lvl="3"/>
            <a:r>
              <a:rPr lang="en-US" altLang="en-GB" smtClean="0"/>
              <a:t>Fourth level</a:t>
            </a:r>
          </a:p>
          <a:p>
            <a:pPr lvl="4"/>
            <a:r>
              <a:rPr lang="en-US" altLang="en-GB" smtClean="0"/>
              <a:t>Fifth level</a:t>
            </a:r>
          </a:p>
        </p:txBody>
      </p:sp>
      <p:sp>
        <p:nvSpPr>
          <p:cNvPr id="295942" name="Line 6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17526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defRPr/>
            </a:pPr>
            <a:endParaRPr lang="en-US" dirty="0"/>
          </a:p>
        </p:txBody>
      </p:sp>
      <p:pic>
        <p:nvPicPr>
          <p:cNvPr id="1031" name="Picture 7" descr="Us_pos_CMYK"/>
          <p:cNvPicPr>
            <a:picLocks noChangeAspect="1" noChangeArrowheads="1"/>
          </p:cNvPicPr>
          <p:nvPr/>
        </p:nvPicPr>
        <p:blipFill>
          <a:blip r:embed="rId13" cstate="print"/>
          <a:srcRect t="18727" b="19583"/>
          <a:stretch>
            <a:fillRect/>
          </a:stretch>
        </p:blipFill>
        <p:spPr bwMode="auto">
          <a:xfrm>
            <a:off x="6172200" y="228600"/>
            <a:ext cx="2819400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5944" name="Rectangle 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7308850" y="6165850"/>
            <a:ext cx="151288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solidFill>
                  <a:schemeClr val="hlink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2C69A43E-7CF7-4000-9555-46050F67ECB9}" type="datetime3">
              <a:rPr lang="en-US"/>
              <a:pPr>
                <a:defRPr/>
              </a:pPr>
              <a:t>2 July 2014</a:t>
            </a:fld>
            <a:endParaRPr lang="en-GB" altLang="en-GB" dirty="0"/>
          </a:p>
        </p:txBody>
      </p:sp>
      <p:sp>
        <p:nvSpPr>
          <p:cNvPr id="29594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165850"/>
            <a:ext cx="640873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solidFill>
                  <a:schemeClr val="hlink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GB"/>
          </a:p>
          <a:p>
            <a:pPr>
              <a:defRPr/>
            </a:pPr>
            <a:endParaRPr lang="en-US"/>
          </a:p>
        </p:txBody>
      </p:sp>
      <p:sp>
        <p:nvSpPr>
          <p:cNvPr id="29594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165850"/>
            <a:ext cx="468313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solidFill>
                  <a:schemeClr val="hlink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D250037D-0CEE-4EE8-9BA2-F068008D80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9pPr>
    </p:titleStyle>
    <p:bodyStyle>
      <a:lvl1pPr marL="182563" indent="-182563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168275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Font typeface="Arial" charset="0"/>
        <a:buChar char="-"/>
        <a:defRPr sz="2200">
          <a:solidFill>
            <a:schemeClr val="tx1"/>
          </a:solidFill>
          <a:latin typeface="+mn-lt"/>
        </a:defRPr>
      </a:lvl2pPr>
      <a:lvl3pPr marL="898525" indent="-182563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</a:defRPr>
      </a:lvl3pPr>
      <a:lvl4pPr marL="1249363" indent="-166688" algn="l" rtl="0" eaLnBrk="0" fontAlgn="base" hangingPunct="0">
        <a:spcBef>
          <a:spcPct val="20000"/>
        </a:spcBef>
        <a:spcAft>
          <a:spcPct val="0"/>
        </a:spcAft>
        <a:buFont typeface="Arial" charset="0"/>
        <a:defRPr sz="2200">
          <a:solidFill>
            <a:schemeClr val="tx1"/>
          </a:solidFill>
          <a:latin typeface="+mn-lt"/>
        </a:defRPr>
      </a:lvl4pPr>
      <a:lvl5pPr marL="1616075" indent="-184150" algn="l" rtl="0" eaLnBrk="0" fontAlgn="base" hangingPunct="0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</a:defRPr>
      </a:lvl5pPr>
      <a:lvl6pPr marL="2073275" indent="-184150" algn="l" rtl="0" eaLnBrk="1" fontAlgn="base" hangingPunct="1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</a:defRPr>
      </a:lvl6pPr>
      <a:lvl7pPr marL="2530475" indent="-184150" algn="l" rtl="0" eaLnBrk="1" fontAlgn="base" hangingPunct="1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</a:defRPr>
      </a:lvl7pPr>
      <a:lvl8pPr marL="2987675" indent="-184150" algn="l" rtl="0" eaLnBrk="1" fontAlgn="base" hangingPunct="1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</a:defRPr>
      </a:lvl8pPr>
      <a:lvl9pPr marL="3444875" indent="-184150" algn="l" rtl="0" eaLnBrk="1" fontAlgn="base" hangingPunct="1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0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91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17526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defRPr/>
            </a:pPr>
            <a:endParaRPr lang="en-GB"/>
          </a:p>
        </p:txBody>
      </p:sp>
      <p:sp>
        <p:nvSpPr>
          <p:cNvPr id="12" name="Rectangle 92"/>
          <p:cNvSpPr>
            <a:spLocks noChangeArrowheads="1"/>
          </p:cNvSpPr>
          <p:nvPr/>
        </p:nvSpPr>
        <p:spPr bwMode="auto">
          <a:xfrm>
            <a:off x="533400" y="6400800"/>
            <a:ext cx="830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0" hangingPunct="0">
              <a:defRPr/>
            </a:pPr>
            <a:endParaRPr lang="en-GB" altLang="en-GB" sz="220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2053" name="Rectangle 135"/>
          <p:cNvSpPr>
            <a:spLocks noGrp="1" noChangeArrowheads="1"/>
          </p:cNvSpPr>
          <p:nvPr>
            <p:ph type="title"/>
          </p:nvPr>
        </p:nvSpPr>
        <p:spPr bwMode="auto">
          <a:xfrm>
            <a:off x="515938" y="304800"/>
            <a:ext cx="62658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GB" smtClean="0"/>
              <a:t>Click to edit Master title style</a:t>
            </a:r>
          </a:p>
        </p:txBody>
      </p:sp>
      <p:sp>
        <p:nvSpPr>
          <p:cNvPr id="2054" name="Rectangle 13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4038" y="1871663"/>
            <a:ext cx="8285162" cy="369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GB" smtClean="0"/>
              <a:t>Click to edit Master text styles</a:t>
            </a:r>
          </a:p>
          <a:p>
            <a:pPr lvl="1"/>
            <a:r>
              <a:rPr lang="en-US" altLang="en-GB" smtClean="0"/>
              <a:t>Second level</a:t>
            </a:r>
          </a:p>
          <a:p>
            <a:pPr lvl="2"/>
            <a:r>
              <a:rPr lang="en-US" altLang="en-GB" smtClean="0"/>
              <a:t>Third level</a:t>
            </a:r>
          </a:p>
          <a:p>
            <a:pPr lvl="3"/>
            <a:r>
              <a:rPr lang="en-US" altLang="en-GB" smtClean="0"/>
              <a:t>Fourth level</a:t>
            </a:r>
          </a:p>
          <a:p>
            <a:pPr lvl="4"/>
            <a:r>
              <a:rPr lang="en-US" altLang="en-GB" smtClean="0"/>
              <a:t>Fifth level</a:t>
            </a:r>
          </a:p>
        </p:txBody>
      </p:sp>
      <p:sp>
        <p:nvSpPr>
          <p:cNvPr id="13" name="Rectangle 90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533400" y="6400800"/>
            <a:ext cx="81534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60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4093AEFB-B079-48C2-80DA-5113C1AE0861}" type="datetime3">
              <a:rPr lang="en-GB"/>
              <a:pPr>
                <a:defRPr/>
              </a:pPr>
              <a:t>2 July, 2014</a:t>
            </a:fld>
            <a:endParaRPr lang="en-GB" altLang="en-GB" sz="220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2200">
          <a:solidFill>
            <a:srgbClr val="DDDDDD"/>
          </a:solidFill>
          <a:latin typeface="+mn-lt"/>
          <a:ea typeface="+mn-ea"/>
          <a:cs typeface="+mn-cs"/>
        </a:defRPr>
      </a:lvl1pPr>
      <a:lvl2pPr marL="381000" indent="-190500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Char char="•"/>
        <a:defRPr sz="2200">
          <a:solidFill>
            <a:srgbClr val="DDDDDD"/>
          </a:solidFill>
          <a:latin typeface="+mn-lt"/>
        </a:defRPr>
      </a:lvl2pPr>
      <a:lvl3pPr marL="571500" indent="342900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Font typeface="Symbol" pitchFamily="18" charset="2"/>
        <a:buChar char="-"/>
        <a:defRPr sz="2200">
          <a:solidFill>
            <a:srgbClr val="DDDDDD"/>
          </a:solidFill>
          <a:latin typeface="+mn-lt"/>
        </a:defRPr>
      </a:lvl3pPr>
      <a:lvl4pPr marL="762000" indent="609600" algn="l" rtl="0" eaLnBrk="0" fontAlgn="base" hangingPunct="0">
        <a:spcBef>
          <a:spcPct val="20000"/>
        </a:spcBef>
        <a:spcAft>
          <a:spcPct val="0"/>
        </a:spcAft>
        <a:defRPr sz="2200">
          <a:solidFill>
            <a:srgbClr val="DDDDDD"/>
          </a:solidFill>
          <a:latin typeface="+mn-lt"/>
        </a:defRPr>
      </a:lvl4pPr>
      <a:lvl5pPr marL="2247900" indent="-1295400" algn="l" rtl="0" eaLnBrk="0" fontAlgn="base" hangingPunct="0">
        <a:spcBef>
          <a:spcPct val="20000"/>
        </a:spcBef>
        <a:spcAft>
          <a:spcPct val="0"/>
        </a:spcAft>
        <a:defRPr sz="2200">
          <a:solidFill>
            <a:srgbClr val="DDDDDD"/>
          </a:solidFill>
          <a:latin typeface="+mn-lt"/>
        </a:defRPr>
      </a:lvl5pPr>
      <a:lvl6pPr marL="2705100" indent="-1295400" algn="l" rtl="0" fontAlgn="base">
        <a:spcBef>
          <a:spcPct val="20000"/>
        </a:spcBef>
        <a:spcAft>
          <a:spcPct val="0"/>
        </a:spcAft>
        <a:defRPr sz="2200">
          <a:solidFill>
            <a:srgbClr val="DDDDDD"/>
          </a:solidFill>
          <a:latin typeface="+mn-lt"/>
        </a:defRPr>
      </a:lvl6pPr>
      <a:lvl7pPr marL="3162300" indent="-1295400" algn="l" rtl="0" fontAlgn="base">
        <a:spcBef>
          <a:spcPct val="20000"/>
        </a:spcBef>
        <a:spcAft>
          <a:spcPct val="0"/>
        </a:spcAft>
        <a:defRPr sz="2200">
          <a:solidFill>
            <a:srgbClr val="DDDDDD"/>
          </a:solidFill>
          <a:latin typeface="+mn-lt"/>
        </a:defRPr>
      </a:lvl7pPr>
      <a:lvl8pPr marL="3619500" indent="-1295400" algn="l" rtl="0" fontAlgn="base">
        <a:spcBef>
          <a:spcPct val="20000"/>
        </a:spcBef>
        <a:spcAft>
          <a:spcPct val="0"/>
        </a:spcAft>
        <a:defRPr sz="2200">
          <a:solidFill>
            <a:srgbClr val="DDDDDD"/>
          </a:solidFill>
          <a:latin typeface="+mn-lt"/>
        </a:defRPr>
      </a:lvl8pPr>
      <a:lvl9pPr marL="4076700" indent="-1295400" algn="l" rtl="0" fontAlgn="base">
        <a:spcBef>
          <a:spcPct val="20000"/>
        </a:spcBef>
        <a:spcAft>
          <a:spcPct val="0"/>
        </a:spcAft>
        <a:defRPr sz="2200">
          <a:solidFill>
            <a:srgbClr val="DDDDDD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hyperlink" Target="http://imagelib.sussex.ac.uk/gallery2/v/Brighton+and+the+surrounding+area/social/BTN14.tif.html?g2_imageViewsIndex=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hyperlink" Target="http://imagelib.sussex.ac.uk/gallery2/v/Brighton+and+the+surrounding+area/social/BTN14.tif.html?g2_imageViewsIndex=1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1"/>
          <p:cNvSpPr>
            <a:spLocks noGrp="1" noChangeArrowheads="1"/>
          </p:cNvSpPr>
          <p:nvPr>
            <p:ph type="subTitle" idx="4294967295"/>
          </p:nvPr>
        </p:nvSpPr>
        <p:spPr>
          <a:xfrm>
            <a:off x="552450" y="1871663"/>
            <a:ext cx="8286750" cy="360362"/>
          </a:xfrm>
        </p:spPr>
        <p:txBody>
          <a:bodyPr/>
          <a:lstStyle/>
          <a:p>
            <a:pPr marL="0" indent="0" eaLnBrk="1" hangingPunct="1"/>
            <a:r>
              <a:rPr lang="en-GB" altLang="en-GB" sz="5000" b="1" dirty="0" smtClean="0">
                <a:solidFill>
                  <a:srgbClr val="FFFFFF"/>
                </a:solidFill>
              </a:rPr>
              <a:t>Preparing your students for UCAS</a:t>
            </a:r>
          </a:p>
          <a:p>
            <a:pPr marL="0" indent="0" eaLnBrk="1" hangingPunct="1"/>
            <a:endParaRPr lang="en-GB" altLang="en-GB" sz="2400" b="1" dirty="0" smtClean="0">
              <a:solidFill>
                <a:srgbClr val="FFFFFF"/>
              </a:solidFill>
            </a:endParaRPr>
          </a:p>
          <a:p>
            <a:pPr marL="0" indent="0" eaLnBrk="1" hangingPunct="1"/>
            <a:endParaRPr lang="en-GB" altLang="en-GB" sz="2400" b="1" dirty="0" smtClean="0">
              <a:solidFill>
                <a:srgbClr val="FFFFFF"/>
              </a:solidFill>
            </a:endParaRPr>
          </a:p>
          <a:p>
            <a:pPr marL="0" indent="0" eaLnBrk="1" hangingPunct="1"/>
            <a:endParaRPr lang="en-GB" altLang="en-GB" sz="2400" b="1" dirty="0">
              <a:solidFill>
                <a:srgbClr val="FFFFFF"/>
              </a:solidFill>
            </a:endParaRPr>
          </a:p>
          <a:p>
            <a:pPr marL="0" indent="0" eaLnBrk="1" hangingPunct="1"/>
            <a:endParaRPr lang="en-GB" altLang="en-GB" sz="2400" b="1" dirty="0" smtClean="0">
              <a:solidFill>
                <a:srgbClr val="FFFFFF"/>
              </a:solidFill>
            </a:endParaRPr>
          </a:p>
          <a:p>
            <a:pPr marL="0" indent="0" eaLnBrk="1" hangingPunct="1"/>
            <a:endParaRPr lang="en-GB" altLang="en-GB" sz="2400" b="1">
              <a:solidFill>
                <a:srgbClr val="FFFFFF"/>
              </a:solidFill>
            </a:endParaRPr>
          </a:p>
          <a:p>
            <a:pPr marL="0" indent="0" eaLnBrk="1" hangingPunct="1"/>
            <a:r>
              <a:rPr lang="en-GB" altLang="en-GB" sz="2400" b="1" smtClean="0">
                <a:solidFill>
                  <a:srgbClr val="FFFFFF"/>
                </a:solidFill>
              </a:rPr>
              <a:t>Geography </a:t>
            </a:r>
            <a:r>
              <a:rPr lang="en-GB" altLang="en-GB" sz="2400" b="1" dirty="0" smtClean="0">
                <a:solidFill>
                  <a:srgbClr val="FFFFFF"/>
                </a:solidFill>
              </a:rPr>
              <a:t>Teachers Conference – 2</a:t>
            </a:r>
            <a:r>
              <a:rPr lang="en-GB" altLang="en-GB" sz="2400" b="1" baseline="30000" dirty="0" smtClean="0">
                <a:solidFill>
                  <a:srgbClr val="FFFFFF"/>
                </a:solidFill>
              </a:rPr>
              <a:t>nd</a:t>
            </a:r>
            <a:r>
              <a:rPr lang="en-GB" altLang="en-GB" sz="2400" b="1" dirty="0" smtClean="0">
                <a:solidFill>
                  <a:srgbClr val="FFFFFF"/>
                </a:solidFill>
              </a:rPr>
              <a:t> July 2014</a:t>
            </a:r>
          </a:p>
          <a:p>
            <a:pPr marL="0" indent="0" eaLnBrk="1" hangingPunct="1"/>
            <a:endParaRPr lang="en-GB" altLang="en-GB" sz="2400" b="1" dirty="0" smtClean="0">
              <a:solidFill>
                <a:srgbClr val="FFFFFF"/>
              </a:solidFill>
            </a:endParaRPr>
          </a:p>
          <a:p>
            <a:pPr marL="0" indent="0" eaLnBrk="1" hangingPunct="1"/>
            <a:endParaRPr lang="en-GB" altLang="en-GB" sz="2400" b="1" dirty="0" smtClean="0">
              <a:solidFill>
                <a:srgbClr val="FFCC00"/>
              </a:solidFill>
            </a:endParaRPr>
          </a:p>
          <a:p>
            <a:pPr marL="0" indent="0" eaLnBrk="1" hangingPunct="1"/>
            <a:endParaRPr lang="en-GB" altLang="en-GB" sz="2000" b="1" dirty="0" smtClean="0">
              <a:solidFill>
                <a:srgbClr val="FF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750" y="476250"/>
            <a:ext cx="5884863" cy="1000125"/>
          </a:xfrm>
        </p:spPr>
        <p:txBody>
          <a:bodyPr/>
          <a:lstStyle/>
          <a:p>
            <a:pPr eaLnBrk="1" hangingPunct="1"/>
            <a:r>
              <a:rPr lang="en-GB" sz="2200" dirty="0" smtClean="0">
                <a:solidFill>
                  <a:srgbClr val="0A3845"/>
                </a:solidFill>
              </a:rPr>
              <a:t>PREPARING YOUR STUDENTS FOR UCAS</a:t>
            </a:r>
            <a:r>
              <a:rPr lang="en-GB" sz="2400" dirty="0" smtClean="0">
                <a:solidFill>
                  <a:srgbClr val="0A3845"/>
                </a:solidFill>
              </a:rPr>
              <a:t/>
            </a:r>
            <a:br>
              <a:rPr lang="en-GB" sz="2400" dirty="0" smtClean="0">
                <a:solidFill>
                  <a:srgbClr val="0A3845"/>
                </a:solidFill>
              </a:rPr>
            </a:br>
            <a:r>
              <a:rPr lang="en-GB" sz="1800" dirty="0" smtClean="0">
                <a:solidFill>
                  <a:srgbClr val="0A3845"/>
                </a:solidFill>
              </a:rPr>
              <a:t>Overview</a:t>
            </a:r>
            <a:endParaRPr lang="en-US" sz="1800" dirty="0" smtClean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323528" y="1628800"/>
            <a:ext cx="8064500" cy="388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GB" sz="2200" dirty="0" smtClean="0">
                <a:latin typeface="Arial" charset="0"/>
              </a:rPr>
              <a:t> Context </a:t>
            </a:r>
          </a:p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GB" sz="2200" dirty="0" smtClean="0">
                <a:latin typeface="Arial" charset="0"/>
              </a:rPr>
              <a:t> Facts and figures on applications</a:t>
            </a:r>
            <a:endParaRPr lang="en-GB" sz="2200" dirty="0" smtClean="0">
              <a:latin typeface="Arial" charset="0"/>
            </a:endParaRPr>
          </a:p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GB" sz="2200" dirty="0" smtClean="0">
                <a:latin typeface="Arial" charset="0"/>
              </a:rPr>
              <a:t> </a:t>
            </a:r>
            <a:r>
              <a:rPr lang="en-GB" sz="2200" dirty="0" smtClean="0">
                <a:latin typeface="Arial" charset="0"/>
              </a:rPr>
              <a:t>Advice for applicants to all subjects</a:t>
            </a:r>
            <a:endParaRPr lang="en-GB" sz="2200" dirty="0" smtClean="0">
              <a:latin typeface="Arial" charset="0"/>
            </a:endParaRPr>
          </a:p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GB" sz="2200" dirty="0" smtClean="0">
                <a:latin typeface="Arial" charset="0"/>
              </a:rPr>
              <a:t> What we are looking for from </a:t>
            </a:r>
            <a:r>
              <a:rPr lang="en-GB" sz="2200" dirty="0" smtClean="0">
                <a:latin typeface="Arial" charset="0"/>
              </a:rPr>
              <a:t>you</a:t>
            </a:r>
            <a:endParaRPr lang="en-GB" sz="2200" dirty="0" smtClean="0">
              <a:latin typeface="Arial" charset="0"/>
            </a:endParaRPr>
          </a:p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GB" sz="2200" dirty="0" smtClean="0">
                <a:latin typeface="Arial" charset="0"/>
              </a:rPr>
              <a:t> </a:t>
            </a:r>
            <a:r>
              <a:rPr lang="en-GB" sz="2200" dirty="0" smtClean="0">
                <a:latin typeface="Arial" charset="0"/>
              </a:rPr>
              <a:t>What a Geography Admissions Tutor looks for…</a:t>
            </a:r>
            <a:endParaRPr lang="en-GB" sz="2200" dirty="0" smtClean="0">
              <a:latin typeface="Arial" charset="0"/>
            </a:endParaRPr>
          </a:p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GB" sz="2200" dirty="0" smtClean="0">
                <a:latin typeface="Arial" charset="0"/>
              </a:rPr>
              <a:t> </a:t>
            </a:r>
            <a:r>
              <a:rPr lang="en-GB" sz="2200" dirty="0" smtClean="0">
                <a:latin typeface="Arial" charset="0"/>
              </a:rPr>
              <a:t>Discussion</a:t>
            </a:r>
            <a:endParaRPr lang="en-GB" sz="2200" dirty="0" smtClean="0">
              <a:latin typeface="Arial" charset="0"/>
            </a:endParaRPr>
          </a:p>
          <a:p>
            <a:pPr eaLnBrk="0" hangingPunct="0">
              <a:spcBef>
                <a:spcPct val="20000"/>
              </a:spcBef>
            </a:pPr>
            <a:endParaRPr lang="en-GB" sz="2200" dirty="0">
              <a:latin typeface="Arial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492896"/>
            <a:ext cx="1905000" cy="2562225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653136"/>
            <a:ext cx="2381250" cy="1695450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323850" y="1989138"/>
            <a:ext cx="8064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endParaRPr lang="en-GB" sz="1600">
              <a:latin typeface="Arial" charset="0"/>
            </a:endParaRP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251520" y="1628800"/>
            <a:ext cx="7200800" cy="405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GB" sz="2400" dirty="0">
                <a:latin typeface="Arial" charset="0"/>
              </a:rPr>
              <a:t>More students than ever applying and being accepted into HE</a:t>
            </a:r>
          </a:p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GB" sz="2400" dirty="0">
                <a:latin typeface="Arial" charset="0"/>
              </a:rPr>
              <a:t>Removal of student number control – increasingly competitive </a:t>
            </a:r>
            <a:r>
              <a:rPr lang="en-GB" sz="2400" dirty="0" smtClean="0">
                <a:latin typeface="Arial" charset="0"/>
              </a:rPr>
              <a:t>environment in Higher Education</a:t>
            </a:r>
            <a:endParaRPr lang="en-GB" sz="2400" dirty="0">
              <a:latin typeface="Arial" charset="0"/>
            </a:endParaRPr>
          </a:p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GB" sz="2400" dirty="0">
                <a:latin typeface="Arial" charset="0"/>
              </a:rPr>
              <a:t>Changes to A-level and GCSE</a:t>
            </a:r>
          </a:p>
          <a:p>
            <a:pPr eaLnBrk="0" hangingPunct="0">
              <a:lnSpc>
                <a:spcPct val="150000"/>
              </a:lnSpc>
              <a:spcBef>
                <a:spcPct val="20000"/>
              </a:spcBef>
            </a:pPr>
            <a:endParaRPr lang="en-GB" sz="2000" dirty="0" smtClean="0">
              <a:latin typeface="Arial" charset="0"/>
            </a:endParaRPr>
          </a:p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endParaRPr lang="en-US" sz="2000" dirty="0">
              <a:latin typeface="Arial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750" y="476250"/>
            <a:ext cx="5884863" cy="1000125"/>
          </a:xfrm>
        </p:spPr>
        <p:txBody>
          <a:bodyPr/>
          <a:lstStyle/>
          <a:p>
            <a:pPr eaLnBrk="1" hangingPunct="1"/>
            <a:r>
              <a:rPr lang="en-GB" sz="2200" dirty="0" smtClean="0">
                <a:solidFill>
                  <a:srgbClr val="0A3845"/>
                </a:solidFill>
              </a:rPr>
              <a:t>PREPARING YOUR STUDENTS FOR UCAS</a:t>
            </a:r>
            <a:r>
              <a:rPr lang="en-GB" sz="2400" dirty="0" smtClean="0">
                <a:solidFill>
                  <a:srgbClr val="0A3845"/>
                </a:solidFill>
              </a:rPr>
              <a:t/>
            </a:r>
            <a:br>
              <a:rPr lang="en-GB" sz="2400" dirty="0" smtClean="0">
                <a:solidFill>
                  <a:srgbClr val="0A3845"/>
                </a:solidFill>
              </a:rPr>
            </a:br>
            <a:r>
              <a:rPr lang="en-GB" sz="1800" dirty="0" smtClean="0">
                <a:solidFill>
                  <a:srgbClr val="0A3845"/>
                </a:solidFill>
              </a:rPr>
              <a:t>Context</a:t>
            </a:r>
            <a:endParaRPr lang="en-US" sz="1800" dirty="0" smtClean="0"/>
          </a:p>
        </p:txBody>
      </p:sp>
      <p:pic>
        <p:nvPicPr>
          <p:cNvPr id="6" name="Picture 8" descr="Bike 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8611" y="2321165"/>
            <a:ext cx="1914525" cy="2671763"/>
          </a:xfrm>
          <a:prstGeom prst="rect">
            <a:avLst/>
          </a:prstGeom>
          <a:noFill/>
          <a:ln w="9525">
            <a:solidFill>
              <a:schemeClr val="bg1">
                <a:lumMod val="90000"/>
                <a:lumOff val="10000"/>
              </a:schemeClr>
            </a:solidFill>
            <a:miter lim="800000"/>
            <a:headEnd/>
            <a:tailEnd/>
          </a:ln>
        </p:spPr>
      </p:pic>
      <p:pic>
        <p:nvPicPr>
          <p:cNvPr id="7" name="Picture 6" descr="Seafront restaurant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4797152"/>
            <a:ext cx="2484438" cy="1773237"/>
          </a:xfrm>
          <a:prstGeom prst="rect">
            <a:avLst/>
          </a:prstGeom>
          <a:noFill/>
          <a:ln w="9525">
            <a:solidFill>
              <a:schemeClr val="bg1">
                <a:lumMod val="90000"/>
                <a:lumOff val="10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716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1628775"/>
            <a:ext cx="9144000" cy="369332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b="1" dirty="0">
                <a:solidFill>
                  <a:schemeClr val="tx2"/>
                </a:solidFill>
                <a:latin typeface="+mn-lt"/>
              </a:rPr>
              <a:t>        </a:t>
            </a:r>
            <a:r>
              <a:rPr lang="en-GB" b="1" dirty="0" smtClean="0">
                <a:solidFill>
                  <a:schemeClr val="tx2"/>
                </a:solidFill>
                <a:latin typeface="+mn-lt"/>
              </a:rPr>
              <a:t>UCAS report 2013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1560" y="2420888"/>
            <a:ext cx="64087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n-GB" dirty="0" smtClean="0">
                <a:solidFill>
                  <a:schemeClr val="accent5">
                    <a:lumMod val="10000"/>
                  </a:schemeClr>
                </a:solidFill>
                <a:latin typeface="+mj-lt"/>
              </a:rPr>
              <a:t> 495,600 placed through UCAS in 2013 – more than ever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n-GB" dirty="0" smtClean="0">
                <a:latin typeface="+mj-lt"/>
              </a:rPr>
              <a:t> More offers than ever (1.7 million)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n-GB" dirty="0" smtClean="0">
                <a:solidFill>
                  <a:schemeClr val="accent5">
                    <a:lumMod val="10000"/>
                  </a:schemeClr>
                </a:solidFill>
                <a:latin typeface="+mj-lt"/>
              </a:rPr>
              <a:t> Over 50% had 4 or more offers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n-GB" dirty="0" smtClean="0">
                <a:latin typeface="+mj-lt"/>
              </a:rPr>
              <a:t> 363,300 placed at their firm choice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n-GB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'Higher tariff' institutions increased acceptances by 10 per cent to highest ever total</a:t>
            </a:r>
            <a:endParaRPr lang="en-GB" dirty="0" smtClean="0">
              <a:solidFill>
                <a:schemeClr val="accent5">
                  <a:lumMod val="10000"/>
                </a:schemeClr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2420888"/>
            <a:ext cx="1905000" cy="2562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725144"/>
            <a:ext cx="2381250" cy="1695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750" y="476250"/>
            <a:ext cx="5884863" cy="1000125"/>
          </a:xfrm>
        </p:spPr>
        <p:txBody>
          <a:bodyPr/>
          <a:lstStyle/>
          <a:p>
            <a:pPr eaLnBrk="1" hangingPunct="1"/>
            <a:r>
              <a:rPr lang="en-GB" sz="2200" dirty="0" smtClean="0">
                <a:solidFill>
                  <a:srgbClr val="0A3845"/>
                </a:solidFill>
              </a:rPr>
              <a:t>PREPARING YOUR STUDENTS FOR UCAS</a:t>
            </a:r>
            <a:r>
              <a:rPr lang="en-GB" sz="2400" dirty="0" smtClean="0">
                <a:solidFill>
                  <a:srgbClr val="0A3845"/>
                </a:solidFill>
              </a:rPr>
              <a:t/>
            </a:r>
            <a:br>
              <a:rPr lang="en-GB" sz="2400" dirty="0" smtClean="0">
                <a:solidFill>
                  <a:srgbClr val="0A3845"/>
                </a:solidFill>
              </a:rPr>
            </a:br>
            <a:r>
              <a:rPr lang="en-GB" sz="1800" dirty="0" smtClean="0">
                <a:solidFill>
                  <a:srgbClr val="0A3845"/>
                </a:solidFill>
              </a:rPr>
              <a:t>Facts and figures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85886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1628775"/>
            <a:ext cx="9144000" cy="369332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b="1" dirty="0">
                <a:solidFill>
                  <a:schemeClr val="tx2"/>
                </a:solidFill>
                <a:latin typeface="+mn-lt"/>
              </a:rPr>
              <a:t>        </a:t>
            </a:r>
            <a:r>
              <a:rPr lang="en-GB" b="1" dirty="0" smtClean="0">
                <a:solidFill>
                  <a:schemeClr val="tx2"/>
                </a:solidFill>
                <a:latin typeface="+mn-lt"/>
              </a:rPr>
              <a:t>2013 applications per subject (national) 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293079"/>
              </p:ext>
            </p:extLst>
          </p:nvPr>
        </p:nvGraphicFramePr>
        <p:xfrm>
          <a:off x="1259632" y="2492896"/>
          <a:ext cx="6552728" cy="3168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8182"/>
                <a:gridCol w="1922357"/>
                <a:gridCol w="1354007"/>
                <a:gridCol w="1638182"/>
              </a:tblGrid>
              <a:tr h="396044">
                <a:tc>
                  <a:txBody>
                    <a:bodyPr/>
                    <a:lstStyle/>
                    <a:p>
                      <a:r>
                        <a:rPr lang="en-GB" dirty="0" smtClean="0"/>
                        <a:t>Subject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Applications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Accepts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Ratio</a:t>
                      </a:r>
                      <a:endParaRPr lang="en-GB" dirty="0"/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en-GB" b="0" dirty="0" smtClean="0"/>
                        <a:t>Medicine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84,395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7,515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11.2</a:t>
                      </a:r>
                      <a:endParaRPr lang="en-GB" b="0" dirty="0"/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en-GB" b="1" dirty="0" smtClean="0"/>
                        <a:t>Geography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35,065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6,400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5.5</a:t>
                      </a:r>
                      <a:endParaRPr lang="en-GB" b="1" dirty="0"/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en-GB" b="0" dirty="0" smtClean="0"/>
                        <a:t>History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51,425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9,425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5.5</a:t>
                      </a:r>
                      <a:endParaRPr lang="en-GB" b="0" dirty="0"/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en-GB" b="0" dirty="0" smtClean="0"/>
                        <a:t>Business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60,080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12,375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4.9</a:t>
                      </a:r>
                      <a:endParaRPr lang="en-GB" b="0" dirty="0"/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en-GB" b="0" dirty="0" smtClean="0"/>
                        <a:t>Law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103,460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19,150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5.4</a:t>
                      </a:r>
                      <a:endParaRPr lang="en-GB" b="0" dirty="0"/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en-GB" b="0" dirty="0" smtClean="0"/>
                        <a:t>Engineering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14,315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3,765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3.8</a:t>
                      </a:r>
                      <a:endParaRPr lang="en-GB" b="0" dirty="0"/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en-GB" b="0" dirty="0" smtClean="0"/>
                        <a:t>Agriculture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6,505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1,995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3.3</a:t>
                      </a:r>
                      <a:endParaRPr lang="en-GB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750" y="476250"/>
            <a:ext cx="5884863" cy="1000125"/>
          </a:xfrm>
        </p:spPr>
        <p:txBody>
          <a:bodyPr/>
          <a:lstStyle/>
          <a:p>
            <a:pPr eaLnBrk="1" hangingPunct="1"/>
            <a:r>
              <a:rPr lang="en-GB" sz="2200" dirty="0" smtClean="0">
                <a:solidFill>
                  <a:srgbClr val="0A3845"/>
                </a:solidFill>
              </a:rPr>
              <a:t>PREPARING YOUR STUDENTS FOR UCAS</a:t>
            </a:r>
            <a:r>
              <a:rPr lang="en-GB" sz="2400" dirty="0" smtClean="0">
                <a:solidFill>
                  <a:srgbClr val="0A3845"/>
                </a:solidFill>
              </a:rPr>
              <a:t/>
            </a:r>
            <a:br>
              <a:rPr lang="en-GB" sz="2400" dirty="0" smtClean="0">
                <a:solidFill>
                  <a:srgbClr val="0A3845"/>
                </a:solidFill>
              </a:rPr>
            </a:br>
            <a:r>
              <a:rPr lang="en-GB" sz="1800" dirty="0" smtClean="0">
                <a:solidFill>
                  <a:srgbClr val="0A3845"/>
                </a:solidFill>
              </a:rPr>
              <a:t>Facts and figures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25691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323850" y="1989138"/>
            <a:ext cx="8064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endParaRPr lang="en-GB" sz="1600">
              <a:latin typeface="Arial" charset="0"/>
            </a:endParaRP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539750" y="1989138"/>
            <a:ext cx="80645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GB" sz="2000" dirty="0" smtClean="0">
                <a:latin typeface="Arial" charset="0"/>
              </a:rPr>
              <a:t> Do universities take any notice of </a:t>
            </a:r>
            <a:r>
              <a:rPr lang="en-GB" sz="2000" dirty="0" smtClean="0">
                <a:latin typeface="Arial" charset="0"/>
              </a:rPr>
              <a:t>references and personal statements…? </a:t>
            </a:r>
            <a:endParaRPr lang="en-GB" sz="2000" dirty="0" smtClean="0">
              <a:latin typeface="Arial" charset="0"/>
            </a:endParaRPr>
          </a:p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GB" sz="2000" dirty="0" smtClean="0">
                <a:latin typeface="Arial" charset="0"/>
              </a:rPr>
              <a:t> Yes! Essential part of UCAS process – </a:t>
            </a:r>
            <a:r>
              <a:rPr lang="en-GB" sz="2000" dirty="0" smtClean="0">
                <a:latin typeface="Arial" charset="0"/>
              </a:rPr>
              <a:t>they can </a:t>
            </a:r>
            <a:r>
              <a:rPr lang="en-GB" sz="2000" dirty="0" smtClean="0">
                <a:latin typeface="Arial" charset="0"/>
              </a:rPr>
              <a:t>make a real difference</a:t>
            </a:r>
          </a:p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GB" sz="2000" dirty="0" smtClean="0">
                <a:latin typeface="Arial" charset="0"/>
              </a:rPr>
              <a:t> 4,000 characters, 47 lines</a:t>
            </a:r>
          </a:p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endParaRPr lang="en-US" sz="2000" dirty="0">
              <a:latin typeface="Arial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750" y="476250"/>
            <a:ext cx="5884863" cy="1000125"/>
          </a:xfrm>
        </p:spPr>
        <p:txBody>
          <a:bodyPr/>
          <a:lstStyle/>
          <a:p>
            <a:pPr eaLnBrk="1" hangingPunct="1"/>
            <a:r>
              <a:rPr lang="en-GB" sz="2200" dirty="0" smtClean="0">
                <a:solidFill>
                  <a:srgbClr val="0A3845"/>
                </a:solidFill>
              </a:rPr>
              <a:t>PREPARING YOUR STUDENTS FOR UCAS</a:t>
            </a:r>
            <a:r>
              <a:rPr lang="en-GB" sz="2400" dirty="0" smtClean="0">
                <a:solidFill>
                  <a:srgbClr val="0A3845"/>
                </a:solidFill>
              </a:rPr>
              <a:t/>
            </a:r>
            <a:br>
              <a:rPr lang="en-GB" sz="2400" dirty="0" smtClean="0">
                <a:solidFill>
                  <a:srgbClr val="0A3845"/>
                </a:solidFill>
              </a:rPr>
            </a:br>
            <a:r>
              <a:rPr lang="en-GB" sz="1800" dirty="0" smtClean="0">
                <a:solidFill>
                  <a:srgbClr val="0A3845"/>
                </a:solidFill>
              </a:rPr>
              <a:t>The personal statement and reference</a:t>
            </a: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323850" y="1989138"/>
            <a:ext cx="8064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endParaRPr lang="en-GB" sz="1600">
              <a:latin typeface="Arial" charset="0"/>
            </a:endParaRP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251520" y="1628800"/>
            <a:ext cx="6912570" cy="567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GB" dirty="0" smtClean="0">
                <a:latin typeface="Arial" charset="0"/>
              </a:rPr>
              <a:t> Informed and academic assessment of an applicant’s suitability for further </a:t>
            </a:r>
            <a:r>
              <a:rPr lang="en-GB" dirty="0" smtClean="0">
                <a:latin typeface="Arial" charset="0"/>
              </a:rPr>
              <a:t>study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400" dirty="0">
                <a:latin typeface="+mn-lt"/>
              </a:rPr>
              <a:t>The student's academic performance in their post-16 education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400" dirty="0">
                <a:latin typeface="+mn-lt"/>
              </a:rPr>
              <a:t>Their potential for academic success in higher education – are they ready for university life?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400" dirty="0">
                <a:latin typeface="+mn-lt"/>
              </a:rPr>
              <a:t>Why the course they have chosen is suited to them, is this the right path?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400" dirty="0">
                <a:latin typeface="+mn-lt"/>
              </a:rPr>
              <a:t>Any personal qualities which will benefit them at university, such as skills, aptitude, enthusiasm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400" dirty="0">
                <a:latin typeface="+mn-lt"/>
              </a:rPr>
              <a:t>What they can bring to the university, such as extra-curricular activities and interests.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400" dirty="0">
                <a:latin typeface="+mn-lt"/>
              </a:rPr>
              <a:t>Career plans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400" dirty="0">
                <a:latin typeface="+mn-lt"/>
              </a:rPr>
              <a:t>Overall recommendation</a:t>
            </a:r>
          </a:p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endParaRPr lang="en-GB" dirty="0" smtClean="0">
              <a:latin typeface="Arial" charset="0"/>
            </a:endParaRPr>
          </a:p>
          <a:p>
            <a:pPr eaLnBrk="0" hangingPunct="0">
              <a:lnSpc>
                <a:spcPct val="150000"/>
              </a:lnSpc>
              <a:spcBef>
                <a:spcPct val="20000"/>
              </a:spcBef>
            </a:pPr>
            <a:endParaRPr lang="en-GB" sz="2000" dirty="0" smtClean="0">
              <a:latin typeface="Arial" charset="0"/>
            </a:endParaRPr>
          </a:p>
          <a:p>
            <a:pPr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endParaRPr lang="en-US" sz="2000" dirty="0">
              <a:latin typeface="Arial" charset="0"/>
            </a:endParaRPr>
          </a:p>
        </p:txBody>
      </p:sp>
      <p:pic>
        <p:nvPicPr>
          <p:cNvPr id="6" name="Picture 8" descr="Bike 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2348880"/>
            <a:ext cx="1914525" cy="2671763"/>
          </a:xfrm>
          <a:prstGeom prst="rect">
            <a:avLst/>
          </a:prstGeom>
          <a:noFill/>
          <a:ln w="9525">
            <a:solidFill>
              <a:schemeClr val="bg1">
                <a:lumMod val="90000"/>
                <a:lumOff val="10000"/>
              </a:schemeClr>
            </a:solidFill>
            <a:miter lim="800000"/>
            <a:headEnd/>
            <a:tailEnd/>
          </a:ln>
        </p:spPr>
      </p:pic>
      <p:pic>
        <p:nvPicPr>
          <p:cNvPr id="7" name="Picture 6" descr="Seafront restaurant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4797152"/>
            <a:ext cx="2484438" cy="1773237"/>
          </a:xfrm>
          <a:prstGeom prst="rect">
            <a:avLst/>
          </a:prstGeom>
          <a:noFill/>
          <a:ln w="9525">
            <a:solidFill>
              <a:schemeClr val="bg1">
                <a:lumMod val="90000"/>
                <a:lumOff val="10000"/>
              </a:schemeClr>
            </a:solidFill>
            <a:miter lim="800000"/>
            <a:headEnd/>
            <a:tailEnd/>
          </a:ln>
        </p:spPr>
      </p:pic>
      <p:sp>
        <p:nvSpPr>
          <p:cNvPr id="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750" y="476250"/>
            <a:ext cx="5884863" cy="1000125"/>
          </a:xfrm>
        </p:spPr>
        <p:txBody>
          <a:bodyPr/>
          <a:lstStyle/>
          <a:p>
            <a:pPr eaLnBrk="1" hangingPunct="1"/>
            <a:r>
              <a:rPr lang="en-GB" sz="2200" dirty="0" smtClean="0">
                <a:solidFill>
                  <a:srgbClr val="0A3845"/>
                </a:solidFill>
              </a:rPr>
              <a:t>PREPARING YOUR STUDENTS FOR UCAS</a:t>
            </a:r>
            <a:r>
              <a:rPr lang="en-GB" sz="2400" dirty="0" smtClean="0">
                <a:solidFill>
                  <a:srgbClr val="0A3845"/>
                </a:solidFill>
              </a:rPr>
              <a:t/>
            </a:r>
            <a:br>
              <a:rPr lang="en-GB" sz="2400" dirty="0" smtClean="0">
                <a:solidFill>
                  <a:srgbClr val="0A3845"/>
                </a:solidFill>
              </a:rPr>
            </a:br>
            <a:r>
              <a:rPr lang="en-GB" sz="1800" dirty="0" smtClean="0">
                <a:solidFill>
                  <a:srgbClr val="0A3845"/>
                </a:solidFill>
              </a:rPr>
              <a:t>What we want to see</a:t>
            </a: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323850" y="1989138"/>
            <a:ext cx="8064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endParaRPr lang="en-GB" sz="1600">
              <a:latin typeface="Arial" charset="0"/>
            </a:endParaRPr>
          </a:p>
        </p:txBody>
      </p:sp>
      <p:sp>
        <p:nvSpPr>
          <p:cNvPr id="18437" name="Text Box 62"/>
          <p:cNvSpPr txBox="1">
            <a:spLocks noChangeArrowheads="1"/>
          </p:cNvSpPr>
          <p:nvPr/>
        </p:nvSpPr>
        <p:spPr bwMode="auto">
          <a:xfrm>
            <a:off x="0" y="6165304"/>
            <a:ext cx="914400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 smtClean="0">
                <a:solidFill>
                  <a:srgbClr val="FFFFFF"/>
                </a:solidFill>
                <a:latin typeface="Arial" charset="0"/>
                <a:ea typeface="ＭＳ Ｐゴシック" pitchFamily="34" charset="-128"/>
              </a:rPr>
              <a:t>Universities do NOT see what the candidate’s other choices are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9552" y="1412776"/>
            <a:ext cx="7560840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"/>
                <a:ea typeface="ＭＳ Ｐゴシック"/>
                <a:cs typeface="ＭＳ Ｐゴシック"/>
              </a:rPr>
              <a:t>Note any factors that have affected the student’s achievement or individual circumstances that might warrant special consideration. </a:t>
            </a:r>
          </a:p>
          <a:p>
            <a:pPr marL="742950" marR="0" lvl="1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ea typeface="ＭＳ Ｐゴシック"/>
                <a:cs typeface="ＭＳ Ｐゴシック"/>
              </a:rPr>
              <a:t>Family Circumstances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ea typeface="ＭＳ Ｐゴシック"/>
                <a:cs typeface="ＭＳ Ｐゴシック"/>
              </a:rPr>
              <a:t>Health issues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"/>
                <a:ea typeface="ＭＳ Ｐゴシック"/>
                <a:cs typeface="ＭＳ Ｐゴシック"/>
              </a:rPr>
              <a:t>Make sure the predicted grades refer to the right qualifications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GB" kern="0" dirty="0" smtClean="0">
                <a:solidFill>
                  <a:srgbClr val="008080"/>
                </a:solidFill>
                <a:latin typeface="Arial"/>
                <a:ea typeface="ＭＳ Ｐゴシック"/>
                <a:cs typeface="ＭＳ Ｐゴシック"/>
              </a:rPr>
              <a:t>If predicted grades are not consistent with achievement so far, then why?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"/>
                <a:ea typeface="ＭＳ Ｐゴシック"/>
                <a:cs typeface="ＭＳ Ｐゴシック"/>
              </a:rPr>
              <a:t>Remember that the reference is for ALL the student’s choices.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"/>
                <a:ea typeface="ＭＳ Ｐゴシック"/>
                <a:cs typeface="ＭＳ Ｐゴシック"/>
              </a:rPr>
              <a:t>Common qualifications do NOT need explaining</a:t>
            </a:r>
            <a:endParaRPr kumimoji="0" lang="en-GB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90000"/>
                  <a:lumOff val="10000"/>
                </a:schemeClr>
              </a:solidFill>
              <a:effectLst/>
              <a:uLnTx/>
              <a:uFillTx/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750" y="476250"/>
            <a:ext cx="5884863" cy="1000125"/>
          </a:xfrm>
        </p:spPr>
        <p:txBody>
          <a:bodyPr/>
          <a:lstStyle/>
          <a:p>
            <a:pPr eaLnBrk="1" hangingPunct="1"/>
            <a:r>
              <a:rPr lang="en-GB" sz="2200" dirty="0" smtClean="0">
                <a:solidFill>
                  <a:srgbClr val="0A3845"/>
                </a:solidFill>
              </a:rPr>
              <a:t>PREPARING YOUR STUDENTS FOR UCAS</a:t>
            </a:r>
            <a:r>
              <a:rPr lang="en-GB" sz="2400" dirty="0" smtClean="0">
                <a:solidFill>
                  <a:srgbClr val="0A3845"/>
                </a:solidFill>
              </a:rPr>
              <a:t/>
            </a:r>
            <a:br>
              <a:rPr lang="en-GB" sz="2400" dirty="0" smtClean="0">
                <a:solidFill>
                  <a:srgbClr val="0A3845"/>
                </a:solidFill>
              </a:rPr>
            </a:br>
            <a:r>
              <a:rPr lang="en-GB" sz="1800" dirty="0" smtClean="0">
                <a:solidFill>
                  <a:srgbClr val="0A3845"/>
                </a:solidFill>
              </a:rPr>
              <a:t>Key issues</a:t>
            </a: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323528" y="1772816"/>
            <a:ext cx="8064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endParaRPr lang="en-GB" sz="1600"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1700808"/>
            <a:ext cx="7632848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Make it readable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Use a style that you feel comfortable with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Read application – especially the Personal Statement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Check where they have applied to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Check what they have applied for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Expand on their activities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Use Entry Profiles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Be honest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Use concrete examples - this shows you know the applicant</a:t>
            </a:r>
          </a:p>
        </p:txBody>
      </p:sp>
      <p:pic>
        <p:nvPicPr>
          <p:cNvPr id="5" name="Picture 2" descr="http://www.isdconsultants.co.uk/images/tick_ic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2636912"/>
            <a:ext cx="15716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750" y="476250"/>
            <a:ext cx="5884863" cy="1000125"/>
          </a:xfrm>
        </p:spPr>
        <p:txBody>
          <a:bodyPr/>
          <a:lstStyle/>
          <a:p>
            <a:pPr eaLnBrk="1" hangingPunct="1"/>
            <a:r>
              <a:rPr lang="en-GB" sz="2200" dirty="0" smtClean="0">
                <a:solidFill>
                  <a:srgbClr val="0A3845"/>
                </a:solidFill>
              </a:rPr>
              <a:t>PREPARING YOUR STUDENTS FOR UCAS</a:t>
            </a:r>
            <a:r>
              <a:rPr lang="en-GB" sz="2400" dirty="0" smtClean="0">
                <a:solidFill>
                  <a:srgbClr val="0A3845"/>
                </a:solidFill>
              </a:rPr>
              <a:t/>
            </a:r>
            <a:br>
              <a:rPr lang="en-GB" sz="2400" dirty="0" smtClean="0">
                <a:solidFill>
                  <a:srgbClr val="0A3845"/>
                </a:solidFill>
              </a:rPr>
            </a:br>
            <a:r>
              <a:rPr lang="en-GB" sz="1800" dirty="0" smtClean="0">
                <a:solidFill>
                  <a:srgbClr val="0A3845"/>
                </a:solidFill>
              </a:rPr>
              <a:t>References - Do…</a:t>
            </a: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323528" y="1772816"/>
            <a:ext cx="8064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endParaRPr lang="en-GB" sz="1600"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1700808"/>
            <a:ext cx="7632848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Use it to promote school or college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Hide bad predicted grades in the text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Ignore students’ Personal Statements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Need to have references completed by the Head/Principal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Directly mention one institution by name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Paste in information on the wrong student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Repeat information that can be found on the form</a:t>
            </a:r>
          </a:p>
        </p:txBody>
      </p:sp>
      <p:pic>
        <p:nvPicPr>
          <p:cNvPr id="5" name="Picture 2" descr="http://2.bp.blogspot.com/_6MEbz2r7Bck/STisKTXK9nI/AAAAAAAAACs/Pi0ko_XriDU/s400/red_x_mark.jpg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15188" y="2643188"/>
            <a:ext cx="1404937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750" y="476250"/>
            <a:ext cx="5884863" cy="1000125"/>
          </a:xfrm>
        </p:spPr>
        <p:txBody>
          <a:bodyPr/>
          <a:lstStyle/>
          <a:p>
            <a:pPr eaLnBrk="1" hangingPunct="1"/>
            <a:r>
              <a:rPr lang="en-GB" sz="2200" dirty="0" smtClean="0">
                <a:solidFill>
                  <a:srgbClr val="0A3845"/>
                </a:solidFill>
              </a:rPr>
              <a:t>PREPARING YOUR STUDENTS FOR UCAS</a:t>
            </a:r>
            <a:r>
              <a:rPr lang="en-GB" sz="2400" dirty="0" smtClean="0">
                <a:solidFill>
                  <a:srgbClr val="0A3845"/>
                </a:solidFill>
              </a:rPr>
              <a:t/>
            </a:r>
            <a:br>
              <a:rPr lang="en-GB" sz="2400" dirty="0" smtClean="0">
                <a:solidFill>
                  <a:srgbClr val="0A3845"/>
                </a:solidFill>
              </a:rPr>
            </a:br>
            <a:r>
              <a:rPr lang="en-GB" sz="1800" dirty="0" smtClean="0">
                <a:solidFill>
                  <a:srgbClr val="0A3845"/>
                </a:solidFill>
              </a:rPr>
              <a:t>References – Don’t…</a:t>
            </a: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udent Services Preview 2010-11">
  <a:themeElements>
    <a:clrScheme name="Sussex_template 1">
      <a:dk1>
        <a:srgbClr val="000000"/>
      </a:dk1>
      <a:lt1>
        <a:srgbClr val="004846"/>
      </a:lt1>
      <a:dk2>
        <a:srgbClr val="FFFFFF"/>
      </a:dk2>
      <a:lt2>
        <a:srgbClr val="808080"/>
      </a:lt2>
      <a:accent1>
        <a:srgbClr val="9BB9BA"/>
      </a:accent1>
      <a:accent2>
        <a:srgbClr val="658E92"/>
      </a:accent2>
      <a:accent3>
        <a:srgbClr val="AAB1B0"/>
      </a:accent3>
      <a:accent4>
        <a:srgbClr val="000000"/>
      </a:accent4>
      <a:accent5>
        <a:srgbClr val="CBD9D9"/>
      </a:accent5>
      <a:accent6>
        <a:srgbClr val="5B8084"/>
      </a:accent6>
      <a:hlink>
        <a:srgbClr val="326065"/>
      </a:hlink>
      <a:folHlink>
        <a:srgbClr val="10393E"/>
      </a:folHlink>
    </a:clrScheme>
    <a:fontScheme name="Sussex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1588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1588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ussex_template 1">
        <a:dk1>
          <a:srgbClr val="000000"/>
        </a:dk1>
        <a:lt1>
          <a:srgbClr val="004846"/>
        </a:lt1>
        <a:dk2>
          <a:srgbClr val="FFFFFF"/>
        </a:dk2>
        <a:lt2>
          <a:srgbClr val="808080"/>
        </a:lt2>
        <a:accent1>
          <a:srgbClr val="9BB9BA"/>
        </a:accent1>
        <a:accent2>
          <a:srgbClr val="658E92"/>
        </a:accent2>
        <a:accent3>
          <a:srgbClr val="AAB1B0"/>
        </a:accent3>
        <a:accent4>
          <a:srgbClr val="000000"/>
        </a:accent4>
        <a:accent5>
          <a:srgbClr val="CBD9D9"/>
        </a:accent5>
        <a:accent6>
          <a:srgbClr val="5B8084"/>
        </a:accent6>
        <a:hlink>
          <a:srgbClr val="326065"/>
        </a:hlink>
        <a:folHlink>
          <a:srgbClr val="103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ssex_template 2">
        <a:dk1>
          <a:srgbClr val="FFCC00"/>
        </a:dk1>
        <a:lt1>
          <a:srgbClr val="FF9900"/>
        </a:lt1>
        <a:dk2>
          <a:srgbClr val="FF6600"/>
        </a:dk2>
        <a:lt2>
          <a:srgbClr val="FFFD00"/>
        </a:lt2>
        <a:accent1>
          <a:srgbClr val="008080"/>
        </a:accent1>
        <a:accent2>
          <a:srgbClr val="33CCCC"/>
        </a:accent2>
        <a:accent3>
          <a:srgbClr val="FFB8AA"/>
        </a:accent3>
        <a:accent4>
          <a:srgbClr val="DA8200"/>
        </a:accent4>
        <a:accent5>
          <a:srgbClr val="AAC0C0"/>
        </a:accent5>
        <a:accent6>
          <a:srgbClr val="2DB9B9"/>
        </a:accent6>
        <a:hlink>
          <a:srgbClr val="00FFFF"/>
        </a:hlink>
        <a:folHlink>
          <a:srgbClr val="CC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ussex_template">
  <a:themeElements>
    <a:clrScheme name="1_Sussex_template 2">
      <a:dk1>
        <a:srgbClr val="FFCC00"/>
      </a:dk1>
      <a:lt1>
        <a:srgbClr val="FF9900"/>
      </a:lt1>
      <a:dk2>
        <a:srgbClr val="FF6600"/>
      </a:dk2>
      <a:lt2>
        <a:srgbClr val="FFFD00"/>
      </a:lt2>
      <a:accent1>
        <a:srgbClr val="008080"/>
      </a:accent1>
      <a:accent2>
        <a:srgbClr val="33CCCC"/>
      </a:accent2>
      <a:accent3>
        <a:srgbClr val="FFB8AA"/>
      </a:accent3>
      <a:accent4>
        <a:srgbClr val="DA8200"/>
      </a:accent4>
      <a:accent5>
        <a:srgbClr val="AAC0C0"/>
      </a:accent5>
      <a:accent6>
        <a:srgbClr val="2DB9B9"/>
      </a:accent6>
      <a:hlink>
        <a:srgbClr val="00FFFF"/>
      </a:hlink>
      <a:folHlink>
        <a:srgbClr val="CCFFFF"/>
      </a:folHlink>
    </a:clrScheme>
    <a:fontScheme name="1_Sussex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ussex_template 1">
        <a:dk1>
          <a:srgbClr val="000000"/>
        </a:dk1>
        <a:lt1>
          <a:srgbClr val="004846"/>
        </a:lt1>
        <a:dk2>
          <a:srgbClr val="FFFFFF"/>
        </a:dk2>
        <a:lt2>
          <a:srgbClr val="808080"/>
        </a:lt2>
        <a:accent1>
          <a:srgbClr val="9BB9BA"/>
        </a:accent1>
        <a:accent2>
          <a:srgbClr val="658E92"/>
        </a:accent2>
        <a:accent3>
          <a:srgbClr val="AAB1B0"/>
        </a:accent3>
        <a:accent4>
          <a:srgbClr val="000000"/>
        </a:accent4>
        <a:accent5>
          <a:srgbClr val="CBD9D9"/>
        </a:accent5>
        <a:accent6>
          <a:srgbClr val="5B8084"/>
        </a:accent6>
        <a:hlink>
          <a:srgbClr val="326065"/>
        </a:hlink>
        <a:folHlink>
          <a:srgbClr val="103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ussex_template 2">
        <a:dk1>
          <a:srgbClr val="FFCC00"/>
        </a:dk1>
        <a:lt1>
          <a:srgbClr val="FF9900"/>
        </a:lt1>
        <a:dk2>
          <a:srgbClr val="FF6600"/>
        </a:dk2>
        <a:lt2>
          <a:srgbClr val="FFFD00"/>
        </a:lt2>
        <a:accent1>
          <a:srgbClr val="008080"/>
        </a:accent1>
        <a:accent2>
          <a:srgbClr val="33CCCC"/>
        </a:accent2>
        <a:accent3>
          <a:srgbClr val="FFB8AA"/>
        </a:accent3>
        <a:accent4>
          <a:srgbClr val="DA8200"/>
        </a:accent4>
        <a:accent5>
          <a:srgbClr val="AAC0C0"/>
        </a:accent5>
        <a:accent6>
          <a:srgbClr val="2DB9B9"/>
        </a:accent6>
        <a:hlink>
          <a:srgbClr val="00FFFF"/>
        </a:hlink>
        <a:folHlink>
          <a:srgbClr val="CC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Student Services Preview 2010-11</Template>
  <TotalTime>0</TotalTime>
  <Words>574</Words>
  <Application>Microsoft Office PowerPoint</Application>
  <PresentationFormat>On-screen Show (4:3)</PresentationFormat>
  <Paragraphs>111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Student Services Preview 2010-11</vt:lpstr>
      <vt:lpstr>1_Sussex_template</vt:lpstr>
      <vt:lpstr>PowerPoint Presentation</vt:lpstr>
      <vt:lpstr>PREPARING YOUR STUDENTS FOR UCAS Overview</vt:lpstr>
      <vt:lpstr>PREPARING YOUR STUDENTS FOR UCAS Context</vt:lpstr>
      <vt:lpstr>PREPARING YOUR STUDENTS FOR UCAS Facts and figures</vt:lpstr>
      <vt:lpstr>PREPARING YOUR STUDENTS FOR UCAS Facts and figures</vt:lpstr>
      <vt:lpstr>PREPARING YOUR STUDENTS FOR UCAS The personal statement and reference</vt:lpstr>
      <vt:lpstr>PREPARING YOUR STUDENTS FOR UCAS What we want to see</vt:lpstr>
      <vt:lpstr>PREPARING YOUR STUDENTS FOR UCAS Key issues</vt:lpstr>
      <vt:lpstr>PREPARING YOUR STUDENTS FOR UCAS References - Do…</vt:lpstr>
      <vt:lpstr>PREPARING YOUR STUDENTS FOR UCAS References – Don’t…</vt:lpstr>
    </vt:vector>
  </TitlesOfParts>
  <Company>University of Sussex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School of</dc:title>
  <dc:creator>dms22</dc:creator>
  <cp:lastModifiedBy>David Winstanley</cp:lastModifiedBy>
  <cp:revision>97</cp:revision>
  <cp:lastPrinted>2004-02-23T16:20:12Z</cp:lastPrinted>
  <dcterms:created xsi:type="dcterms:W3CDTF">2010-12-15T09:07:57Z</dcterms:created>
  <dcterms:modified xsi:type="dcterms:W3CDTF">2014-07-02T10:22:35Z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1813061501</vt:i4>
  </property>
  <property fmtid="{D5CDD505-2E9C-101B-9397-08002B2CF9AE}" pid="3" name="_NewReviewCycle">
    <vt:lpwstr/>
  </property>
  <property fmtid="{D5CDD505-2E9C-101B-9397-08002B2CF9AE}" pid="4" name="_EmailSubject">
    <vt:lpwstr>conference presentations</vt:lpwstr>
  </property>
  <property fmtid="{D5CDD505-2E9C-101B-9397-08002B2CF9AE}" pid="5" name="_AuthorEmail">
    <vt:lpwstr>e.dodds@sussex.ac.uk</vt:lpwstr>
  </property>
  <property fmtid="{D5CDD505-2E9C-101B-9397-08002B2CF9AE}" pid="6" name="_AuthorEmailDisplayName">
    <vt:lpwstr>Evelyn Dodds</vt:lpwstr>
  </property>
</Properties>
</file>