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1.xml" ContentType="application/vnd.openxmlformats-officedocument.presentationml.slide+xml"/>
  <Override PartName="/ppt/slides/slide34.xml" ContentType="application/vnd.openxmlformats-officedocument.presentationml.slide+xml"/>
  <Override PartName="/ppt/slides/slide30.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2.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81" r:id="rId2"/>
    <p:sldId id="322" r:id="rId3"/>
    <p:sldId id="283" r:id="rId4"/>
    <p:sldId id="397" r:id="rId5"/>
    <p:sldId id="320" r:id="rId6"/>
    <p:sldId id="319" r:id="rId7"/>
    <p:sldId id="331" r:id="rId8"/>
    <p:sldId id="321" r:id="rId9"/>
    <p:sldId id="393" r:id="rId10"/>
    <p:sldId id="394" r:id="rId11"/>
    <p:sldId id="324" r:id="rId12"/>
    <p:sldId id="345" r:id="rId13"/>
    <p:sldId id="325" r:id="rId14"/>
    <p:sldId id="323" r:id="rId15"/>
    <p:sldId id="396" r:id="rId16"/>
    <p:sldId id="333" r:id="rId17"/>
    <p:sldId id="327" r:id="rId18"/>
    <p:sldId id="336" r:id="rId19"/>
    <p:sldId id="398" r:id="rId20"/>
    <p:sldId id="346" r:id="rId21"/>
    <p:sldId id="347" r:id="rId22"/>
    <p:sldId id="350" r:id="rId23"/>
    <p:sldId id="351" r:id="rId24"/>
    <p:sldId id="391" r:id="rId25"/>
    <p:sldId id="392" r:id="rId26"/>
    <p:sldId id="376" r:id="rId27"/>
    <p:sldId id="375" r:id="rId28"/>
    <p:sldId id="363" r:id="rId29"/>
    <p:sldId id="364" r:id="rId30"/>
    <p:sldId id="380" r:id="rId31"/>
    <p:sldId id="383" r:id="rId32"/>
    <p:sldId id="384" r:id="rId33"/>
    <p:sldId id="403" r:id="rId34"/>
    <p:sldId id="388" r:id="rId35"/>
    <p:sldId id="389" r:id="rId36"/>
    <p:sldId id="402" r:id="rId37"/>
  </p:sldIdLst>
  <p:sldSz cx="9144000" cy="6858000" type="screen4x3"/>
  <p:notesSz cx="6794500" cy="9906000"/>
  <p:defaultTextStyle>
    <a:defPPr>
      <a:defRPr lang="en-GB"/>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3FCA2"/>
    <a:srgbClr val="A7F7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64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3744" y="-112"/>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vl1pPr>
          </a:lstStyle>
          <a:p>
            <a:pPr>
              <a:defRPr/>
            </a:pPr>
            <a:fld id="{CB4ACF90-EF87-7144-9112-650C5F2B0844}" type="datetimeFigureOut">
              <a:rPr lang="en-US"/>
              <a:pPr>
                <a:defRPr/>
              </a:pPr>
              <a:t>7/2/2014</a:t>
            </a:fld>
            <a:endParaRPr lang="en-US"/>
          </a:p>
        </p:txBody>
      </p:sp>
      <p:sp>
        <p:nvSpPr>
          <p:cNvPr id="4" name="Footer Placeholder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vl1pPr>
          </a:lstStyle>
          <a:p>
            <a:pPr>
              <a:defRPr/>
            </a:pPr>
            <a:fld id="{696CAC62-E3F9-F044-8082-F0CD9B71F98C}" type="slidenum">
              <a:rPr lang="en-US"/>
              <a:pPr>
                <a:defRPr/>
              </a:pPr>
              <a:t>‹#›</a:t>
            </a:fld>
            <a:endParaRPr lang="en-US"/>
          </a:p>
        </p:txBody>
      </p:sp>
    </p:spTree>
    <p:extLst>
      <p:ext uri="{BB962C8B-B14F-4D97-AF65-F5344CB8AC3E}">
        <p14:creationId xmlns:p14="http://schemas.microsoft.com/office/powerpoint/2010/main" val="254993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5123" name="Rectangle 3"/>
          <p:cNvSpPr>
            <a:spLocks noGrp="1" noChangeArrowheads="1"/>
          </p:cNvSpPr>
          <p:nvPr>
            <p:ph type="dt" idx="1"/>
          </p:nvPr>
        </p:nvSpPr>
        <p:spPr bwMode="auto">
          <a:xfrm>
            <a:off x="384810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5125" name="Rectangle 5"/>
          <p:cNvSpPr>
            <a:spLocks noGrp="1" noChangeArrowheads="1"/>
          </p:cNvSpPr>
          <p:nvPr>
            <p:ph type="body" sz="quarter" idx="3"/>
          </p:nvPr>
        </p:nvSpPr>
        <p:spPr bwMode="auto">
          <a:xfrm>
            <a:off x="679450" y="4705350"/>
            <a:ext cx="54356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6" name="Rectangle 6"/>
          <p:cNvSpPr>
            <a:spLocks noGrp="1" noChangeArrowheads="1"/>
          </p:cNvSpPr>
          <p:nvPr>
            <p:ph type="ftr" sz="quarter" idx="4"/>
          </p:nvPr>
        </p:nvSpPr>
        <p:spPr bwMode="auto">
          <a:xfrm>
            <a:off x="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5127" name="Rectangle 7"/>
          <p:cNvSpPr>
            <a:spLocks noGrp="1" noChangeArrowheads="1"/>
          </p:cNvSpPr>
          <p:nvPr>
            <p:ph type="sldNum" sz="quarter" idx="5"/>
          </p:nvPr>
        </p:nvSpPr>
        <p:spPr bwMode="auto">
          <a:xfrm>
            <a:off x="384810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3D8E2F4F-E14F-814B-9A27-191BD489F256}" type="slidenum">
              <a:rPr lang="en-GB"/>
              <a:pPr>
                <a:defRPr/>
              </a:pPr>
              <a:t>‹#›</a:t>
            </a:fld>
            <a:endParaRPr lang="en-GB"/>
          </a:p>
        </p:txBody>
      </p:sp>
    </p:spTree>
    <p:extLst>
      <p:ext uri="{BB962C8B-B14F-4D97-AF65-F5344CB8AC3E}">
        <p14:creationId xmlns:p14="http://schemas.microsoft.com/office/powerpoint/2010/main" val="38659612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1565B764-FDBE-C343-836B-C4007C3127DE}" type="slidenum">
              <a:rPr lang="en-GB" smtClean="0"/>
              <a:pPr eaLnBrk="1" hangingPunct="1">
                <a:defRPr/>
              </a:pPr>
              <a:t>1</a:t>
            </a:fld>
            <a:endParaRPr lang="en-GB"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en-US" dirty="0">
              <a:latin typeface="Arial"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32AFBFDE-869F-8141-AA03-F0A1DCA40EDD}" type="slidenum">
              <a:rPr lang="en-GB" smtClean="0"/>
              <a:pPr eaLnBrk="1" hangingPunct="1">
                <a:defRPr/>
              </a:pPr>
              <a:t>3</a:t>
            </a:fld>
            <a:endParaRPr lang="en-GB"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GB">
                <a:latin typeface="Arial" charset="0"/>
                <a:cs typeface="+mn-cs"/>
              </a:rPr>
              <a:t>Despite Copenhagen CC is here to stay. The issue is what mix of mitigation and adaptation we will need to undertake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8" name="Notes Placeholder 2"/>
          <p:cNvSpPr>
            <a:spLocks noGrp="1"/>
          </p:cNvSpPr>
          <p:nvPr>
            <p:ph type="body" idx="1"/>
          </p:nvPr>
        </p:nvSpPr>
        <p:spPr>
          <a:noFill/>
        </p:spPr>
        <p:txBody>
          <a:bodyPr/>
          <a:lstStyle/>
          <a:p>
            <a:r>
              <a:rPr lang="en-GB" sz="1100">
                <a:latin typeface="Arial" charset="0"/>
              </a:rPr>
              <a:t>All IPCC Assessment Reports are available at www.ipcc.ch</a:t>
            </a:r>
          </a:p>
        </p:txBody>
      </p:sp>
      <p:sp>
        <p:nvSpPr>
          <p:cNvPr id="2457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CD19E-020A-A742-A81C-B3FACB076AA2}" type="slidenum">
              <a:rPr lang="en-GB" sz="1200"/>
              <a:pPr eaLnBrk="1" hangingPunct="1"/>
              <a:t>6</a:t>
            </a:fld>
            <a:endParaRPr lang="en-GB"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8674" name="Notes Placeholder 2"/>
          <p:cNvSpPr>
            <a:spLocks noGrp="1"/>
          </p:cNvSpPr>
          <p:nvPr>
            <p:ph type="body" idx="1"/>
          </p:nvPr>
        </p:nvSpPr>
        <p:spPr>
          <a:noFill/>
        </p:spPr>
        <p:txBody>
          <a:bodyPr/>
          <a:lstStyle/>
          <a:p>
            <a:r>
              <a:rPr lang="de-CH" sz="1100" b="1">
                <a:latin typeface="Arial" charset="0"/>
              </a:rPr>
              <a:t>Figure SPM.1, Panel a</a:t>
            </a:r>
          </a:p>
          <a:p>
            <a:endParaRPr lang="de-CH" sz="1100">
              <a:latin typeface="Arial" charset="0"/>
            </a:endParaRPr>
          </a:p>
          <a:p>
            <a:r>
              <a:rPr lang="de-CH" sz="1100" i="1">
                <a:latin typeface="Arial" charset="0"/>
              </a:rPr>
              <a:t>Complete caption of Figure SPM.1:</a:t>
            </a:r>
            <a:endParaRPr lang="en-GB" sz="1100" i="1">
              <a:latin typeface="Arial" charset="0"/>
            </a:endParaRPr>
          </a:p>
          <a:p>
            <a:r>
              <a:rPr lang="en-GB" sz="1100" b="1">
                <a:latin typeface="Arial" charset="0"/>
              </a:rPr>
              <a:t>Figure SPM.1 | </a:t>
            </a:r>
            <a:r>
              <a:rPr lang="en-GB" sz="1100">
                <a:latin typeface="Arial" charset="0"/>
              </a:rPr>
              <a:t>(a) Observed global mean combined land and ocean surface temperature anomalies, from 1850 to 2012 from three data sets. Top panel: annual mean values. Bottom panel: decadal mean values including the estimate of uncertainty for one dataset (black). Anomalies are relative to the mean of 1961−1990. (b) Map of the observed surface temperature change from 1901 to 2012 derived from temperature trends determined by linear regression from one dataset (orange line in panel a). Trends have been calculated where data availability permits a robust estimate (i.e., only for grid boxes with greater than 70% complete records and more than 20% data availability in the first and last 10% of the time period). Other areas are white. Grid boxes where the trend is significant at the 10% level are indicated by a + sign. For a listing of the datasets and further technical details see the Technical Summary Supplementary Material. {Figures 2.19–2.21; Figure TS.2} </a:t>
            </a:r>
          </a:p>
        </p:txBody>
      </p:sp>
      <p:sp>
        <p:nvSpPr>
          <p:cNvPr id="2867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5F18FF-4B62-6744-93EA-5A7CBEB2B2CA}" type="slidenum">
              <a:rPr lang="en-GB" sz="1200"/>
              <a:pPr eaLnBrk="1" hangingPunct="1"/>
              <a:t>8</a:t>
            </a:fld>
            <a:endParaRPr lang="en-GB"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8914" name="Notes Placeholder 2"/>
          <p:cNvSpPr>
            <a:spLocks noGrp="1"/>
          </p:cNvSpPr>
          <p:nvPr>
            <p:ph type="body" idx="1"/>
          </p:nvPr>
        </p:nvSpPr>
        <p:spPr>
          <a:noFill/>
        </p:spPr>
        <p:txBody>
          <a:bodyPr/>
          <a:lstStyle/>
          <a:p>
            <a:r>
              <a:rPr lang="en-GB" b="1">
                <a:latin typeface="Arial" charset="0"/>
              </a:rPr>
              <a:t>Figure SPM.8 | </a:t>
            </a:r>
            <a:r>
              <a:rPr lang="en-GB">
                <a:latin typeface="Arial" charset="0"/>
              </a:rPr>
              <a:t>Maps of CMIP5 multi-model mean results for the scenarios RCP2.6 and RCP8.5 in 2081–2100 of (a) annual mean surface temperature change, (b) average percent change in annual mean precipitation, (c) Northern Hemisphere September sea ice extent, and (d) change in ocean surface pH. Changes in panels (a), (b) and (d) are shown relative to 1986–2005. The number of CMIP5 models used to calculate the multi-model mean is indicated in the upper right corner of each panel. For panels (a) and (b), hatching indicates regions where the multi-model mean is small compared to natural internvariability al variability (i.e., less than one standard deviation of natural internal variability in 20-year means). Stippling indicates regions where the multi-model mean is large compared to natural internal (i.e., greater than two standard deviations of natural internal variability in 20-year means) and where at least 90% of models agree on the sign of change (see Box 12.1). In panel (c), the lines are the modelled means for 1986−2005; the filled areas are for the end of the century. The CMIP5 multi-model mean is given in white colour, the projected mean sea ice extent of a subset of models (number of models given in brackets) that most closely reproduce the climatological mean state and 1979 to 2012 trend of the Arctic sea ice extent is given in light blue colour. For further technical details see the Technical Summary Supplementary Material. {Figures 6.28, 12.11, 12.22, and 12.29; Figures TS.15, TS.16, TS.17, and TS.20} </a:t>
            </a:r>
          </a:p>
          <a:p>
            <a:endParaRPr lang="en-US">
              <a:latin typeface="Arial" charset="0"/>
            </a:endParaRPr>
          </a:p>
        </p:txBody>
      </p:sp>
      <p:sp>
        <p:nvSpPr>
          <p:cNvPr id="4" name="Slide Number Placeholder 3"/>
          <p:cNvSpPr>
            <a:spLocks noGrp="1"/>
          </p:cNvSpPr>
          <p:nvPr>
            <p:ph type="sldNum" sz="quarter" idx="5"/>
          </p:nvPr>
        </p:nvSpPr>
        <p:spPr/>
        <p:txBody>
          <a:bodyPr/>
          <a:lstStyle/>
          <a:p>
            <a:pPr>
              <a:defRPr/>
            </a:pPr>
            <a:fld id="{A8C82225-5A1F-114D-82E8-A73CC3F2387D}" type="slidenum">
              <a:rPr lang="en-GB" smtClean="0"/>
              <a:pPr>
                <a:defRPr/>
              </a:pPr>
              <a:t>18</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261677A-C146-2F46-A876-623AC68508B7}" type="slidenum">
              <a:rPr lang="en-US" sz="1200">
                <a:latin typeface="Times New Roman" charset="0"/>
              </a:rPr>
              <a:pPr eaLnBrk="1" hangingPunct="1"/>
              <a:t>22</a:t>
            </a:fld>
            <a:endParaRPr lang="en-US" sz="1200">
              <a:latin typeface="Times New Roman" charset="0"/>
            </a:endParaRPr>
          </a:p>
        </p:txBody>
      </p:sp>
      <p:sp>
        <p:nvSpPr>
          <p:cNvPr id="27650"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rPr>
              <a:t>Achievement #2. Earth system is highly complex. One of the great achievements is GCMs. Very challenging e.g. slow components interactions and and feedbacks. Exemplified by dust image. Also rainforest. Great strides forward. Success story. Detection/attribution</a:t>
            </a:r>
          </a:p>
          <a:p>
            <a:r>
              <a:rPr lang="en-US">
                <a:latin typeface="Times New Roman" charset="0"/>
              </a:rPr>
              <a:t>Climate sci underpins entire issue. This is important  because policies must be consistent with this.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1B565EA-0D82-C240-A3DC-697C415425C7}" type="slidenum">
              <a:rPr lang="en-GB" smtClean="0"/>
              <a:pPr eaLnBrk="1" hangingPunct="1">
                <a:defRPr/>
              </a:pPr>
              <a:t>23</a:t>
            </a:fld>
            <a:endParaRPr lang="en-GB"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a:latin typeface="Arial" charset="0"/>
                <a:cs typeface="+mn-cs"/>
              </a:rPr>
              <a:t>Under such warming climate may start to behave in unpredictable ways: tipping points. Great challenge to represent these in models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pPr>
              <a:defRPr/>
            </a:pPr>
            <a:fld id="{3A6A4BE5-AF2E-F946-BC81-9F5277150F74}" type="slidenum">
              <a:rPr lang="en-US">
                <a:latin typeface="Arial" pitchFamily="34" charset="0"/>
              </a:rPr>
              <a:pPr>
                <a:defRPr/>
              </a:pPr>
              <a:t>26</a:t>
            </a:fld>
            <a:endParaRPr lang="en-US">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xfrm>
            <a:off x="906463" y="4705350"/>
            <a:ext cx="4981575" cy="4457700"/>
          </a:xfrm>
          <a:noFill/>
        </p:spPr>
        <p:txBody>
          <a:bodyPr/>
          <a:lstStyle/>
          <a:p>
            <a:pPr eaLnBrk="1" hangingPunct="1"/>
            <a:r>
              <a:rPr lang="en-GB">
                <a:latin typeface="Arial" charset="0"/>
              </a:rPr>
              <a:t>How much dust is the the atmosphere? We don’t know exactly due to weak surface obs. What we do know comes from satellite: TOMS has longest record (25 years of data). Shows Key source region is Bodele depression in Chad?</a:t>
            </a:r>
          </a:p>
          <a:p>
            <a:pPr eaLnBrk="1" hangingPunct="1"/>
            <a:endParaRPr lang="en-GB">
              <a:latin typeface="Arial" charset="0"/>
            </a:endParaRPr>
          </a:p>
          <a:p>
            <a:pPr eaLnBrk="1" hangingPunct="1"/>
            <a:r>
              <a:rPr lang="en-GB">
                <a:latin typeface="Arial" charset="0"/>
              </a:rPr>
              <a:t>Why Bodele? Unique set of circumstances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pPr>
              <a:defRPr/>
            </a:pPr>
            <a:fld id="{BBD5A8E2-A662-CF41-B13C-95721249DB16}" type="slidenum">
              <a:rPr lang="en-US" smtClean="0"/>
              <a:pPr>
                <a:defRPr/>
              </a:pPr>
              <a:t>27</a:t>
            </a:fld>
            <a:endParaRPr lang="en-US" smtClean="0"/>
          </a:p>
        </p:txBody>
      </p:sp>
      <p:sp>
        <p:nvSpPr>
          <p:cNvPr id="67587"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a:latin typeface="Century Gothic"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C90F7BE-5200-8A49-AE6B-1289081A1552}" type="slidenum">
              <a:rPr lang="en-US"/>
              <a:pPr>
                <a:defRPr/>
              </a:pPr>
              <a:t>29</a:t>
            </a:fld>
            <a:endParaRPr lang="en-US"/>
          </a:p>
        </p:txBody>
      </p:sp>
      <p:sp>
        <p:nvSpPr>
          <p:cNvPr id="295938"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3" name="Shape 1408"/>
          <p:cNvSpPr>
            <a:spLocks noGrp="1"/>
          </p:cNvSpPr>
          <p:nvPr>
            <p:ph type="body" idx="1"/>
          </p:nvPr>
        </p:nvSpPr>
        <p:spPr>
          <a:noFill/>
          <a:extLst>
            <a:ext uri="{FAA26D3D-D897-4be2-8F04-BA451C77F1D7}">
              <ma14:placeholderFlag xmlns:ma14="http://schemas.microsoft.com/office/mac/drawingml/2011/main" xmlns="" val="1"/>
            </a:ext>
          </a:extLst>
        </p:spPr>
        <p:txBody>
          <a:bodyPr lIns="91425" tIns="91425" rIns="91425" bIns="91425" anchor="ctr"/>
          <a:lstStyle/>
          <a:p>
            <a:endParaRPr lang="en-US">
              <a:latin typeface="Arial" charset="0"/>
            </a:endParaRPr>
          </a:p>
        </p:txBody>
      </p:sp>
      <p:sp>
        <p:nvSpPr>
          <p:cNvPr id="1409" name="Shape 1409"/>
          <p:cNvSpPr>
            <a:spLocks noGrp="1" noRot="1" noChangeAspect="1"/>
          </p:cNvSpPr>
          <p:nvPr>
            <p:ph type="sldImg" idx="2"/>
          </p:nvPr>
        </p:nvSpPr>
        <p:spPr>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C3F147C3-C493-DD4C-BC7F-093EEA38AFAA}" type="slidenum">
              <a:rPr lang="en-GB" smtClean="0"/>
              <a:pPr eaLnBrk="1" hangingPunct="1">
                <a:defRPr/>
              </a:pPr>
              <a:t>35</a:t>
            </a:fld>
            <a:endParaRPr lang="en-GB"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GB">
                <a:latin typeface="Arial" charset="0"/>
                <a:cs typeface="+mn-cs"/>
              </a:rPr>
              <a:t>You will be taught be leading researchers. People who advise governemnts in UK and abroad, lead contirbuters to IPCC.</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565A39-9302-444A-827C-C216FC6F2718}" type="slidenum">
              <a:rPr lang="en-GB"/>
              <a:pPr>
                <a:defRPr/>
              </a:pPr>
              <a:t>‹#›</a:t>
            </a:fld>
            <a:endParaRPr lang="en-GB"/>
          </a:p>
        </p:txBody>
      </p:sp>
    </p:spTree>
    <p:extLst>
      <p:ext uri="{BB962C8B-B14F-4D97-AF65-F5344CB8AC3E}">
        <p14:creationId xmlns:p14="http://schemas.microsoft.com/office/powerpoint/2010/main" val="4224422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3BB96F-3D2B-4C4B-9CE0-39F1289B0238}" type="slidenum">
              <a:rPr lang="en-GB"/>
              <a:pPr>
                <a:defRPr/>
              </a:pPr>
              <a:t>‹#›</a:t>
            </a:fld>
            <a:endParaRPr lang="en-GB"/>
          </a:p>
        </p:txBody>
      </p:sp>
    </p:spTree>
    <p:extLst>
      <p:ext uri="{BB962C8B-B14F-4D97-AF65-F5344CB8AC3E}">
        <p14:creationId xmlns:p14="http://schemas.microsoft.com/office/powerpoint/2010/main" val="4041264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8D431A-FB83-C647-B038-A1BED5994A0C}" type="slidenum">
              <a:rPr lang="en-GB"/>
              <a:pPr>
                <a:defRPr/>
              </a:pPr>
              <a:t>‹#›</a:t>
            </a:fld>
            <a:endParaRPr lang="en-GB"/>
          </a:p>
        </p:txBody>
      </p:sp>
    </p:spTree>
    <p:extLst>
      <p:ext uri="{BB962C8B-B14F-4D97-AF65-F5344CB8AC3E}">
        <p14:creationId xmlns:p14="http://schemas.microsoft.com/office/powerpoint/2010/main" val="1409372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D95A93-D007-7541-83D0-CE82A1B17AF0}" type="slidenum">
              <a:rPr lang="en-GB"/>
              <a:pPr>
                <a:defRPr/>
              </a:pPr>
              <a:t>‹#›</a:t>
            </a:fld>
            <a:endParaRPr lang="en-GB"/>
          </a:p>
        </p:txBody>
      </p:sp>
    </p:spTree>
    <p:extLst>
      <p:ext uri="{BB962C8B-B14F-4D97-AF65-F5344CB8AC3E}">
        <p14:creationId xmlns:p14="http://schemas.microsoft.com/office/powerpoint/2010/main" val="3614013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112D3BB-BCF7-6446-9684-B2BC34F19682}" type="slidenum">
              <a:rPr lang="en-GB"/>
              <a:pPr>
                <a:defRPr/>
              </a:pPr>
              <a:t>‹#›</a:t>
            </a:fld>
            <a:endParaRPr lang="en-GB"/>
          </a:p>
        </p:txBody>
      </p:sp>
    </p:spTree>
    <p:extLst>
      <p:ext uri="{BB962C8B-B14F-4D97-AF65-F5344CB8AC3E}">
        <p14:creationId xmlns:p14="http://schemas.microsoft.com/office/powerpoint/2010/main" val="159683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57072BC-3E0B-DF46-AE1C-5EC3BB55C200}" type="slidenum">
              <a:rPr lang="en-GB"/>
              <a:pPr>
                <a:defRPr/>
              </a:pPr>
              <a:t>‹#›</a:t>
            </a:fld>
            <a:endParaRPr lang="en-GB"/>
          </a:p>
        </p:txBody>
      </p:sp>
    </p:spTree>
    <p:extLst>
      <p:ext uri="{BB962C8B-B14F-4D97-AF65-F5344CB8AC3E}">
        <p14:creationId xmlns:p14="http://schemas.microsoft.com/office/powerpoint/2010/main" val="3098239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26FBED4-F003-0545-AF03-CC6F3C32FBD3}" type="slidenum">
              <a:rPr lang="en-GB"/>
              <a:pPr>
                <a:defRPr/>
              </a:pPr>
              <a:t>‹#›</a:t>
            </a:fld>
            <a:endParaRPr lang="en-GB"/>
          </a:p>
        </p:txBody>
      </p:sp>
    </p:spTree>
    <p:extLst>
      <p:ext uri="{BB962C8B-B14F-4D97-AF65-F5344CB8AC3E}">
        <p14:creationId xmlns:p14="http://schemas.microsoft.com/office/powerpoint/2010/main" val="329313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C9313A-17F0-EE48-8E2A-6CAA7C73D4AD}" type="slidenum">
              <a:rPr lang="en-GB"/>
              <a:pPr>
                <a:defRPr/>
              </a:pPr>
              <a:t>‹#›</a:t>
            </a:fld>
            <a:endParaRPr lang="en-GB"/>
          </a:p>
        </p:txBody>
      </p:sp>
    </p:spTree>
    <p:extLst>
      <p:ext uri="{BB962C8B-B14F-4D97-AF65-F5344CB8AC3E}">
        <p14:creationId xmlns:p14="http://schemas.microsoft.com/office/powerpoint/2010/main" val="357035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5C47D4-23D0-2743-9BF5-FF0CB9080596}" type="slidenum">
              <a:rPr lang="en-GB"/>
              <a:pPr>
                <a:defRPr/>
              </a:pPr>
              <a:t>‹#›</a:t>
            </a:fld>
            <a:endParaRPr lang="en-GB"/>
          </a:p>
        </p:txBody>
      </p:sp>
    </p:spTree>
    <p:extLst>
      <p:ext uri="{BB962C8B-B14F-4D97-AF65-F5344CB8AC3E}">
        <p14:creationId xmlns:p14="http://schemas.microsoft.com/office/powerpoint/2010/main" val="428334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DE502-1931-9244-A09A-C2FF0667ADA5}" type="slidenum">
              <a:rPr lang="en-GB"/>
              <a:pPr>
                <a:defRPr/>
              </a:pPr>
              <a:t>‹#›</a:t>
            </a:fld>
            <a:endParaRPr lang="en-GB"/>
          </a:p>
        </p:txBody>
      </p:sp>
    </p:spTree>
    <p:extLst>
      <p:ext uri="{BB962C8B-B14F-4D97-AF65-F5344CB8AC3E}">
        <p14:creationId xmlns:p14="http://schemas.microsoft.com/office/powerpoint/2010/main" val="150331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B1E5CA-B67A-2B49-886B-948E901E0B87}" type="slidenum">
              <a:rPr lang="en-GB"/>
              <a:pPr>
                <a:defRPr/>
              </a:pPr>
              <a:t>‹#›</a:t>
            </a:fld>
            <a:endParaRPr lang="en-GB"/>
          </a:p>
        </p:txBody>
      </p:sp>
    </p:spTree>
    <p:extLst>
      <p:ext uri="{BB962C8B-B14F-4D97-AF65-F5344CB8AC3E}">
        <p14:creationId xmlns:p14="http://schemas.microsoft.com/office/powerpoint/2010/main" val="358667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Title">
    <p:spTree>
      <p:nvGrpSpPr>
        <p:cNvPr id="1" name=""/>
        <p:cNvGrpSpPr/>
        <p:nvPr/>
      </p:nvGrpSpPr>
      <p:grpSpPr>
        <a:xfrm>
          <a:off x="0" y="0"/>
          <a:ext cx="0" cy="0"/>
          <a:chOff x="0" y="0"/>
          <a:chExt cx="0" cy="0"/>
        </a:xfrm>
      </p:grpSpPr>
      <p:sp>
        <p:nvSpPr>
          <p:cNvPr id="11" name="Title 10"/>
          <p:cNvSpPr>
            <a:spLocks noGrp="1"/>
          </p:cNvSpPr>
          <p:nvPr>
            <p:ph type="title"/>
          </p:nvPr>
        </p:nvSpPr>
        <p:spPr>
          <a:xfrm>
            <a:off x="250825" y="260238"/>
            <a:ext cx="8642350" cy="792000"/>
          </a:xfrm>
          <a:prstGeom prst="rect">
            <a:avLst/>
          </a:prstGeom>
        </p:spPr>
        <p:txBody>
          <a:bodyPr lIns="0" tIns="36000" rIns="0" bIns="36000"/>
          <a:lstStyle>
            <a:lvl1pPr algn="l">
              <a:defRPr sz="2400" b="1" baseline="0">
                <a:solidFill>
                  <a:schemeClr val="tx1"/>
                </a:solidFill>
              </a:defRPr>
            </a:lvl1pPr>
          </a:lstStyle>
          <a:p>
            <a:r>
              <a:rPr lang="en-GB" smtClean="0"/>
              <a:t>Click to edit Master title style</a:t>
            </a:r>
            <a:endParaRPr lang="en-GB"/>
          </a:p>
        </p:txBody>
      </p:sp>
    </p:spTree>
    <p:extLst>
      <p:ext uri="{BB962C8B-B14F-4D97-AF65-F5344CB8AC3E}">
        <p14:creationId xmlns:p14="http://schemas.microsoft.com/office/powerpoint/2010/main" val="1697214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685800" y="609600"/>
            <a:ext cx="7772400" cy="1143000"/>
          </a:xfrm>
          <a:prstGeom prst="rect">
            <a:avLst/>
          </a:prstGeom>
          <a:noFill/>
          <a:ln>
            <a:noFill/>
          </a:ln>
        </p:spPr>
        <p:txBody>
          <a:bodyPr lIns="91425" tIns="91425" rIns="91425" bIns="91425"/>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49" name="Shape 249"/>
          <p:cNvSpPr txBox="1">
            <a:spLocks noGrp="1"/>
          </p:cNvSpPr>
          <p:nvPr>
            <p:ph type="body" idx="1"/>
          </p:nvPr>
        </p:nvSpPr>
        <p:spPr>
          <a:xfrm>
            <a:off x="685801" y="1981201"/>
            <a:ext cx="3809999" cy="4114799"/>
          </a:xfrm>
          <a:prstGeom prst="rect">
            <a:avLst/>
          </a:prstGeom>
          <a:noFill/>
          <a:ln>
            <a:noFill/>
          </a:ln>
        </p:spPr>
        <p:txBody>
          <a:bodyPr lIns="91425" tIns="91425" rIns="91425" bIns="91425"/>
          <a:lstStyle>
            <a:lvl1pPr marL="342900" indent="-139700" algn="l" rtl="0">
              <a:spcBef>
                <a:spcPts val="640"/>
              </a:spcBef>
              <a:spcAft>
                <a:spcPts val="0"/>
              </a:spcAft>
              <a:buClr>
                <a:schemeClr val="dk1"/>
              </a:buClr>
              <a:buFont typeface="Times New Roman"/>
              <a:buChar char="•"/>
              <a:defRPr/>
            </a:lvl1pPr>
            <a:lvl2pPr marL="742950" indent="-107950" algn="l" rtl="0">
              <a:spcBef>
                <a:spcPts val="560"/>
              </a:spcBef>
              <a:spcAft>
                <a:spcPts val="0"/>
              </a:spcAft>
              <a:buClr>
                <a:schemeClr val="dk1"/>
              </a:buClr>
              <a:buFont typeface="Times New Roman"/>
              <a:buChar char="–"/>
              <a:defRPr/>
            </a:lvl2pPr>
            <a:lvl3pPr marL="1143000" indent="-76200" algn="l" rtl="0">
              <a:spcBef>
                <a:spcPts val="480"/>
              </a:spcBef>
              <a:spcAft>
                <a:spcPts val="0"/>
              </a:spcAft>
              <a:buClr>
                <a:schemeClr val="dk1"/>
              </a:buClr>
              <a:buFont typeface="Times New Roman"/>
              <a:buChar char="•"/>
              <a:defRPr/>
            </a:lvl3pPr>
            <a:lvl4pPr marL="1600200" indent="-101600" algn="l" rtl="0">
              <a:spcBef>
                <a:spcPts val="400"/>
              </a:spcBef>
              <a:spcAft>
                <a:spcPts val="0"/>
              </a:spcAft>
              <a:buClr>
                <a:schemeClr val="dk1"/>
              </a:buClr>
              <a:buFont typeface="Times New Roman"/>
              <a:buChar char="–"/>
              <a:defRPr/>
            </a:lvl4pPr>
            <a:lvl5pPr marL="2057400" indent="-101600" algn="l" rtl="0">
              <a:spcBef>
                <a:spcPts val="400"/>
              </a:spcBef>
              <a:spcAft>
                <a:spcPts val="0"/>
              </a:spcAft>
              <a:buClr>
                <a:schemeClr val="dk1"/>
              </a:buClr>
              <a:buFont typeface="Times New Roman"/>
              <a:buChar char="»"/>
              <a:defRPr/>
            </a:lvl5pPr>
            <a:lvl6pPr marL="2514600" indent="-101600" algn="l" rtl="0">
              <a:spcBef>
                <a:spcPts val="400"/>
              </a:spcBef>
              <a:spcAft>
                <a:spcPts val="0"/>
              </a:spcAft>
              <a:buClr>
                <a:schemeClr val="dk1"/>
              </a:buClr>
              <a:buFont typeface="Times New Roman"/>
              <a:buChar char="»"/>
              <a:defRPr/>
            </a:lvl6pPr>
            <a:lvl7pPr marL="2971800" indent="-101600" algn="l" rtl="0">
              <a:spcBef>
                <a:spcPts val="400"/>
              </a:spcBef>
              <a:spcAft>
                <a:spcPts val="0"/>
              </a:spcAft>
              <a:buClr>
                <a:schemeClr val="dk1"/>
              </a:buClr>
              <a:buFont typeface="Times New Roman"/>
              <a:buChar char="»"/>
              <a:defRPr/>
            </a:lvl7pPr>
            <a:lvl8pPr marL="3429000" indent="-101600" algn="l" rtl="0">
              <a:spcBef>
                <a:spcPts val="400"/>
              </a:spcBef>
              <a:spcAft>
                <a:spcPts val="0"/>
              </a:spcAft>
              <a:buClr>
                <a:schemeClr val="dk1"/>
              </a:buClr>
              <a:buFont typeface="Times New Roman"/>
              <a:buChar char="»"/>
              <a:defRPr/>
            </a:lvl8pPr>
            <a:lvl9pPr marL="3886200" indent="-101600" algn="l" rtl="0">
              <a:spcBef>
                <a:spcPts val="400"/>
              </a:spcBef>
              <a:spcAft>
                <a:spcPts val="0"/>
              </a:spcAft>
              <a:buClr>
                <a:schemeClr val="dk1"/>
              </a:buClr>
              <a:buFont typeface="Times New Roman"/>
              <a:buChar char="»"/>
              <a:defRPr/>
            </a:lvl9pPr>
          </a:lstStyle>
          <a:p>
            <a:endParaRPr/>
          </a:p>
        </p:txBody>
      </p:sp>
      <p:sp>
        <p:nvSpPr>
          <p:cNvPr id="250" name="Shape 250"/>
          <p:cNvSpPr txBox="1">
            <a:spLocks noGrp="1"/>
          </p:cNvSpPr>
          <p:nvPr>
            <p:ph type="body" idx="2"/>
          </p:nvPr>
        </p:nvSpPr>
        <p:spPr>
          <a:xfrm>
            <a:off x="4648201" y="1981201"/>
            <a:ext cx="3809999" cy="4114799"/>
          </a:xfrm>
          <a:prstGeom prst="rect">
            <a:avLst/>
          </a:prstGeom>
          <a:noFill/>
          <a:ln>
            <a:noFill/>
          </a:ln>
        </p:spPr>
        <p:txBody>
          <a:bodyPr lIns="91425" tIns="91425" rIns="91425" bIns="91425"/>
          <a:lstStyle>
            <a:lvl1pPr marL="342900" indent="-139700" algn="l" rtl="0">
              <a:spcBef>
                <a:spcPts val="640"/>
              </a:spcBef>
              <a:spcAft>
                <a:spcPts val="0"/>
              </a:spcAft>
              <a:buClr>
                <a:schemeClr val="dk1"/>
              </a:buClr>
              <a:buFont typeface="Times New Roman"/>
              <a:buChar char="•"/>
              <a:defRPr/>
            </a:lvl1pPr>
            <a:lvl2pPr marL="742950" indent="-107950" algn="l" rtl="0">
              <a:spcBef>
                <a:spcPts val="560"/>
              </a:spcBef>
              <a:spcAft>
                <a:spcPts val="0"/>
              </a:spcAft>
              <a:buClr>
                <a:schemeClr val="dk1"/>
              </a:buClr>
              <a:buFont typeface="Times New Roman"/>
              <a:buChar char="–"/>
              <a:defRPr/>
            </a:lvl2pPr>
            <a:lvl3pPr marL="1143000" indent="-76200" algn="l" rtl="0">
              <a:spcBef>
                <a:spcPts val="480"/>
              </a:spcBef>
              <a:spcAft>
                <a:spcPts val="0"/>
              </a:spcAft>
              <a:buClr>
                <a:schemeClr val="dk1"/>
              </a:buClr>
              <a:buFont typeface="Times New Roman"/>
              <a:buChar char="•"/>
              <a:defRPr/>
            </a:lvl3pPr>
            <a:lvl4pPr marL="1600200" indent="-101600" algn="l" rtl="0">
              <a:spcBef>
                <a:spcPts val="400"/>
              </a:spcBef>
              <a:spcAft>
                <a:spcPts val="0"/>
              </a:spcAft>
              <a:buClr>
                <a:schemeClr val="dk1"/>
              </a:buClr>
              <a:buFont typeface="Times New Roman"/>
              <a:buChar char="–"/>
              <a:defRPr/>
            </a:lvl4pPr>
            <a:lvl5pPr marL="2057400" indent="-101600" algn="l" rtl="0">
              <a:spcBef>
                <a:spcPts val="400"/>
              </a:spcBef>
              <a:spcAft>
                <a:spcPts val="0"/>
              </a:spcAft>
              <a:buClr>
                <a:schemeClr val="dk1"/>
              </a:buClr>
              <a:buFont typeface="Times New Roman"/>
              <a:buChar char="»"/>
              <a:defRPr/>
            </a:lvl5pPr>
            <a:lvl6pPr marL="2514600" indent="-101600" algn="l" rtl="0">
              <a:spcBef>
                <a:spcPts val="400"/>
              </a:spcBef>
              <a:spcAft>
                <a:spcPts val="0"/>
              </a:spcAft>
              <a:buClr>
                <a:schemeClr val="dk1"/>
              </a:buClr>
              <a:buFont typeface="Times New Roman"/>
              <a:buChar char="»"/>
              <a:defRPr/>
            </a:lvl6pPr>
            <a:lvl7pPr marL="2971800" indent="-101600" algn="l" rtl="0">
              <a:spcBef>
                <a:spcPts val="400"/>
              </a:spcBef>
              <a:spcAft>
                <a:spcPts val="0"/>
              </a:spcAft>
              <a:buClr>
                <a:schemeClr val="dk1"/>
              </a:buClr>
              <a:buFont typeface="Times New Roman"/>
              <a:buChar char="»"/>
              <a:defRPr/>
            </a:lvl7pPr>
            <a:lvl8pPr marL="3429000" indent="-101600" algn="l" rtl="0">
              <a:spcBef>
                <a:spcPts val="400"/>
              </a:spcBef>
              <a:spcAft>
                <a:spcPts val="0"/>
              </a:spcAft>
              <a:buClr>
                <a:schemeClr val="dk1"/>
              </a:buClr>
              <a:buFont typeface="Times New Roman"/>
              <a:buChar char="»"/>
              <a:defRPr/>
            </a:lvl8pPr>
            <a:lvl9pPr marL="3886200" indent="-101600" algn="l" rtl="0">
              <a:spcBef>
                <a:spcPts val="400"/>
              </a:spcBef>
              <a:spcAft>
                <a:spcPts val="0"/>
              </a:spcAft>
              <a:buClr>
                <a:schemeClr val="dk1"/>
              </a:buClr>
              <a:buFont typeface="Times New Roman"/>
              <a:buChar char="»"/>
              <a:defRPr/>
            </a:lvl9pPr>
          </a:lstStyle>
          <a:p>
            <a:endParaRPr/>
          </a:p>
        </p:txBody>
      </p:sp>
      <p:sp>
        <p:nvSpPr>
          <p:cNvPr id="5" name="Shape 251"/>
          <p:cNvSpPr txBox="1">
            <a:spLocks noGrp="1"/>
          </p:cNvSpPr>
          <p:nvPr>
            <p:ph type="dt" idx="10"/>
          </p:nvPr>
        </p:nvSpPr>
        <p:spPr>
          <a:xfrm>
            <a:off x="685800" y="6248400"/>
            <a:ext cx="1905000" cy="457200"/>
          </a:xfrm>
        </p:spPr>
        <p:txBody>
          <a:bodyPr lIns="91425" tIns="91425" rIns="91425" bIns="91425"/>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pPr>
              <a:defRPr/>
            </a:pPr>
            <a:endParaRPr/>
          </a:p>
        </p:txBody>
      </p:sp>
      <p:sp>
        <p:nvSpPr>
          <p:cNvPr id="6" name="Shape 252"/>
          <p:cNvSpPr txBox="1">
            <a:spLocks noGrp="1"/>
          </p:cNvSpPr>
          <p:nvPr>
            <p:ph type="ftr" idx="11"/>
          </p:nvPr>
        </p:nvSpPr>
        <p:spPr>
          <a:xfrm>
            <a:off x="3124200" y="6248400"/>
            <a:ext cx="2895600" cy="457200"/>
          </a:xfrm>
        </p:spPr>
        <p:txBody>
          <a:bodyPr lIns="91425" tIns="91425" rIns="91425" bIns="91425"/>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pPr>
              <a:defRPr/>
            </a:pPr>
            <a:endParaRPr/>
          </a:p>
        </p:txBody>
      </p:sp>
      <p:sp>
        <p:nvSpPr>
          <p:cNvPr id="7" name="Shape 253"/>
          <p:cNvSpPr txBox="1">
            <a:spLocks noGrp="1"/>
          </p:cNvSpPr>
          <p:nvPr>
            <p:ph type="sldNum" idx="12"/>
          </p:nvPr>
        </p:nvSpPr>
        <p:spPr>
          <a:xfrm>
            <a:off x="6553200" y="6248400"/>
            <a:ext cx="1905000" cy="457200"/>
          </a:xfrm>
        </p:spPr>
        <p:txBody>
          <a:bodyPr lIns="91425" tIns="91425" rIns="91425" bIns="91425"/>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pPr>
              <a:defRPr/>
            </a:pPr>
            <a:endParaRPr/>
          </a:p>
        </p:txBody>
      </p:sp>
    </p:spTree>
    <p:extLst>
      <p:ext uri="{BB962C8B-B14F-4D97-AF65-F5344CB8AC3E}">
        <p14:creationId xmlns:p14="http://schemas.microsoft.com/office/powerpoint/2010/main" val="1862709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30D7F1F6-19DF-864E-B038-11B399E4B91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image" Target="../media/image36.png"/><Relationship Id="rId11" Type="http://schemas.openxmlformats.org/officeDocument/2006/relationships/image" Target="../media/image19.png"/><Relationship Id="rId5" Type="http://schemas.openxmlformats.org/officeDocument/2006/relationships/image" Target="../media/image35.png"/><Relationship Id="rId10" Type="http://schemas.openxmlformats.org/officeDocument/2006/relationships/image" Target="../media/image15.png"/><Relationship Id="rId4" Type="http://schemas.openxmlformats.org/officeDocument/2006/relationships/image" Target="../media/image34.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 Id="rId9"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file://localhost/http://earthobservatory.nasa.gov/Newsroom/NewImages/Images/Chad.AMOA2003099.jpg" TargetMode="External"/><Relationship Id="rId5" Type="http://schemas.openxmlformats.org/officeDocument/2006/relationships/image" Target="../media/image64.jpeg"/><Relationship Id="rId4" Type="http://schemas.openxmlformats.org/officeDocument/2006/relationships/hyperlink" Target="http://earthobservatory.nasa.gov/Newsroom/NewImages/Images/Chad.AMOA2003099_lrg.jpg"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file://localhost/http://earthobservatory.nasa.gov/Newsroom/NewImages/Images/Chad.AMOA2003099.jpg" TargetMode="External"/><Relationship Id="rId3" Type="http://schemas.openxmlformats.org/officeDocument/2006/relationships/image" Target="../media/image65.jpeg"/><Relationship Id="rId7"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earthobservatory.nasa.gov/Newsroom/NewImages/Images/Chad.AMOA2003099_lrg.jpg" TargetMode="External"/><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tiff"/><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85.jpe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8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4" descr="iStock_000000156296Larg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6988"/>
            <a:ext cx="91440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5"/>
          <p:cNvSpPr>
            <a:spLocks noChangeArrowheads="1"/>
          </p:cNvSpPr>
          <p:nvPr/>
        </p:nvSpPr>
        <p:spPr bwMode="auto">
          <a:xfrm>
            <a:off x="14288" y="476250"/>
            <a:ext cx="91297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4000" b="1" dirty="0">
                <a:solidFill>
                  <a:schemeClr val="bg1"/>
                </a:solidFill>
                <a:cs typeface="+mn-cs"/>
              </a:rPr>
              <a:t>Climate change: the IPCC 5</a:t>
            </a:r>
            <a:r>
              <a:rPr lang="en-GB" sz="4000" b="1" baseline="30000" dirty="0">
                <a:solidFill>
                  <a:schemeClr val="bg1"/>
                </a:solidFill>
                <a:cs typeface="+mn-cs"/>
              </a:rPr>
              <a:t>th</a:t>
            </a:r>
            <a:r>
              <a:rPr lang="en-GB" sz="4000" b="1" dirty="0">
                <a:solidFill>
                  <a:schemeClr val="bg1"/>
                </a:solidFill>
                <a:cs typeface="+mn-cs"/>
              </a:rPr>
              <a:t> assessment and beyond…</a:t>
            </a:r>
            <a:endParaRPr lang="en-GB" sz="4000" dirty="0">
              <a:solidFill>
                <a:schemeClr val="tx2"/>
              </a:solidFill>
              <a:cs typeface="+mn-cs"/>
            </a:endParaRPr>
          </a:p>
        </p:txBody>
      </p:sp>
      <p:sp>
        <p:nvSpPr>
          <p:cNvPr id="2052" name="Text Box 7"/>
          <p:cNvSpPr txBox="1">
            <a:spLocks noChangeArrowheads="1"/>
          </p:cNvSpPr>
          <p:nvPr/>
        </p:nvSpPr>
        <p:spPr bwMode="auto">
          <a:xfrm>
            <a:off x="2555875" y="2349500"/>
            <a:ext cx="4608513"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2400" b="1" i="1" dirty="0" err="1" smtClean="0">
                <a:solidFill>
                  <a:schemeClr val="bg1"/>
                </a:solidFill>
                <a:cs typeface="+mn-cs"/>
              </a:rPr>
              <a:t>Prof.</a:t>
            </a:r>
            <a:r>
              <a:rPr lang="en-GB" sz="2400" b="1" i="1" dirty="0" smtClean="0">
                <a:solidFill>
                  <a:schemeClr val="bg1"/>
                </a:solidFill>
                <a:cs typeface="+mn-cs"/>
              </a:rPr>
              <a:t> Martin Todd</a:t>
            </a:r>
            <a:endParaRPr lang="en-GB" sz="2400" b="1" i="1" dirty="0">
              <a:solidFill>
                <a:schemeClr val="bg1"/>
              </a:solidFill>
              <a:cs typeface="+mn-cs"/>
            </a:endParaRPr>
          </a:p>
          <a:p>
            <a:pPr algn="ctr" eaLnBrk="1" hangingPunct="1">
              <a:defRPr/>
            </a:pPr>
            <a:r>
              <a:rPr lang="en-GB" sz="2400" b="1" i="1" dirty="0" smtClean="0">
                <a:solidFill>
                  <a:schemeClr val="bg1"/>
                </a:solidFill>
                <a:cs typeface="+mn-cs"/>
              </a:rPr>
              <a:t>Dept. Geography</a:t>
            </a:r>
            <a:endParaRPr lang="en-GB" sz="2400" b="1" i="1" dirty="0">
              <a:solidFill>
                <a:schemeClr val="bg1"/>
              </a:solidFill>
              <a:cs typeface="+mn-cs"/>
            </a:endParaRPr>
          </a:p>
          <a:p>
            <a:pPr algn="ctr" eaLnBrk="1" hangingPunct="1">
              <a:defRPr/>
            </a:pPr>
            <a:r>
              <a:rPr lang="en-GB" sz="2400" b="1" i="1" dirty="0" smtClean="0">
                <a:solidFill>
                  <a:schemeClr val="bg1"/>
                </a:solidFill>
                <a:cs typeface="+mn-cs"/>
              </a:rPr>
              <a:t>University of Sussex</a:t>
            </a:r>
          </a:p>
          <a:p>
            <a:pPr algn="ctr" eaLnBrk="1" hangingPunct="1">
              <a:defRPr/>
            </a:pPr>
            <a:endParaRPr lang="en-GB" sz="2400" b="1" i="1" dirty="0" smtClean="0">
              <a:solidFill>
                <a:schemeClr val="bg1"/>
              </a:solidFill>
              <a:cs typeface="+mn-cs"/>
            </a:endParaRPr>
          </a:p>
          <a:p>
            <a:pPr algn="ctr" eaLnBrk="1" hangingPunct="1">
              <a:defRPr/>
            </a:pPr>
            <a:r>
              <a:rPr lang="en-GB" sz="2400" b="1" i="1" dirty="0" err="1" smtClean="0">
                <a:solidFill>
                  <a:schemeClr val="bg1"/>
                </a:solidFill>
                <a:cs typeface="+mn-cs"/>
              </a:rPr>
              <a:t>m.todd@sussex.ac.uk</a:t>
            </a:r>
            <a:endParaRPr lang="en-GB" sz="2400" b="1" i="1" dirty="0" smtClean="0">
              <a:solidFill>
                <a:schemeClr val="bg1"/>
              </a:solidFill>
              <a:cs typeface="+mn-cs"/>
            </a:endParaRPr>
          </a:p>
        </p:txBody>
      </p:sp>
      <p:pic>
        <p:nvPicPr>
          <p:cNvPr id="16388" name="Picture 10" descr="Us_n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45125"/>
            <a:ext cx="2844800" cy="167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Text Box 13"/>
          <p:cNvSpPr txBox="1">
            <a:spLocks noChangeArrowheads="1"/>
          </p:cNvSpPr>
          <p:nvPr/>
        </p:nvSpPr>
        <p:spPr bwMode="auto">
          <a:xfrm>
            <a:off x="3851275" y="6021388"/>
            <a:ext cx="5148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2400" i="1" dirty="0" err="1" smtClean="0">
                <a:solidFill>
                  <a:schemeClr val="bg1"/>
                </a:solidFill>
                <a:cs typeface="+mn-cs"/>
              </a:rPr>
              <a:t>www.sussex.ac.uk</a:t>
            </a:r>
            <a:r>
              <a:rPr lang="en-GB" sz="2400" i="1" dirty="0" smtClean="0">
                <a:solidFill>
                  <a:schemeClr val="bg1"/>
                </a:solidFill>
                <a:cs typeface="+mn-cs"/>
              </a:rPr>
              <a:t>/</a:t>
            </a:r>
            <a:r>
              <a:rPr lang="en-GB" sz="2400" i="1" dirty="0" err="1" smtClean="0">
                <a:solidFill>
                  <a:schemeClr val="bg1"/>
                </a:solidFill>
                <a:cs typeface="+mn-cs"/>
              </a:rPr>
              <a:t>climatechange</a:t>
            </a:r>
            <a:endParaRPr lang="en-GB" sz="2400" i="1" dirty="0" smtClean="0">
              <a:solidFill>
                <a:schemeClr val="bg1"/>
              </a:solidFill>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Aim and overview</a:t>
            </a:r>
            <a:endParaRPr lang="en-US" dirty="0">
              <a:cs typeface="+mj-cs"/>
            </a:endParaRPr>
          </a:p>
        </p:txBody>
      </p:sp>
      <p:sp>
        <p:nvSpPr>
          <p:cNvPr id="3" name="Content Placeholder 2"/>
          <p:cNvSpPr>
            <a:spLocks noGrp="1"/>
          </p:cNvSpPr>
          <p:nvPr>
            <p:ph idx="1"/>
          </p:nvPr>
        </p:nvSpPr>
        <p:spPr/>
        <p:txBody>
          <a:bodyPr/>
          <a:lstStyle/>
          <a:p>
            <a:pPr>
              <a:defRPr/>
            </a:pPr>
            <a:r>
              <a:rPr lang="en-US" dirty="0" smtClean="0">
                <a:cs typeface="+mn-cs"/>
              </a:rPr>
              <a:t>Aim</a:t>
            </a:r>
          </a:p>
          <a:p>
            <a:pPr lvl="1">
              <a:defRPr/>
            </a:pPr>
            <a:r>
              <a:rPr lang="en-US" dirty="0" smtClean="0"/>
              <a:t>To provide updated summary of state-of-the-art in climate change science from IPCC AR5</a:t>
            </a:r>
          </a:p>
          <a:p>
            <a:pPr lvl="1">
              <a:defRPr/>
            </a:pPr>
            <a:r>
              <a:rPr lang="en-US" dirty="0" smtClean="0"/>
              <a:t>To give a </a:t>
            </a:r>
            <a:r>
              <a:rPr lang="en-US" dirty="0" err="1" smtClean="0"/>
              <a:t>flavour</a:t>
            </a:r>
            <a:r>
              <a:rPr lang="en-US" dirty="0" smtClean="0"/>
              <a:t> of some of the related research at Sussex</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GB" dirty="0">
                <a:latin typeface="Calibri"/>
                <a:cs typeface="Calibri"/>
              </a:rPr>
              <a:t>C</a:t>
            </a:r>
            <a:r>
              <a:rPr lang="en-GB" dirty="0" smtClean="0">
                <a:latin typeface="Calibri"/>
                <a:cs typeface="Calibri"/>
              </a:rPr>
              <a:t>limate change</a:t>
            </a:r>
            <a:endParaRPr lang="en-GB" dirty="0">
              <a:latin typeface="Calibri"/>
              <a:cs typeface="Calibri"/>
            </a:endParaRPr>
          </a:p>
        </p:txBody>
      </p:sp>
      <p:sp>
        <p:nvSpPr>
          <p:cNvPr id="4099" name="Rectangle 3"/>
          <p:cNvSpPr>
            <a:spLocks noGrp="1" noChangeArrowheads="1"/>
          </p:cNvSpPr>
          <p:nvPr>
            <p:ph type="body" idx="1"/>
          </p:nvPr>
        </p:nvSpPr>
        <p:spPr>
          <a:xfrm>
            <a:off x="468313" y="1196975"/>
            <a:ext cx="8229600" cy="4525963"/>
          </a:xfrm>
        </p:spPr>
        <p:txBody>
          <a:bodyPr/>
          <a:lstStyle/>
          <a:p>
            <a:pPr eaLnBrk="1" hangingPunct="1">
              <a:defRPr/>
            </a:pPr>
            <a:r>
              <a:rPr lang="en-GB" sz="2800" dirty="0">
                <a:latin typeface="Calibri"/>
                <a:cs typeface="Calibri"/>
              </a:rPr>
              <a:t>Climate change is </a:t>
            </a:r>
            <a:r>
              <a:rPr lang="en-GB" sz="2800" dirty="0" smtClean="0">
                <a:latin typeface="Calibri"/>
                <a:cs typeface="Calibri"/>
              </a:rPr>
              <a:t>perhaps </a:t>
            </a:r>
            <a:r>
              <a:rPr lang="en-GB" sz="2800" dirty="0">
                <a:latin typeface="Calibri"/>
                <a:cs typeface="Calibri"/>
              </a:rPr>
              <a:t>the biggest issue of our time</a:t>
            </a:r>
          </a:p>
          <a:p>
            <a:pPr lvl="1" eaLnBrk="1" hangingPunct="1">
              <a:defRPr/>
            </a:pPr>
            <a:r>
              <a:rPr lang="en-GB" sz="2400" dirty="0">
                <a:latin typeface="Calibri"/>
                <a:cs typeface="Calibri"/>
              </a:rPr>
              <a:t>Fascinating science </a:t>
            </a:r>
            <a:r>
              <a:rPr lang="en-GB" sz="2400" dirty="0" smtClean="0">
                <a:latin typeface="Calibri"/>
                <a:cs typeface="Calibri"/>
              </a:rPr>
              <a:t>challenge integrating all environmental sciences</a:t>
            </a:r>
            <a:endParaRPr lang="en-GB" sz="2400" dirty="0">
              <a:latin typeface="Calibri"/>
              <a:cs typeface="Calibri"/>
            </a:endParaRPr>
          </a:p>
          <a:p>
            <a:pPr lvl="1" eaLnBrk="1" hangingPunct="1">
              <a:defRPr/>
            </a:pPr>
            <a:r>
              <a:rPr lang="en-GB" sz="2400" dirty="0">
                <a:latin typeface="Calibri"/>
                <a:cs typeface="Calibri"/>
              </a:rPr>
              <a:t>Major challenge for our socio-economic-political systems</a:t>
            </a:r>
          </a:p>
          <a:p>
            <a:pPr lvl="1" eaLnBrk="1" hangingPunct="1">
              <a:defRPr/>
            </a:pPr>
            <a:r>
              <a:rPr lang="en-GB" sz="2400" dirty="0">
                <a:latin typeface="Calibri"/>
                <a:cs typeface="Calibri"/>
              </a:rPr>
              <a:t>Potentially enormous implications for all aspects of society</a:t>
            </a:r>
          </a:p>
          <a:p>
            <a:pPr eaLnBrk="1" hangingPunct="1">
              <a:defRPr/>
            </a:pPr>
            <a:endParaRPr lang="en-GB" sz="2800" dirty="0">
              <a:latin typeface="Comic Sans MS" charset="0"/>
              <a:cs typeface="+mn-cs"/>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101" name="Text Box 5"/>
          <p:cNvSpPr txBox="1">
            <a:spLocks noChangeArrowheads="1"/>
          </p:cNvSpPr>
          <p:nvPr/>
        </p:nvSpPr>
        <p:spPr bwMode="auto">
          <a:xfrm>
            <a:off x="5538788" y="6491288"/>
            <a:ext cx="3602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i="1" smtClean="0">
                <a:cs typeface="+mn-cs"/>
              </a:rPr>
              <a:t>www.sussex.ac.uk/climatechange</a:t>
            </a:r>
          </a:p>
        </p:txBody>
      </p:sp>
      <p:pic>
        <p:nvPicPr>
          <p:cNvPr id="19461" name="Picture 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00113" y="3898900"/>
            <a:ext cx="381635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2"/>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03800" y="3933825"/>
            <a:ext cx="3713163"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Screen shot 2011-12-02 at 14.05.57.png"/>
          <p:cNvPicPr>
            <a:picLocks noChangeAspect="1"/>
          </p:cNvPicPr>
          <p:nvPr/>
        </p:nvPicPr>
        <p:blipFill>
          <a:blip r:embed="rId2" cstate="email">
            <a:extLst>
              <a:ext uri="{28A0092B-C50C-407E-A947-70E740481C1C}">
                <a14:useLocalDpi xmlns:a14="http://schemas.microsoft.com/office/drawing/2010/main" val="0"/>
              </a:ext>
            </a:extLst>
          </a:blip>
          <a:srcRect l="31622" r="28693"/>
          <a:stretch>
            <a:fillRect/>
          </a:stretch>
        </p:blipFill>
        <p:spPr bwMode="auto">
          <a:xfrm>
            <a:off x="2547938" y="981075"/>
            <a:ext cx="4113212"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21"/>
          <p:cNvSpPr txBox="1">
            <a:spLocks noChangeArrowheads="1"/>
          </p:cNvSpPr>
          <p:nvPr/>
        </p:nvSpPr>
        <p:spPr bwMode="auto">
          <a:xfrm>
            <a:off x="5538788" y="6491288"/>
            <a:ext cx="3602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i="1" dirty="0" err="1" smtClean="0">
                <a:cs typeface="+mn-cs"/>
              </a:rPr>
              <a:t>www.sussex.ac.uk</a:t>
            </a:r>
            <a:r>
              <a:rPr lang="en-US" i="1" dirty="0" smtClean="0">
                <a:cs typeface="+mn-cs"/>
              </a:rPr>
              <a:t>/</a:t>
            </a:r>
            <a:r>
              <a:rPr lang="en-US" i="1" dirty="0" err="1" smtClean="0">
                <a:cs typeface="+mn-cs"/>
              </a:rPr>
              <a:t>climatechange</a:t>
            </a:r>
            <a:endParaRPr lang="en-US" i="1" dirty="0" smtClean="0">
              <a:cs typeface="+mn-cs"/>
            </a:endParaRPr>
          </a:p>
        </p:txBody>
      </p:sp>
      <p:sp>
        <p:nvSpPr>
          <p:cNvPr id="2" name="Title 1"/>
          <p:cNvSpPr>
            <a:spLocks noGrp="1"/>
          </p:cNvSpPr>
          <p:nvPr>
            <p:ph type="title"/>
          </p:nvPr>
        </p:nvSpPr>
        <p:spPr>
          <a:xfrm>
            <a:off x="395288" y="0"/>
            <a:ext cx="8229600" cy="1143000"/>
          </a:xfrm>
        </p:spPr>
        <p:txBody>
          <a:bodyPr/>
          <a:lstStyle/>
          <a:p>
            <a:pPr>
              <a:defRPr/>
            </a:pPr>
            <a:r>
              <a:rPr lang="en-US" dirty="0" smtClean="0"/>
              <a:t>Sussex climate change network</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descr="wg1cover.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750" y="1557338"/>
            <a:ext cx="2446338" cy="330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2" descr="wg2cover.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19475" y="1557338"/>
            <a:ext cx="2436813"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wg3cove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1484313"/>
            <a:ext cx="2484437" cy="336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pPr>
              <a:defRPr/>
            </a:pPr>
            <a:r>
              <a:rPr lang="en-US" dirty="0" smtClean="0">
                <a:cs typeface="+mj-cs"/>
              </a:rPr>
              <a:t>Scope of the IPCC</a:t>
            </a:r>
            <a:endParaRPr lang="en-US" dirty="0">
              <a:cs typeface="+mj-cs"/>
            </a:endParaRPr>
          </a:p>
        </p:txBody>
      </p:sp>
      <p:sp>
        <p:nvSpPr>
          <p:cNvPr id="22533" name="TextBox 5"/>
          <p:cNvSpPr txBox="1">
            <a:spLocks noChangeArrowheads="1"/>
          </p:cNvSpPr>
          <p:nvPr/>
        </p:nvSpPr>
        <p:spPr bwMode="auto">
          <a:xfrm>
            <a:off x="755650" y="4941888"/>
            <a:ext cx="7523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Climate Science                          Adaptation                            Mitigation</a:t>
            </a:r>
          </a:p>
        </p:txBody>
      </p:sp>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Text Box 7"/>
          <p:cNvSpPr txBox="1">
            <a:spLocks noChangeArrowheads="1"/>
          </p:cNvSpPr>
          <p:nvPr/>
        </p:nvSpPr>
        <p:spPr bwMode="auto">
          <a:xfrm>
            <a:off x="5538788" y="6491288"/>
            <a:ext cx="3602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i="1" dirty="0" err="1" smtClean="0">
                <a:cs typeface="+mn-cs"/>
              </a:rPr>
              <a:t>www.sussex.ac.uk</a:t>
            </a:r>
            <a:r>
              <a:rPr lang="en-US" i="1" dirty="0" smtClean="0">
                <a:cs typeface="+mn-cs"/>
              </a:rPr>
              <a:t>/</a:t>
            </a:r>
            <a:r>
              <a:rPr lang="en-US" i="1" dirty="0" err="1" smtClean="0">
                <a:cs typeface="+mn-cs"/>
              </a:rPr>
              <a:t>climatechange</a:t>
            </a:r>
            <a:endParaRPr lang="en-US" i="1" dirty="0" smtClean="0">
              <a:cs typeface="+mn-cs"/>
            </a:endParaRPr>
          </a:p>
        </p:txBody>
      </p:sp>
      <p:sp>
        <p:nvSpPr>
          <p:cNvPr id="2" name="TextBox 1"/>
          <p:cNvSpPr txBox="1"/>
          <p:nvPr/>
        </p:nvSpPr>
        <p:spPr>
          <a:xfrm>
            <a:off x="2987824" y="5661248"/>
            <a:ext cx="3802556" cy="369332"/>
          </a:xfrm>
          <a:prstGeom prst="rect">
            <a:avLst/>
          </a:prstGeom>
          <a:noFill/>
        </p:spPr>
        <p:txBody>
          <a:bodyPr wrap="none" rtlCol="0">
            <a:spAutoFit/>
          </a:bodyPr>
          <a:lstStyle/>
          <a:p>
            <a:r>
              <a:rPr lang="en-US" dirty="0" smtClean="0"/>
              <a:t>All reports available at </a:t>
            </a:r>
            <a:r>
              <a:rPr lang="en-US" dirty="0" err="1" smtClean="0"/>
              <a:t>www.ipcc.ch</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0825" y="260350"/>
            <a:ext cx="8642350" cy="792163"/>
          </a:xfrm>
        </p:spPr>
        <p:txBody>
          <a:bodyPr/>
          <a:lstStyle/>
          <a:p>
            <a:pPr>
              <a:defRPr/>
            </a:pPr>
            <a:r>
              <a:rPr lang="de-CH" sz="1600">
                <a:solidFill>
                  <a:srgbClr val="000000"/>
                </a:solidFill>
                <a:cs typeface="+mj-cs"/>
              </a:rPr>
              <a:t>IPCC Assessment Reports since 1990: WGI Contribution</a:t>
            </a:r>
            <a:br>
              <a:rPr lang="de-CH" sz="1600">
                <a:solidFill>
                  <a:srgbClr val="000000"/>
                </a:solidFill>
                <a:cs typeface="+mj-cs"/>
              </a:rPr>
            </a:br>
            <a:endParaRPr lang="en-GB" sz="1200" b="0">
              <a:cs typeface="+mj-cs"/>
            </a:endParaRPr>
          </a:p>
        </p:txBody>
      </p:sp>
      <p:pic>
        <p:nvPicPr>
          <p:cNvPr id="23554" name="Picture 2" descr="C:\Users\stocker\Documents\stocker\ipcc\AR Covers\Cover_ClimateChange199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7650" y="908050"/>
            <a:ext cx="1763713"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C:\Users\stocker\Documents\stocker\ipcc\AR Covers\Cover_ClimateChange199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55713" y="1058863"/>
            <a:ext cx="202565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descr="C:\Users\stocker\Documents\stocker\ipcc\AR Covers\Cover_ClimateChange2001.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555875" y="1274763"/>
            <a:ext cx="2363788"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descr="C:\Users\stocker\Documents\stocker\ipcc\AR Covers\Cover_ClimateChange2007.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40200" y="1563688"/>
            <a:ext cx="2595563"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l="-211" r="-2759"/>
          <a:stretch>
            <a:fillRect/>
          </a:stretch>
        </p:blipFill>
        <p:spPr bwMode="auto">
          <a:xfrm>
            <a:off x="6027738" y="1854200"/>
            <a:ext cx="2943225"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9" name="Textfeld 8"/>
          <p:cNvSpPr txBox="1">
            <a:spLocks noChangeArrowheads="1"/>
          </p:cNvSpPr>
          <p:nvPr/>
        </p:nvSpPr>
        <p:spPr bwMode="auto">
          <a:xfrm>
            <a:off x="247650" y="3402013"/>
            <a:ext cx="4333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tIns="18000" rIns="18000" bIns="180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CH" sz="1400"/>
              <a:t>1990</a:t>
            </a:r>
          </a:p>
        </p:txBody>
      </p:sp>
      <p:sp>
        <p:nvSpPr>
          <p:cNvPr id="23560" name="Textfeld 14"/>
          <p:cNvSpPr txBox="1">
            <a:spLocks noChangeArrowheads="1"/>
          </p:cNvSpPr>
          <p:nvPr/>
        </p:nvSpPr>
        <p:spPr bwMode="auto">
          <a:xfrm>
            <a:off x="1255713" y="3859213"/>
            <a:ext cx="433387"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tIns="18000" rIns="18000" bIns="180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CH" sz="1400"/>
              <a:t>1995</a:t>
            </a:r>
          </a:p>
        </p:txBody>
      </p:sp>
      <p:sp>
        <p:nvSpPr>
          <p:cNvPr id="23561" name="Textfeld 15"/>
          <p:cNvSpPr txBox="1">
            <a:spLocks noChangeArrowheads="1"/>
          </p:cNvSpPr>
          <p:nvPr/>
        </p:nvSpPr>
        <p:spPr bwMode="auto">
          <a:xfrm>
            <a:off x="2555875" y="4397375"/>
            <a:ext cx="433388"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tIns="18000" rIns="18000" bIns="180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CH" sz="1400"/>
              <a:t>2001</a:t>
            </a:r>
          </a:p>
        </p:txBody>
      </p:sp>
      <p:sp>
        <p:nvSpPr>
          <p:cNvPr id="23562" name="Textfeld 16"/>
          <p:cNvSpPr txBox="1">
            <a:spLocks noChangeArrowheads="1"/>
          </p:cNvSpPr>
          <p:nvPr/>
        </p:nvSpPr>
        <p:spPr bwMode="auto">
          <a:xfrm>
            <a:off x="4140200" y="5008563"/>
            <a:ext cx="4333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tIns="18000" rIns="18000" bIns="180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CH" sz="1400"/>
              <a:t>2007</a:t>
            </a:r>
          </a:p>
        </p:txBody>
      </p:sp>
      <p:sp>
        <p:nvSpPr>
          <p:cNvPr id="23563" name="Textfeld 18"/>
          <p:cNvSpPr txBox="1">
            <a:spLocks noChangeArrowheads="1"/>
          </p:cNvSpPr>
          <p:nvPr/>
        </p:nvSpPr>
        <p:spPr bwMode="auto">
          <a:xfrm>
            <a:off x="6027738" y="5745163"/>
            <a:ext cx="4349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tIns="18000" rIns="18000" bIns="180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CH" sz="1400"/>
              <a:t>2013</a:t>
            </a:r>
          </a:p>
        </p:txBody>
      </p:sp>
      <p:pic>
        <p:nvPicPr>
          <p:cNvPr id="1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 name="TextBox 1"/>
          <p:cNvSpPr txBox="1"/>
          <p:nvPr/>
        </p:nvSpPr>
        <p:spPr>
          <a:xfrm>
            <a:off x="0" y="3429000"/>
            <a:ext cx="9138940" cy="1569660"/>
          </a:xfrm>
          <a:prstGeom prst="rect">
            <a:avLst/>
          </a:prstGeom>
          <a:solidFill>
            <a:srgbClr val="C8DEF4"/>
          </a:solidFill>
        </p:spPr>
        <p:txBody>
          <a:bodyPr wrap="none" rtlCol="0">
            <a:spAutoFit/>
          </a:bodyPr>
          <a:lstStyle/>
          <a:p>
            <a:pPr algn="ctr"/>
            <a:r>
              <a:rPr lang="en-US" sz="2400" dirty="0" smtClean="0"/>
              <a:t>What is new in IPCC AR5?</a:t>
            </a:r>
          </a:p>
          <a:p>
            <a:pPr algn="ctr"/>
            <a:r>
              <a:rPr lang="en-US" sz="2400" dirty="0" smtClean="0"/>
              <a:t> </a:t>
            </a:r>
          </a:p>
          <a:p>
            <a:pPr algn="ctr"/>
            <a:r>
              <a:rPr lang="en-US" sz="2400" dirty="0" smtClean="0"/>
              <a:t>Affirmation, refinement and reinforcement of previous conclusions</a:t>
            </a:r>
          </a:p>
          <a:p>
            <a:pPr algn="ct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http://www.csag.uct.ac.za/files/images/forecast_process.gif"/>
          <p:cNvPicPr>
            <a:picLocks noChangeAspect="1" noChangeArrowheads="1"/>
          </p:cNvPicPr>
          <p:nvPr/>
        </p:nvPicPr>
        <p:blipFill>
          <a:blip r:embed="rId2">
            <a:extLst>
              <a:ext uri="{28A0092B-C50C-407E-A947-70E740481C1C}">
                <a14:useLocalDpi xmlns:a14="http://schemas.microsoft.com/office/drawing/2010/main" val="0"/>
              </a:ext>
            </a:extLst>
          </a:blip>
          <a:srcRect r="65656" b="41338"/>
          <a:stretch>
            <a:fillRect/>
          </a:stretch>
        </p:blipFill>
        <p:spPr bwMode="auto">
          <a:xfrm>
            <a:off x="250825" y="333375"/>
            <a:ext cx="2428875"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2" name="Picture 4" descr="http://www.ecmwf.int/products/forecasts/d/getchart/catalog/products/forecasts/medium/eps/ensm/essential!MSLP!Europe!24!pop!od!enfo!plot_ensm_essential!2010051400!!chart.gif"/>
          <p:cNvPicPr>
            <a:picLocks noChangeAspect="1" noChangeArrowheads="1"/>
          </p:cNvPicPr>
          <p:nvPr/>
        </p:nvPicPr>
        <p:blipFill>
          <a:blip r:embed="rId3" cstate="email">
            <a:extLst>
              <a:ext uri="{28A0092B-C50C-407E-A947-70E740481C1C}">
                <a14:useLocalDpi xmlns:a14="http://schemas.microsoft.com/office/drawing/2010/main" val="0"/>
              </a:ext>
            </a:extLst>
          </a:blip>
          <a:srcRect r="49779"/>
          <a:stretch>
            <a:fillRect/>
          </a:stretch>
        </p:blipFill>
        <p:spPr bwMode="auto">
          <a:xfrm>
            <a:off x="6084888" y="4581525"/>
            <a:ext cx="25717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6" descr="http://www.ecmwf.int/products/forecasts/d/getchart/catalog/products/forecasts/monitoring/coverage/dcover!synop-ship!00!pop!od!mixed!w_coverage!latest!chart.gif"/>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388" y="3213100"/>
            <a:ext cx="178593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2" descr="http://www.csag.uct.ac.za/files/images/forecast_process.gif"/>
          <p:cNvPicPr>
            <a:picLocks noChangeAspect="1" noChangeArrowheads="1"/>
          </p:cNvPicPr>
          <p:nvPr/>
        </p:nvPicPr>
        <p:blipFill>
          <a:blip r:embed="rId2">
            <a:extLst>
              <a:ext uri="{28A0092B-C50C-407E-A947-70E740481C1C}">
                <a14:useLocalDpi xmlns:a14="http://schemas.microsoft.com/office/drawing/2010/main" val="0"/>
              </a:ext>
            </a:extLst>
          </a:blip>
          <a:srcRect l="33333" t="21461" r="45454" b="44200"/>
          <a:stretch>
            <a:fillRect/>
          </a:stretch>
        </p:blipFill>
        <p:spPr bwMode="auto">
          <a:xfrm>
            <a:off x="3276600" y="3573463"/>
            <a:ext cx="150018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10"/>
          <p:cNvSpPr txBox="1">
            <a:spLocks noChangeArrowheads="1"/>
          </p:cNvSpPr>
          <p:nvPr/>
        </p:nvSpPr>
        <p:spPr bwMode="auto">
          <a:xfrm>
            <a:off x="3059113" y="3284538"/>
            <a:ext cx="2671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000"/>
              <a:t>NUMERICAL MODEL</a:t>
            </a:r>
          </a:p>
        </p:txBody>
      </p:sp>
      <p:pic>
        <p:nvPicPr>
          <p:cNvPr id="25606" name="Picture 8" descr="http://www.carbontracker.eu/images/europe_grid.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419475" y="4652963"/>
            <a:ext cx="1643063"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1386" name="Picture 10" descr="http://celebrating200years.noaa.gov/breakthroughs/climate_model/AtmosphericModelSchematic.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276600" y="4797425"/>
            <a:ext cx="142875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TextBox 15"/>
          <p:cNvSpPr txBox="1">
            <a:spLocks noChangeArrowheads="1"/>
          </p:cNvSpPr>
          <p:nvPr/>
        </p:nvSpPr>
        <p:spPr bwMode="auto">
          <a:xfrm>
            <a:off x="2916238" y="188913"/>
            <a:ext cx="3679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b="1" dirty="0"/>
              <a:t>Tools of climate science</a:t>
            </a:r>
          </a:p>
        </p:txBody>
      </p:sp>
      <p:pic>
        <p:nvPicPr>
          <p:cNvPr id="25609" name="Picture 2" descr="http://4.bp.blogspot.com/_cldxKGOzgeM/SycvMwjLKJI/AAAAAAAACb0/ogM-pT9HRGA/s320/cloudchamber_10_2_large.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372225" y="1268413"/>
            <a:ext cx="226853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TextBox 19"/>
          <p:cNvSpPr txBox="1">
            <a:spLocks noChangeArrowheads="1"/>
          </p:cNvSpPr>
          <p:nvPr/>
        </p:nvSpPr>
        <p:spPr bwMode="auto">
          <a:xfrm>
            <a:off x="6443663" y="765175"/>
            <a:ext cx="1914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LAB EXPERIMENTS</a:t>
            </a:r>
          </a:p>
        </p:txBody>
      </p:sp>
      <p:sp>
        <p:nvSpPr>
          <p:cNvPr id="16" name="Rectangle 15"/>
          <p:cNvSpPr/>
          <p:nvPr/>
        </p:nvSpPr>
        <p:spPr>
          <a:xfrm>
            <a:off x="0" y="549275"/>
            <a:ext cx="2700338" cy="4032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a:xfrm>
            <a:off x="6227763" y="765175"/>
            <a:ext cx="2700337" cy="21320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a:xfrm>
            <a:off x="2987675" y="3357563"/>
            <a:ext cx="2305050" cy="30956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Right Arrow 19"/>
          <p:cNvSpPr/>
          <p:nvPr/>
        </p:nvSpPr>
        <p:spPr>
          <a:xfrm>
            <a:off x="2484438" y="1557338"/>
            <a:ext cx="719137" cy="576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 name="Right Arrow 24"/>
          <p:cNvSpPr/>
          <p:nvPr/>
        </p:nvSpPr>
        <p:spPr>
          <a:xfrm>
            <a:off x="5435600" y="5157788"/>
            <a:ext cx="720725" cy="503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6" name="TextBox 26"/>
          <p:cNvSpPr txBox="1">
            <a:spLocks noChangeArrowheads="1"/>
          </p:cNvSpPr>
          <p:nvPr/>
        </p:nvSpPr>
        <p:spPr bwMode="auto">
          <a:xfrm>
            <a:off x="6372225" y="4005263"/>
            <a:ext cx="1443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PREDICTIONS</a:t>
            </a:r>
          </a:p>
        </p:txBody>
      </p:sp>
      <p:sp>
        <p:nvSpPr>
          <p:cNvPr id="31" name="Rectangle 30"/>
          <p:cNvSpPr/>
          <p:nvPr/>
        </p:nvSpPr>
        <p:spPr>
          <a:xfrm>
            <a:off x="5795963" y="4005263"/>
            <a:ext cx="2987675" cy="256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8" name="TextBox 31"/>
          <p:cNvSpPr txBox="1">
            <a:spLocks noChangeArrowheads="1"/>
          </p:cNvSpPr>
          <p:nvPr/>
        </p:nvSpPr>
        <p:spPr bwMode="auto">
          <a:xfrm>
            <a:off x="3203575" y="981075"/>
            <a:ext cx="2520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00"/>
              <a:t>NUMERICAL ANALYSES OF DATA</a:t>
            </a:r>
          </a:p>
        </p:txBody>
      </p:sp>
      <p:sp>
        <p:nvSpPr>
          <p:cNvPr id="33" name="Right Arrow 32"/>
          <p:cNvSpPr/>
          <p:nvPr/>
        </p:nvSpPr>
        <p:spPr>
          <a:xfrm flipH="1">
            <a:off x="5651500" y="1628775"/>
            <a:ext cx="792163" cy="576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4" name="Rectangle 33"/>
          <p:cNvSpPr/>
          <p:nvPr/>
        </p:nvSpPr>
        <p:spPr>
          <a:xfrm>
            <a:off x="3276600" y="981075"/>
            <a:ext cx="2374900" cy="20875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5" name="Down Arrow 34"/>
          <p:cNvSpPr/>
          <p:nvPr/>
        </p:nvSpPr>
        <p:spPr>
          <a:xfrm>
            <a:off x="4211638" y="2924175"/>
            <a:ext cx="576262" cy="4333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25622" name="Picture 2" descr="http://www.atis-systems.com/fileadmin/user_upload/img_solutions/Dataanalysis_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419475" y="1557338"/>
            <a:ext cx="1989138"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p:cNvSpPr txBox="1"/>
          <p:nvPr/>
        </p:nvSpPr>
        <p:spPr>
          <a:xfrm>
            <a:off x="684213" y="2924175"/>
            <a:ext cx="7632700" cy="1077913"/>
          </a:xfrm>
          <a:prstGeom prst="rect">
            <a:avLst/>
          </a:prstGeom>
          <a:solidFill>
            <a:schemeClr val="accent2">
              <a:lumMod val="40000"/>
              <a:lumOff val="60000"/>
            </a:schemeClr>
          </a:solidFill>
        </p:spPr>
        <p:txBody>
          <a:bodyPr>
            <a:spAutoFit/>
          </a:bodyPr>
          <a:lstStyle/>
          <a:p>
            <a:pPr algn="ctr">
              <a:defRPr/>
            </a:pPr>
            <a:r>
              <a:rPr lang="en-GB" sz="3200" b="1" dirty="0">
                <a:cs typeface="+mn-cs"/>
              </a:rPr>
              <a:t>Observations are crucial cornerstone of climate science</a:t>
            </a:r>
          </a:p>
        </p:txBody>
      </p:sp>
      <p:sp>
        <p:nvSpPr>
          <p:cNvPr id="25624" name="TextBox 19"/>
          <p:cNvSpPr txBox="1">
            <a:spLocks noChangeArrowheads="1"/>
          </p:cNvSpPr>
          <p:nvPr/>
        </p:nvSpPr>
        <p:spPr bwMode="auto">
          <a:xfrm>
            <a:off x="5795963" y="4221163"/>
            <a:ext cx="388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Days-seasons-years-decades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13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813" y="1125538"/>
            <a:ext cx="3649663"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983538" y="6689725"/>
            <a:ext cx="1160462" cy="160338"/>
          </a:xfrm>
          <a:prstGeom prst="rect">
            <a:avLst/>
          </a:prstGeom>
          <a:noFill/>
        </p:spPr>
        <p:txBody>
          <a:bodyPr wrap="none" lIns="18000" tIns="18000" rIns="18000" bIns="18000">
            <a:spAutoFit/>
          </a:bodyPr>
          <a:lstStyle/>
          <a:p>
            <a:pPr>
              <a:defRPr/>
            </a:pPr>
            <a:r>
              <a:rPr lang="de-CH" sz="800" dirty="0">
                <a:solidFill>
                  <a:schemeClr val="bg1">
                    <a:lumMod val="50000"/>
                  </a:schemeClr>
                </a:solidFill>
                <a:latin typeface="Arial" panose="020B0604020202020204" pitchFamily="34" charset="0"/>
                <a:cs typeface="Arial" panose="020B0604020202020204" pitchFamily="34" charset="0"/>
              </a:rPr>
              <a:t>All </a:t>
            </a:r>
            <a:r>
              <a:rPr lang="de-CH" sz="800" dirty="0" err="1">
                <a:solidFill>
                  <a:schemeClr val="bg1">
                    <a:lumMod val="50000"/>
                  </a:schemeClr>
                </a:solidFill>
                <a:latin typeface="Arial" panose="020B0604020202020204" pitchFamily="34" charset="0"/>
                <a:cs typeface="Arial" panose="020B0604020202020204" pitchFamily="34" charset="0"/>
              </a:rPr>
              <a:t>Figures</a:t>
            </a:r>
            <a:r>
              <a:rPr lang="de-CH" sz="800" dirty="0">
                <a:solidFill>
                  <a:schemeClr val="bg1">
                    <a:lumMod val="50000"/>
                  </a:schemeClr>
                </a:solidFill>
                <a:latin typeface="Arial" panose="020B0604020202020204" pitchFamily="34" charset="0"/>
                <a:cs typeface="Arial" panose="020B0604020202020204" pitchFamily="34" charset="0"/>
              </a:rPr>
              <a:t> © IPCC 2013</a:t>
            </a:r>
            <a:endParaRPr lang="en-GB" sz="8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1638" y="1125538"/>
            <a:ext cx="4459287" cy="2843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107950" y="0"/>
            <a:ext cx="8642350" cy="792163"/>
          </a:xfrm>
        </p:spPr>
        <p:txBody>
          <a:bodyPr/>
          <a:lstStyle/>
          <a:p>
            <a:pPr>
              <a:defRPr/>
            </a:pPr>
            <a:r>
              <a:rPr lang="en-US" dirty="0" smtClean="0">
                <a:cs typeface="+mj-cs"/>
              </a:rPr>
              <a:t>1. Observations of our changing climate…</a:t>
            </a:r>
            <a:endParaRPr lang="en-US" dirty="0">
              <a:cs typeface="+mj-cs"/>
            </a:endParaRPr>
          </a:p>
        </p:txBody>
      </p:sp>
      <p:grpSp>
        <p:nvGrpSpPr>
          <p:cNvPr id="8" name="Group 7"/>
          <p:cNvGrpSpPr>
            <a:grpSpLocks/>
          </p:cNvGrpSpPr>
          <p:nvPr/>
        </p:nvGrpSpPr>
        <p:grpSpPr bwMode="auto">
          <a:xfrm>
            <a:off x="3073400" y="2781300"/>
            <a:ext cx="6040438" cy="3770313"/>
            <a:chOff x="251519" y="907806"/>
            <a:chExt cx="8633195" cy="5068209"/>
          </a:xfrm>
        </p:grpSpPr>
        <p:pic>
          <p:nvPicPr>
            <p:cNvPr id="27657"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55438" y="907806"/>
              <a:ext cx="4190902"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8"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693630" y="908720"/>
              <a:ext cx="4190899"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9" name="Picture 4"/>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51519" y="3564015"/>
              <a:ext cx="4190900"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60" name="Picture 5"/>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693814" y="3564015"/>
              <a:ext cx="4190900" cy="24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3"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4" name="Picture 2"/>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07950" y="3284538"/>
            <a:ext cx="6826250" cy="270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Summary of observed changes</a:t>
            </a:r>
            <a:endParaRPr lang="en-US" dirty="0"/>
          </a:p>
        </p:txBody>
      </p:sp>
      <p:sp>
        <p:nvSpPr>
          <p:cNvPr id="4" name="Content Placeholder 3"/>
          <p:cNvSpPr>
            <a:spLocks noGrp="1"/>
          </p:cNvSpPr>
          <p:nvPr>
            <p:ph idx="1"/>
          </p:nvPr>
        </p:nvSpPr>
        <p:spPr/>
        <p:txBody>
          <a:bodyPr/>
          <a:lstStyle/>
          <a:p>
            <a:pPr>
              <a:defRPr/>
            </a:pPr>
            <a:r>
              <a:rPr lang="en-US" dirty="0" smtClean="0"/>
              <a:t>Atmosphere and oceans have warned</a:t>
            </a:r>
          </a:p>
          <a:p>
            <a:pPr lvl="1">
              <a:defRPr/>
            </a:pPr>
            <a:r>
              <a:rPr lang="en-GB" dirty="0" smtClean="0"/>
              <a:t>1983–2012 was </a:t>
            </a:r>
            <a:r>
              <a:rPr lang="en-GB" i="1" dirty="0" smtClean="0"/>
              <a:t>likely</a:t>
            </a:r>
            <a:r>
              <a:rPr lang="en-GB" dirty="0" smtClean="0"/>
              <a:t> the warmest 30-year period of the last 1400 years </a:t>
            </a:r>
            <a:r>
              <a:rPr lang="en-US" i="1" dirty="0" smtClean="0"/>
              <a:t>(medium confidence)</a:t>
            </a:r>
            <a:r>
              <a:rPr lang="en-US" dirty="0" smtClean="0"/>
              <a:t>.</a:t>
            </a:r>
          </a:p>
          <a:p>
            <a:pPr lvl="1">
              <a:defRPr/>
            </a:pPr>
            <a:r>
              <a:rPr lang="en-US" dirty="0" smtClean="0"/>
              <a:t>O</a:t>
            </a:r>
            <a:r>
              <a:rPr lang="en-GB" dirty="0" err="1" smtClean="0"/>
              <a:t>cean</a:t>
            </a:r>
            <a:r>
              <a:rPr lang="en-GB" dirty="0" smtClean="0"/>
              <a:t> warming accounting for more than 90% of the energy accumulated between 1971 and 2010 </a:t>
            </a:r>
            <a:r>
              <a:rPr lang="en-GB" i="1" dirty="0" smtClean="0"/>
              <a:t>(high confidence)</a:t>
            </a:r>
            <a:r>
              <a:rPr lang="en-GB" dirty="0" smtClean="0"/>
              <a:t>. It is </a:t>
            </a:r>
            <a:r>
              <a:rPr lang="en-GB" i="1" dirty="0" smtClean="0"/>
              <a:t>virtually certain</a:t>
            </a:r>
            <a:r>
              <a:rPr lang="en-GB" dirty="0" smtClean="0"/>
              <a:t> that the upper ocean (0–700 m) warmed from 1971 to 2010</a:t>
            </a:r>
            <a:endParaRPr lang="en-US" dirty="0" smtClean="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Summary of observed changes</a:t>
            </a:r>
            <a:endParaRPr lang="en-US" dirty="0"/>
          </a:p>
        </p:txBody>
      </p:sp>
      <p:sp>
        <p:nvSpPr>
          <p:cNvPr id="4" name="Content Placeholder 3"/>
          <p:cNvSpPr>
            <a:spLocks noGrp="1"/>
          </p:cNvSpPr>
          <p:nvPr>
            <p:ph idx="1"/>
          </p:nvPr>
        </p:nvSpPr>
        <p:spPr/>
        <p:txBody>
          <a:bodyPr/>
          <a:lstStyle/>
          <a:p>
            <a:pPr>
              <a:defRPr/>
            </a:pPr>
            <a:r>
              <a:rPr lang="en-US" dirty="0" smtClean="0"/>
              <a:t>Sea levels have risen</a:t>
            </a:r>
          </a:p>
          <a:p>
            <a:pPr lvl="1">
              <a:defRPr/>
            </a:pPr>
            <a:r>
              <a:rPr lang="en-GB" dirty="0" smtClean="0"/>
              <a:t>Over the period 1901 to 2010, global mean sea level rose by 0.19 [0.17 to 0.21] m.</a:t>
            </a:r>
            <a:endParaRPr lang="en-US" dirty="0" smtClean="0"/>
          </a:p>
          <a:p>
            <a:pPr>
              <a:defRPr/>
            </a:pPr>
            <a:r>
              <a:rPr lang="en-US" dirty="0" smtClean="0"/>
              <a:t>Amounts of snow and ice have declined</a:t>
            </a:r>
          </a:p>
          <a:p>
            <a:pPr lvl="1">
              <a:defRPr/>
            </a:pPr>
            <a:r>
              <a:rPr lang="en-GB" dirty="0" smtClean="0"/>
              <a:t>Over last 20yrs Greenland &amp; Antarctic ice sheets have been losing mass, glaciers have continued to shrink worldwide, and Arctic sea ice and Northern Hemisphere snow cover have continued to decrease </a:t>
            </a:r>
            <a:r>
              <a:rPr lang="en-GB" i="1" dirty="0" smtClean="0"/>
              <a:t>(high confidence)</a:t>
            </a:r>
            <a:r>
              <a:rPr lang="en-GB" dirty="0" smtClean="0"/>
              <a:t>.</a:t>
            </a:r>
            <a:endParaRPr lang="en-GB" dirty="0" smtClean="0">
              <a:latin typeface="Arial" panose="020B0604020202020204" pitchFamily="34" charset="0"/>
              <a:ea typeface="Calibri"/>
              <a:cs typeface="Arial" panose="020B0604020202020204" pitchFamily="34" charset="0"/>
            </a:endParaRPr>
          </a:p>
          <a:p>
            <a:pPr marL="0" indent="0">
              <a:buFontTx/>
              <a:buNone/>
              <a:defRPr/>
            </a:pPr>
            <a:endParaRPr lang="en-US" dirty="0" smtClean="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cs typeface="+mj-cs"/>
              </a:rPr>
              <a:t>Observed changes in the composition of the atmosphere…</a:t>
            </a:r>
            <a:endParaRPr lang="en-US" dirty="0">
              <a:cs typeface="+mj-cs"/>
            </a:endParaRPr>
          </a:p>
        </p:txBody>
      </p:sp>
      <p:pic>
        <p:nvPicPr>
          <p:cNvPr id="3174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00563" y="954088"/>
            <a:ext cx="4032250" cy="467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 name="TextBox 4"/>
          <p:cNvSpPr txBox="1"/>
          <p:nvPr/>
        </p:nvSpPr>
        <p:spPr>
          <a:xfrm>
            <a:off x="7983538" y="6689725"/>
            <a:ext cx="1160462" cy="160338"/>
          </a:xfrm>
          <a:prstGeom prst="rect">
            <a:avLst/>
          </a:prstGeom>
          <a:noFill/>
        </p:spPr>
        <p:txBody>
          <a:bodyPr wrap="none" lIns="18000" tIns="18000" rIns="18000" bIns="18000">
            <a:spAutoFit/>
          </a:bodyPr>
          <a:lstStyle/>
          <a:p>
            <a:pPr>
              <a:defRPr/>
            </a:pPr>
            <a:r>
              <a:rPr lang="de-CH" sz="800" dirty="0">
                <a:solidFill>
                  <a:schemeClr val="bg1">
                    <a:lumMod val="50000"/>
                  </a:schemeClr>
                </a:solidFill>
                <a:latin typeface="Arial" panose="020B0604020202020204" pitchFamily="34" charset="0"/>
                <a:cs typeface="Arial" panose="020B0604020202020204" pitchFamily="34" charset="0"/>
              </a:rPr>
              <a:t>All </a:t>
            </a:r>
            <a:r>
              <a:rPr lang="de-CH" sz="800" dirty="0" err="1">
                <a:solidFill>
                  <a:schemeClr val="bg1">
                    <a:lumMod val="50000"/>
                  </a:schemeClr>
                </a:solidFill>
                <a:latin typeface="Arial" panose="020B0604020202020204" pitchFamily="34" charset="0"/>
                <a:cs typeface="Arial" panose="020B0604020202020204" pitchFamily="34" charset="0"/>
              </a:rPr>
              <a:t>Figures</a:t>
            </a:r>
            <a:r>
              <a:rPr lang="de-CH" sz="800" dirty="0">
                <a:solidFill>
                  <a:schemeClr val="bg1">
                    <a:lumMod val="50000"/>
                  </a:schemeClr>
                </a:solidFill>
                <a:latin typeface="Arial" panose="020B0604020202020204" pitchFamily="34" charset="0"/>
                <a:cs typeface="Arial" panose="020B0604020202020204" pitchFamily="34" charset="0"/>
              </a:rPr>
              <a:t> © IPCC 2013</a:t>
            </a:r>
            <a:endParaRPr lang="en-GB" sz="800" dirty="0">
              <a:solidFill>
                <a:schemeClr val="bg1">
                  <a:lumMod val="50000"/>
                </a:schemeClr>
              </a:solidFill>
              <a:latin typeface="Arial" panose="020B0604020202020204" pitchFamily="34" charset="0"/>
              <a:cs typeface="Arial" panose="020B0604020202020204" pitchFamily="34" charset="0"/>
            </a:endParaRPr>
          </a:p>
        </p:txBody>
      </p:sp>
      <p:pic>
        <p:nvPicPr>
          <p:cNvPr id="31749" name="Picture 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5650" y="1052513"/>
            <a:ext cx="3209925"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8313" y="0"/>
            <a:ext cx="8229600" cy="1143000"/>
          </a:xfrm>
        </p:spPr>
        <p:txBody>
          <a:bodyPr/>
          <a:lstStyle/>
          <a:p>
            <a:pPr>
              <a:defRPr/>
            </a:pPr>
            <a:r>
              <a:rPr lang="en-US" dirty="0" smtClean="0"/>
              <a:t>Summary of observed changes</a:t>
            </a:r>
            <a:endParaRPr lang="en-US" dirty="0"/>
          </a:p>
        </p:txBody>
      </p:sp>
      <p:sp>
        <p:nvSpPr>
          <p:cNvPr id="4" name="Content Placeholder 3"/>
          <p:cNvSpPr>
            <a:spLocks noGrp="1"/>
          </p:cNvSpPr>
          <p:nvPr>
            <p:ph idx="1"/>
          </p:nvPr>
        </p:nvSpPr>
        <p:spPr>
          <a:xfrm>
            <a:off x="468313" y="1052513"/>
            <a:ext cx="8229600" cy="4525962"/>
          </a:xfrm>
        </p:spPr>
        <p:txBody>
          <a:bodyPr/>
          <a:lstStyle/>
          <a:p>
            <a:pPr>
              <a:defRPr/>
            </a:pPr>
            <a:r>
              <a:rPr lang="en-US" dirty="0" smtClean="0"/>
              <a:t>The concentrations of greenhouse gases have increased</a:t>
            </a:r>
          </a:p>
          <a:p>
            <a:pPr lvl="1">
              <a:defRPr/>
            </a:pPr>
            <a:r>
              <a:rPr lang="en-GB" dirty="0" smtClean="0"/>
              <a:t>CO2, CH4, and NO2 greater than any time in at least the last 800,000 years. </a:t>
            </a:r>
          </a:p>
          <a:p>
            <a:pPr lvl="1">
              <a:defRPr/>
            </a:pPr>
            <a:r>
              <a:rPr lang="en-GB" dirty="0" smtClean="0"/>
              <a:t>CO2 increased by 40% since pre-industrial times, from fossil fuel emissions and secondarily from net land use change emissions. </a:t>
            </a:r>
          </a:p>
          <a:p>
            <a:pPr lvl="1">
              <a:defRPr/>
            </a:pPr>
            <a:r>
              <a:rPr lang="en-GB" dirty="0" smtClean="0"/>
              <a:t>The ocean has absorbed about 30% of the emitted anthropogenic carbon dioxide, causing ocean acidification.</a:t>
            </a:r>
            <a:endParaRPr lang="en-GB" dirty="0" smtClean="0">
              <a:latin typeface="Arial" panose="020B0604020202020204" pitchFamily="34" charset="0"/>
              <a:ea typeface="Calibri"/>
              <a:cs typeface="Arial" panose="020B0604020202020204" pitchFamily="34" charset="0"/>
            </a:endParaRPr>
          </a:p>
          <a:p>
            <a:pPr>
              <a:defRPr/>
            </a:pPr>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cs typeface="+mj-cs"/>
              </a:rPr>
              <a:t>Observed changes in the energy budget of the planet…</a:t>
            </a:r>
            <a:endParaRPr lang="en-US" dirty="0">
              <a:cs typeface="+mj-cs"/>
            </a:endParaRPr>
          </a:p>
        </p:txBody>
      </p:sp>
      <p:pic>
        <p:nvPicPr>
          <p:cNvPr id="3379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90663" y="908050"/>
            <a:ext cx="6148387" cy="522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42888"/>
            <a:ext cx="8642350" cy="1295401"/>
          </a:xfrm>
        </p:spPr>
        <p:txBody>
          <a:bodyPr/>
          <a:lstStyle/>
          <a:p>
            <a:pPr>
              <a:defRPr/>
            </a:pPr>
            <a:r>
              <a:rPr lang="en-US" dirty="0" smtClean="0"/>
              <a:t>2. </a:t>
            </a:r>
            <a:r>
              <a:rPr lang="en-US" dirty="0"/>
              <a:t>Attribution: </a:t>
            </a:r>
            <a:r>
              <a:rPr lang="en-US" dirty="0" smtClean="0"/>
              <a:t>What is causing climate change? </a:t>
            </a:r>
            <a:endParaRPr lang="en-US" dirty="0">
              <a:cs typeface="+mj-cs"/>
            </a:endParaRPr>
          </a:p>
        </p:txBody>
      </p:sp>
      <p:grpSp>
        <p:nvGrpSpPr>
          <p:cNvPr id="34818" name="Group 2"/>
          <p:cNvGrpSpPr>
            <a:grpSpLocks/>
          </p:cNvGrpSpPr>
          <p:nvPr/>
        </p:nvGrpSpPr>
        <p:grpSpPr bwMode="auto">
          <a:xfrm>
            <a:off x="755576" y="906463"/>
            <a:ext cx="8129662" cy="4466753"/>
            <a:chOff x="251519" y="905896"/>
            <a:chExt cx="8633130" cy="4876254"/>
          </a:xfrm>
        </p:grpSpPr>
        <p:pic>
          <p:nvPicPr>
            <p:cNvPr id="3482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519" y="905896"/>
              <a:ext cx="6660000" cy="441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36649" y="1196690"/>
              <a:ext cx="1548000" cy="1230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2"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36649" y="2669145"/>
              <a:ext cx="1548000" cy="1230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3"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256698" y="4100943"/>
              <a:ext cx="1620000" cy="123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4" name="Picture 6"/>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698306" y="910315"/>
              <a:ext cx="936000" cy="155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4825" name="Group 8"/>
            <p:cNvGrpSpPr>
              <a:grpSpLocks/>
            </p:cNvGrpSpPr>
            <p:nvPr/>
          </p:nvGrpSpPr>
          <p:grpSpPr bwMode="auto">
            <a:xfrm>
              <a:off x="1451266" y="5661310"/>
              <a:ext cx="6239613" cy="120840"/>
              <a:chOff x="1427413" y="5661310"/>
              <a:chExt cx="6239613" cy="120840"/>
            </a:xfrm>
          </p:grpSpPr>
          <p:pic>
            <p:nvPicPr>
              <p:cNvPr id="34826" name="Picture 11"/>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427413" y="5672422"/>
                <a:ext cx="3154686" cy="109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7" name="Picture 1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932050" y="5661310"/>
                <a:ext cx="2734976" cy="12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pic>
        <p:nvPicPr>
          <p:cNvPr id="1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3" name="Picture 2" descr="http://www.csag.uct.ac.za/files/images/forecast_process.gif"/>
          <p:cNvPicPr>
            <a:picLocks noChangeAspect="1" noChangeArrowheads="1"/>
          </p:cNvPicPr>
          <p:nvPr/>
        </p:nvPicPr>
        <p:blipFill>
          <a:blip r:embed="rId10" cstate="email">
            <a:extLst>
              <a:ext uri="{28A0092B-C50C-407E-A947-70E740481C1C}">
                <a14:useLocalDpi xmlns:a14="http://schemas.microsoft.com/office/drawing/2010/main" val="0"/>
              </a:ext>
            </a:extLst>
          </a:blip>
          <a:srcRect l="33333" t="21461" r="45454" b="44200"/>
          <a:stretch>
            <a:fillRect/>
          </a:stretch>
        </p:blipFill>
        <p:spPr bwMode="auto">
          <a:xfrm>
            <a:off x="2339752" y="5575548"/>
            <a:ext cx="1122146" cy="128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http://celebrating200years.noaa.gov/breakthroughs/climate_model/AtmosphericModelSchematic.png"/>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3491880" y="5535632"/>
            <a:ext cx="142875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220072" y="5639614"/>
            <a:ext cx="3600400" cy="1200329"/>
          </a:xfrm>
          <a:prstGeom prst="rect">
            <a:avLst/>
          </a:prstGeom>
          <a:noFill/>
        </p:spPr>
        <p:txBody>
          <a:bodyPr wrap="square" rtlCol="0">
            <a:spAutoFit/>
          </a:bodyPr>
          <a:lstStyle/>
          <a:p>
            <a:r>
              <a:rPr lang="en-US" dirty="0"/>
              <a:t>We use all </a:t>
            </a:r>
            <a:r>
              <a:rPr lang="en-US" dirty="0" smtClean="0"/>
              <a:t>the observed information </a:t>
            </a:r>
            <a:r>
              <a:rPr lang="en-US" dirty="0"/>
              <a:t>to drive </a:t>
            </a:r>
            <a:r>
              <a:rPr lang="en-US" dirty="0" smtClean="0"/>
              <a:t>and validate climate </a:t>
            </a:r>
            <a:r>
              <a:rPr lang="en-US" dirty="0"/>
              <a:t>model simulations of the 20</a:t>
            </a:r>
            <a:r>
              <a:rPr lang="en-US" baseline="30000" dirty="0"/>
              <a:t>th</a:t>
            </a:r>
            <a:r>
              <a:rPr lang="en-US" dirty="0"/>
              <a:t> Century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Summary of attribution</a:t>
            </a:r>
            <a:endParaRPr lang="en-US" dirty="0"/>
          </a:p>
        </p:txBody>
      </p:sp>
      <p:sp>
        <p:nvSpPr>
          <p:cNvPr id="3" name="Content Placeholder 2"/>
          <p:cNvSpPr>
            <a:spLocks noGrp="1"/>
          </p:cNvSpPr>
          <p:nvPr>
            <p:ph idx="1"/>
          </p:nvPr>
        </p:nvSpPr>
        <p:spPr/>
        <p:txBody>
          <a:bodyPr/>
          <a:lstStyle/>
          <a:p>
            <a:pPr>
              <a:defRPr/>
            </a:pPr>
            <a:r>
              <a:rPr lang="en-GB" sz="2400" dirty="0" smtClean="0"/>
              <a:t>Human influence has been detected in warming of the atmosphere and the ocean, in changes in the global water cycle, in reductions in snow and ice, in global mean sea level rise, and in changes in some climate extremes. </a:t>
            </a:r>
          </a:p>
          <a:p>
            <a:pPr>
              <a:defRPr/>
            </a:pPr>
            <a:r>
              <a:rPr lang="en-GB" sz="2400" dirty="0" smtClean="0"/>
              <a:t>This evidence for human influence has grown since AR4. It is </a:t>
            </a:r>
            <a:r>
              <a:rPr lang="en-GB" sz="2400" i="1" dirty="0" smtClean="0"/>
              <a:t>extremely likely </a:t>
            </a:r>
            <a:r>
              <a:rPr lang="en-GB" sz="2400" dirty="0" smtClean="0"/>
              <a:t>that human influence has been the dominant cause of the observed warming since the mid-20th century.</a:t>
            </a:r>
          </a:p>
          <a:p>
            <a:pPr>
              <a:defRPr/>
            </a:pPr>
            <a:r>
              <a:rPr lang="en-GB" sz="2400" dirty="0" smtClean="0">
                <a:latin typeface="Arial" panose="020B0604020202020204" pitchFamily="34" charset="0"/>
                <a:ea typeface="Calibri"/>
                <a:cs typeface="Arial" panose="020B0604020202020204" pitchFamily="34" charset="0"/>
              </a:rPr>
              <a:t>Confidence in this statement is increasing with improvements in models and data.</a:t>
            </a:r>
          </a:p>
          <a:p>
            <a:pPr>
              <a:defRPr/>
            </a:pP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cs typeface="+mj-cs"/>
              </a:rPr>
              <a:t>3. Making projections of the future</a:t>
            </a:r>
            <a:endParaRPr lang="en-US" dirty="0">
              <a:cs typeface="+mj-cs"/>
            </a:endParaRPr>
          </a:p>
        </p:txBody>
      </p:sp>
      <p:pic>
        <p:nvPicPr>
          <p:cNvPr id="35842" name="Picture 3"/>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2916238" y="2781300"/>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4"/>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4500563" y="2781300"/>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5"/>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6084888" y="2781300"/>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6"/>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7631113" y="2708275"/>
            <a:ext cx="1512887"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9"/>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2916238" y="1196975"/>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10"/>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4500563" y="1196975"/>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11"/>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6084888" y="1196975"/>
            <a:ext cx="1511300"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12"/>
          <p:cNvPicPr>
            <a:picLocks noChangeAspect="1"/>
          </p:cNvPicPr>
          <p:nvPr/>
        </p:nvPicPr>
        <p:blipFill>
          <a:blip r:embed="rId2" cstate="email">
            <a:alphaModFix amt="67000"/>
            <a:extLst>
              <a:ext uri="{28A0092B-C50C-407E-A947-70E740481C1C}">
                <a14:useLocalDpi xmlns:a14="http://schemas.microsoft.com/office/drawing/2010/main" val="0"/>
              </a:ext>
            </a:extLst>
          </a:blip>
          <a:srcRect/>
          <a:stretch>
            <a:fillRect/>
          </a:stretch>
        </p:blipFill>
        <p:spPr bwMode="auto">
          <a:xfrm>
            <a:off x="7631113" y="1196975"/>
            <a:ext cx="1512887" cy="1460500"/>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0" name="TextBox 13"/>
          <p:cNvSpPr txBox="1">
            <a:spLocks noChangeArrowheads="1"/>
          </p:cNvSpPr>
          <p:nvPr/>
        </p:nvSpPr>
        <p:spPr bwMode="auto">
          <a:xfrm>
            <a:off x="250825" y="1341438"/>
            <a:ext cx="2519363"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Many climate models</a:t>
            </a:r>
          </a:p>
          <a:p>
            <a:pPr eaLnBrk="1" hangingPunct="1"/>
            <a:endParaRPr lang="en-US"/>
          </a:p>
          <a:p>
            <a:pPr eaLnBrk="1" hangingPunct="1"/>
            <a:r>
              <a:rPr lang="en-US"/>
              <a:t>Driven with projections of future GHG and aerosols</a:t>
            </a:r>
          </a:p>
        </p:txBody>
      </p:sp>
      <p:pic>
        <p:nvPicPr>
          <p:cNvPr id="35851" name="Picture 1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79838" y="4365625"/>
            <a:ext cx="356235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15"/>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3850" y="4076700"/>
            <a:ext cx="24828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cs typeface="+mj-cs"/>
              </a:rPr>
              <a:t>Projections of the future: Global mean temperature</a:t>
            </a:r>
            <a:endParaRPr lang="en-US" dirty="0">
              <a:cs typeface="+mj-cs"/>
            </a:endParaRPr>
          </a:p>
        </p:txBody>
      </p:sp>
      <p:pic>
        <p:nvPicPr>
          <p:cNvPr id="3686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27784" y="1772816"/>
            <a:ext cx="6369150" cy="324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6868" name="TextBox 2"/>
          <p:cNvSpPr txBox="1">
            <a:spLocks noChangeArrowheads="1"/>
          </p:cNvSpPr>
          <p:nvPr/>
        </p:nvSpPr>
        <p:spPr bwMode="auto">
          <a:xfrm>
            <a:off x="1403350" y="5084763"/>
            <a:ext cx="74898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Global surface temperature change for the end of the 21st century is </a:t>
            </a:r>
            <a:r>
              <a:rPr lang="en-GB" sz="1800" i="1"/>
              <a:t>likely</a:t>
            </a:r>
            <a:r>
              <a:rPr lang="en-GB" sz="1800"/>
              <a:t> to exceed 1.5°C relative to 1850 to 1900 for all RCP scenarios except RCP2.6. It is </a:t>
            </a:r>
            <a:r>
              <a:rPr lang="en-GB" sz="1800" i="1"/>
              <a:t>likely</a:t>
            </a:r>
            <a:r>
              <a:rPr lang="en-GB" sz="1800"/>
              <a:t> to exceed 2°C for RCP6.0 and RCP8.5, and </a:t>
            </a:r>
            <a:r>
              <a:rPr lang="en-GB" sz="1800" i="1"/>
              <a:t>more likely than not</a:t>
            </a:r>
            <a:r>
              <a:rPr lang="en-GB" sz="1800"/>
              <a:t> to exceed 2°C for RCP4.5. </a:t>
            </a:r>
            <a:endParaRPr lang="en-US" sz="1800"/>
          </a:p>
        </p:txBody>
      </p:sp>
      <p:pic>
        <p:nvPicPr>
          <p:cNvPr id="6" name="Picture 14"/>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7504" y="1556792"/>
            <a:ext cx="2338140" cy="159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a:t>Projections of the future: </a:t>
            </a:r>
            <a:r>
              <a:rPr lang="en-US" dirty="0" smtClean="0"/>
              <a:t>Temperature and precipitation</a:t>
            </a:r>
            <a:endParaRPr lang="en-US" dirty="0"/>
          </a:p>
        </p:txBody>
      </p:sp>
      <p:grpSp>
        <p:nvGrpSpPr>
          <p:cNvPr id="37890" name="Group 2"/>
          <p:cNvGrpSpPr>
            <a:grpSpLocks/>
          </p:cNvGrpSpPr>
          <p:nvPr/>
        </p:nvGrpSpPr>
        <p:grpSpPr bwMode="auto">
          <a:xfrm>
            <a:off x="1258888" y="1268413"/>
            <a:ext cx="6665912" cy="4986337"/>
            <a:chOff x="1235687" y="908648"/>
            <a:chExt cx="6664675" cy="4985600"/>
          </a:xfrm>
        </p:grpSpPr>
        <p:pic>
          <p:nvPicPr>
            <p:cNvPr id="3789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35687" y="908648"/>
              <a:ext cx="6660000" cy="221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3"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40362" y="1220543"/>
              <a:ext cx="6660000" cy="467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642350" cy="792163"/>
          </a:xfrm>
        </p:spPr>
        <p:txBody>
          <a:bodyPr/>
          <a:lstStyle/>
          <a:p>
            <a:pPr>
              <a:defRPr/>
            </a:pPr>
            <a:r>
              <a:rPr lang="en-US" dirty="0" smtClean="0"/>
              <a:t>What to expect in the near future: Hiatus?</a:t>
            </a:r>
            <a:endParaRPr lang="en-US" dirty="0"/>
          </a:p>
        </p:txBody>
      </p:sp>
      <p:pic>
        <p:nvPicPr>
          <p:cNvPr id="39938" name="Picture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99792" y="727755"/>
            <a:ext cx="4608512" cy="6095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4283968" y="2204864"/>
            <a:ext cx="648072" cy="648072"/>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t>But climate model projections remain uncertain</a:t>
            </a:r>
            <a:endParaRPr lang="en-US" dirty="0"/>
          </a:p>
        </p:txBody>
      </p:sp>
      <p:pic>
        <p:nvPicPr>
          <p:cNvPr id="4096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388" y="1052513"/>
            <a:ext cx="5068887" cy="2163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A2models_europe_ppn_dj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19475" y="2924175"/>
            <a:ext cx="5514975"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4" name="Group 2"/>
          <p:cNvGrpSpPr>
            <a:grpSpLocks/>
          </p:cNvGrpSpPr>
          <p:nvPr/>
        </p:nvGrpSpPr>
        <p:grpSpPr bwMode="auto">
          <a:xfrm>
            <a:off x="611188" y="3500438"/>
            <a:ext cx="2520950" cy="2825750"/>
            <a:chOff x="1235687" y="908648"/>
            <a:chExt cx="6664675" cy="4985600"/>
          </a:xfrm>
        </p:grpSpPr>
        <p:pic>
          <p:nvPicPr>
            <p:cNvPr id="40965"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35687" y="908648"/>
              <a:ext cx="6660000" cy="221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6"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240362" y="1220543"/>
              <a:ext cx="6660000" cy="467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TextBox 2"/>
          <p:cNvSpPr txBox="1"/>
          <p:nvPr/>
        </p:nvSpPr>
        <p:spPr>
          <a:xfrm>
            <a:off x="5724128" y="1916832"/>
            <a:ext cx="3240360" cy="646331"/>
          </a:xfrm>
          <a:prstGeom prst="rect">
            <a:avLst/>
          </a:prstGeom>
          <a:noFill/>
        </p:spPr>
        <p:txBody>
          <a:bodyPr wrap="square" rtlCol="0">
            <a:spAutoFit/>
          </a:bodyPr>
          <a:lstStyle/>
          <a:p>
            <a:r>
              <a:rPr lang="en-US" dirty="0" smtClean="0"/>
              <a:t>Uncertainty problem for adaptation decision making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t>Why are climate model projections uncertain</a:t>
            </a:r>
            <a:endParaRPr lang="en-US" dirty="0"/>
          </a:p>
        </p:txBody>
      </p:sp>
      <p:grpSp>
        <p:nvGrpSpPr>
          <p:cNvPr id="44034" name="Group 8"/>
          <p:cNvGrpSpPr>
            <a:grpSpLocks/>
          </p:cNvGrpSpPr>
          <p:nvPr/>
        </p:nvGrpSpPr>
        <p:grpSpPr bwMode="auto">
          <a:xfrm>
            <a:off x="2484437" y="4071938"/>
            <a:ext cx="6435725" cy="2506662"/>
            <a:chOff x="329" y="2659"/>
            <a:chExt cx="4054" cy="1579"/>
          </a:xfrm>
        </p:grpSpPr>
        <p:pic>
          <p:nvPicPr>
            <p:cNvPr id="44037" name="Picture 9" descr="MODELEN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1" y="2659"/>
              <a:ext cx="2592" cy="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10"/>
            <p:cNvSpPr txBox="1">
              <a:spLocks noChangeArrowheads="1"/>
            </p:cNvSpPr>
            <p:nvPr/>
          </p:nvSpPr>
          <p:spPr bwMode="auto">
            <a:xfrm>
              <a:off x="329" y="2889"/>
              <a:ext cx="1293" cy="1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800" dirty="0"/>
                <a:t>Uncertainty in model </a:t>
              </a:r>
              <a:r>
                <a:rPr lang="en-GB" sz="2800" dirty="0" smtClean="0"/>
                <a:t>processes (feedbacks)</a:t>
              </a:r>
              <a:endParaRPr lang="en-GB" sz="2800" b="1" dirty="0"/>
            </a:p>
          </p:txBody>
        </p:sp>
      </p:grpSp>
      <p:pic>
        <p:nvPicPr>
          <p:cNvPr id="44035" name="Picture 1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00113" y="1341438"/>
            <a:ext cx="356235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Box 6"/>
          <p:cNvSpPr txBox="1">
            <a:spLocks noChangeArrowheads="1"/>
          </p:cNvSpPr>
          <p:nvPr/>
        </p:nvSpPr>
        <p:spPr bwMode="auto">
          <a:xfrm>
            <a:off x="4708496" y="1844824"/>
            <a:ext cx="44355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t>Uncertain future emissions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0"/>
            <a:ext cx="6875462"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471043" name="Picture 3" descr="greenland-lg"/>
          <p:cNvPicPr>
            <a:picLocks noChangeAspect="1" noChangeArrowheads="1"/>
          </p:cNvPicPr>
          <p:nvPr/>
        </p:nvPicPr>
        <p:blipFill>
          <a:blip r:embed="rId4" cstate="email">
            <a:extLst>
              <a:ext uri="{28A0092B-C50C-407E-A947-70E740481C1C}">
                <a14:useLocalDpi xmlns:a14="http://schemas.microsoft.com/office/drawing/2010/main" val="0"/>
              </a:ext>
            </a:extLst>
          </a:blip>
          <a:srcRect l="19124"/>
          <a:stretch>
            <a:fillRect/>
          </a:stretch>
        </p:blipFill>
        <p:spPr bwMode="auto">
          <a:xfrm>
            <a:off x="3886200" y="-304800"/>
            <a:ext cx="2255838"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44"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724525" y="1557338"/>
            <a:ext cx="2895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45" name="Picture 5" descr="amazon_rainforest_sea_of_gree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716463" y="3644900"/>
            <a:ext cx="324008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49" name="Picture 9" descr="clouds-1259"/>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00113" y="2997200"/>
            <a:ext cx="3276600"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51" name="Picture 11" descr="smog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87450" y="620713"/>
            <a:ext cx="2735263"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9">
            <a:alphaModFix amt="67000"/>
            <a:extLst>
              <a:ext uri="{28A0092B-C50C-407E-A947-70E740481C1C}">
                <a14:useLocalDpi xmlns:a14="http://schemas.microsoft.com/office/drawing/2010/main" val="0"/>
              </a:ext>
            </a:extLst>
          </a:blip>
          <a:srcRect/>
          <a:stretch>
            <a:fillRect/>
          </a:stretch>
        </p:blipFill>
        <p:spPr bwMode="auto">
          <a:xfrm>
            <a:off x="1116013" y="188913"/>
            <a:ext cx="6335712" cy="6119812"/>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71051"/>
                                        </p:tgtEl>
                                        <p:attrNameLst>
                                          <p:attrName>style.visibility</p:attrName>
                                        </p:attrNameLst>
                                      </p:cBhvr>
                                      <p:to>
                                        <p:strVal val="visible"/>
                                      </p:to>
                                    </p:set>
                                    <p:anim calcmode="lin" valueType="num">
                                      <p:cBhvr>
                                        <p:cTn id="7" dur="1000" fill="hold"/>
                                        <p:tgtEl>
                                          <p:spTgt spid="471051"/>
                                        </p:tgtEl>
                                        <p:attrNameLst>
                                          <p:attrName>ppt_w</p:attrName>
                                        </p:attrNameLst>
                                      </p:cBhvr>
                                      <p:tavLst>
                                        <p:tav tm="0">
                                          <p:val>
                                            <p:strVal val="#ppt_w*0.70"/>
                                          </p:val>
                                        </p:tav>
                                        <p:tav tm="100000">
                                          <p:val>
                                            <p:strVal val="#ppt_w"/>
                                          </p:val>
                                        </p:tav>
                                      </p:tavLst>
                                    </p:anim>
                                    <p:anim calcmode="lin" valueType="num">
                                      <p:cBhvr>
                                        <p:cTn id="8" dur="1000" fill="hold"/>
                                        <p:tgtEl>
                                          <p:spTgt spid="471051"/>
                                        </p:tgtEl>
                                        <p:attrNameLst>
                                          <p:attrName>ppt_h</p:attrName>
                                        </p:attrNameLst>
                                      </p:cBhvr>
                                      <p:tavLst>
                                        <p:tav tm="0">
                                          <p:val>
                                            <p:strVal val="#ppt_h"/>
                                          </p:val>
                                        </p:tav>
                                        <p:tav tm="100000">
                                          <p:val>
                                            <p:strVal val="#ppt_h"/>
                                          </p:val>
                                        </p:tav>
                                      </p:tavLst>
                                    </p:anim>
                                    <p:animEffect transition="in" filter="fade">
                                      <p:cBhvr>
                                        <p:cTn id="9" dur="1000"/>
                                        <p:tgtEl>
                                          <p:spTgt spid="47105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471049"/>
                                        </p:tgtEl>
                                        <p:attrNameLst>
                                          <p:attrName>style.visibility</p:attrName>
                                        </p:attrNameLst>
                                      </p:cBhvr>
                                      <p:to>
                                        <p:strVal val="visible"/>
                                      </p:to>
                                    </p:set>
                                    <p:anim calcmode="lin" valueType="num">
                                      <p:cBhvr>
                                        <p:cTn id="14" dur="1000" fill="hold"/>
                                        <p:tgtEl>
                                          <p:spTgt spid="471049"/>
                                        </p:tgtEl>
                                        <p:attrNameLst>
                                          <p:attrName>ppt_w</p:attrName>
                                        </p:attrNameLst>
                                      </p:cBhvr>
                                      <p:tavLst>
                                        <p:tav tm="0">
                                          <p:val>
                                            <p:strVal val="#ppt_w*0.70"/>
                                          </p:val>
                                        </p:tav>
                                        <p:tav tm="100000">
                                          <p:val>
                                            <p:strVal val="#ppt_w"/>
                                          </p:val>
                                        </p:tav>
                                      </p:tavLst>
                                    </p:anim>
                                    <p:anim calcmode="lin" valueType="num">
                                      <p:cBhvr>
                                        <p:cTn id="15" dur="1000" fill="hold"/>
                                        <p:tgtEl>
                                          <p:spTgt spid="471049"/>
                                        </p:tgtEl>
                                        <p:attrNameLst>
                                          <p:attrName>ppt_h</p:attrName>
                                        </p:attrNameLst>
                                      </p:cBhvr>
                                      <p:tavLst>
                                        <p:tav tm="0">
                                          <p:val>
                                            <p:strVal val="#ppt_h"/>
                                          </p:val>
                                        </p:tav>
                                        <p:tav tm="100000">
                                          <p:val>
                                            <p:strVal val="#ppt_h"/>
                                          </p:val>
                                        </p:tav>
                                      </p:tavLst>
                                    </p:anim>
                                    <p:animEffect transition="in" filter="fade">
                                      <p:cBhvr>
                                        <p:cTn id="16" dur="1000"/>
                                        <p:tgtEl>
                                          <p:spTgt spid="47104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471043"/>
                                        </p:tgtEl>
                                        <p:attrNameLst>
                                          <p:attrName>style.visibility</p:attrName>
                                        </p:attrNameLst>
                                      </p:cBhvr>
                                      <p:to>
                                        <p:strVal val="visible"/>
                                      </p:to>
                                    </p:set>
                                    <p:anim calcmode="lin" valueType="num">
                                      <p:cBhvr>
                                        <p:cTn id="21" dur="1000" fill="hold"/>
                                        <p:tgtEl>
                                          <p:spTgt spid="471043"/>
                                        </p:tgtEl>
                                        <p:attrNameLst>
                                          <p:attrName>ppt_w</p:attrName>
                                        </p:attrNameLst>
                                      </p:cBhvr>
                                      <p:tavLst>
                                        <p:tav tm="0">
                                          <p:val>
                                            <p:strVal val="#ppt_w*0.70"/>
                                          </p:val>
                                        </p:tav>
                                        <p:tav tm="100000">
                                          <p:val>
                                            <p:strVal val="#ppt_w"/>
                                          </p:val>
                                        </p:tav>
                                      </p:tavLst>
                                    </p:anim>
                                    <p:anim calcmode="lin" valueType="num">
                                      <p:cBhvr>
                                        <p:cTn id="22" dur="1000" fill="hold"/>
                                        <p:tgtEl>
                                          <p:spTgt spid="471043"/>
                                        </p:tgtEl>
                                        <p:attrNameLst>
                                          <p:attrName>ppt_h</p:attrName>
                                        </p:attrNameLst>
                                      </p:cBhvr>
                                      <p:tavLst>
                                        <p:tav tm="0">
                                          <p:val>
                                            <p:strVal val="#ppt_h"/>
                                          </p:val>
                                        </p:tav>
                                        <p:tav tm="100000">
                                          <p:val>
                                            <p:strVal val="#ppt_h"/>
                                          </p:val>
                                        </p:tav>
                                      </p:tavLst>
                                    </p:anim>
                                    <p:animEffect transition="in" filter="fade">
                                      <p:cBhvr>
                                        <p:cTn id="23" dur="1000"/>
                                        <p:tgtEl>
                                          <p:spTgt spid="47104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471045"/>
                                        </p:tgtEl>
                                        <p:attrNameLst>
                                          <p:attrName>style.visibility</p:attrName>
                                        </p:attrNameLst>
                                      </p:cBhvr>
                                      <p:to>
                                        <p:strVal val="visible"/>
                                      </p:to>
                                    </p:set>
                                    <p:anim calcmode="lin" valueType="num">
                                      <p:cBhvr>
                                        <p:cTn id="28" dur="1000" fill="hold"/>
                                        <p:tgtEl>
                                          <p:spTgt spid="471045"/>
                                        </p:tgtEl>
                                        <p:attrNameLst>
                                          <p:attrName>ppt_w</p:attrName>
                                        </p:attrNameLst>
                                      </p:cBhvr>
                                      <p:tavLst>
                                        <p:tav tm="0">
                                          <p:val>
                                            <p:strVal val="#ppt_w*0.70"/>
                                          </p:val>
                                        </p:tav>
                                        <p:tav tm="100000">
                                          <p:val>
                                            <p:strVal val="#ppt_w"/>
                                          </p:val>
                                        </p:tav>
                                      </p:tavLst>
                                    </p:anim>
                                    <p:anim calcmode="lin" valueType="num">
                                      <p:cBhvr>
                                        <p:cTn id="29" dur="1000" fill="hold"/>
                                        <p:tgtEl>
                                          <p:spTgt spid="471045"/>
                                        </p:tgtEl>
                                        <p:attrNameLst>
                                          <p:attrName>ppt_h</p:attrName>
                                        </p:attrNameLst>
                                      </p:cBhvr>
                                      <p:tavLst>
                                        <p:tav tm="0">
                                          <p:val>
                                            <p:strVal val="#ppt_h"/>
                                          </p:val>
                                        </p:tav>
                                        <p:tav tm="100000">
                                          <p:val>
                                            <p:strVal val="#ppt_h"/>
                                          </p:val>
                                        </p:tav>
                                      </p:tavLst>
                                    </p:anim>
                                    <p:animEffect transition="in" filter="fade">
                                      <p:cBhvr>
                                        <p:cTn id="30" dur="1000"/>
                                        <p:tgtEl>
                                          <p:spTgt spid="47104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471044"/>
                                        </p:tgtEl>
                                        <p:attrNameLst>
                                          <p:attrName>style.visibility</p:attrName>
                                        </p:attrNameLst>
                                      </p:cBhvr>
                                      <p:to>
                                        <p:strVal val="visible"/>
                                      </p:to>
                                    </p:set>
                                    <p:anim calcmode="lin" valueType="num">
                                      <p:cBhvr>
                                        <p:cTn id="35" dur="1000" fill="hold"/>
                                        <p:tgtEl>
                                          <p:spTgt spid="471044"/>
                                        </p:tgtEl>
                                        <p:attrNameLst>
                                          <p:attrName>ppt_w</p:attrName>
                                        </p:attrNameLst>
                                      </p:cBhvr>
                                      <p:tavLst>
                                        <p:tav tm="0">
                                          <p:val>
                                            <p:strVal val="#ppt_w*0.70"/>
                                          </p:val>
                                        </p:tav>
                                        <p:tav tm="100000">
                                          <p:val>
                                            <p:strVal val="#ppt_w"/>
                                          </p:val>
                                        </p:tav>
                                      </p:tavLst>
                                    </p:anim>
                                    <p:anim calcmode="lin" valueType="num">
                                      <p:cBhvr>
                                        <p:cTn id="36" dur="1000" fill="hold"/>
                                        <p:tgtEl>
                                          <p:spTgt spid="471044"/>
                                        </p:tgtEl>
                                        <p:attrNameLst>
                                          <p:attrName>ppt_h</p:attrName>
                                        </p:attrNameLst>
                                      </p:cBhvr>
                                      <p:tavLst>
                                        <p:tav tm="0">
                                          <p:val>
                                            <p:strVal val="#ppt_h"/>
                                          </p:val>
                                        </p:tav>
                                        <p:tav tm="100000">
                                          <p:val>
                                            <p:strVal val="#ppt_h"/>
                                          </p:val>
                                        </p:tav>
                                      </p:tavLst>
                                    </p:anim>
                                    <p:animEffect transition="in" filter="fade">
                                      <p:cBhvr>
                                        <p:cTn id="37" dur="1000"/>
                                        <p:tgtEl>
                                          <p:spTgt spid="4710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5" descr="TippingPoin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16013" y="692150"/>
            <a:ext cx="705643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7"/>
          <p:cNvSpPr txBox="1">
            <a:spLocks noChangeArrowheads="1"/>
          </p:cNvSpPr>
          <p:nvPr/>
        </p:nvSpPr>
        <p:spPr bwMode="auto">
          <a:xfrm>
            <a:off x="1908175" y="5805488"/>
            <a:ext cx="68024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2400" b="1" smtClean="0">
                <a:latin typeface="Comic Sans MS" charset="0"/>
                <a:cs typeface="+mn-cs"/>
              </a:rPr>
              <a:t>…</a:t>
            </a:r>
            <a:r>
              <a:rPr lang="en-GB" sz="2400" smtClean="0">
                <a:latin typeface="Comic Sans MS" charset="0"/>
                <a:cs typeface="+mn-cs"/>
              </a:rPr>
              <a:t>Can models represent crucial processes that might lead to </a:t>
            </a:r>
            <a:r>
              <a:rPr lang="ja-JP" altLang="en-GB" sz="2400" smtClean="0">
                <a:latin typeface="Comic Sans MS" charset="0"/>
                <a:cs typeface="+mn-cs"/>
              </a:rPr>
              <a:t>‘</a:t>
            </a:r>
            <a:r>
              <a:rPr lang="en-GB" sz="2400" smtClean="0">
                <a:latin typeface="Comic Sans MS" charset="0"/>
                <a:cs typeface="+mn-cs"/>
              </a:rPr>
              <a:t>tipping points</a:t>
            </a:r>
            <a:r>
              <a:rPr lang="ja-JP" altLang="en-GB" sz="2400" smtClean="0">
                <a:latin typeface="Comic Sans MS" charset="0"/>
                <a:cs typeface="+mn-cs"/>
              </a:rPr>
              <a:t>’</a:t>
            </a:r>
            <a:r>
              <a:rPr lang="en-GB" sz="2400" smtClean="0">
                <a:latin typeface="Comic Sans MS" charset="0"/>
                <a:cs typeface="+mn-cs"/>
              </a:rPr>
              <a:t>?</a:t>
            </a:r>
          </a:p>
        </p:txBody>
      </p:sp>
      <p:pic>
        <p:nvPicPr>
          <p:cNvPr id="922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96000"/>
            <a:ext cx="18669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9221" name="Text Box 10"/>
          <p:cNvSpPr txBox="1">
            <a:spLocks noChangeArrowheads="1"/>
          </p:cNvSpPr>
          <p:nvPr/>
        </p:nvSpPr>
        <p:spPr bwMode="auto">
          <a:xfrm>
            <a:off x="5538788" y="6491288"/>
            <a:ext cx="3602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i="1" smtClean="0">
                <a:cs typeface="+mn-cs"/>
              </a:rPr>
              <a:t>www.sussex.ac.uk/climatechange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1450"/>
            <a:ext cx="8675688" cy="1470025"/>
          </a:xfrm>
        </p:spPr>
        <p:txBody>
          <a:bodyPr/>
          <a:lstStyle/>
          <a:p>
            <a:pPr algn="l">
              <a:defRPr/>
            </a:pPr>
            <a:r>
              <a:rPr lang="en-US" sz="3200" b="1" dirty="0" smtClean="0">
                <a:solidFill>
                  <a:srgbClr val="0000FF"/>
                </a:solidFill>
              </a:rPr>
              <a:t>Aerosols are one of biggest uncertainties in climate change</a:t>
            </a:r>
            <a:endParaRPr lang="en-US" sz="3200" b="1" dirty="0">
              <a:solidFill>
                <a:srgbClr val="0000FF"/>
              </a:solidFill>
            </a:endParaRPr>
          </a:p>
        </p:txBody>
      </p:sp>
      <p:sp>
        <p:nvSpPr>
          <p:cNvPr id="3" name="Subtitle 2"/>
          <p:cNvSpPr>
            <a:spLocks noGrp="1"/>
          </p:cNvSpPr>
          <p:nvPr>
            <p:ph type="subTitle" idx="1"/>
          </p:nvPr>
        </p:nvSpPr>
        <p:spPr/>
        <p:txBody>
          <a:bodyPr/>
          <a:lstStyle/>
          <a:p>
            <a:pPr>
              <a:defRPr/>
            </a:pPr>
            <a:endParaRPr lang="en-US" dirty="0"/>
          </a:p>
        </p:txBody>
      </p:sp>
      <p:sp>
        <p:nvSpPr>
          <p:cNvPr id="49155" name="TextBox 7"/>
          <p:cNvSpPr txBox="1">
            <a:spLocks noChangeArrowheads="1"/>
          </p:cNvSpPr>
          <p:nvPr/>
        </p:nvSpPr>
        <p:spPr bwMode="auto">
          <a:xfrm>
            <a:off x="0" y="6486525"/>
            <a:ext cx="1717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i="1"/>
              <a:t>From IPCC 2013</a:t>
            </a:r>
          </a:p>
        </p:txBody>
      </p:sp>
      <p:pic>
        <p:nvPicPr>
          <p:cNvPr id="49156" name="Picture 4" descr="Screen Shot 2014-05-24 at 17.15.05.png"/>
          <p:cNvPicPr>
            <a:picLocks noChangeAspect="1"/>
          </p:cNvPicPr>
          <p:nvPr/>
        </p:nvPicPr>
        <p:blipFill>
          <a:blip r:embed="rId2">
            <a:extLst>
              <a:ext uri="{28A0092B-C50C-407E-A947-70E740481C1C}">
                <a14:useLocalDpi xmlns:a14="http://schemas.microsoft.com/office/drawing/2010/main" val="0"/>
              </a:ext>
            </a:extLst>
          </a:blip>
          <a:srcRect l="28133" t="15826" r="29312" b="26917"/>
          <a:stretch>
            <a:fillRect/>
          </a:stretch>
        </p:blipFill>
        <p:spPr bwMode="auto">
          <a:xfrm>
            <a:off x="755650" y="1125538"/>
            <a:ext cx="6985000" cy="54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Oval 8"/>
          <p:cNvSpPr>
            <a:spLocks noChangeArrowheads="1"/>
          </p:cNvSpPr>
          <p:nvPr/>
        </p:nvSpPr>
        <p:spPr bwMode="auto">
          <a:xfrm>
            <a:off x="3419475" y="3573463"/>
            <a:ext cx="1008063" cy="914400"/>
          </a:xfrm>
          <a:prstGeom prst="ellipse">
            <a:avLst/>
          </a:prstGeom>
          <a:solidFill>
            <a:schemeClr val="accent1">
              <a:alpha val="0"/>
            </a:schemeClr>
          </a:solidFill>
          <a:ln w="31750">
            <a:solidFill>
              <a:schemeClr val="tx1"/>
            </a:solidFill>
            <a:round/>
            <a:headEnd/>
            <a:tailEnd/>
          </a:ln>
        </p:spPr>
        <p:txBody>
          <a:bodyPr/>
          <a:lstStyle/>
          <a:p>
            <a:pPr eaLnBrk="0" hangingPunct="0"/>
            <a:endParaRPr lang="en-US" sz="2200">
              <a:latin typeface="Century Gothic"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1"/>
          <p:cNvSpPr>
            <a:spLocks noChangeArrowheads="1"/>
          </p:cNvSpPr>
          <p:nvPr/>
        </p:nvSpPr>
        <p:spPr bwMode="auto">
          <a:xfrm>
            <a:off x="0" y="5876925"/>
            <a:ext cx="4427538" cy="981075"/>
          </a:xfrm>
          <a:prstGeom prst="rect">
            <a:avLst/>
          </a:prstGeom>
          <a:solidFill>
            <a:schemeClr val="tx2">
              <a:lumMod val="60000"/>
              <a:lumOff val="40000"/>
            </a:schemeClr>
          </a:solidFill>
          <a:ln w="9525" algn="ctr">
            <a:noFill/>
            <a:round/>
            <a:headEnd/>
            <a:tailEnd/>
          </a:ln>
        </p:spPr>
        <p:txBody>
          <a:bodyPr/>
          <a:lstStyle/>
          <a:p>
            <a:pPr>
              <a:defRPr/>
            </a:pPr>
            <a:endParaRPr lang="en-US"/>
          </a:p>
        </p:txBody>
      </p:sp>
      <p:sp>
        <p:nvSpPr>
          <p:cNvPr id="4" name="Rectangle 3"/>
          <p:cNvSpPr/>
          <p:nvPr/>
        </p:nvSpPr>
        <p:spPr bwMode="auto">
          <a:xfrm>
            <a:off x="2123728" y="3212976"/>
            <a:ext cx="5328592" cy="1584176"/>
          </a:xfrm>
          <a:prstGeom prst="rect">
            <a:avLst/>
          </a:prstGeom>
          <a:solidFill>
            <a:schemeClr val="accent6">
              <a:lumMod val="75000"/>
            </a:schemeClr>
          </a:solidFill>
          <a:ln w="9525" cap="flat" cmpd="sng" algn="ctr">
            <a:noFill/>
            <a:prstDash val="solid"/>
            <a:round/>
            <a:headEnd type="none" w="med" len="med"/>
            <a:tailEnd type="none" w="med" len="med"/>
          </a:ln>
          <a:effectLst>
            <a:softEdge rad="317500"/>
          </a:effectLst>
        </p:spPr>
        <p:txBody>
          <a:bodyPr/>
          <a:lstStyle/>
          <a:p>
            <a:pPr>
              <a:defRPr/>
            </a:pPr>
            <a:endParaRPr lang="en-GB">
              <a:latin typeface="Century Gothic" pitchFamily="28" charset="0"/>
              <a:ea typeface="ＭＳ Ｐゴシック" pitchFamily="28" charset="-128"/>
            </a:endParaRPr>
          </a:p>
        </p:txBody>
      </p:sp>
      <p:cxnSp>
        <p:nvCxnSpPr>
          <p:cNvPr id="6" name="Straight Arrow Connector 5"/>
          <p:cNvCxnSpPr/>
          <p:nvPr/>
        </p:nvCxnSpPr>
        <p:spPr bwMode="auto">
          <a:xfrm rot="16200000" flipH="1">
            <a:off x="1943894" y="1737519"/>
            <a:ext cx="2663825" cy="1582737"/>
          </a:xfrm>
          <a:prstGeom prst="straightConnector1">
            <a:avLst/>
          </a:prstGeom>
          <a:ln w="127000">
            <a:solidFill>
              <a:srgbClr val="FFFF00"/>
            </a:solidFill>
            <a:headEnd type="none" w="med" len="med"/>
            <a:tailEnd type="arrow"/>
          </a:ln>
        </p:spPr>
        <p:style>
          <a:lnRef idx="3">
            <a:schemeClr val="accent4"/>
          </a:lnRef>
          <a:fillRef idx="0">
            <a:schemeClr val="accent4"/>
          </a:fillRef>
          <a:effectRef idx="2">
            <a:schemeClr val="accent4"/>
          </a:effectRef>
          <a:fontRef idx="minor">
            <a:schemeClr val="tx1"/>
          </a:fontRef>
        </p:style>
      </p:cxnSp>
      <p:cxnSp>
        <p:nvCxnSpPr>
          <p:cNvPr id="50182" name="Straight Arrow Connector 10"/>
          <p:cNvCxnSpPr>
            <a:cxnSpLocks noChangeShapeType="1"/>
          </p:cNvCxnSpPr>
          <p:nvPr/>
        </p:nvCxnSpPr>
        <p:spPr bwMode="auto">
          <a:xfrm rot="5400000" flipH="1" flipV="1">
            <a:off x="3708400" y="3284538"/>
            <a:ext cx="576263" cy="1587"/>
          </a:xfrm>
          <a:prstGeom prst="straightConnector1">
            <a:avLst/>
          </a:prstGeom>
          <a:noFill/>
          <a:ln w="9525">
            <a:solidFill>
              <a:srgbClr val="FFFF00"/>
            </a:solidFill>
            <a:round/>
            <a:headEnd/>
            <a:tailEnd type="arrow" w="med" len="med"/>
          </a:ln>
          <a:extLst>
            <a:ext uri="{909E8E84-426E-40DD-AFC4-6F175D3DCCD1}">
              <a14:hiddenFill xmlns:a14="http://schemas.microsoft.com/office/drawing/2010/main">
                <a:noFill/>
              </a14:hiddenFill>
            </a:ext>
          </a:extLst>
        </p:spPr>
      </p:cxnSp>
      <p:cxnSp>
        <p:nvCxnSpPr>
          <p:cNvPr id="50183" name="Straight Arrow Connector 12"/>
          <p:cNvCxnSpPr>
            <a:cxnSpLocks noChangeShapeType="1"/>
          </p:cNvCxnSpPr>
          <p:nvPr/>
        </p:nvCxnSpPr>
        <p:spPr bwMode="auto">
          <a:xfrm rot="5400000" flipH="1" flipV="1">
            <a:off x="4103687" y="3321051"/>
            <a:ext cx="288925" cy="215900"/>
          </a:xfrm>
          <a:prstGeom prst="straightConnector1">
            <a:avLst/>
          </a:prstGeom>
          <a:noFill/>
          <a:ln w="9525">
            <a:solidFill>
              <a:srgbClr val="FFFF00"/>
            </a:solidFill>
            <a:round/>
            <a:headEnd/>
            <a:tailEnd type="arrow" w="med" len="med"/>
          </a:ln>
          <a:extLst>
            <a:ext uri="{909E8E84-426E-40DD-AFC4-6F175D3DCCD1}">
              <a14:hiddenFill xmlns:a14="http://schemas.microsoft.com/office/drawing/2010/main">
                <a:noFill/>
              </a14:hiddenFill>
            </a:ext>
          </a:extLst>
        </p:spPr>
      </p:cxnSp>
      <p:cxnSp>
        <p:nvCxnSpPr>
          <p:cNvPr id="50184" name="Straight Arrow Connector 14"/>
          <p:cNvCxnSpPr>
            <a:cxnSpLocks noChangeShapeType="1"/>
          </p:cNvCxnSpPr>
          <p:nvPr/>
        </p:nvCxnSpPr>
        <p:spPr bwMode="auto">
          <a:xfrm rot="10800000">
            <a:off x="3492500" y="3429000"/>
            <a:ext cx="287338" cy="215900"/>
          </a:xfrm>
          <a:prstGeom prst="straightConnector1">
            <a:avLst/>
          </a:prstGeom>
          <a:noFill/>
          <a:ln w="9525">
            <a:solidFill>
              <a:srgbClr val="FFFF00"/>
            </a:solidFill>
            <a:round/>
            <a:headEnd/>
            <a:tailEnd type="arrow" w="med" len="med"/>
          </a:ln>
          <a:extLst>
            <a:ext uri="{909E8E84-426E-40DD-AFC4-6F175D3DCCD1}">
              <a14:hiddenFill xmlns:a14="http://schemas.microsoft.com/office/drawing/2010/main">
                <a:noFill/>
              </a14:hiddenFill>
            </a:ext>
          </a:extLst>
        </p:spPr>
      </p:cxnSp>
      <p:cxnSp>
        <p:nvCxnSpPr>
          <p:cNvPr id="50185" name="Straight Arrow Connector 16"/>
          <p:cNvCxnSpPr>
            <a:cxnSpLocks noChangeShapeType="1"/>
          </p:cNvCxnSpPr>
          <p:nvPr/>
        </p:nvCxnSpPr>
        <p:spPr bwMode="auto">
          <a:xfrm rot="5400000">
            <a:off x="3672681" y="3969544"/>
            <a:ext cx="287338" cy="215900"/>
          </a:xfrm>
          <a:prstGeom prst="straightConnector1">
            <a:avLst/>
          </a:prstGeom>
          <a:noFill/>
          <a:ln w="9525">
            <a:solidFill>
              <a:srgbClr val="FFFF00"/>
            </a:solidFill>
            <a:round/>
            <a:headEnd/>
            <a:tailEnd type="arrow" w="med" len="med"/>
          </a:ln>
          <a:extLst>
            <a:ext uri="{909E8E84-426E-40DD-AFC4-6F175D3DCCD1}">
              <a14:hiddenFill xmlns:a14="http://schemas.microsoft.com/office/drawing/2010/main">
                <a:noFill/>
              </a14:hiddenFill>
            </a:ext>
          </a:extLst>
        </p:spPr>
      </p:cxnSp>
      <p:cxnSp>
        <p:nvCxnSpPr>
          <p:cNvPr id="50186" name="Straight Arrow Connector 18"/>
          <p:cNvCxnSpPr>
            <a:cxnSpLocks noChangeShapeType="1"/>
          </p:cNvCxnSpPr>
          <p:nvPr/>
        </p:nvCxnSpPr>
        <p:spPr bwMode="auto">
          <a:xfrm rot="16200000" flipH="1">
            <a:off x="4067175" y="3860800"/>
            <a:ext cx="288925" cy="288925"/>
          </a:xfrm>
          <a:prstGeom prst="straightConnector1">
            <a:avLst/>
          </a:prstGeom>
          <a:noFill/>
          <a:ln w="9525">
            <a:solidFill>
              <a:srgbClr val="FFFF00"/>
            </a:solidFill>
            <a:round/>
            <a:headEnd/>
            <a:tailEnd type="arrow" w="med" len="med"/>
          </a:ln>
          <a:extLst>
            <a:ext uri="{909E8E84-426E-40DD-AFC4-6F175D3DCCD1}">
              <a14:hiddenFill xmlns:a14="http://schemas.microsoft.com/office/drawing/2010/main">
                <a:noFill/>
              </a14:hiddenFill>
            </a:ext>
          </a:extLst>
        </p:spPr>
      </p:cxnSp>
      <p:cxnSp>
        <p:nvCxnSpPr>
          <p:cNvPr id="50187" name="Straight Arrow Connector 20"/>
          <p:cNvCxnSpPr>
            <a:cxnSpLocks noChangeShapeType="1"/>
          </p:cNvCxnSpPr>
          <p:nvPr/>
        </p:nvCxnSpPr>
        <p:spPr bwMode="auto">
          <a:xfrm rot="5400000">
            <a:off x="3348832" y="5083969"/>
            <a:ext cx="1295400" cy="1587"/>
          </a:xfrm>
          <a:prstGeom prst="straightConnector1">
            <a:avLst/>
          </a:prstGeom>
          <a:noFill/>
          <a:ln w="57150">
            <a:solidFill>
              <a:srgbClr val="FFFF00"/>
            </a:solidFill>
            <a:round/>
            <a:headEnd/>
            <a:tailEnd type="arrow" w="med" len="med"/>
          </a:ln>
          <a:extLst>
            <a:ext uri="{909E8E84-426E-40DD-AFC4-6F175D3DCCD1}">
              <a14:hiddenFill xmlns:a14="http://schemas.microsoft.com/office/drawing/2010/main">
                <a:noFill/>
              </a14:hiddenFill>
            </a:ext>
          </a:extLst>
        </p:spPr>
      </p:cxnSp>
      <p:sp>
        <p:nvSpPr>
          <p:cNvPr id="50188" name="Rectangle 21"/>
          <p:cNvSpPr>
            <a:spLocks noChangeArrowheads="1"/>
          </p:cNvSpPr>
          <p:nvPr/>
        </p:nvSpPr>
        <p:spPr bwMode="auto">
          <a:xfrm>
            <a:off x="4356100" y="5734050"/>
            <a:ext cx="4787900" cy="1123950"/>
          </a:xfrm>
          <a:prstGeom prst="rect">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cxnSp>
        <p:nvCxnSpPr>
          <p:cNvPr id="50189" name="Curved Connector 26"/>
          <p:cNvCxnSpPr>
            <a:cxnSpLocks noChangeShapeType="1"/>
          </p:cNvCxnSpPr>
          <p:nvPr/>
        </p:nvCxnSpPr>
        <p:spPr bwMode="auto">
          <a:xfrm rot="5400000" flipH="1" flipV="1">
            <a:off x="4211638" y="4940300"/>
            <a:ext cx="1728788" cy="1587"/>
          </a:xfrm>
          <a:prstGeom prst="curvedConnector3">
            <a:avLst>
              <a:gd name="adj1" fmla="val 50000"/>
            </a:avLst>
          </a:prstGeom>
          <a:noFill/>
          <a:ln w="1016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50190" name="Straight Arrow Connector 30"/>
          <p:cNvCxnSpPr>
            <a:cxnSpLocks noChangeShapeType="1"/>
          </p:cNvCxnSpPr>
          <p:nvPr/>
        </p:nvCxnSpPr>
        <p:spPr bwMode="auto">
          <a:xfrm rot="5400000" flipH="1" flipV="1">
            <a:off x="3851275" y="2420938"/>
            <a:ext cx="2449513" cy="1587"/>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33" name="Oval 32"/>
          <p:cNvSpPr/>
          <p:nvPr/>
        </p:nvSpPr>
        <p:spPr bwMode="auto">
          <a:xfrm>
            <a:off x="4644008" y="3645024"/>
            <a:ext cx="864096" cy="432048"/>
          </a:xfrm>
          <a:prstGeom prst="ellipse">
            <a:avLst/>
          </a:prstGeom>
          <a:solidFill>
            <a:srgbClr val="FF0000"/>
          </a:solidFill>
          <a:ln w="9525" cap="flat" cmpd="sng" algn="ctr">
            <a:noFill/>
            <a:prstDash val="solid"/>
            <a:round/>
            <a:headEnd type="none" w="med" len="med"/>
            <a:tailEnd type="none" w="med" len="med"/>
          </a:ln>
          <a:effectLst>
            <a:softEdge rad="31750"/>
          </a:effectLst>
        </p:spPr>
        <p:txBody>
          <a:bodyPr/>
          <a:lstStyle/>
          <a:p>
            <a:pPr>
              <a:defRPr/>
            </a:pPr>
            <a:endParaRPr lang="en-GB">
              <a:latin typeface="Century Gothic" pitchFamily="28" charset="0"/>
              <a:ea typeface="ＭＳ Ｐゴシック" pitchFamily="28" charset="-128"/>
            </a:endParaRPr>
          </a:p>
        </p:txBody>
      </p:sp>
      <p:sp>
        <p:nvSpPr>
          <p:cNvPr id="34" name="Cloud 33"/>
          <p:cNvSpPr/>
          <p:nvPr/>
        </p:nvSpPr>
        <p:spPr bwMode="auto">
          <a:xfrm>
            <a:off x="5943600" y="3505200"/>
            <a:ext cx="1152128" cy="1008112"/>
          </a:xfrm>
          <a:prstGeom prst="cloud">
            <a:avLst/>
          </a:prstGeom>
          <a:solidFill>
            <a:schemeClr val="bg1">
              <a:lumMod val="85000"/>
            </a:schemeClr>
          </a:solidFill>
          <a:ln w="9525" cap="flat" cmpd="sng" algn="ctr">
            <a:noFill/>
            <a:prstDash val="solid"/>
            <a:round/>
            <a:headEnd type="none" w="med" len="med"/>
            <a:tailEnd type="none" w="med" len="med"/>
          </a:ln>
          <a:effectLst>
            <a:softEdge rad="12700"/>
          </a:effectLst>
        </p:spPr>
        <p:txBody>
          <a:bodyPr/>
          <a:lstStyle/>
          <a:p>
            <a:pPr>
              <a:defRPr/>
            </a:pPr>
            <a:endParaRPr lang="en-GB">
              <a:latin typeface="Century Gothic" pitchFamily="28" charset="0"/>
              <a:ea typeface="ＭＳ Ｐゴシック" pitchFamily="28" charset="-128"/>
            </a:endParaRPr>
          </a:p>
        </p:txBody>
      </p:sp>
      <p:sp>
        <p:nvSpPr>
          <p:cNvPr id="35" name="Cloud 34"/>
          <p:cNvSpPr/>
          <p:nvPr/>
        </p:nvSpPr>
        <p:spPr bwMode="auto">
          <a:xfrm>
            <a:off x="7391400" y="3505200"/>
            <a:ext cx="1141512" cy="1092696"/>
          </a:xfrm>
          <a:prstGeom prst="cloud">
            <a:avLst/>
          </a:prstGeom>
          <a:solidFill>
            <a:schemeClr val="bg1">
              <a:lumMod val="75000"/>
            </a:schemeClr>
          </a:solidFill>
          <a:ln w="9525" cap="flat" cmpd="sng" algn="ctr">
            <a:noFill/>
            <a:prstDash val="solid"/>
            <a:round/>
            <a:headEnd type="none" w="med" len="med"/>
            <a:tailEnd type="none" w="med" len="med"/>
          </a:ln>
          <a:effectLst>
            <a:softEdge rad="12700"/>
          </a:effectLst>
        </p:spPr>
        <p:txBody>
          <a:bodyPr/>
          <a:lstStyle/>
          <a:p>
            <a:pPr>
              <a:defRPr/>
            </a:pPr>
            <a:endParaRPr lang="en-GB">
              <a:latin typeface="Century Gothic" pitchFamily="28" charset="0"/>
              <a:ea typeface="ＭＳ Ｐゴシック" pitchFamily="28" charset="-128"/>
            </a:endParaRPr>
          </a:p>
        </p:txBody>
      </p:sp>
      <p:cxnSp>
        <p:nvCxnSpPr>
          <p:cNvPr id="50200" name="Straight Connector 38"/>
          <p:cNvCxnSpPr>
            <a:cxnSpLocks noChangeShapeType="1"/>
          </p:cNvCxnSpPr>
          <p:nvPr/>
        </p:nvCxnSpPr>
        <p:spPr bwMode="auto">
          <a:xfrm rot="16200000" flipH="1">
            <a:off x="7920038" y="4473575"/>
            <a:ext cx="865188" cy="5032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201" name="Straight Connector 40"/>
          <p:cNvCxnSpPr>
            <a:cxnSpLocks noChangeShapeType="1"/>
          </p:cNvCxnSpPr>
          <p:nvPr/>
        </p:nvCxnSpPr>
        <p:spPr bwMode="auto">
          <a:xfrm rot="16200000" flipH="1">
            <a:off x="8280400" y="4471988"/>
            <a:ext cx="792163" cy="4333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202" name="Straight Connector 42"/>
          <p:cNvCxnSpPr>
            <a:cxnSpLocks noChangeShapeType="1"/>
          </p:cNvCxnSpPr>
          <p:nvPr/>
        </p:nvCxnSpPr>
        <p:spPr bwMode="auto">
          <a:xfrm rot="16200000" flipH="1">
            <a:off x="6220618" y="4599782"/>
            <a:ext cx="792163"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203" name="Straight Connector 43"/>
          <p:cNvCxnSpPr>
            <a:cxnSpLocks noChangeShapeType="1"/>
          </p:cNvCxnSpPr>
          <p:nvPr/>
        </p:nvCxnSpPr>
        <p:spPr bwMode="auto">
          <a:xfrm rot="16200000" flipH="1">
            <a:off x="6601618" y="4599782"/>
            <a:ext cx="792163"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204" name="Straight Connector 44"/>
          <p:cNvCxnSpPr>
            <a:cxnSpLocks noChangeShapeType="1"/>
          </p:cNvCxnSpPr>
          <p:nvPr/>
        </p:nvCxnSpPr>
        <p:spPr bwMode="auto">
          <a:xfrm rot="16200000" flipH="1">
            <a:off x="7416007" y="4617244"/>
            <a:ext cx="792162"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205" name="Straight Connector 45"/>
          <p:cNvCxnSpPr>
            <a:cxnSpLocks noChangeShapeType="1"/>
          </p:cNvCxnSpPr>
          <p:nvPr/>
        </p:nvCxnSpPr>
        <p:spPr bwMode="auto">
          <a:xfrm rot="16200000" flipH="1">
            <a:off x="7704932" y="4617244"/>
            <a:ext cx="792162" cy="431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8222" name="TextBox 46"/>
          <p:cNvSpPr txBox="1">
            <a:spLocks noChangeArrowheads="1"/>
          </p:cNvSpPr>
          <p:nvPr/>
        </p:nvSpPr>
        <p:spPr bwMode="auto">
          <a:xfrm>
            <a:off x="323850" y="1052513"/>
            <a:ext cx="2066925" cy="461962"/>
          </a:xfrm>
          <a:prstGeom prst="rect">
            <a:avLst/>
          </a:prstGeom>
          <a:noFill/>
          <a:ln w="9525">
            <a:noFill/>
            <a:miter lim="800000"/>
            <a:headEnd/>
            <a:tailEnd/>
          </a:ln>
        </p:spPr>
        <p:txBody>
          <a:bodyPr wrap="none">
            <a:spAutoFit/>
          </a:bodyPr>
          <a:lstStyle/>
          <a:p>
            <a:pPr>
              <a:defRPr/>
            </a:pPr>
            <a:r>
              <a:rPr lang="en-GB" sz="2400" b="1" dirty="0"/>
              <a:t>Solar radiation </a:t>
            </a:r>
            <a:endParaRPr lang="en-GB" sz="2400" b="1" dirty="0">
              <a:solidFill>
                <a:schemeClr val="accent1">
                  <a:lumMod val="75000"/>
                </a:schemeClr>
              </a:solidFill>
            </a:endParaRPr>
          </a:p>
        </p:txBody>
      </p:sp>
      <p:sp>
        <p:nvSpPr>
          <p:cNvPr id="50207" name="TextBox 47"/>
          <p:cNvSpPr txBox="1">
            <a:spLocks noChangeArrowheads="1"/>
          </p:cNvSpPr>
          <p:nvPr/>
        </p:nvSpPr>
        <p:spPr bwMode="auto">
          <a:xfrm>
            <a:off x="3962400" y="762000"/>
            <a:ext cx="2454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b="1"/>
              <a:t>Infrared radiation</a:t>
            </a:r>
            <a:endParaRPr lang="en-GB" b="1">
              <a:solidFill>
                <a:srgbClr val="376092"/>
              </a:solidFill>
            </a:endParaRPr>
          </a:p>
        </p:txBody>
      </p:sp>
      <p:cxnSp>
        <p:nvCxnSpPr>
          <p:cNvPr id="49" name="Straight Arrow Connector 48"/>
          <p:cNvCxnSpPr/>
          <p:nvPr/>
        </p:nvCxnSpPr>
        <p:spPr bwMode="auto">
          <a:xfrm rot="16200000" flipH="1">
            <a:off x="-900112" y="2241550"/>
            <a:ext cx="4392612" cy="2592388"/>
          </a:xfrm>
          <a:prstGeom prst="straightConnector1">
            <a:avLst/>
          </a:prstGeom>
          <a:ln w="127000">
            <a:solidFill>
              <a:srgbClr val="FFFF00"/>
            </a:solidFill>
            <a:headEnd type="none" w="med" len="med"/>
            <a:tailEnd type="arrow"/>
          </a:ln>
        </p:spPr>
        <p:style>
          <a:lnRef idx="3">
            <a:schemeClr val="accent4"/>
          </a:lnRef>
          <a:fillRef idx="0">
            <a:schemeClr val="accent4"/>
          </a:fillRef>
          <a:effectRef idx="2">
            <a:schemeClr val="accent4"/>
          </a:effectRef>
          <a:fontRef idx="minor">
            <a:schemeClr val="tx1"/>
          </a:fontRef>
        </p:style>
      </p:cxnSp>
      <p:cxnSp>
        <p:nvCxnSpPr>
          <p:cNvPr id="37" name="Curved Connector 51"/>
          <p:cNvCxnSpPr>
            <a:cxnSpLocks noChangeShapeType="1"/>
          </p:cNvCxnSpPr>
          <p:nvPr/>
        </p:nvCxnSpPr>
        <p:spPr bwMode="auto">
          <a:xfrm rot="5400000">
            <a:off x="2582068" y="5114132"/>
            <a:ext cx="1465263" cy="228600"/>
          </a:xfrm>
          <a:prstGeom prst="curvedConnector3">
            <a:avLst>
              <a:gd name="adj1" fmla="val 50000"/>
            </a:avLst>
          </a:prstGeom>
          <a:noFill/>
          <a:ln w="28575" cmpd="sng" algn="ctr">
            <a:solidFill>
              <a:schemeClr val="accent6">
                <a:lumMod val="50000"/>
              </a:schemeClr>
            </a:solidFill>
            <a:round/>
            <a:headEnd/>
            <a:tailEnd type="arrow" w="med" len="med"/>
          </a:ln>
        </p:spPr>
      </p:cxnSp>
      <p:sp>
        <p:nvSpPr>
          <p:cNvPr id="39" name="TextBox 46"/>
          <p:cNvSpPr txBox="1">
            <a:spLocks noChangeArrowheads="1"/>
          </p:cNvSpPr>
          <p:nvPr/>
        </p:nvSpPr>
        <p:spPr bwMode="auto">
          <a:xfrm>
            <a:off x="5486400" y="2895600"/>
            <a:ext cx="2443163" cy="461963"/>
          </a:xfrm>
          <a:prstGeom prst="rect">
            <a:avLst/>
          </a:prstGeom>
          <a:noFill/>
          <a:ln w="9525">
            <a:noFill/>
            <a:miter lim="800000"/>
            <a:headEnd/>
            <a:tailEnd/>
          </a:ln>
        </p:spPr>
        <p:txBody>
          <a:bodyPr wrap="none">
            <a:spAutoFit/>
          </a:bodyPr>
          <a:lstStyle/>
          <a:p>
            <a:pPr>
              <a:defRPr/>
            </a:pPr>
            <a:r>
              <a:rPr lang="en-GB" sz="2400" b="1" dirty="0"/>
              <a:t>Cloud and rainfall</a:t>
            </a:r>
            <a:endParaRPr lang="en-GB" sz="2400" b="1" dirty="0">
              <a:solidFill>
                <a:schemeClr val="accent1">
                  <a:lumMod val="75000"/>
                </a:schemeClr>
              </a:solidFill>
            </a:endParaRPr>
          </a:p>
        </p:txBody>
      </p:sp>
      <p:cxnSp>
        <p:nvCxnSpPr>
          <p:cNvPr id="41" name="Curved Connector 51"/>
          <p:cNvCxnSpPr>
            <a:cxnSpLocks noChangeShapeType="1"/>
          </p:cNvCxnSpPr>
          <p:nvPr/>
        </p:nvCxnSpPr>
        <p:spPr bwMode="auto">
          <a:xfrm rot="5400000">
            <a:off x="3953668" y="5114132"/>
            <a:ext cx="1465263" cy="228600"/>
          </a:xfrm>
          <a:prstGeom prst="curvedConnector3">
            <a:avLst>
              <a:gd name="adj1" fmla="val 50000"/>
            </a:avLst>
          </a:prstGeom>
          <a:noFill/>
          <a:ln w="28575" cmpd="sng" algn="ctr">
            <a:solidFill>
              <a:schemeClr val="accent6">
                <a:lumMod val="50000"/>
              </a:schemeClr>
            </a:solidFill>
            <a:round/>
            <a:headEnd/>
            <a:tailEnd type="arrow" w="med" len="med"/>
          </a:ln>
        </p:spPr>
      </p:cxnSp>
      <p:cxnSp>
        <p:nvCxnSpPr>
          <p:cNvPr id="42" name="Curved Connector 51"/>
          <p:cNvCxnSpPr>
            <a:cxnSpLocks noChangeShapeType="1"/>
          </p:cNvCxnSpPr>
          <p:nvPr/>
        </p:nvCxnSpPr>
        <p:spPr bwMode="auto">
          <a:xfrm rot="5400000">
            <a:off x="5172868" y="5114132"/>
            <a:ext cx="1465263" cy="228600"/>
          </a:xfrm>
          <a:prstGeom prst="curvedConnector3">
            <a:avLst>
              <a:gd name="adj1" fmla="val 50000"/>
            </a:avLst>
          </a:prstGeom>
          <a:noFill/>
          <a:ln w="28575" cmpd="sng" algn="ctr">
            <a:solidFill>
              <a:schemeClr val="accent6">
                <a:lumMod val="50000"/>
              </a:schemeClr>
            </a:solidFill>
            <a:round/>
            <a:headEnd/>
            <a:tailEnd type="arrow" w="med" len="med"/>
          </a:ln>
        </p:spPr>
      </p:cxnSp>
      <p:sp>
        <p:nvSpPr>
          <p:cNvPr id="2" name="TextBox 1"/>
          <p:cNvSpPr txBox="1"/>
          <p:nvPr/>
        </p:nvSpPr>
        <p:spPr>
          <a:xfrm>
            <a:off x="1979613" y="1916113"/>
            <a:ext cx="6245225" cy="523875"/>
          </a:xfrm>
          <a:prstGeom prst="rect">
            <a:avLst/>
          </a:prstGeom>
          <a:solidFill>
            <a:schemeClr val="tx2">
              <a:lumMod val="20000"/>
              <a:lumOff val="80000"/>
              <a:alpha val="56000"/>
            </a:schemeClr>
          </a:solidFill>
        </p:spPr>
        <p:txBody>
          <a:bodyPr wrap="none">
            <a:spAutoFit/>
          </a:bodyPr>
          <a:lstStyle/>
          <a:p>
            <a:pPr>
              <a:defRPr/>
            </a:pPr>
            <a:r>
              <a:rPr lang="en-US" sz="2800" b="1" dirty="0"/>
              <a:t>On balance dust aerosols cool the planet</a:t>
            </a:r>
          </a:p>
        </p:txBody>
      </p:sp>
      <p:sp>
        <p:nvSpPr>
          <p:cNvPr id="8226" name="TextBox 52"/>
          <p:cNvSpPr txBox="1">
            <a:spLocks noChangeArrowheads="1"/>
          </p:cNvSpPr>
          <p:nvPr/>
        </p:nvSpPr>
        <p:spPr bwMode="auto">
          <a:xfrm>
            <a:off x="1403350" y="5943600"/>
            <a:ext cx="66976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b="1"/>
              <a:t> Fertiliser of land and ocean: Dust deposition inputs nutrients (Iron, Potassium, Phosphorus etc)</a:t>
            </a:r>
            <a:endParaRPr lang="en-GB" b="1">
              <a:solidFill>
                <a:srgbClr val="376092"/>
              </a:solidFill>
            </a:endParaRPr>
          </a:p>
        </p:txBody>
      </p:sp>
      <p:pic>
        <p:nvPicPr>
          <p:cNvPr id="36" name="Picture 35"/>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08625" y="2349500"/>
            <a:ext cx="338455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descr="WAfrica_OSE2003088_lrg.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3357563"/>
            <a:ext cx="4410075"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17" name="Title 9"/>
          <p:cNvSpPr txBox="1">
            <a:spLocks/>
          </p:cNvSpPr>
          <p:nvPr/>
        </p:nvSpPr>
        <p:spPr bwMode="auto">
          <a:xfrm>
            <a:off x="0" y="0"/>
            <a:ext cx="97567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4200">
                <a:solidFill>
                  <a:srgbClr val="0000FF"/>
                </a:solidFill>
              </a:rPr>
              <a:t>Why is dust important? Effect on climate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2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bod1"/>
          <p:cNvPicPr>
            <a:picLocks noChangeAspect="1" noChangeArrowheads="1"/>
          </p:cNvPicPr>
          <p:nvPr/>
        </p:nvPicPr>
        <p:blipFill>
          <a:blip r:embed="rId3">
            <a:extLst>
              <a:ext uri="{28A0092B-C50C-407E-A947-70E740481C1C}">
                <a14:useLocalDpi xmlns:a14="http://schemas.microsoft.com/office/drawing/2010/main" val="0"/>
              </a:ext>
            </a:extLst>
          </a:blip>
          <a:srcRect t="31033" b="27502"/>
          <a:stretch>
            <a:fillRect/>
          </a:stretch>
        </p:blipFill>
        <p:spPr bwMode="auto">
          <a:xfrm>
            <a:off x="0" y="1006475"/>
            <a:ext cx="9144000"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Rectangle 3">
            <a:hlinkClick r:id="rId4"/>
          </p:cNvPr>
          <p:cNvSpPr>
            <a:spLocks noChangeArrowheads="1"/>
          </p:cNvSpPr>
          <p:nvPr/>
        </p:nvSpPr>
        <p:spPr bwMode="auto">
          <a:xfrm>
            <a:off x="3371850" y="22479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51203" name="Picture 4" descr="Dust Storm over Lake Chad">
            <a:hlinkClick r:id="rId4"/>
          </p:cNvPr>
          <p:cNvPicPr>
            <a:picLocks noChangeAspect="1" noChangeArrowheads="1"/>
          </p:cNvPicPr>
          <p:nvPr/>
        </p:nvPicPr>
        <p:blipFill>
          <a:blip r:embed="rId5" r:link="rId6">
            <a:extLst>
              <a:ext uri="{28A0092B-C50C-407E-A947-70E740481C1C}">
                <a14:useLocalDpi xmlns:a14="http://schemas.microsoft.com/office/drawing/2010/main" val="0"/>
              </a:ext>
            </a:extLst>
          </a:blip>
          <a:srcRect l="20966"/>
          <a:stretch>
            <a:fillRect/>
          </a:stretch>
        </p:blipFill>
        <p:spPr bwMode="auto">
          <a:xfrm>
            <a:off x="0" y="2582863"/>
            <a:ext cx="4343400" cy="427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4" name="Group 5"/>
          <p:cNvGrpSpPr>
            <a:grpSpLocks/>
          </p:cNvGrpSpPr>
          <p:nvPr/>
        </p:nvGrpSpPr>
        <p:grpSpPr bwMode="auto">
          <a:xfrm>
            <a:off x="0" y="1981200"/>
            <a:ext cx="5105400" cy="4876800"/>
            <a:chOff x="0" y="1248"/>
            <a:chExt cx="3216" cy="3072"/>
          </a:xfrm>
        </p:grpSpPr>
        <p:sp>
          <p:nvSpPr>
            <p:cNvPr id="51207" name="Rectangle 6"/>
            <p:cNvSpPr>
              <a:spLocks noChangeArrowheads="1"/>
            </p:cNvSpPr>
            <p:nvPr/>
          </p:nvSpPr>
          <p:spPr bwMode="auto">
            <a:xfrm>
              <a:off x="3024" y="1248"/>
              <a:ext cx="192" cy="1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1208" name="Line 7"/>
            <p:cNvSpPr>
              <a:spLocks noChangeShapeType="1"/>
            </p:cNvSpPr>
            <p:nvPr/>
          </p:nvSpPr>
          <p:spPr bwMode="auto">
            <a:xfrm flipV="1">
              <a:off x="0" y="1248"/>
              <a:ext cx="3024" cy="3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09" name="Line 8"/>
            <p:cNvSpPr>
              <a:spLocks noChangeShapeType="1"/>
            </p:cNvSpPr>
            <p:nvPr/>
          </p:nvSpPr>
          <p:spPr bwMode="auto">
            <a:xfrm flipV="1">
              <a:off x="2736" y="1392"/>
              <a:ext cx="480" cy="29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Box 8"/>
          <p:cNvSpPr txBox="1">
            <a:spLocks noChangeArrowheads="1"/>
          </p:cNvSpPr>
          <p:nvPr/>
        </p:nvSpPr>
        <p:spPr bwMode="auto">
          <a:xfrm>
            <a:off x="4787900" y="4221163"/>
            <a:ext cx="38877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GB" b="1"/>
              <a:t>Why?</a:t>
            </a:r>
          </a:p>
          <a:p>
            <a:pPr eaLnBrk="1" hangingPunct="1">
              <a:buFont typeface="Arial" charset="0"/>
              <a:buChar char="•"/>
            </a:pPr>
            <a:endParaRPr lang="en-GB" b="1"/>
          </a:p>
          <a:p>
            <a:pPr eaLnBrk="1" hangingPunct="1">
              <a:buFont typeface="Arial" charset="0"/>
              <a:buChar char="•"/>
            </a:pPr>
            <a:r>
              <a:rPr lang="en-GB" b="1"/>
              <a:t>What are the regional and global implications?</a:t>
            </a:r>
          </a:p>
        </p:txBody>
      </p:sp>
      <p:sp>
        <p:nvSpPr>
          <p:cNvPr id="51206" name="TextBox 3"/>
          <p:cNvSpPr txBox="1">
            <a:spLocks noChangeArrowheads="1"/>
          </p:cNvSpPr>
          <p:nvPr/>
        </p:nvSpPr>
        <p:spPr bwMode="auto">
          <a:xfrm>
            <a:off x="100013" y="0"/>
            <a:ext cx="90360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solidFill>
                  <a:srgbClr val="0000FF"/>
                </a:solidFill>
              </a:rPr>
              <a:t>The Bodele Depression is the most important dust source in the world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171450"/>
            <a:ext cx="9144000" cy="1143000"/>
          </a:xfrm>
        </p:spPr>
        <p:txBody>
          <a:bodyPr>
            <a:normAutofit/>
          </a:bodyPr>
          <a:lstStyle/>
          <a:p>
            <a:pPr algn="l">
              <a:defRPr/>
            </a:pPr>
            <a:r>
              <a:rPr lang="en-GB" sz="3600" b="1" dirty="0">
                <a:solidFill>
                  <a:srgbClr val="0000FF"/>
                </a:solidFill>
              </a:rPr>
              <a:t>What is the </a:t>
            </a:r>
            <a:r>
              <a:rPr lang="en-US" sz="3600" b="1" dirty="0" err="1" smtClean="0">
                <a:solidFill>
                  <a:srgbClr val="0000FF"/>
                </a:solidFill>
              </a:rPr>
              <a:t>Bodele</a:t>
            </a:r>
            <a:r>
              <a:rPr lang="en-US" sz="3600" b="1" dirty="0" smtClean="0">
                <a:solidFill>
                  <a:srgbClr val="0000FF"/>
                </a:solidFill>
              </a:rPr>
              <a:t> </a:t>
            </a:r>
            <a:r>
              <a:rPr lang="en-GB" sz="3600" b="1" dirty="0">
                <a:solidFill>
                  <a:srgbClr val="0000FF"/>
                </a:solidFill>
              </a:rPr>
              <a:t>Depression?</a:t>
            </a:r>
            <a:endParaRPr lang="en-US" sz="3600" b="1" dirty="0" smtClean="0">
              <a:solidFill>
                <a:srgbClr val="0000FF"/>
              </a:solidFill>
            </a:endParaRPr>
          </a:p>
        </p:txBody>
      </p:sp>
      <p:pic>
        <p:nvPicPr>
          <p:cNvPr id="123911" name="Picture 7" descr="067"/>
          <p:cNvPicPr>
            <a:picLocks noChangeAspect="1" noChangeArrowheads="1"/>
          </p:cNvPicPr>
          <p:nvPr/>
        </p:nvPicPr>
        <p:blipFill>
          <a:blip r:embed="rId3" cstate="email">
            <a:extLst>
              <a:ext uri="{28A0092B-C50C-407E-A947-70E740481C1C}">
                <a14:useLocalDpi xmlns:a14="http://schemas.microsoft.com/office/drawing/2010/main" val="0"/>
              </a:ext>
            </a:extLst>
          </a:blip>
          <a:srcRect l="25223" t="21445" r="29416" b="46638"/>
          <a:stretch>
            <a:fillRect/>
          </a:stretch>
        </p:blipFill>
        <p:spPr bwMode="auto">
          <a:xfrm>
            <a:off x="179388" y="3716338"/>
            <a:ext cx="3059112"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3" name="Rectangle 9"/>
          <p:cNvSpPr>
            <a:spLocks noChangeArrowheads="1"/>
          </p:cNvSpPr>
          <p:nvPr/>
        </p:nvSpPr>
        <p:spPr bwMode="auto">
          <a:xfrm>
            <a:off x="1403350" y="4703763"/>
            <a:ext cx="5334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53252" name="Picture 2" descr="chad"/>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388" y="1196975"/>
            <a:ext cx="2700337"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11"/>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195513" y="981075"/>
            <a:ext cx="18129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Dust Storm over Lake Chad">
            <a:hlinkClick r:id="rId6"/>
          </p:cNvPr>
          <p:cNvPicPr>
            <a:picLocks noChangeAspect="1" noChangeArrowheads="1"/>
          </p:cNvPicPr>
          <p:nvPr/>
        </p:nvPicPr>
        <p:blipFill>
          <a:blip r:embed="rId7" r:link="rId8" cstate="email">
            <a:extLst>
              <a:ext uri="{28A0092B-C50C-407E-A947-70E740481C1C}">
                <a14:useLocalDpi xmlns:a14="http://schemas.microsoft.com/office/drawing/2010/main" val="0"/>
              </a:ext>
            </a:extLst>
          </a:blip>
          <a:srcRect l="20966"/>
          <a:stretch>
            <a:fillRect/>
          </a:stretch>
        </p:blipFill>
        <p:spPr bwMode="auto">
          <a:xfrm>
            <a:off x="323850" y="4508500"/>
            <a:ext cx="209391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a:xfrm>
            <a:off x="2843213" y="1989138"/>
            <a:ext cx="576262" cy="287337"/>
          </a:xfrm>
          <a:prstGeom prst="ellipse">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 name="Straight Arrow Connector 5"/>
          <p:cNvCxnSpPr>
            <a:endCxn id="4" idx="7"/>
          </p:cNvCxnSpPr>
          <p:nvPr/>
        </p:nvCxnSpPr>
        <p:spPr>
          <a:xfrm flipH="1">
            <a:off x="3335338" y="1557338"/>
            <a:ext cx="949325" cy="47307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355976" y="763588"/>
            <a:ext cx="4464050" cy="6094412"/>
          </a:xfrm>
          <a:prstGeom prst="rect">
            <a:avLst/>
          </a:prstGeom>
          <a:noFill/>
        </p:spPr>
        <p:txBody>
          <a:bodyPr>
            <a:spAutoFit/>
          </a:bodyPr>
          <a:lstStyle/>
          <a:p>
            <a:pPr marL="285750" indent="-285750">
              <a:buFont typeface="Arial"/>
              <a:buChar char="•"/>
              <a:defRPr/>
            </a:pPr>
            <a:r>
              <a:rPr lang="en-US" sz="2600" dirty="0"/>
              <a:t>A topographic depression in Northern Chad (about 150m above sea level)</a:t>
            </a:r>
          </a:p>
          <a:p>
            <a:pPr marL="285750" indent="-285750">
              <a:buFont typeface="Arial"/>
              <a:buChar char="•"/>
              <a:defRPr/>
            </a:pPr>
            <a:endParaRPr lang="en-US" sz="2600" dirty="0"/>
          </a:p>
          <a:p>
            <a:pPr marL="285750" indent="-285750">
              <a:buFont typeface="Arial"/>
              <a:buChar char="•"/>
              <a:defRPr/>
            </a:pPr>
            <a:r>
              <a:rPr lang="en-US" sz="2600" dirty="0"/>
              <a:t>The deepest part of ancient </a:t>
            </a:r>
            <a:r>
              <a:rPr lang="en-US" sz="2600" dirty="0" err="1"/>
              <a:t>palaeo</a:t>
            </a:r>
            <a:r>
              <a:rPr lang="en-US" sz="2600" dirty="0"/>
              <a:t>-lake ‘Mega Chad’</a:t>
            </a:r>
          </a:p>
          <a:p>
            <a:pPr marL="285750" indent="-285750">
              <a:buFont typeface="Arial"/>
              <a:buChar char="•"/>
              <a:defRPr/>
            </a:pPr>
            <a:endParaRPr lang="en-US" sz="2600" dirty="0"/>
          </a:p>
          <a:p>
            <a:pPr marL="285750" indent="-285750">
              <a:buFont typeface="Arial"/>
              <a:buChar char="•"/>
              <a:defRPr/>
            </a:pPr>
            <a:r>
              <a:rPr lang="en-US" sz="2600" dirty="0"/>
              <a:t>Lake now dry and diatom deposits remain (area of </a:t>
            </a:r>
            <a:r>
              <a:rPr lang="en-GB" sz="2600" dirty="0"/>
              <a:t>~</a:t>
            </a:r>
            <a:r>
              <a:rPr lang="en" sz="2600" dirty="0"/>
              <a:t>10,600km</a:t>
            </a:r>
            <a:r>
              <a:rPr lang="en" sz="2600" baseline="30000" dirty="0"/>
              <a:t>2</a:t>
            </a:r>
            <a:r>
              <a:rPr lang="en-GB" sz="2600" dirty="0"/>
              <a:t>)</a:t>
            </a:r>
            <a:endParaRPr lang="en-US" sz="2600" dirty="0"/>
          </a:p>
          <a:p>
            <a:pPr marL="285750" indent="-285750">
              <a:buFont typeface="Arial"/>
              <a:buChar char="•"/>
              <a:defRPr/>
            </a:pPr>
            <a:endParaRPr lang="en-US" sz="2600" dirty="0"/>
          </a:p>
          <a:p>
            <a:pPr marL="285750" indent="-285750">
              <a:buFont typeface="Arial"/>
              <a:buChar char="•"/>
              <a:defRPr/>
            </a:pPr>
            <a:r>
              <a:rPr lang="en-US" sz="2600" dirty="0"/>
              <a:t>World’s greatest dust source (more than 100 dust storms per year)</a:t>
            </a:r>
          </a:p>
          <a:p>
            <a:pPr>
              <a:defRPr/>
            </a:pPr>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9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9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CNV0000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0825" y="692150"/>
            <a:ext cx="360045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8" name="Picture 4" descr="IMG_122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59338" y="1844675"/>
            <a:ext cx="3565525"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6" descr="IMG_121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4213" y="3573463"/>
            <a:ext cx="377983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684213" y="115888"/>
            <a:ext cx="7772400" cy="1143000"/>
          </a:xfrm>
        </p:spPr>
        <p:txBody>
          <a:bodyPr>
            <a:normAutofit fontScale="90000"/>
          </a:bodyPr>
          <a:lstStyle/>
          <a:p>
            <a:pPr>
              <a:defRPr/>
            </a:pPr>
            <a:r>
              <a:rPr lang="en-US" sz="2400" dirty="0" err="1" smtClean="0"/>
              <a:t>BoDEx</a:t>
            </a:r>
            <a:r>
              <a:rPr lang="en-US" sz="2400" dirty="0" smtClean="0"/>
              <a:t>: </a:t>
            </a:r>
            <a:r>
              <a:rPr lang="en-GB" sz="2400" dirty="0" smtClean="0"/>
              <a:t>Various </a:t>
            </a:r>
            <a:r>
              <a:rPr lang="en-GB" sz="2400" dirty="0"/>
              <a:t>instruments to measure dust and weather</a:t>
            </a:r>
            <a:br>
              <a:rPr lang="en-GB" sz="2400" dirty="0"/>
            </a:br>
            <a:r>
              <a:rPr lang="en-US"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5" name="Picture 5" descr="139_39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5791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6" name="Picture 6" descr="IMG_130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5000" y="1371600"/>
            <a:ext cx="568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7" name="Picture 7" descr="Scientists from UCL, Oxford and Salford at the Bodele Depression, Chad"/>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981450" y="2994025"/>
            <a:ext cx="5162550" cy="386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92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92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9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513" y="2100263"/>
            <a:ext cx="5472112"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0" y="0"/>
            <a:ext cx="9144000" cy="1143000"/>
          </a:xfrm>
        </p:spPr>
        <p:txBody>
          <a:bodyPr>
            <a:normAutofit fontScale="90000"/>
          </a:bodyPr>
          <a:lstStyle/>
          <a:p>
            <a:pPr>
              <a:defRPr/>
            </a:pPr>
            <a:r>
              <a:rPr lang="en-US" dirty="0" smtClean="0">
                <a:solidFill>
                  <a:srgbClr val="0070C0"/>
                </a:solidFill>
              </a:rPr>
              <a:t>How much dust is emitted from the </a:t>
            </a:r>
            <a:r>
              <a:rPr lang="en-US" dirty="0" err="1" smtClean="0">
                <a:solidFill>
                  <a:srgbClr val="0070C0"/>
                </a:solidFill>
              </a:rPr>
              <a:t>Bodélé</a:t>
            </a:r>
            <a:r>
              <a:rPr lang="en-US" dirty="0" smtClean="0">
                <a:solidFill>
                  <a:srgbClr val="0070C0"/>
                </a:solidFill>
              </a:rPr>
              <a:t>?</a:t>
            </a:r>
            <a:endParaRPr lang="en-US" dirty="0">
              <a:solidFill>
                <a:srgbClr val="0070C0"/>
              </a:solidFill>
            </a:endParaRPr>
          </a:p>
        </p:txBody>
      </p:sp>
      <p:sp>
        <p:nvSpPr>
          <p:cNvPr id="5" name="TextBox 4"/>
          <p:cNvSpPr txBox="1"/>
          <p:nvPr/>
        </p:nvSpPr>
        <p:spPr>
          <a:xfrm>
            <a:off x="4932363" y="1125538"/>
            <a:ext cx="4176712" cy="5447645"/>
          </a:xfrm>
          <a:prstGeom prst="rect">
            <a:avLst/>
          </a:prstGeom>
          <a:noFill/>
        </p:spPr>
        <p:txBody>
          <a:bodyPr>
            <a:spAutoFit/>
          </a:bodyPr>
          <a:lstStyle/>
          <a:p>
            <a:pPr>
              <a:defRPr/>
            </a:pPr>
            <a:endParaRPr lang="en-US" dirty="0"/>
          </a:p>
          <a:p>
            <a:pPr marL="285750" indent="-285750">
              <a:buFont typeface="Arial"/>
              <a:buChar char="•"/>
              <a:defRPr/>
            </a:pPr>
            <a:r>
              <a:rPr lang="en-GB" sz="2400" dirty="0">
                <a:cs typeface="Arial" charset="0"/>
              </a:rPr>
              <a:t>Observations from </a:t>
            </a:r>
            <a:r>
              <a:rPr lang="en-GB" sz="2400" dirty="0" err="1">
                <a:cs typeface="Arial" charset="0"/>
              </a:rPr>
              <a:t>Bodélé</a:t>
            </a:r>
            <a:r>
              <a:rPr lang="en-GB" sz="2400" dirty="0">
                <a:cs typeface="Arial" charset="0"/>
              </a:rPr>
              <a:t> suggest about 60-120 million </a:t>
            </a:r>
            <a:r>
              <a:rPr lang="en-GB" sz="2400" dirty="0" smtClean="0">
                <a:cs typeface="Arial" charset="0"/>
              </a:rPr>
              <a:t>tonnes emission per year </a:t>
            </a:r>
            <a:endParaRPr lang="en-GB" sz="2400" dirty="0">
              <a:cs typeface="Arial" charset="0"/>
            </a:endParaRPr>
          </a:p>
          <a:p>
            <a:pPr marL="285750" indent="-285750">
              <a:buFont typeface="Arial"/>
              <a:buChar char="•"/>
              <a:defRPr/>
            </a:pPr>
            <a:endParaRPr lang="en-GB" sz="2400" dirty="0">
              <a:cs typeface="Arial" charset="0"/>
            </a:endParaRPr>
          </a:p>
          <a:p>
            <a:pPr marL="285750" indent="-285750">
              <a:buFont typeface="Arial"/>
              <a:buChar char="•"/>
              <a:defRPr/>
            </a:pPr>
            <a:r>
              <a:rPr lang="en-GB" sz="2400" dirty="0">
                <a:cs typeface="Arial" charset="0"/>
              </a:rPr>
              <a:t>About 5-20% of global total</a:t>
            </a:r>
          </a:p>
          <a:p>
            <a:pPr marL="285750" indent="-285750">
              <a:buFont typeface="Arial"/>
              <a:buChar char="•"/>
              <a:defRPr/>
            </a:pPr>
            <a:endParaRPr lang="en-GB" sz="2400" dirty="0">
              <a:cs typeface="Arial" charset="0"/>
            </a:endParaRPr>
          </a:p>
          <a:p>
            <a:pPr marL="285750" indent="-285750">
              <a:buFont typeface="Arial"/>
              <a:buChar char="•"/>
              <a:defRPr/>
            </a:pPr>
            <a:r>
              <a:rPr lang="en-US" sz="2400" dirty="0"/>
              <a:t>About 50% of all dust deposited over South America comes from the </a:t>
            </a:r>
            <a:r>
              <a:rPr lang="en-US" sz="2400" dirty="0" err="1"/>
              <a:t>Bodélé</a:t>
            </a:r>
            <a:r>
              <a:rPr lang="en-US" sz="2400" dirty="0"/>
              <a:t> (22 million </a:t>
            </a:r>
            <a:r>
              <a:rPr lang="en-US" sz="2400" dirty="0" err="1"/>
              <a:t>tonnes</a:t>
            </a:r>
            <a:r>
              <a:rPr lang="en-US" sz="2400" dirty="0"/>
              <a:t> pa)</a:t>
            </a:r>
          </a:p>
          <a:p>
            <a:pPr marL="285750" indent="-285750">
              <a:buFont typeface="Arial"/>
              <a:buChar char="•"/>
              <a:defRPr/>
            </a:pPr>
            <a:endParaRPr lang="en-GB" sz="2400" dirty="0">
              <a:cs typeface="Arial" charset="0"/>
            </a:endParaRPr>
          </a:p>
          <a:p>
            <a:pPr marL="285750" indent="-285750">
              <a:buFont typeface="Arial"/>
              <a:buChar char="•"/>
              <a:defRPr/>
            </a:pPr>
            <a:endParaRPr lang="en-US" dirty="0"/>
          </a:p>
        </p:txBody>
      </p:sp>
      <p:sp>
        <p:nvSpPr>
          <p:cNvPr id="58372" name="Rectangle 2"/>
          <p:cNvSpPr>
            <a:spLocks noChangeArrowheads="1"/>
          </p:cNvSpPr>
          <p:nvPr/>
        </p:nvSpPr>
        <p:spPr bwMode="auto">
          <a:xfrm>
            <a:off x="395288" y="5876925"/>
            <a:ext cx="43957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i="1">
                <a:solidFill>
                  <a:srgbClr val="000000"/>
                </a:solidFill>
                <a:cs typeface="Arial" charset="0"/>
              </a:rPr>
              <a:t>Koren et al. 2006, Env. Res. Lett.</a:t>
            </a:r>
          </a:p>
          <a:p>
            <a:r>
              <a:rPr lang="en-GB" i="1">
                <a:solidFill>
                  <a:srgbClr val="000000"/>
                </a:solidFill>
                <a:cs typeface="Arial" charset="0"/>
              </a:rPr>
              <a:t>Todd et al 2007, J Geophysical Research</a:t>
            </a:r>
            <a:endParaRPr lang="en-US" i="1">
              <a:solidFill>
                <a:srgbClr val="000000"/>
              </a:solidFill>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0" y="1993900"/>
            <a:ext cx="2971800" cy="1851025"/>
          </a:xfrm>
        </p:spPr>
      </p:pic>
      <p:pic>
        <p:nvPicPr>
          <p:cNvPr id="60418" name="Content Placeholder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76200" y="76200"/>
            <a:ext cx="29718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Content Placeholder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71800" y="1993900"/>
            <a:ext cx="29718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Content Placeholder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3048000" y="76200"/>
            <a:ext cx="29718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Content Placeholder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969000" y="1946275"/>
            <a:ext cx="311467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Content Placeholder 3"/>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6015038" y="76200"/>
            <a:ext cx="3027362"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Box 9"/>
          <p:cNvSpPr txBox="1">
            <a:spLocks noChangeArrowheads="1"/>
          </p:cNvSpPr>
          <p:nvPr/>
        </p:nvSpPr>
        <p:spPr bwMode="auto">
          <a:xfrm>
            <a:off x="914400" y="5943600"/>
            <a:ext cx="77724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000">
                <a:solidFill>
                  <a:srgbClr val="000000"/>
                </a:solidFill>
              </a:rPr>
              <a:t>500,000 x 5 tons = 2,500,000  (2.5 million tons) x 48 = 120 million tons</a:t>
            </a:r>
          </a:p>
          <a:p>
            <a:pPr eaLnBrk="1" hangingPunct="1"/>
            <a:r>
              <a:rPr lang="en-GB" sz="1800">
                <a:solidFill>
                  <a:srgbClr val="000000"/>
                </a:solidFill>
              </a:rPr>
              <a:t>That’s all the elephants in Africa, blown out of the Bodélé, every  week!</a:t>
            </a:r>
          </a:p>
        </p:txBody>
      </p:sp>
      <p:pic>
        <p:nvPicPr>
          <p:cNvPr id="60424" name="Content Placeholder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76200" y="3886200"/>
            <a:ext cx="29718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Content Placeholder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3048000" y="3886200"/>
            <a:ext cx="29718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Content Placeholder 3"/>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6015038" y="3886200"/>
            <a:ext cx="3027362"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1560" y="2996952"/>
            <a:ext cx="8229600" cy="533400"/>
          </a:xfrm>
        </p:spPr>
        <p:txBody>
          <a:bodyPr>
            <a:normAutofit fontScale="90000"/>
          </a:bodyPr>
          <a:lstStyle/>
          <a:p>
            <a:pPr>
              <a:defRPr/>
            </a:pPr>
            <a:r>
              <a:rPr lang="en-GB" sz="3200" dirty="0" smtClean="0"/>
              <a:t>All the Elephants in Africa?</a:t>
            </a:r>
            <a:endParaRPr lang="en-GB" sz="3200" dirty="0"/>
          </a:p>
        </p:txBody>
      </p:sp>
      <p:sp>
        <p:nvSpPr>
          <p:cNvPr id="14" name="Explosion 2 13"/>
          <p:cNvSpPr/>
          <p:nvPr/>
        </p:nvSpPr>
        <p:spPr>
          <a:xfrm>
            <a:off x="228600" y="6096000"/>
            <a:ext cx="609600" cy="49371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prstClr val="white"/>
              </a:solidFill>
            </a:endParaRPr>
          </a:p>
        </p:txBody>
      </p:sp>
      <p:sp>
        <p:nvSpPr>
          <p:cNvPr id="15" name="Title 1"/>
          <p:cNvSpPr txBox="1">
            <a:spLocks/>
          </p:cNvSpPr>
          <p:nvPr/>
        </p:nvSpPr>
        <p:spPr bwMode="auto">
          <a:xfrm>
            <a:off x="152400" y="152400"/>
            <a:ext cx="8839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defRPr/>
            </a:pPr>
            <a:r>
              <a:rPr lang="en-GB" sz="3200" smtClean="0"/>
              <a:t>60 – 120 million tonnes of dust exported from the Bodélé every year</a:t>
            </a:r>
            <a:endParaRPr lang="en-GB" sz="3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solidFill>
                  <a:srgbClr val="0070C0"/>
                </a:solidFill>
              </a:rPr>
              <a:t>What is the importance of this dust to global ecosystems?</a:t>
            </a:r>
            <a:endParaRPr lang="en-US" dirty="0">
              <a:solidFill>
                <a:srgbClr val="0070C0"/>
              </a:solidFill>
            </a:endParaRPr>
          </a:p>
        </p:txBody>
      </p:sp>
      <p:sp>
        <p:nvSpPr>
          <p:cNvPr id="3" name="Content Placeholder 2"/>
          <p:cNvSpPr>
            <a:spLocks noGrp="1"/>
          </p:cNvSpPr>
          <p:nvPr>
            <p:ph idx="1"/>
          </p:nvPr>
        </p:nvSpPr>
        <p:spPr>
          <a:xfrm>
            <a:off x="107950" y="1539875"/>
            <a:ext cx="4906963" cy="4525963"/>
          </a:xfrm>
        </p:spPr>
        <p:txBody>
          <a:bodyPr/>
          <a:lstStyle/>
          <a:p>
            <a:pPr>
              <a:defRPr/>
            </a:pPr>
            <a:r>
              <a:rPr lang="en-US" dirty="0" smtClean="0"/>
              <a:t>Dust can fertilize oceanic and terrestrial ecosystems over Africa, the Atlantic and South America</a:t>
            </a:r>
          </a:p>
          <a:p>
            <a:pPr>
              <a:defRPr/>
            </a:pPr>
            <a:r>
              <a:rPr lang="en-US" dirty="0" smtClean="0"/>
              <a:t>Need to know how much nutrient is in the </a:t>
            </a:r>
            <a:r>
              <a:rPr lang="en-US" dirty="0" err="1" smtClean="0"/>
              <a:t>Bodélé</a:t>
            </a:r>
            <a:r>
              <a:rPr lang="en-US" dirty="0" smtClean="0"/>
              <a:t> dust</a:t>
            </a:r>
            <a:endParaRPr lang="en-US" dirty="0"/>
          </a:p>
        </p:txBody>
      </p:sp>
      <p:pic>
        <p:nvPicPr>
          <p:cNvPr id="624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1539875"/>
            <a:ext cx="3924300" cy="528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Box 3"/>
          <p:cNvSpPr txBox="1">
            <a:spLocks noChangeArrowheads="1"/>
          </p:cNvSpPr>
          <p:nvPr/>
        </p:nvSpPr>
        <p:spPr bwMode="auto">
          <a:xfrm>
            <a:off x="762000" y="0"/>
            <a:ext cx="71104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3600">
                <a:solidFill>
                  <a:srgbClr val="0070C0"/>
                </a:solidFill>
                <a:cs typeface="Arial" charset="0"/>
              </a:rPr>
              <a:t>What is the Bodélé dust made of?</a:t>
            </a:r>
          </a:p>
        </p:txBody>
      </p:sp>
      <p:sp>
        <p:nvSpPr>
          <p:cNvPr id="12" name="TextBox 11"/>
          <p:cNvSpPr txBox="1">
            <a:spLocks noChangeArrowheads="1"/>
          </p:cNvSpPr>
          <p:nvPr/>
        </p:nvSpPr>
        <p:spPr bwMode="auto">
          <a:xfrm>
            <a:off x="5270500" y="606425"/>
            <a:ext cx="38560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t>Dust from Bodélé</a:t>
            </a:r>
          </a:p>
        </p:txBody>
      </p:sp>
      <p:sp>
        <p:nvSpPr>
          <p:cNvPr id="61443" name="TextBox 12"/>
          <p:cNvSpPr txBox="1">
            <a:spLocks noChangeArrowheads="1"/>
          </p:cNvSpPr>
          <p:nvPr/>
        </p:nvSpPr>
        <p:spPr bwMode="auto">
          <a:xfrm>
            <a:off x="103188" y="4797425"/>
            <a:ext cx="44688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t>Bodélé dust nutrient content:  </a:t>
            </a:r>
          </a:p>
          <a:p>
            <a:pPr eaLnBrk="1" hangingPunct="1">
              <a:buFont typeface="Arial" charset="0"/>
              <a:buChar char="•"/>
            </a:pPr>
            <a:r>
              <a:rPr lang="en-GB"/>
              <a:t>Fe 33,000ppm, </a:t>
            </a:r>
          </a:p>
          <a:p>
            <a:pPr eaLnBrk="1" hangingPunct="1">
              <a:buFont typeface="Arial" charset="0"/>
              <a:buChar char="•"/>
            </a:pPr>
            <a:r>
              <a:rPr lang="en-GB"/>
              <a:t>P: 780ppm</a:t>
            </a:r>
          </a:p>
          <a:p>
            <a:pPr eaLnBrk="1" hangingPunct="1"/>
            <a:r>
              <a:rPr lang="en-GB"/>
              <a:t>(</a:t>
            </a:r>
            <a:r>
              <a:rPr lang="en-GB" i="1"/>
              <a:t>Bristow et al., 2010)</a:t>
            </a:r>
          </a:p>
        </p:txBody>
      </p:sp>
      <p:pic>
        <p:nvPicPr>
          <p:cNvPr id="6144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121275" y="1066800"/>
            <a:ext cx="394017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t="9254" b="14171"/>
          <a:stretch>
            <a:fillRect/>
          </a:stretch>
        </p:blipFill>
        <p:spPr bwMode="auto">
          <a:xfrm>
            <a:off x="5121275" y="4405313"/>
            <a:ext cx="3940175"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6"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188" y="900113"/>
            <a:ext cx="4572000" cy="342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919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Shape 1401"/>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 name="Shape 1402"/>
          <p:cNvSpPr txBox="1">
            <a:spLocks noGrp="1"/>
          </p:cNvSpPr>
          <p:nvPr>
            <p:ph type="title"/>
          </p:nvPr>
        </p:nvSpPr>
        <p:spPr>
          <a:xfrm>
            <a:off x="3276600" y="260350"/>
            <a:ext cx="5616575" cy="1143000"/>
          </a:xfrm>
        </p:spPr>
        <p:txBody>
          <a:bodyPr tIns="45700" bIns="45700">
            <a:noAutofit/>
          </a:bodyPr>
          <a:lstStyle/>
          <a:p>
            <a:pPr>
              <a:buSzPct val="25000"/>
              <a:defRPr/>
            </a:pPr>
            <a:r>
              <a:rPr lang="en" sz="3200" b="1">
                <a:solidFill>
                  <a:srgbClr val="FFFF00"/>
                </a:solidFill>
                <a:latin typeface="Arial"/>
                <a:ea typeface="Arial"/>
                <a:cs typeface="Arial"/>
                <a:sym typeface="Arial"/>
              </a:rPr>
              <a:t>Amazon Rainforest Fertiliser</a:t>
            </a:r>
          </a:p>
        </p:txBody>
      </p:sp>
      <p:sp>
        <p:nvSpPr>
          <p:cNvPr id="1403" name="Shape 1403"/>
          <p:cNvSpPr txBox="1">
            <a:spLocks noGrp="1"/>
          </p:cNvSpPr>
          <p:nvPr>
            <p:ph type="body" idx="1"/>
          </p:nvPr>
        </p:nvSpPr>
        <p:spPr>
          <a:xfrm>
            <a:off x="250825" y="6021388"/>
            <a:ext cx="4535488" cy="579437"/>
          </a:xfrm>
        </p:spPr>
        <p:txBody>
          <a:bodyPr tIns="45700" bIns="45700">
            <a:noAutofit/>
          </a:bodyPr>
          <a:lstStyle/>
          <a:p>
            <a:pPr indent="-342900">
              <a:lnSpc>
                <a:spcPct val="80000"/>
              </a:lnSpc>
              <a:spcBef>
                <a:spcPts val="0"/>
              </a:spcBef>
              <a:buClr>
                <a:srgbClr val="FFFF00"/>
              </a:buClr>
              <a:buSzPct val="100000"/>
              <a:buFont typeface="Arial"/>
              <a:buChar char="•"/>
              <a:defRPr/>
            </a:pPr>
            <a:r>
              <a:rPr lang="en" sz="1800">
                <a:solidFill>
                  <a:srgbClr val="FFFF00"/>
                </a:solidFill>
                <a:latin typeface="Arial"/>
                <a:ea typeface="Arial"/>
                <a:cs typeface="Arial"/>
                <a:sym typeface="Arial"/>
              </a:rPr>
              <a:t>Bristow, Hudson-Edwards and Chappell 2010 GRL</a:t>
            </a:r>
          </a:p>
        </p:txBody>
      </p:sp>
      <p:pic>
        <p:nvPicPr>
          <p:cNvPr id="63492" name="Shape 1404"/>
          <p:cNvPicPr preferRelativeResize="0">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3348038"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ular Callout 2"/>
          <p:cNvSpPr/>
          <p:nvPr/>
        </p:nvSpPr>
        <p:spPr>
          <a:xfrm>
            <a:off x="3348038" y="2708275"/>
            <a:ext cx="5256212" cy="1800225"/>
          </a:xfrm>
          <a:prstGeom prst="wedgeRoundRectCallout">
            <a:avLst>
              <a:gd name="adj1" fmla="val -59906"/>
              <a:gd name="adj2" fmla="val -12716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400" dirty="0" err="1"/>
              <a:t>Bodele</a:t>
            </a:r>
            <a:r>
              <a:rPr lang="en-GB" sz="2400" dirty="0"/>
              <a:t> contributes to Amazon</a:t>
            </a:r>
          </a:p>
          <a:p>
            <a:pPr>
              <a:defRPr/>
            </a:pPr>
            <a:r>
              <a:rPr lang="en-GB" sz="2400" dirty="0" smtClean="0"/>
              <a:t>6.5MT </a:t>
            </a:r>
            <a:r>
              <a:rPr lang="en-GB" sz="2400" dirty="0"/>
              <a:t>of Fe/year</a:t>
            </a:r>
          </a:p>
          <a:p>
            <a:pPr>
              <a:defRPr/>
            </a:pPr>
            <a:r>
              <a:rPr lang="en-GB" sz="2400" dirty="0" smtClean="0"/>
              <a:t>0.12MT </a:t>
            </a:r>
            <a:r>
              <a:rPr lang="en-GB" sz="2400" dirty="0"/>
              <a:t>of P</a:t>
            </a:r>
          </a:p>
          <a:p>
            <a:pPr>
              <a:defRPr/>
            </a:pPr>
            <a:r>
              <a:rPr lang="en-GB" sz="2400" dirty="0"/>
              <a:t>(Bristow et al., 2010)</a:t>
            </a: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3850" y="1125538"/>
            <a:ext cx="3671888"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5538" name="Picture 7" descr="iStock_000002895282Larg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2988" y="4179888"/>
            <a:ext cx="403225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8" descr="iStock_000001559990Larg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140200" y="1196975"/>
            <a:ext cx="424815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13"/>
          <p:cNvSpPr txBox="1">
            <a:spLocks noChangeArrowheads="1"/>
          </p:cNvSpPr>
          <p:nvPr/>
        </p:nvSpPr>
        <p:spPr bwMode="auto">
          <a:xfrm>
            <a:off x="1763713" y="188913"/>
            <a:ext cx="559593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2800" b="1" dirty="0" smtClean="0">
                <a:latin typeface="+mj-lt"/>
                <a:cs typeface="+mn-cs"/>
              </a:rPr>
              <a:t>Expertise in Sussex Geography</a:t>
            </a:r>
          </a:p>
        </p:txBody>
      </p:sp>
      <p:sp>
        <p:nvSpPr>
          <p:cNvPr id="20488" name="Text Box 17"/>
          <p:cNvSpPr txBox="1">
            <a:spLocks noChangeArrowheads="1"/>
          </p:cNvSpPr>
          <p:nvPr/>
        </p:nvSpPr>
        <p:spPr bwMode="auto">
          <a:xfrm>
            <a:off x="468313" y="1196975"/>
            <a:ext cx="24876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2000" b="1" dirty="0" smtClean="0">
                <a:solidFill>
                  <a:schemeClr val="bg1"/>
                </a:solidFill>
                <a:latin typeface="Verdana" charset="0"/>
                <a:cs typeface="+mn-cs"/>
              </a:rPr>
              <a:t>Climate science</a:t>
            </a:r>
            <a:r>
              <a:rPr lang="en-GB" dirty="0" smtClean="0">
                <a:solidFill>
                  <a:schemeClr val="bg1"/>
                </a:solidFill>
                <a:latin typeface="Verdana" charset="0"/>
                <a:cs typeface="+mn-cs"/>
              </a:rPr>
              <a:t> </a:t>
            </a:r>
          </a:p>
        </p:txBody>
      </p:sp>
      <p:sp>
        <p:nvSpPr>
          <p:cNvPr id="20489" name="Text Box 18"/>
          <p:cNvSpPr txBox="1">
            <a:spLocks noChangeArrowheads="1"/>
          </p:cNvSpPr>
          <p:nvPr/>
        </p:nvSpPr>
        <p:spPr bwMode="auto">
          <a:xfrm>
            <a:off x="4140200" y="1196975"/>
            <a:ext cx="3659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b="1" dirty="0" smtClean="0">
                <a:solidFill>
                  <a:schemeClr val="bg1"/>
                </a:solidFill>
                <a:latin typeface="Verdana" charset="0"/>
                <a:cs typeface="+mn-cs"/>
              </a:rPr>
              <a:t>Climate and energy policy</a:t>
            </a:r>
          </a:p>
        </p:txBody>
      </p:sp>
      <p:sp>
        <p:nvSpPr>
          <p:cNvPr id="20490" name="Text Box 20"/>
          <p:cNvSpPr txBox="1">
            <a:spLocks noChangeArrowheads="1"/>
          </p:cNvSpPr>
          <p:nvPr/>
        </p:nvSpPr>
        <p:spPr bwMode="auto">
          <a:xfrm>
            <a:off x="1187450" y="4267200"/>
            <a:ext cx="36274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2000" b="1" dirty="0" smtClean="0">
                <a:solidFill>
                  <a:schemeClr val="bg1"/>
                </a:solidFill>
                <a:latin typeface="Verdana" charset="0"/>
                <a:cs typeface="+mn-cs"/>
              </a:rPr>
              <a:t>Impacts and adaptation</a:t>
            </a:r>
          </a:p>
        </p:txBody>
      </p:sp>
      <p:sp>
        <p:nvSpPr>
          <p:cNvPr id="20491" name="Text Box 21"/>
          <p:cNvSpPr txBox="1">
            <a:spLocks noChangeArrowheads="1"/>
          </p:cNvSpPr>
          <p:nvPr/>
        </p:nvSpPr>
        <p:spPr bwMode="auto">
          <a:xfrm>
            <a:off x="5538788" y="6453188"/>
            <a:ext cx="36020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i="1" dirty="0" err="1" smtClean="0">
                <a:cs typeface="+mn-cs"/>
              </a:rPr>
              <a:t>www.sussex.ac.uk</a:t>
            </a:r>
            <a:r>
              <a:rPr lang="en-US" i="1" dirty="0" smtClean="0">
                <a:cs typeface="+mn-cs"/>
              </a:rPr>
              <a:t>/</a:t>
            </a:r>
            <a:r>
              <a:rPr lang="en-US" i="1" dirty="0" err="1" smtClean="0">
                <a:cs typeface="+mn-cs"/>
              </a:rPr>
              <a:t>climatechange</a:t>
            </a:r>
            <a:endParaRPr lang="en-US" i="1" dirty="0" smtClean="0">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792163"/>
          </a:xfrm>
        </p:spPr>
        <p:txBody>
          <a:bodyPr/>
          <a:lstStyle/>
          <a:p>
            <a:pPr>
              <a:defRPr/>
            </a:pPr>
            <a:r>
              <a:rPr lang="en-US" dirty="0" smtClean="0"/>
              <a:t>IPCC 5</a:t>
            </a:r>
            <a:r>
              <a:rPr lang="en-US" baseline="30000" dirty="0" smtClean="0"/>
              <a:t>th</a:t>
            </a:r>
            <a:r>
              <a:rPr lang="en-US" dirty="0" smtClean="0"/>
              <a:t> assessment projections </a:t>
            </a:r>
            <a:r>
              <a:rPr lang="en-US" dirty="0" err="1" smtClean="0"/>
              <a:t>vs</a:t>
            </a:r>
            <a:r>
              <a:rPr lang="en-US" dirty="0" smtClean="0"/>
              <a:t> 4</a:t>
            </a:r>
            <a:r>
              <a:rPr lang="en-US" baseline="30000" dirty="0" smtClean="0"/>
              <a:t>th</a:t>
            </a:r>
            <a:r>
              <a:rPr lang="en-US" dirty="0" smtClean="0"/>
              <a:t> assessment</a:t>
            </a:r>
            <a:endParaRPr lang="en-US" dirty="0"/>
          </a:p>
        </p:txBody>
      </p:sp>
      <p:pic>
        <p:nvPicPr>
          <p:cNvPr id="67586" name="Picture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5650" y="1125538"/>
            <a:ext cx="7667625" cy="537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alphaModFix amt="67000"/>
            <a:extLst>
              <a:ext uri="{28A0092B-C50C-407E-A947-70E740481C1C}">
                <a14:useLocalDpi xmlns:a14="http://schemas.microsoft.com/office/drawing/2010/main" val="0"/>
              </a:ext>
            </a:extLst>
          </a:blip>
          <a:srcRect/>
          <a:stretch>
            <a:fillRect/>
          </a:stretch>
        </p:blipFill>
        <p:spPr bwMode="auto">
          <a:xfrm>
            <a:off x="1116013" y="188913"/>
            <a:ext cx="6335712" cy="6119812"/>
          </a:xfrm>
          <a:prstGeom prst="rect">
            <a:avLst/>
          </a:prstGeom>
          <a:noFill/>
          <a:ln>
            <a:noFill/>
          </a:ln>
          <a:extLst>
            <a:ext uri="{909E8E84-426E-40DD-AFC4-6F175D3DCCD1}">
              <a14:hiddenFill xmlns:a14="http://schemas.microsoft.com/office/drawing/2010/main">
                <a:solidFill>
                  <a:srgbClr val="FFFFFF">
                    <a:alpha val="67058"/>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1720</Words>
  <Application>Microsoft Office PowerPoint</Application>
  <PresentationFormat>On-screen Show (4:3)</PresentationFormat>
  <Paragraphs>159</Paragraphs>
  <Slides>36</Slides>
  <Notes>12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Default Design</vt:lpstr>
      <vt:lpstr>PowerPoint Presentation</vt:lpstr>
      <vt:lpstr>Aim and overview</vt:lpstr>
      <vt:lpstr>Climate change</vt:lpstr>
      <vt:lpstr>Sussex climate change network</vt:lpstr>
      <vt:lpstr>Scope of the IPCC</vt:lpstr>
      <vt:lpstr>IPCC Assessment Reports since 1990: WGI Contribution </vt:lpstr>
      <vt:lpstr>PowerPoint Presentation</vt:lpstr>
      <vt:lpstr>1. Observations of our changing climate…</vt:lpstr>
      <vt:lpstr>Summary of observed changes</vt:lpstr>
      <vt:lpstr>Summary of observed changes</vt:lpstr>
      <vt:lpstr>Observed changes in the composition of the atmosphere…</vt:lpstr>
      <vt:lpstr>Summary of observed changes</vt:lpstr>
      <vt:lpstr>Observed changes in the energy budget of the planet…</vt:lpstr>
      <vt:lpstr>2. Attribution: What is causing climate change? </vt:lpstr>
      <vt:lpstr>Summary of attribution</vt:lpstr>
      <vt:lpstr>3. Making projections of the future</vt:lpstr>
      <vt:lpstr>Projections of the future: Global mean temperature</vt:lpstr>
      <vt:lpstr>Projections of the future: Temperature and precipitation</vt:lpstr>
      <vt:lpstr>What to expect in the near future: Hiatus?</vt:lpstr>
      <vt:lpstr>But climate model projections remain uncertain</vt:lpstr>
      <vt:lpstr>Why are climate model projections uncertain</vt:lpstr>
      <vt:lpstr>PowerPoint Presentation</vt:lpstr>
      <vt:lpstr>PowerPoint Presentation</vt:lpstr>
      <vt:lpstr>Aerosols are one of biggest uncertainties in climate change</vt:lpstr>
      <vt:lpstr>PowerPoint Presentation</vt:lpstr>
      <vt:lpstr>PowerPoint Presentation</vt:lpstr>
      <vt:lpstr>What is the Bodele Depression?</vt:lpstr>
      <vt:lpstr>BoDEx: Various instruments to measure dust and weather  </vt:lpstr>
      <vt:lpstr>PowerPoint Presentation</vt:lpstr>
      <vt:lpstr>How much dust is emitted from the Bodélé?</vt:lpstr>
      <vt:lpstr>All the Elephants in Africa?</vt:lpstr>
      <vt:lpstr>What is the importance of this dust to global ecosystems?</vt:lpstr>
      <vt:lpstr>PowerPoint Presentation</vt:lpstr>
      <vt:lpstr>Amazon Rainforest Fertiliser</vt:lpstr>
      <vt:lpstr>PowerPoint Presentation</vt:lpstr>
      <vt:lpstr>IPCC 5th assessment projections vs 4th assessment</vt:lpstr>
    </vt:vector>
  </TitlesOfParts>
  <Company>University of Sussex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day lecture</dc:title>
  <dc:creator>IT Services</dc:creator>
  <cp:lastModifiedBy>Evelyn Dodds</cp:lastModifiedBy>
  <cp:revision>78</cp:revision>
  <dcterms:created xsi:type="dcterms:W3CDTF">2010-01-18T12:50:24Z</dcterms:created>
  <dcterms:modified xsi:type="dcterms:W3CDTF">2014-07-02T09:28:41Z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-1518519975</vt:i4>
  </property>
  <property fmtid="{D5CDD505-2E9C-101B-9397-08002B2CF9AE}" pid="3" name="_NewReviewCycle">
    <vt:lpwstr/>
  </property>
  <property fmtid="{D5CDD505-2E9C-101B-9397-08002B2CF9AE}" pid="4" name="_EmailSubject">
    <vt:lpwstr>conference presentations</vt:lpwstr>
  </property>
  <property fmtid="{D5CDD505-2E9C-101B-9397-08002B2CF9AE}" pid="5" name="_AuthorEmail">
    <vt:lpwstr>e.dodds@sussex.ac.uk</vt:lpwstr>
  </property>
  <property fmtid="{D5CDD505-2E9C-101B-9397-08002B2CF9AE}" pid="6" name="_AuthorEmailDisplayName">
    <vt:lpwstr>Evelyn Dodds</vt:lpwstr>
  </property>
</Properties>
</file>