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4" r:id="rId3"/>
    <p:sldId id="262" r:id="rId4"/>
    <p:sldId id="261" r:id="rId5"/>
    <p:sldId id="263" r:id="rId6"/>
    <p:sldId id="264" r:id="rId7"/>
    <p:sldId id="273" r:id="rId8"/>
    <p:sldId id="265" r:id="rId9"/>
    <p:sldId id="271" r:id="rId10"/>
    <p:sldId id="267" r:id="rId11"/>
    <p:sldId id="269" r:id="rId12"/>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498" autoAdjust="0"/>
  </p:normalViewPr>
  <p:slideViewPr>
    <p:cSldViewPr>
      <p:cViewPr varScale="1">
        <p:scale>
          <a:sx n="79" d="100"/>
          <a:sy n="79" d="100"/>
        </p:scale>
        <p:origin x="-25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B78D87F2-5A69-4AE0-B0EC-D7B207EB594C}" type="datetimeFigureOut">
              <a:rPr lang="en-GB" smtClean="0"/>
              <a:t>07/07/2014</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CC58D701-C781-4343-941F-BCE118672DDE}" type="slidenum">
              <a:rPr lang="en-GB" smtClean="0"/>
              <a:t>‹#›</a:t>
            </a:fld>
            <a:endParaRPr lang="en-GB"/>
          </a:p>
        </p:txBody>
      </p:sp>
    </p:spTree>
    <p:extLst>
      <p:ext uri="{BB962C8B-B14F-4D97-AF65-F5344CB8AC3E}">
        <p14:creationId xmlns:p14="http://schemas.microsoft.com/office/powerpoint/2010/main" val="934665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C58D701-C781-4343-941F-BCE118672DDE}" type="slidenum">
              <a:rPr lang="en-GB" smtClean="0"/>
              <a:t>1</a:t>
            </a:fld>
            <a:endParaRPr lang="en-GB"/>
          </a:p>
        </p:txBody>
      </p:sp>
    </p:spTree>
    <p:extLst>
      <p:ext uri="{BB962C8B-B14F-4D97-AF65-F5344CB8AC3E}">
        <p14:creationId xmlns:p14="http://schemas.microsoft.com/office/powerpoint/2010/main" val="26398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Famous geographers include</a:t>
            </a:r>
            <a:r>
              <a:rPr lang="en-GB" baseline="0" dirty="0" smtClean="0"/>
              <a:t> </a:t>
            </a:r>
            <a:r>
              <a:rPr lang="en-GB" dirty="0" smtClean="0"/>
              <a:t>Prince William,</a:t>
            </a:r>
            <a:r>
              <a:rPr lang="en-GB" baseline="0" dirty="0" smtClean="0"/>
              <a:t> </a:t>
            </a:r>
            <a:r>
              <a:rPr lang="en-GB" dirty="0" smtClean="0"/>
              <a:t>Michael Jordan,</a:t>
            </a:r>
            <a:r>
              <a:rPr lang="en-GB" baseline="0" dirty="0" smtClean="0"/>
              <a:t> </a:t>
            </a:r>
            <a:r>
              <a:rPr lang="en-GB" dirty="0" smtClean="0"/>
              <a:t>Nick Hodgson (drummer for the Kaiser Chiefs),</a:t>
            </a:r>
            <a:r>
              <a:rPr lang="en-GB" baseline="0" dirty="0" smtClean="0"/>
              <a:t> </a:t>
            </a:r>
            <a:r>
              <a:rPr lang="en-GB" dirty="0" smtClean="0"/>
              <a:t>Rowers James </a:t>
            </a:r>
            <a:r>
              <a:rPr lang="en-GB" dirty="0" err="1" smtClean="0"/>
              <a:t>Cracknell</a:t>
            </a:r>
            <a:r>
              <a:rPr lang="en-GB" dirty="0" smtClean="0"/>
              <a:t> and Matthew. </a:t>
            </a:r>
            <a:r>
              <a:rPr lang="en-GB" dirty="0" err="1" smtClean="0"/>
              <a:t>Pinsent</a:t>
            </a:r>
            <a:endParaRPr lang="en-GB" dirty="0" smtClean="0"/>
          </a:p>
          <a:p>
            <a:r>
              <a:rPr lang="en-GB" dirty="0" smtClean="0"/>
              <a:t>Geography isn’t an obviously vocational subject like law or medicine, which means it can be a little scary for geography students to decide what to do when they graduate. There are a broad range of careers open to a geography graduate. You could do anything from working in the war room of a royal navy vessel, to working with the environment agency, running housing schemes, or working almost anywhere is the public sector.</a:t>
            </a:r>
          </a:p>
          <a:p>
            <a:r>
              <a:rPr lang="en-GB" dirty="0" smtClean="0"/>
              <a:t>With further qualifications or training, you could also teach geography, do urban design or town planning, or become a chartered surveyor.</a:t>
            </a:r>
          </a:p>
          <a:p>
            <a:endParaRPr lang="en-GB" dirty="0" smtClean="0"/>
          </a:p>
          <a:p>
            <a:r>
              <a:rPr lang="en-GB" dirty="0" smtClean="0"/>
              <a:t>The ability to view problems from a number of angles.</a:t>
            </a:r>
          </a:p>
          <a:p>
            <a:r>
              <a:rPr lang="en-GB" dirty="0" smtClean="0"/>
              <a:t>The ability to write a professional standard document, as well as effective verbal communication.</a:t>
            </a:r>
          </a:p>
          <a:p>
            <a:r>
              <a:rPr lang="en-GB" dirty="0" smtClean="0"/>
              <a:t>The ability to work to deadlines gained from projects and fieldwork.</a:t>
            </a:r>
          </a:p>
          <a:p>
            <a:r>
              <a:rPr lang="en-GB" dirty="0" smtClean="0"/>
              <a:t>The independence gained from working abroad and producing a report in foreign conditions.</a:t>
            </a:r>
          </a:p>
          <a:p>
            <a:r>
              <a:rPr lang="en-GB" dirty="0" smtClean="0"/>
              <a:t>The ability to work in a group gained from fieldwork or project.</a:t>
            </a:r>
          </a:p>
          <a:p>
            <a:r>
              <a:rPr lang="en-GB" dirty="0" smtClean="0"/>
              <a:t>An analytical approach to people and their environment, which means that geographers should also have developed an objective aptitude for management.</a:t>
            </a:r>
          </a:p>
          <a:p>
            <a:r>
              <a:rPr lang="en-GB" b="0" dirty="0" smtClean="0">
                <a:effectLst/>
              </a:rPr>
              <a:t>From a careers adviser perspective,</a:t>
            </a:r>
            <a:r>
              <a:rPr lang="en-GB" b="0" baseline="0" dirty="0" smtClean="0">
                <a:effectLst/>
              </a:rPr>
              <a:t> I find that geographers often have the broadest range of careers ideas. Some g</a:t>
            </a:r>
            <a:r>
              <a:rPr lang="en-GB" b="0" dirty="0" smtClean="0">
                <a:effectLst/>
              </a:rPr>
              <a:t>eography</a:t>
            </a:r>
            <a:r>
              <a:rPr lang="en-GB" b="0" baseline="0" dirty="0" smtClean="0">
                <a:effectLst/>
              </a:rPr>
              <a:t> </a:t>
            </a:r>
            <a:r>
              <a:rPr lang="en-GB" b="0" dirty="0" smtClean="0">
                <a:effectLst/>
              </a:rPr>
              <a:t>careers may depend on your interest in physical or human geography. Some graduates will consider</a:t>
            </a:r>
            <a:r>
              <a:rPr lang="en-GB" b="0" baseline="0" dirty="0" smtClean="0">
                <a:effectLst/>
              </a:rPr>
              <a:t> jobs that are very </a:t>
            </a:r>
            <a:r>
              <a:rPr lang="en-GB" b="0" dirty="0" smtClean="0">
                <a:effectLst/>
              </a:rPr>
              <a:t>degree-related jobs, some will</a:t>
            </a:r>
            <a:r>
              <a:rPr lang="en-GB" b="0" baseline="0" dirty="0" smtClean="0">
                <a:effectLst/>
              </a:rPr>
              <a:t> choose </a:t>
            </a:r>
            <a:r>
              <a:rPr lang="en-GB" b="0" dirty="0" smtClean="0">
                <a:effectLst/>
              </a:rPr>
              <a:t>jobs that incorporate elements of your degree, or jobs that are not related at all…</a:t>
            </a:r>
          </a:p>
          <a:p>
            <a:endParaRPr lang="en-GB" b="0" dirty="0" smtClean="0">
              <a:effectLst/>
            </a:endParaRPr>
          </a:p>
          <a:p>
            <a:pPr fontAlgn="base"/>
            <a:r>
              <a:rPr lang="en-GB" dirty="0" smtClean="0">
                <a:effectLst/>
              </a:rPr>
              <a:t>Graduate destinations for geography- nationally</a:t>
            </a:r>
          </a:p>
          <a:p>
            <a:pPr fontAlgn="base"/>
            <a:r>
              <a:rPr lang="en-GB" dirty="0" smtClean="0">
                <a:effectLst/>
              </a:rPr>
              <a:t>Employed (59.6%)</a:t>
            </a:r>
          </a:p>
          <a:p>
            <a:pPr fontAlgn="base"/>
            <a:r>
              <a:rPr lang="en-GB" dirty="0" smtClean="0">
                <a:effectLst/>
              </a:rPr>
              <a:t>Further study (20.2%)</a:t>
            </a:r>
          </a:p>
          <a:p>
            <a:pPr fontAlgn="base"/>
            <a:r>
              <a:rPr lang="en-GB" dirty="0" smtClean="0">
                <a:effectLst/>
              </a:rPr>
              <a:t>Working and studying (5.8%)</a:t>
            </a:r>
          </a:p>
          <a:p>
            <a:pPr fontAlgn="base"/>
            <a:r>
              <a:rPr lang="en-GB" dirty="0" smtClean="0">
                <a:effectLst/>
              </a:rPr>
              <a:t>Unemployed (8.1%)</a:t>
            </a:r>
          </a:p>
          <a:p>
            <a:pPr fontAlgn="base"/>
            <a:r>
              <a:rPr lang="en-GB" dirty="0" smtClean="0">
                <a:effectLst/>
              </a:rPr>
              <a:t>Other (6.3%)</a:t>
            </a:r>
          </a:p>
          <a:p>
            <a:endParaRPr lang="en-GB" b="0" dirty="0"/>
          </a:p>
        </p:txBody>
      </p:sp>
      <p:sp>
        <p:nvSpPr>
          <p:cNvPr id="4" name="Slide Number Placeholder 3"/>
          <p:cNvSpPr>
            <a:spLocks noGrp="1"/>
          </p:cNvSpPr>
          <p:nvPr>
            <p:ph type="sldNum" sz="quarter" idx="10"/>
          </p:nvPr>
        </p:nvSpPr>
        <p:spPr/>
        <p:txBody>
          <a:bodyPr/>
          <a:lstStyle/>
          <a:p>
            <a:fld id="{CC58D701-C781-4343-941F-BCE118672DDE}" type="slidenum">
              <a:rPr lang="en-GB" smtClean="0"/>
              <a:t>2</a:t>
            </a:fld>
            <a:endParaRPr lang="en-GB"/>
          </a:p>
        </p:txBody>
      </p:sp>
    </p:spTree>
    <p:extLst>
      <p:ext uri="{BB962C8B-B14F-4D97-AF65-F5344CB8AC3E}">
        <p14:creationId xmlns:p14="http://schemas.microsoft.com/office/powerpoint/2010/main" val="259185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eco- campaigner or oil worker? Values</a:t>
            </a:r>
            <a:r>
              <a:rPr lang="en-GB" b="0" baseline="0" dirty="0" smtClean="0"/>
              <a:t> do play a big part in career decision making for </a:t>
            </a:r>
            <a:r>
              <a:rPr lang="en-GB" b="0" baseline="0" dirty="0" err="1" smtClean="0"/>
              <a:t>sussex</a:t>
            </a:r>
            <a:r>
              <a:rPr lang="en-GB" b="0" baseline="0" dirty="0" smtClean="0"/>
              <a:t> students.</a:t>
            </a:r>
            <a:endParaRPr lang="en-GB" b="0" dirty="0" smtClean="0"/>
          </a:p>
          <a:p>
            <a:pPr>
              <a:buFontTx/>
              <a:buChar char="-"/>
            </a:pPr>
            <a:endParaRPr lang="en-US" dirty="0" smtClean="0"/>
          </a:p>
          <a:p>
            <a:pPr>
              <a:buFontTx/>
              <a:buChar char="-"/>
            </a:pPr>
            <a:r>
              <a:rPr lang="en-US" dirty="0" smtClean="0"/>
              <a:t> Some people will want to</a:t>
            </a:r>
            <a:r>
              <a:rPr lang="en-US" baseline="0" dirty="0" smtClean="0"/>
              <a:t> use their subject knowledge/ degree knowledge directly in their role- others may not.</a:t>
            </a:r>
          </a:p>
          <a:p>
            <a:pPr>
              <a:buFontTx/>
              <a:buChar char="-"/>
            </a:pPr>
            <a:r>
              <a:rPr lang="en-US" baseline="0" dirty="0" smtClean="0"/>
              <a:t> Values, interests, personality, skills- think about what you are looking for in work</a:t>
            </a:r>
          </a:p>
          <a:p>
            <a:pPr>
              <a:buFontTx/>
              <a:buChar char="-"/>
            </a:pPr>
            <a:r>
              <a:rPr lang="en-US" baseline="0" dirty="0" smtClean="0"/>
              <a:t> Where to graduates go? Useful for generating ideas</a:t>
            </a:r>
          </a:p>
          <a:p>
            <a:pPr>
              <a:buFontTx/>
              <a:buChar char="-"/>
            </a:pPr>
            <a:r>
              <a:rPr lang="en-US" baseline="0" dirty="0" smtClean="0"/>
              <a:t> Location, recession etc</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p:spPr>
        <p:txBody>
          <a:bodyPr/>
          <a:lstStyle/>
          <a:p>
            <a:r>
              <a:rPr lang="en-GB" dirty="0" smtClean="0"/>
              <a:t>We try to engage with students in their</a:t>
            </a:r>
            <a:r>
              <a:rPr lang="en-GB" baseline="0" dirty="0" smtClean="0"/>
              <a:t> first year at Sussex. We talk to them initially at the induction stage but continue to have input through lecture talks to encourage them to engage with the career exploration. </a:t>
            </a:r>
            <a:endParaRPr lang="en-GB" dirty="0" smtClean="0"/>
          </a:p>
          <a:p>
            <a:endParaRPr lang="en-GB" dirty="0" smtClean="0"/>
          </a:p>
          <a:p>
            <a:r>
              <a:rPr lang="en-GB" dirty="0" smtClean="0"/>
              <a:t>Competitive- </a:t>
            </a:r>
            <a:r>
              <a:rPr lang="en-GB" baseline="0" dirty="0" smtClean="0"/>
              <a:t> graduate </a:t>
            </a:r>
            <a:r>
              <a:rPr lang="en-GB" dirty="0" smtClean="0"/>
              <a:t>careers are very competitive but you can increase your chances by gaining work experience and understanding what the employers are looking for- (broadly- good academics, interpersonal skills, written &amp; oral communication skills, personal responsibility &amp; integrity) </a:t>
            </a:r>
          </a:p>
          <a:p>
            <a:endParaRPr lang="en-GB" dirty="0" smtClean="0"/>
          </a:p>
          <a:p>
            <a:r>
              <a:rPr lang="en-GB" dirty="0" smtClean="0"/>
              <a:t>Vitally important to achieve good grades! </a:t>
            </a:r>
          </a:p>
          <a:p>
            <a:endParaRPr lang="en-GB" dirty="0" smtClean="0"/>
          </a:p>
          <a:p>
            <a:r>
              <a:rPr lang="en-GB" dirty="0" smtClean="0"/>
              <a:t>Forewarned is forearmed! This is totally true in the context of most career</a:t>
            </a:r>
            <a:r>
              <a:rPr lang="en-GB" baseline="0" dirty="0" smtClean="0"/>
              <a:t> choices</a:t>
            </a:r>
            <a:r>
              <a:rPr lang="en-GB" dirty="0" smtClean="0"/>
              <a:t>- it really is never too early to start researching your path &amp; building</a:t>
            </a:r>
            <a:r>
              <a:rPr lang="en-GB" baseline="0" dirty="0" smtClean="0"/>
              <a:t> your experience</a:t>
            </a:r>
            <a:endParaRPr lang="en-GB" dirty="0" smtClean="0"/>
          </a:p>
          <a:p>
            <a:endParaRPr lang="en-GB" dirty="0" smtClean="0"/>
          </a:p>
          <a:p>
            <a:endParaRPr lang="en-GB" dirty="0" smtClean="0"/>
          </a:p>
        </p:txBody>
      </p:sp>
      <p:sp>
        <p:nvSpPr>
          <p:cNvPr id="13316" name="Slide Number Placeholder 3"/>
          <p:cNvSpPr>
            <a:spLocks noGrp="1"/>
          </p:cNvSpPr>
          <p:nvPr>
            <p:ph type="sldNum" sz="quarter" idx="5"/>
          </p:nvPr>
        </p:nvSpPr>
        <p:spPr>
          <a:xfrm>
            <a:off x="3847891" y="9409108"/>
            <a:ext cx="2945023" cy="495301"/>
          </a:xfrm>
          <a:prstGeom prst="rect">
            <a:avLst/>
          </a:prstGeom>
          <a:noFill/>
        </p:spPr>
        <p:txBody>
          <a:bodyPr/>
          <a:lstStyle/>
          <a:p>
            <a:fld id="{B532BB19-8118-43D4-8D10-4EC39E60BE95}" type="slidenum">
              <a:rPr lang="en-GB" smtClean="0"/>
              <a:pPr/>
              <a:t>4</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of these roles</a:t>
            </a:r>
            <a:r>
              <a:rPr lang="en-GB" baseline="0" dirty="0" smtClean="0"/>
              <a:t> will have a direct entry point through a graduate training scheme/ post graduate qualification route (town planner, surveyor) while other career pathways are less defined and more about getting experience and an entry level position within an organisation. </a:t>
            </a:r>
          </a:p>
          <a:p>
            <a:r>
              <a:rPr lang="en-GB" dirty="0" smtClean="0"/>
              <a:t>geological assistant</a:t>
            </a:r>
          </a:p>
          <a:p>
            <a:r>
              <a:rPr lang="en-GB" dirty="0" smtClean="0"/>
              <a:t>development analyst</a:t>
            </a:r>
          </a:p>
          <a:p>
            <a:r>
              <a:rPr lang="en-GB" dirty="0" smtClean="0"/>
              <a:t>country or rural planner</a:t>
            </a:r>
          </a:p>
          <a:p>
            <a:r>
              <a:rPr lang="en-GB" dirty="0" smtClean="0"/>
              <a:t>environmental consultant</a:t>
            </a:r>
          </a:p>
          <a:p>
            <a:r>
              <a:rPr lang="en-GB" dirty="0" smtClean="0"/>
              <a:t>cartographer</a:t>
            </a:r>
          </a:p>
          <a:p>
            <a:r>
              <a:rPr lang="en-GB" dirty="0" smtClean="0"/>
              <a:t>recycling manager</a:t>
            </a:r>
          </a:p>
          <a:p>
            <a:r>
              <a:rPr lang="en-GB" dirty="0" smtClean="0"/>
              <a:t>weather analyst</a:t>
            </a:r>
          </a:p>
          <a:p>
            <a:r>
              <a:rPr lang="en-GB" dirty="0" smtClean="0"/>
              <a:t>GIS analyst</a:t>
            </a:r>
          </a:p>
          <a:p>
            <a:r>
              <a:rPr lang="en-GB" dirty="0" smtClean="0"/>
              <a:t>park ranger</a:t>
            </a:r>
          </a:p>
          <a:p>
            <a:r>
              <a:rPr lang="en-GB" dirty="0" smtClean="0"/>
              <a:t>travel agent</a:t>
            </a:r>
          </a:p>
          <a:p>
            <a:r>
              <a:rPr lang="en-GB" dirty="0" smtClean="0"/>
              <a:t>soil conservationist</a:t>
            </a:r>
          </a:p>
          <a:p>
            <a:r>
              <a:rPr lang="en-GB" dirty="0" smtClean="0"/>
              <a:t>landscape architect</a:t>
            </a:r>
          </a:p>
          <a:p>
            <a:r>
              <a:rPr lang="en-GB" dirty="0" smtClean="0"/>
              <a:t>water/land manager</a:t>
            </a:r>
          </a:p>
          <a:p>
            <a:r>
              <a:rPr lang="en-GB" dirty="0" smtClean="0"/>
              <a:t>tourism</a:t>
            </a:r>
          </a:p>
          <a:p>
            <a:endParaRPr lang="en-GB" dirty="0"/>
          </a:p>
        </p:txBody>
      </p:sp>
      <p:sp>
        <p:nvSpPr>
          <p:cNvPr id="4" name="Slide Number Placeholder 3"/>
          <p:cNvSpPr>
            <a:spLocks noGrp="1"/>
          </p:cNvSpPr>
          <p:nvPr>
            <p:ph type="sldNum" sz="quarter" idx="10"/>
          </p:nvPr>
        </p:nvSpPr>
        <p:spPr/>
        <p:txBody>
          <a:bodyPr/>
          <a:lstStyle/>
          <a:p>
            <a:fld id="{CC58D701-C781-4343-941F-BCE118672DDE}" type="slidenum">
              <a:rPr lang="en-GB" smtClean="0"/>
              <a:t>5</a:t>
            </a:fld>
            <a:endParaRPr lang="en-GB"/>
          </a:p>
        </p:txBody>
      </p:sp>
    </p:spTree>
    <p:extLst>
      <p:ext uri="{BB962C8B-B14F-4D97-AF65-F5344CB8AC3E}">
        <p14:creationId xmlns:p14="http://schemas.microsoft.com/office/powerpoint/2010/main" val="3089207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b="1" dirty="0" smtClean="0">
                <a:effectLst/>
              </a:rPr>
              <a:t>Typical employers</a:t>
            </a:r>
          </a:p>
          <a:p>
            <a:pPr fontAlgn="base"/>
            <a:r>
              <a:rPr lang="en-GB" dirty="0" smtClean="0">
                <a:effectLst/>
              </a:rPr>
              <a:t>Examples of employers include local government, the armed forces, private companies, environmental consultancies, environmental protection agencies, utilities, charities, information systems organisations, education, commerce, industry, transport, tourism and the Civil Service. Geography graduates have excellent transferable skills, which also attract employers from the business, law and finance sectors.</a:t>
            </a:r>
          </a:p>
          <a:p>
            <a:pPr fontAlgn="base"/>
            <a:endParaRPr lang="en-GB" dirty="0" smtClean="0">
              <a:effectLst/>
            </a:endParaRPr>
          </a:p>
          <a:p>
            <a:pPr fontAlgn="base"/>
            <a:r>
              <a:rPr lang="en-GB" dirty="0" smtClean="0">
                <a:effectLst/>
              </a:rPr>
              <a:t>Organisations are interested in the analytical and research skills developed by geographers during their degrees. For example, The Ministry of Defence (MOD) employs geography graduates as research analysts, and the Police Service offers civilian careers in intelligence analysis and research. Companies also recruit geography graduates as trainee account executives, with responsibility for developing knowledge of their clients' accounts and understanding their research needs.</a:t>
            </a:r>
          </a:p>
          <a:p>
            <a:endParaRPr lang="en-GB" dirty="0"/>
          </a:p>
        </p:txBody>
      </p:sp>
      <p:sp>
        <p:nvSpPr>
          <p:cNvPr id="4" name="Slide Number Placeholder 3"/>
          <p:cNvSpPr>
            <a:spLocks noGrp="1"/>
          </p:cNvSpPr>
          <p:nvPr>
            <p:ph type="sldNum" sz="quarter" idx="10"/>
          </p:nvPr>
        </p:nvSpPr>
        <p:spPr/>
        <p:txBody>
          <a:bodyPr/>
          <a:lstStyle/>
          <a:p>
            <a:fld id="{CC58D701-C781-4343-941F-BCE118672DDE}" type="slidenum">
              <a:rPr lang="en-GB" smtClean="0"/>
              <a:t>7</a:t>
            </a:fld>
            <a:endParaRPr lang="en-GB"/>
          </a:p>
        </p:txBody>
      </p:sp>
    </p:spTree>
    <p:extLst>
      <p:ext uri="{BB962C8B-B14F-4D97-AF65-F5344CB8AC3E}">
        <p14:creationId xmlns:p14="http://schemas.microsoft.com/office/powerpoint/2010/main" val="3210112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Some career</a:t>
            </a:r>
            <a:r>
              <a:rPr lang="en-GB" baseline="0" dirty="0" smtClean="0"/>
              <a:t> areas are open to all graduates, regardless of subject. Many of these have a graduate entry scheme &amp; others have a PG training route such as GDL for law, ACCA exams for accountancy, teaching etc. </a:t>
            </a:r>
          </a:p>
          <a:p>
            <a:r>
              <a:rPr lang="en-GB" baseline="0" dirty="0" smtClean="0"/>
              <a:t>If you would like to explore graduate schemes- we have a section on our website</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C58D701-C781-4343-941F-BCE118672DDE}" type="slidenum">
              <a:rPr lang="en-GB" smtClean="0"/>
              <a:t>9</a:t>
            </a:fld>
            <a:endParaRPr lang="en-GB"/>
          </a:p>
        </p:txBody>
      </p:sp>
    </p:spTree>
    <p:extLst>
      <p:ext uri="{BB962C8B-B14F-4D97-AF65-F5344CB8AC3E}">
        <p14:creationId xmlns:p14="http://schemas.microsoft.com/office/powerpoint/2010/main" val="4211398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Research your career options- look at</a:t>
            </a:r>
            <a:r>
              <a:rPr lang="en-GB" baseline="0" dirty="0" smtClean="0"/>
              <a:t> what is available, what you might be interested in &amp; what you need to enter those professions. </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Start to build relevant experience if you can.</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Show website- jobs, work experience, sector guides, CVs etc</a:t>
            </a:r>
            <a:endParaRPr lang="en-GB" dirty="0" smtClean="0"/>
          </a:p>
          <a:p>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Specifically</a:t>
            </a:r>
            <a:r>
              <a:rPr lang="en-GB" baseline="0" dirty="0" smtClean="0"/>
              <a:t> geography – mention work within the department</a:t>
            </a:r>
            <a:endParaRPr lang="en-GB" dirty="0"/>
          </a:p>
        </p:txBody>
      </p:sp>
      <p:sp>
        <p:nvSpPr>
          <p:cNvPr id="4" name="Slide Number Placeholder 3"/>
          <p:cNvSpPr>
            <a:spLocks noGrp="1"/>
          </p:cNvSpPr>
          <p:nvPr>
            <p:ph type="sldNum" sz="quarter" idx="10"/>
          </p:nvPr>
        </p:nvSpPr>
        <p:spPr/>
        <p:txBody>
          <a:bodyPr/>
          <a:lstStyle/>
          <a:p>
            <a:pPr>
              <a:defRPr/>
            </a:pPr>
            <a:fld id="{8DB0AAEE-ECC3-4221-B9DE-D8CC2E0B71E8}" type="slidenum">
              <a:rPr lang="en-GB" smtClean="0"/>
              <a:pPr>
                <a:defRPr/>
              </a:pPr>
              <a:t>11</a:t>
            </a:fld>
            <a:endParaRPr lang="en-GB" dirty="0"/>
          </a:p>
        </p:txBody>
      </p:sp>
    </p:spTree>
    <p:extLst>
      <p:ext uri="{BB962C8B-B14F-4D97-AF65-F5344CB8AC3E}">
        <p14:creationId xmlns:p14="http://schemas.microsoft.com/office/powerpoint/2010/main" val="1483758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1AAEE20-12A1-4452-A127-B19717AD924F}" type="datetimeFigureOut">
              <a:rPr lang="en-GB" smtClean="0"/>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3950236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AAEE20-12A1-4452-A127-B19717AD924F}" type="datetimeFigureOut">
              <a:rPr lang="en-GB" smtClean="0"/>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243101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AAEE20-12A1-4452-A127-B19717AD924F}" type="datetimeFigureOut">
              <a:rPr lang="en-GB" smtClean="0"/>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250027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1AAEE20-12A1-4452-A127-B19717AD924F}" type="datetimeFigureOut">
              <a:rPr lang="en-GB" smtClean="0"/>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267972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1AAEE20-12A1-4452-A127-B19717AD924F}" type="datetimeFigureOut">
              <a:rPr lang="en-GB" smtClean="0"/>
              <a:t>07/07/2014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37688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1AAEE20-12A1-4452-A127-B19717AD924F}" type="datetimeFigureOut">
              <a:rPr lang="en-GB" smtClean="0"/>
              <a:t>07/07/2014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3172092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AAEE20-12A1-4452-A127-B19717AD924F}" type="datetimeFigureOut">
              <a:rPr lang="en-GB" smtClean="0"/>
              <a:t>07/07/2014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290266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AEE20-12A1-4452-A127-B19717AD924F}" type="datetimeFigureOut">
              <a:rPr lang="en-GB" smtClean="0"/>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176108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AEE20-12A1-4452-A127-B19717AD924F}" type="datetimeFigureOut">
              <a:rPr lang="en-GB" smtClean="0"/>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4145567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AAEE20-12A1-4452-A127-B19717AD924F}" type="datetimeFigureOut">
              <a:rPr lang="en-GB" smtClean="0"/>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2363888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AAEE20-12A1-4452-A127-B19717AD924F}" type="datetimeFigureOut">
              <a:rPr lang="en-GB" smtClean="0"/>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9BD6DA-607B-4095-B29F-54AB869E7E08}" type="slidenum">
              <a:rPr lang="en-GB" smtClean="0"/>
              <a:t>‹#›</a:t>
            </a:fld>
            <a:endParaRPr lang="en-GB"/>
          </a:p>
        </p:txBody>
      </p:sp>
    </p:spTree>
    <p:extLst>
      <p:ext uri="{BB962C8B-B14F-4D97-AF65-F5344CB8AC3E}">
        <p14:creationId xmlns:p14="http://schemas.microsoft.com/office/powerpoint/2010/main" val="1730042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AEE20-12A1-4452-A127-B19717AD924F}" type="datetimeFigureOut">
              <a:rPr lang="en-GB" smtClean="0"/>
              <a:t>07/07/2014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BD6DA-607B-4095-B29F-54AB869E7E08}" type="slidenum">
              <a:rPr lang="en-GB" smtClean="0"/>
              <a:t>‹#›</a:t>
            </a:fld>
            <a:endParaRPr lang="en-GB"/>
          </a:p>
        </p:txBody>
      </p:sp>
    </p:spTree>
    <p:extLst>
      <p:ext uri="{BB962C8B-B14F-4D97-AF65-F5344CB8AC3E}">
        <p14:creationId xmlns:p14="http://schemas.microsoft.com/office/powerpoint/2010/main" val="1205214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prospects.ac.u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rgs.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www.sussex.ac.uk/career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www.sussex.ac.uk/career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8062664" cy="1584175"/>
          </a:xfrm>
        </p:spPr>
        <p:txBody>
          <a:bodyPr>
            <a:normAutofit/>
          </a:bodyPr>
          <a:lstStyle/>
          <a:p>
            <a:r>
              <a:rPr lang="en-GB" dirty="0" smtClean="0"/>
              <a:t>What do Geography Students do?</a:t>
            </a:r>
            <a:br>
              <a:rPr lang="en-GB" dirty="0" smtClean="0"/>
            </a:br>
            <a:r>
              <a:rPr lang="en-GB" sz="3200" dirty="0" smtClean="0"/>
              <a:t>Evelyn Dodds and Helen Gorman</a:t>
            </a:r>
            <a:endParaRPr lang="en-GB" dirty="0"/>
          </a:p>
        </p:txBody>
      </p:sp>
      <p:sp>
        <p:nvSpPr>
          <p:cNvPr id="3" name="Subtitle 2"/>
          <p:cNvSpPr>
            <a:spLocks noGrp="1"/>
          </p:cNvSpPr>
          <p:nvPr>
            <p:ph type="subTitle" idx="1"/>
          </p:nvPr>
        </p:nvSpPr>
        <p:spPr/>
        <p:txBody>
          <a:bodyPr/>
          <a:lstStyle/>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139" y="1553008"/>
            <a:ext cx="7944301" cy="4180916"/>
          </a:xfrm>
          <a:prstGeom prst="rect">
            <a:avLst/>
          </a:prstGeom>
        </p:spPr>
      </p:pic>
      <p:pic>
        <p:nvPicPr>
          <p:cNvPr id="5" name="Picture 2" descr="CEC_poster_temp"/>
          <p:cNvPicPr>
            <a:picLocks noChangeAspect="1" noChangeArrowheads="1"/>
          </p:cNvPicPr>
          <p:nvPr/>
        </p:nvPicPr>
        <p:blipFill>
          <a:blip r:embed="rId4" cstate="print"/>
          <a:srcRect t="71197" b="14090"/>
          <a:stretch>
            <a:fillRect/>
          </a:stretch>
        </p:blipFill>
        <p:spPr bwMode="auto">
          <a:xfrm>
            <a:off x="0" y="5589240"/>
            <a:ext cx="9144000" cy="1268760"/>
          </a:xfrm>
          <a:prstGeom prst="rect">
            <a:avLst/>
          </a:prstGeom>
          <a:noFill/>
          <a:ln w="9525">
            <a:noFill/>
            <a:miter lim="800000"/>
            <a:headEnd/>
            <a:tailEnd/>
          </a:ln>
        </p:spPr>
      </p:pic>
    </p:spTree>
    <p:extLst>
      <p:ext uri="{BB962C8B-B14F-4D97-AF65-F5344CB8AC3E}">
        <p14:creationId xmlns:p14="http://schemas.microsoft.com/office/powerpoint/2010/main" val="2299700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smtClean="0"/>
              <a:t>What do Geographers do?</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5576" y="1124744"/>
            <a:ext cx="2857500" cy="28575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366565"/>
            <a:ext cx="2143125" cy="21431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4270" y="3861048"/>
            <a:ext cx="3000333" cy="18002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65255" y="4149080"/>
            <a:ext cx="3432423" cy="2288282"/>
          </a:xfrm>
          <a:prstGeom prst="rect">
            <a:avLst/>
          </a:prstGeom>
        </p:spPr>
      </p:pic>
    </p:spTree>
    <p:extLst>
      <p:ext uri="{BB962C8B-B14F-4D97-AF65-F5344CB8AC3E}">
        <p14:creationId xmlns:p14="http://schemas.microsoft.com/office/powerpoint/2010/main" val="308914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EC_poster_temp"/>
          <p:cNvPicPr>
            <a:picLocks noChangeAspect="1" noChangeArrowheads="1"/>
          </p:cNvPicPr>
          <p:nvPr/>
        </p:nvPicPr>
        <p:blipFill>
          <a:blip r:embed="rId3" cstate="print"/>
          <a:srcRect t="71197" b="14090"/>
          <a:stretch>
            <a:fillRect/>
          </a:stretch>
        </p:blipFill>
        <p:spPr bwMode="auto">
          <a:xfrm>
            <a:off x="0" y="4913784"/>
            <a:ext cx="9144000" cy="1944216"/>
          </a:xfrm>
          <a:prstGeom prst="rect">
            <a:avLst/>
          </a:prstGeom>
          <a:noFill/>
          <a:ln w="9525">
            <a:noFill/>
            <a:miter lim="800000"/>
            <a:headEnd/>
            <a:tailEnd/>
          </a:ln>
        </p:spPr>
      </p:pic>
      <p:sp>
        <p:nvSpPr>
          <p:cNvPr id="2" name="Title 1"/>
          <p:cNvSpPr>
            <a:spLocks noGrp="1"/>
          </p:cNvSpPr>
          <p:nvPr>
            <p:ph type="title"/>
          </p:nvPr>
        </p:nvSpPr>
        <p:spPr>
          <a:xfrm>
            <a:off x="457200" y="274638"/>
            <a:ext cx="8229600" cy="994122"/>
          </a:xfrm>
        </p:spPr>
        <p:txBody>
          <a:bodyPr>
            <a:normAutofit fontScale="90000"/>
          </a:bodyPr>
          <a:lstStyle/>
          <a:p>
            <a:r>
              <a:rPr lang="en-GB" sz="3600" dirty="0" smtClean="0">
                <a:solidFill>
                  <a:srgbClr val="FE9900"/>
                </a:solidFill>
              </a:rPr>
              <a:t/>
            </a:r>
            <a:br>
              <a:rPr lang="en-GB" sz="3600" dirty="0" smtClean="0">
                <a:solidFill>
                  <a:srgbClr val="FE9900"/>
                </a:solidFill>
              </a:rPr>
            </a:br>
            <a:r>
              <a:rPr lang="en-GB" sz="3600" dirty="0" smtClean="0"/>
              <a:t>Career exploration</a:t>
            </a:r>
            <a:br>
              <a:rPr lang="en-GB" sz="3600" dirty="0" smtClean="0"/>
            </a:br>
            <a:r>
              <a:rPr lang="en-GB" sz="3600" dirty="0" smtClean="0"/>
              <a:t>for Geography students </a:t>
            </a:r>
            <a:r>
              <a:rPr lang="en-GB" dirty="0" smtClean="0">
                <a:solidFill>
                  <a:srgbClr val="FE9900"/>
                </a:solidFill>
              </a:rPr>
              <a:t/>
            </a:r>
            <a:br>
              <a:rPr lang="en-GB" dirty="0" smtClean="0">
                <a:solidFill>
                  <a:srgbClr val="FE9900"/>
                </a:solidFill>
              </a:rPr>
            </a:br>
            <a:endParaRPr lang="en-US" dirty="0"/>
          </a:p>
        </p:txBody>
      </p:sp>
      <p:sp>
        <p:nvSpPr>
          <p:cNvPr id="3" name="Content Placeholder 2"/>
          <p:cNvSpPr>
            <a:spLocks noGrp="1"/>
          </p:cNvSpPr>
          <p:nvPr>
            <p:ph idx="1"/>
          </p:nvPr>
        </p:nvSpPr>
        <p:spPr>
          <a:xfrm>
            <a:off x="554038" y="1484785"/>
            <a:ext cx="8285162" cy="3600399"/>
          </a:xfrm>
        </p:spPr>
        <p:txBody>
          <a:bodyPr>
            <a:normAutofit fontScale="70000" lnSpcReduction="20000"/>
          </a:bodyPr>
          <a:lstStyle/>
          <a:p>
            <a:pPr>
              <a:buNone/>
            </a:pPr>
            <a:endParaRPr lang="en-GB" b="1" dirty="0" smtClean="0"/>
          </a:p>
          <a:p>
            <a:pPr>
              <a:buNone/>
            </a:pPr>
            <a:r>
              <a:rPr lang="en-GB" sz="4500" b="1" dirty="0" smtClean="0"/>
              <a:t>Important factors in career choice often include:</a:t>
            </a:r>
          </a:p>
          <a:p>
            <a:pPr>
              <a:buNone/>
            </a:pPr>
            <a:endParaRPr lang="en-GB" b="1" dirty="0"/>
          </a:p>
          <a:p>
            <a:pPr>
              <a:buNone/>
            </a:pPr>
            <a:endParaRPr lang="en-GB" b="1" dirty="0" smtClean="0"/>
          </a:p>
          <a:p>
            <a:r>
              <a:rPr lang="en-GB" b="1" dirty="0"/>
              <a:t>Values, </a:t>
            </a:r>
            <a:r>
              <a:rPr lang="en-GB" b="1" dirty="0" smtClean="0"/>
              <a:t>interests </a:t>
            </a:r>
            <a:r>
              <a:rPr lang="en-GB" b="1" dirty="0"/>
              <a:t>and </a:t>
            </a:r>
            <a:r>
              <a:rPr lang="en-GB" b="1" dirty="0" smtClean="0"/>
              <a:t>motivations</a:t>
            </a:r>
          </a:p>
          <a:p>
            <a:r>
              <a:rPr lang="en-GB" b="1" dirty="0" smtClean="0"/>
              <a:t>Degree subject</a:t>
            </a:r>
          </a:p>
          <a:p>
            <a:r>
              <a:rPr lang="en-GB" b="1" dirty="0" smtClean="0"/>
              <a:t>Graduate destinations</a:t>
            </a:r>
          </a:p>
          <a:p>
            <a:r>
              <a:rPr lang="en-GB" b="1" dirty="0" smtClean="0"/>
              <a:t>Job availability </a:t>
            </a:r>
          </a:p>
          <a:p>
            <a:endParaRPr lang="en-GB" b="1" dirty="0" smtClean="0"/>
          </a:p>
          <a:p>
            <a:pPr marL="0" indent="0">
              <a:buNone/>
            </a:pPr>
            <a:r>
              <a:rPr lang="en-GB" b="1" dirty="0" smtClean="0"/>
              <a:t> </a:t>
            </a:r>
            <a:endParaRPr lang="en-US" b="1" dirty="0"/>
          </a:p>
        </p:txBody>
      </p:sp>
    </p:spTree>
    <p:extLst>
      <p:ext uri="{BB962C8B-B14F-4D97-AF65-F5344CB8AC3E}">
        <p14:creationId xmlns:p14="http://schemas.microsoft.com/office/powerpoint/2010/main" val="2792767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GB" dirty="0" smtClean="0"/>
              <a:t>Issues for students</a:t>
            </a:r>
          </a:p>
        </p:txBody>
      </p:sp>
      <p:sp>
        <p:nvSpPr>
          <p:cNvPr id="4099" name="Rectangle 3"/>
          <p:cNvSpPr>
            <a:spLocks noGrp="1" noChangeArrowheads="1"/>
          </p:cNvSpPr>
          <p:nvPr>
            <p:ph type="body" idx="1"/>
          </p:nvPr>
        </p:nvSpPr>
        <p:spPr>
          <a:xfrm>
            <a:off x="554038" y="1557338"/>
            <a:ext cx="8285162" cy="4005262"/>
          </a:xfrm>
        </p:spPr>
        <p:txBody>
          <a:bodyPr/>
          <a:lstStyle/>
          <a:p>
            <a:pPr marL="0" indent="0">
              <a:buNone/>
            </a:pPr>
            <a:endParaRPr lang="en-GB" sz="2400" b="1" dirty="0" smtClean="0"/>
          </a:p>
          <a:p>
            <a:pPr marL="0" indent="0">
              <a:buFontTx/>
              <a:buChar char="•"/>
            </a:pPr>
            <a:r>
              <a:rPr lang="en-GB" sz="2400" b="1" dirty="0" smtClean="0"/>
              <a:t> Importance of building skills &amp; experience</a:t>
            </a:r>
          </a:p>
          <a:p>
            <a:pPr marL="0" indent="0">
              <a:buFontTx/>
              <a:buChar char="•"/>
            </a:pPr>
            <a:r>
              <a:rPr lang="en-GB" sz="2400" b="1" dirty="0" smtClean="0"/>
              <a:t> Competitive nature of graduate careers</a:t>
            </a:r>
          </a:p>
          <a:p>
            <a:pPr marL="0" indent="0">
              <a:buFontTx/>
              <a:buChar char="•"/>
            </a:pPr>
            <a:r>
              <a:rPr lang="en-GB" sz="2400" b="1" dirty="0" smtClean="0"/>
              <a:t> It’s never too early to start your career exploration</a:t>
            </a:r>
          </a:p>
          <a:p>
            <a:pPr marL="0" indent="0">
              <a:buFontTx/>
              <a:buChar char="•"/>
            </a:pPr>
            <a:r>
              <a:rPr lang="en-GB" sz="2400" b="1" dirty="0" smtClean="0"/>
              <a:t> Getting ahead of the game!</a:t>
            </a:r>
          </a:p>
        </p:txBody>
      </p:sp>
      <p:pic>
        <p:nvPicPr>
          <p:cNvPr id="5" name="Picture 2" descr="CEC_poster_temp"/>
          <p:cNvPicPr>
            <a:picLocks noChangeAspect="1" noChangeArrowheads="1"/>
          </p:cNvPicPr>
          <p:nvPr/>
        </p:nvPicPr>
        <p:blipFill>
          <a:blip r:embed="rId3" cstate="print"/>
          <a:srcRect t="71197" b="14090"/>
          <a:stretch>
            <a:fillRect/>
          </a:stretch>
        </p:blipFill>
        <p:spPr bwMode="auto">
          <a:xfrm>
            <a:off x="0" y="4913784"/>
            <a:ext cx="9144000" cy="1944216"/>
          </a:xfrm>
          <a:prstGeom prst="rect">
            <a:avLst/>
          </a:prstGeom>
          <a:noFill/>
          <a:ln w="9525">
            <a:noFill/>
            <a:miter lim="800000"/>
            <a:headEnd/>
            <a:tailEnd/>
          </a:ln>
        </p:spPr>
      </p:pic>
    </p:spTree>
    <p:extLst>
      <p:ext uri="{BB962C8B-B14F-4D97-AF65-F5344CB8AC3E}">
        <p14:creationId xmlns:p14="http://schemas.microsoft.com/office/powerpoint/2010/main" val="3763388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Jobs directly related to a Geography degree include – </a:t>
            </a:r>
            <a:endParaRPr lang="en-GB" dirty="0"/>
          </a:p>
        </p:txBody>
      </p:sp>
      <p:sp>
        <p:nvSpPr>
          <p:cNvPr id="3" name="Content Placeholder 2"/>
          <p:cNvSpPr>
            <a:spLocks noGrp="1"/>
          </p:cNvSpPr>
          <p:nvPr>
            <p:ph idx="1"/>
          </p:nvPr>
        </p:nvSpPr>
        <p:spPr>
          <a:xfrm>
            <a:off x="554038" y="1484785"/>
            <a:ext cx="8285162" cy="4077816"/>
          </a:xfrm>
        </p:spPr>
        <p:txBody>
          <a:bodyPr>
            <a:normAutofit fontScale="70000" lnSpcReduction="20000"/>
          </a:bodyPr>
          <a:lstStyle/>
          <a:p>
            <a:pPr>
              <a:buFontTx/>
              <a:buChar char="-"/>
            </a:pPr>
            <a:endParaRPr lang="en-GB" dirty="0" smtClean="0"/>
          </a:p>
          <a:p>
            <a:pPr>
              <a:buFontTx/>
              <a:buChar char="-"/>
            </a:pPr>
            <a:r>
              <a:rPr lang="en-GB" dirty="0" smtClean="0"/>
              <a:t>Cartographer</a:t>
            </a:r>
          </a:p>
          <a:p>
            <a:pPr>
              <a:buFontTx/>
              <a:buChar char="-"/>
            </a:pPr>
            <a:r>
              <a:rPr lang="en-GB" dirty="0" smtClean="0"/>
              <a:t>Environmental Consultant</a:t>
            </a:r>
          </a:p>
          <a:p>
            <a:pPr>
              <a:buFontTx/>
              <a:buChar char="-"/>
            </a:pPr>
            <a:r>
              <a:rPr lang="en-GB" dirty="0" smtClean="0"/>
              <a:t>Geography Information Systems Officer</a:t>
            </a:r>
          </a:p>
          <a:p>
            <a:pPr>
              <a:buFontTx/>
              <a:buChar char="-"/>
            </a:pPr>
            <a:r>
              <a:rPr lang="en-GB" dirty="0" smtClean="0"/>
              <a:t>Planning and Development Surveyor</a:t>
            </a:r>
          </a:p>
          <a:p>
            <a:pPr>
              <a:buFontTx/>
              <a:buChar char="-"/>
            </a:pPr>
            <a:r>
              <a:rPr lang="en-GB" dirty="0" smtClean="0"/>
              <a:t>Secondary School Teacher</a:t>
            </a:r>
          </a:p>
          <a:p>
            <a:pPr>
              <a:buFontTx/>
              <a:buChar char="-"/>
            </a:pPr>
            <a:r>
              <a:rPr lang="en-GB" dirty="0" smtClean="0"/>
              <a:t>Town Planner</a:t>
            </a:r>
          </a:p>
          <a:p>
            <a:pPr>
              <a:buFontTx/>
              <a:buChar char="-"/>
            </a:pPr>
            <a:r>
              <a:rPr lang="en-GB" dirty="0" smtClean="0"/>
              <a:t>International aid / development worker</a:t>
            </a:r>
          </a:p>
          <a:p>
            <a:pPr>
              <a:buFontTx/>
              <a:buChar char="-"/>
            </a:pPr>
            <a:r>
              <a:rPr lang="en-GB" dirty="0" smtClean="0"/>
              <a:t>Transport planner</a:t>
            </a:r>
          </a:p>
          <a:p>
            <a:pPr>
              <a:buFontTx/>
              <a:buChar char="-"/>
            </a:pPr>
            <a:r>
              <a:rPr lang="en-GB" dirty="0" smtClean="0"/>
              <a:t>And many </a:t>
            </a:r>
            <a:r>
              <a:rPr lang="en-GB" dirty="0" err="1" smtClean="0"/>
              <a:t>many</a:t>
            </a:r>
            <a:r>
              <a:rPr lang="en-GB" dirty="0" smtClean="0"/>
              <a:t> more…..</a:t>
            </a:r>
          </a:p>
          <a:p>
            <a:pPr>
              <a:buNone/>
            </a:pPr>
            <a:endParaRPr lang="en-GB" dirty="0" smtClean="0"/>
          </a:p>
          <a:p>
            <a:pPr>
              <a:buNone/>
            </a:pPr>
            <a:r>
              <a:rPr lang="en-GB" dirty="0" smtClean="0"/>
              <a:t>See </a:t>
            </a:r>
            <a:r>
              <a:rPr lang="en-GB" dirty="0" smtClean="0">
                <a:hlinkClick r:id="rId3"/>
              </a:rPr>
              <a:t>www.prospects.ac.uk</a:t>
            </a:r>
            <a:r>
              <a:rPr lang="en-GB" dirty="0" smtClean="0"/>
              <a:t> to find out more.</a:t>
            </a:r>
          </a:p>
          <a:p>
            <a:pPr>
              <a:buNone/>
            </a:pPr>
            <a:endParaRPr lang="en-GB" dirty="0"/>
          </a:p>
        </p:txBody>
      </p:sp>
    </p:spTree>
    <p:extLst>
      <p:ext uri="{BB962C8B-B14F-4D97-AF65-F5344CB8AC3E}">
        <p14:creationId xmlns:p14="http://schemas.microsoft.com/office/powerpoint/2010/main" val="1199808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EC_poster_temp"/>
          <p:cNvPicPr>
            <a:picLocks noChangeAspect="1" noChangeArrowheads="1"/>
          </p:cNvPicPr>
          <p:nvPr/>
        </p:nvPicPr>
        <p:blipFill>
          <a:blip r:embed="rId3" cstate="print"/>
          <a:srcRect t="71197" b="14090"/>
          <a:stretch>
            <a:fillRect/>
          </a:stretch>
        </p:blipFill>
        <p:spPr bwMode="auto">
          <a:xfrm>
            <a:off x="0" y="4913784"/>
            <a:ext cx="9144000" cy="1944216"/>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r>
              <a:rPr lang="en-GB" b="1" i="1" dirty="0" smtClean="0"/>
              <a:t/>
            </a:r>
            <a:br>
              <a:rPr lang="en-GB" b="1" i="1" dirty="0" smtClean="0"/>
            </a:br>
            <a:r>
              <a:rPr lang="en-GB" b="1" i="1" dirty="0"/>
              <a:t/>
            </a:r>
            <a:br>
              <a:rPr lang="en-GB" b="1" i="1" dirty="0"/>
            </a:br>
            <a:r>
              <a:rPr lang="en-GB" b="1" dirty="0" smtClean="0"/>
              <a:t>Recent examples  - Sussex graduates</a:t>
            </a:r>
            <a:r>
              <a:rPr lang="en-GB" b="1" i="1" dirty="0" smtClean="0"/>
              <a:t/>
            </a:r>
            <a:br>
              <a:rPr lang="en-GB" b="1" i="1" dirty="0" smtClean="0"/>
            </a:br>
            <a:r>
              <a:rPr lang="en-GB" dirty="0" smtClean="0">
                <a:solidFill>
                  <a:srgbClr val="FE9900"/>
                </a:solidFill>
              </a:rPr>
              <a:t/>
            </a:r>
            <a:br>
              <a:rPr lang="en-GB" dirty="0" smtClean="0">
                <a:solidFill>
                  <a:srgbClr val="FE9900"/>
                </a:solidFill>
              </a:rPr>
            </a:br>
            <a:endParaRPr lang="en-US" dirty="0"/>
          </a:p>
        </p:txBody>
      </p:sp>
      <p:sp>
        <p:nvSpPr>
          <p:cNvPr id="3" name="Content Placeholder 2"/>
          <p:cNvSpPr>
            <a:spLocks noGrp="1"/>
          </p:cNvSpPr>
          <p:nvPr>
            <p:ph idx="1"/>
          </p:nvPr>
        </p:nvSpPr>
        <p:spPr>
          <a:xfrm>
            <a:off x="554038" y="1268760"/>
            <a:ext cx="8285162" cy="4320479"/>
          </a:xfrm>
        </p:spPr>
        <p:txBody>
          <a:bodyPr/>
          <a:lstStyle/>
          <a:p>
            <a:pPr algn="ctr">
              <a:buNone/>
            </a:pPr>
            <a:endParaRPr lang="en-GB" b="1" i="1" dirty="0" smtClean="0"/>
          </a:p>
          <a:p>
            <a:r>
              <a:rPr lang="en-GB" sz="2000" dirty="0" smtClean="0"/>
              <a:t>Rural Officer for the Sussex Rural Community Council,</a:t>
            </a:r>
          </a:p>
          <a:p>
            <a:r>
              <a:rPr lang="en-GB" sz="2000" dirty="0" smtClean="0"/>
              <a:t>Project Manager for </a:t>
            </a:r>
            <a:r>
              <a:rPr lang="en-GB" sz="2000" dirty="0" err="1" smtClean="0"/>
              <a:t>Watling</a:t>
            </a:r>
            <a:r>
              <a:rPr lang="en-GB" sz="2000" dirty="0" smtClean="0"/>
              <a:t> Chase Community Forest,</a:t>
            </a:r>
          </a:p>
          <a:p>
            <a:r>
              <a:rPr lang="en-GB" sz="2000" dirty="0" smtClean="0"/>
              <a:t>Conservation Officer for the Environment Agency, </a:t>
            </a:r>
          </a:p>
          <a:p>
            <a:r>
              <a:rPr lang="en-GB" sz="2000" dirty="0" smtClean="0"/>
              <a:t>Training Manager for London Transport, </a:t>
            </a:r>
          </a:p>
          <a:p>
            <a:r>
              <a:rPr lang="en-GB" sz="2000" dirty="0" smtClean="0"/>
              <a:t>Personnel Manager for London Underground, </a:t>
            </a:r>
          </a:p>
          <a:p>
            <a:r>
              <a:rPr lang="en-GB" sz="2000" dirty="0" smtClean="0"/>
              <a:t>Energy Researcher for a management consultancy, </a:t>
            </a:r>
          </a:p>
          <a:p>
            <a:r>
              <a:rPr lang="en-GB" sz="2000" dirty="0" smtClean="0"/>
              <a:t>Editor for Thomson Science Publishers, </a:t>
            </a:r>
          </a:p>
          <a:p>
            <a:r>
              <a:rPr lang="en-GB" sz="2000" dirty="0" smtClean="0"/>
              <a:t>Marketing Manager for an ecotourism organisation</a:t>
            </a:r>
            <a:endParaRPr lang="en-US" sz="2000" dirty="0"/>
          </a:p>
        </p:txBody>
      </p:sp>
    </p:spTree>
    <p:extLst>
      <p:ext uri="{BB962C8B-B14F-4D97-AF65-F5344CB8AC3E}">
        <p14:creationId xmlns:p14="http://schemas.microsoft.com/office/powerpoint/2010/main" val="23002096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Typical Employers?</a:t>
            </a:r>
            <a:endParaRPr lang="en-GB" dirty="0"/>
          </a:p>
        </p:txBody>
      </p:sp>
      <p:pic>
        <p:nvPicPr>
          <p:cNvPr id="17" name="Content Placeholder 1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3779" y="1484784"/>
            <a:ext cx="7842637" cy="4104456"/>
          </a:xfrm>
        </p:spPr>
      </p:pic>
    </p:spTree>
    <p:extLst>
      <p:ext uri="{BB962C8B-B14F-4D97-AF65-F5344CB8AC3E}">
        <p14:creationId xmlns:p14="http://schemas.microsoft.com/office/powerpoint/2010/main" val="1309657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smtClean="0"/>
              <a:t>Options with a degree in any subject</a:t>
            </a:r>
            <a:br>
              <a:rPr lang="en-GB" sz="4000" dirty="0" smtClean="0"/>
            </a:br>
            <a:r>
              <a:rPr lang="en-GB" sz="4000" dirty="0" smtClean="0"/>
              <a:t>include</a:t>
            </a:r>
            <a:r>
              <a:rPr lang="en-GB" dirty="0" smtClean="0"/>
              <a:t>:</a:t>
            </a:r>
            <a:endParaRPr lang="en-GB" dirty="0"/>
          </a:p>
        </p:txBody>
      </p:sp>
      <p:sp>
        <p:nvSpPr>
          <p:cNvPr id="3" name="Content Placeholder 2"/>
          <p:cNvSpPr>
            <a:spLocks noGrp="1"/>
          </p:cNvSpPr>
          <p:nvPr>
            <p:ph idx="1"/>
          </p:nvPr>
        </p:nvSpPr>
        <p:spPr>
          <a:xfrm>
            <a:off x="554038" y="1412777"/>
            <a:ext cx="8285162" cy="4149824"/>
          </a:xfrm>
        </p:spPr>
        <p:txBody>
          <a:bodyPr>
            <a:normAutofit fontScale="70000" lnSpcReduction="20000"/>
          </a:bodyPr>
          <a:lstStyle/>
          <a:p>
            <a:endParaRPr lang="en-GB" b="1" dirty="0" smtClean="0"/>
          </a:p>
          <a:p>
            <a:r>
              <a:rPr lang="en-GB" b="1" dirty="0" smtClean="0"/>
              <a:t>Law</a:t>
            </a:r>
          </a:p>
          <a:p>
            <a:r>
              <a:rPr lang="en-GB" b="1" dirty="0" smtClean="0"/>
              <a:t>Accountancy</a:t>
            </a:r>
          </a:p>
          <a:p>
            <a:r>
              <a:rPr lang="en-GB" b="1" dirty="0" smtClean="0"/>
              <a:t>Media</a:t>
            </a:r>
          </a:p>
          <a:p>
            <a:r>
              <a:rPr lang="en-GB" b="1" dirty="0" smtClean="0"/>
              <a:t>Marketing</a:t>
            </a:r>
          </a:p>
          <a:p>
            <a:r>
              <a:rPr lang="en-GB" b="1" dirty="0" smtClean="0"/>
              <a:t>Business</a:t>
            </a:r>
          </a:p>
          <a:p>
            <a:r>
              <a:rPr lang="en-GB" b="1" dirty="0" smtClean="0"/>
              <a:t>Civil service</a:t>
            </a:r>
          </a:p>
          <a:p>
            <a:r>
              <a:rPr lang="en-GB" b="1" dirty="0" smtClean="0"/>
              <a:t>Graduate training schemes</a:t>
            </a:r>
          </a:p>
          <a:p>
            <a:r>
              <a:rPr lang="en-GB" b="1" dirty="0" smtClean="0"/>
              <a:t>IT</a:t>
            </a:r>
          </a:p>
          <a:p>
            <a:endParaRPr lang="en-GB" dirty="0" smtClean="0"/>
          </a:p>
          <a:p>
            <a:r>
              <a:rPr lang="en-GB" b="1" dirty="0" smtClean="0"/>
              <a:t>And many more</a:t>
            </a:r>
            <a:endParaRPr lang="en-GB" b="1" dirty="0"/>
          </a:p>
        </p:txBody>
      </p:sp>
      <p:pic>
        <p:nvPicPr>
          <p:cNvPr id="4" name="Picture 3" descr="grad.jpg"/>
          <p:cNvPicPr>
            <a:picLocks noChangeAspect="1"/>
          </p:cNvPicPr>
          <p:nvPr/>
        </p:nvPicPr>
        <p:blipFill>
          <a:blip r:embed="rId3" cstate="print"/>
          <a:stretch>
            <a:fillRect/>
          </a:stretch>
        </p:blipFill>
        <p:spPr>
          <a:xfrm>
            <a:off x="4536831" y="1772816"/>
            <a:ext cx="4347984" cy="3960440"/>
          </a:xfrm>
          <a:prstGeom prst="rect">
            <a:avLst/>
          </a:prstGeom>
        </p:spPr>
      </p:pic>
    </p:spTree>
    <p:extLst>
      <p:ext uri="{BB962C8B-B14F-4D97-AF65-F5344CB8AC3E}">
        <p14:creationId xmlns:p14="http://schemas.microsoft.com/office/powerpoint/2010/main" val="330915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87208" cy="706090"/>
          </a:xfrm>
        </p:spPr>
        <p:txBody>
          <a:bodyPr>
            <a:normAutofit fontScale="90000"/>
          </a:bodyPr>
          <a:lstStyle/>
          <a:p>
            <a:r>
              <a:rPr lang="en-GB" dirty="0" smtClean="0"/>
              <a:t>RGS Careers pages </a:t>
            </a:r>
            <a:r>
              <a:rPr lang="en-GB" dirty="0" smtClean="0">
                <a:hlinkClick r:id="rId3"/>
              </a:rPr>
              <a:t>www.rgs.org</a:t>
            </a:r>
            <a:r>
              <a:rPr lang="en-GB" dirty="0" smtClean="0"/>
              <a:t> </a:t>
            </a:r>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124744"/>
            <a:ext cx="8496944" cy="547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82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188640"/>
            <a:ext cx="7944494" cy="1106760"/>
          </a:xfrm>
        </p:spPr>
        <p:txBody>
          <a:bodyPr>
            <a:normAutofit fontScale="90000"/>
          </a:bodyPr>
          <a:lstStyle/>
          <a:p>
            <a:r>
              <a:rPr lang="en-GB" sz="2800" dirty="0" smtClean="0"/>
              <a:t/>
            </a:r>
            <a:br>
              <a:rPr lang="en-GB" sz="2800" dirty="0" smtClean="0"/>
            </a:br>
            <a:r>
              <a:rPr lang="en-GB" sz="4000" dirty="0" smtClean="0"/>
              <a:t>Use our website for research!</a:t>
            </a:r>
            <a:br>
              <a:rPr lang="en-GB" sz="4000" dirty="0" smtClean="0"/>
            </a:br>
            <a:r>
              <a:rPr lang="en-GB" sz="4000" dirty="0" smtClean="0">
                <a:hlinkClick r:id="rId3"/>
              </a:rPr>
              <a:t>www.sussex.ac.uk/careers</a:t>
            </a:r>
            <a:r>
              <a:rPr lang="en-GB" dirty="0" smtClean="0"/>
              <a:t/>
            </a:r>
            <a:br>
              <a:rPr lang="en-GB" dirty="0" smtClean="0"/>
            </a:br>
            <a:endParaRPr lang="en-GB" dirty="0"/>
          </a:p>
        </p:txBody>
      </p:sp>
      <p:pic>
        <p:nvPicPr>
          <p:cNvPr id="1026" name="Picture 2"/>
          <p:cNvPicPr>
            <a:picLocks noGrp="1" noChangeAspect="1" noChangeArrowheads="1"/>
          </p:cNvPicPr>
          <p:nvPr>
            <p:ph idx="1"/>
          </p:nvPr>
        </p:nvPicPr>
        <p:blipFill>
          <a:blip r:embed="rId4" cstate="print"/>
          <a:srcRect/>
          <a:stretch>
            <a:fillRect/>
          </a:stretch>
        </p:blipFill>
        <p:spPr bwMode="auto">
          <a:xfrm>
            <a:off x="1547665" y="1628801"/>
            <a:ext cx="6408712" cy="4752528"/>
          </a:xfrm>
          <a:prstGeom prst="rect">
            <a:avLst/>
          </a:prstGeom>
          <a:noFill/>
          <a:ln w="9525">
            <a:noFill/>
            <a:miter lim="800000"/>
            <a:headEnd/>
            <a:tailEnd/>
          </a:ln>
        </p:spPr>
      </p:pic>
    </p:spTree>
    <p:extLst>
      <p:ext uri="{BB962C8B-B14F-4D97-AF65-F5344CB8AC3E}">
        <p14:creationId xmlns:p14="http://schemas.microsoft.com/office/powerpoint/2010/main" val="2519019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en-GB" sz="3200" b="1" dirty="0" smtClean="0"/>
              <a:t>Careers and Employability services for students</a:t>
            </a:r>
            <a:endParaRPr lang="en-GB" sz="3200" b="1" dirty="0"/>
          </a:p>
        </p:txBody>
      </p:sp>
      <p:sp>
        <p:nvSpPr>
          <p:cNvPr id="3" name="Content Placeholder 2"/>
          <p:cNvSpPr>
            <a:spLocks noGrp="1"/>
          </p:cNvSpPr>
          <p:nvPr>
            <p:ph idx="1"/>
          </p:nvPr>
        </p:nvSpPr>
        <p:spPr>
          <a:xfrm>
            <a:off x="323528" y="1268760"/>
            <a:ext cx="8229600" cy="4525963"/>
          </a:xfrm>
        </p:spPr>
        <p:txBody>
          <a:bodyPr>
            <a:normAutofit/>
          </a:bodyPr>
          <a:lstStyle/>
          <a:p>
            <a:r>
              <a:rPr lang="en-GB" sz="2800" dirty="0" smtClean="0"/>
              <a:t>Careers and employability accelerator </a:t>
            </a:r>
            <a:r>
              <a:rPr lang="en-GB" sz="2800" dirty="0"/>
              <a:t>programme</a:t>
            </a:r>
          </a:p>
          <a:p>
            <a:r>
              <a:rPr lang="en-GB" sz="2800" dirty="0" smtClean="0"/>
              <a:t>One-to-one consultations </a:t>
            </a:r>
            <a:r>
              <a:rPr lang="en-GB" sz="2800" dirty="0"/>
              <a:t>with a careers </a:t>
            </a:r>
            <a:r>
              <a:rPr lang="en-GB" sz="2800" dirty="0" smtClean="0"/>
              <a:t>adviser</a:t>
            </a:r>
          </a:p>
          <a:p>
            <a:r>
              <a:rPr lang="en-GB" sz="2800" dirty="0" smtClean="0"/>
              <a:t>Employer events</a:t>
            </a:r>
          </a:p>
          <a:p>
            <a:r>
              <a:rPr lang="en-GB" sz="2800" dirty="0" smtClean="0"/>
              <a:t>Central website / specialist materials</a:t>
            </a:r>
          </a:p>
          <a:p>
            <a:r>
              <a:rPr lang="en-GB" sz="2800" b="1" dirty="0"/>
              <a:t>Follow us on </a:t>
            </a:r>
            <a:r>
              <a:rPr lang="en-GB" sz="2800" b="1" dirty="0" smtClean="0"/>
              <a:t>twitter </a:t>
            </a:r>
            <a:r>
              <a:rPr lang="en-GB" sz="2800" dirty="0"/>
              <a:t>@</a:t>
            </a:r>
            <a:r>
              <a:rPr lang="en-GB" sz="2800" dirty="0" err="1"/>
              <a:t>SussxUniCareers</a:t>
            </a:r>
            <a:endParaRPr lang="en-GB" sz="2800" dirty="0"/>
          </a:p>
          <a:p>
            <a:r>
              <a:rPr lang="en-GB" sz="2800" b="1" smtClean="0"/>
              <a:t>Facebook </a:t>
            </a:r>
            <a:endParaRPr lang="en-GB" sz="2800" b="1" dirty="0"/>
          </a:p>
          <a:p>
            <a:pPr marL="0" indent="0" algn="ctr">
              <a:buNone/>
            </a:pPr>
            <a:r>
              <a:rPr lang="en-US" sz="2800" b="1" dirty="0">
                <a:hlinkClick r:id="rId3"/>
              </a:rPr>
              <a:t>www.sussex.ac.uk/careers</a:t>
            </a:r>
            <a:r>
              <a:rPr lang="en-US" sz="2800" dirty="0"/>
              <a:t> </a:t>
            </a:r>
          </a:p>
          <a:p>
            <a:pPr marL="0" indent="0">
              <a:buNone/>
            </a:pPr>
            <a:endParaRPr lang="en-GB" sz="2800" dirty="0">
              <a:solidFill>
                <a:schemeClr val="accent1">
                  <a:lumMod val="50000"/>
                </a:schemeClr>
              </a:solidFill>
            </a:endParaRPr>
          </a:p>
        </p:txBody>
      </p:sp>
      <p:sp>
        <p:nvSpPr>
          <p:cNvPr id="4" name="Slide Number Placeholder 3"/>
          <p:cNvSpPr>
            <a:spLocks noGrp="1"/>
          </p:cNvSpPr>
          <p:nvPr>
            <p:ph type="sldNum" sz="quarter" idx="12"/>
          </p:nvPr>
        </p:nvSpPr>
        <p:spPr/>
        <p:txBody>
          <a:bodyPr/>
          <a:lstStyle/>
          <a:p>
            <a:pPr>
              <a:defRPr/>
            </a:pPr>
            <a:fld id="{6F8B4A29-1CB6-4363-88B0-52445D3BF370}" type="slidenum">
              <a:rPr lang="en-US" smtClean="0"/>
              <a:pPr>
                <a:defRPr/>
              </a:pPr>
              <a:t>11</a:t>
            </a:fld>
            <a:endParaRPr lang="en-US" dirty="0"/>
          </a:p>
        </p:txBody>
      </p:sp>
      <p:pic>
        <p:nvPicPr>
          <p:cNvPr id="5" name="Picture 2" descr="CEC_poster_temp"/>
          <p:cNvPicPr>
            <a:picLocks noChangeAspect="1" noChangeArrowheads="1"/>
          </p:cNvPicPr>
          <p:nvPr/>
        </p:nvPicPr>
        <p:blipFill>
          <a:blip r:embed="rId4" cstate="print"/>
          <a:srcRect t="71197" b="14090"/>
          <a:stretch>
            <a:fillRect/>
          </a:stretch>
        </p:blipFill>
        <p:spPr bwMode="auto">
          <a:xfrm>
            <a:off x="0" y="4875616"/>
            <a:ext cx="9323512" cy="1982384"/>
          </a:xfrm>
          <a:prstGeom prst="rect">
            <a:avLst/>
          </a:prstGeom>
          <a:noFill/>
          <a:ln w="9525">
            <a:noFill/>
            <a:miter lim="800000"/>
            <a:headEnd/>
            <a:tailEnd/>
          </a:ln>
        </p:spPr>
      </p:pic>
    </p:spTree>
    <p:extLst>
      <p:ext uri="{BB962C8B-B14F-4D97-AF65-F5344CB8AC3E}">
        <p14:creationId xmlns:p14="http://schemas.microsoft.com/office/powerpoint/2010/main" val="40453770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1058</Words>
  <Application>Microsoft Office PowerPoint</Application>
  <PresentationFormat>On-screen Show (4:3)</PresentationFormat>
  <Paragraphs>129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What do Geography Students do? Evelyn Dodds and Helen Gorman</vt:lpstr>
      <vt:lpstr>What do Geographers do?</vt:lpstr>
      <vt:lpstr> Career exploration for Geography students  </vt:lpstr>
      <vt:lpstr>Issues for students</vt:lpstr>
      <vt:lpstr>Jobs directly related to a Geography degree include – </vt:lpstr>
      <vt:lpstr>  Recent examples  - Sussex graduates  </vt:lpstr>
      <vt:lpstr>Typical Employers?</vt:lpstr>
      <vt:lpstr>Options with a degree in any subject include:</vt:lpstr>
      <vt:lpstr>RGS Careers pages www.rgs.org </vt:lpstr>
      <vt:lpstr> Use our website for research! www.sussex.ac.uk/careers </vt:lpstr>
      <vt:lpstr>Careers and Employability services for students</vt:lpstr>
    </vt:vector>
  </TitlesOfParts>
  <Company>University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Geography Students do?  Evelyn Dodds and Helen Gorman</dc:title>
  <dc:creator>Helen Gorman</dc:creator>
  <cp:lastModifiedBy>Josephine Lott</cp:lastModifiedBy>
  <cp:revision>30</cp:revision>
  <cp:lastPrinted>2014-07-01T11:48:57Z</cp:lastPrinted>
  <dcterms:created xsi:type="dcterms:W3CDTF">2014-06-16T12:55:29Z</dcterms:created>
  <dcterms:modified xsi:type="dcterms:W3CDTF">2014-07-07T09:54:32Z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1832167528</vt:i4>
  </property>
  <property fmtid="{D5CDD505-2E9C-101B-9397-08002B2CF9AE}" pid="3" name="_NewReviewCycle">
    <vt:lpwstr/>
  </property>
  <property fmtid="{D5CDD505-2E9C-101B-9397-08002B2CF9AE}" pid="4" name="_EmailSubject">
    <vt:lpwstr>Helen's presentation</vt:lpwstr>
  </property>
  <property fmtid="{D5CDD505-2E9C-101B-9397-08002B2CF9AE}" pid="5" name="_AuthorEmail">
    <vt:lpwstr>e.dodds@sussex.ac.uk</vt:lpwstr>
  </property>
  <property fmtid="{D5CDD505-2E9C-101B-9397-08002B2CF9AE}" pid="6" name="_AuthorEmailDisplayName">
    <vt:lpwstr>Evelyn Dodds</vt:lpwstr>
  </property>
  <property fmtid="{D5CDD505-2E9C-101B-9397-08002B2CF9AE}" pid="7" name="_PreviousAdHocReviewCycleID">
    <vt:i4>804868195</vt:i4>
  </property>
</Properties>
</file>