
<file path=[Content_Types].xml><?xml version="1.0" encoding="utf-8"?>
<Types xmlns="http://schemas.openxmlformats.org/package/2006/content-types">
  <Default Extension="xml" ContentType="application/xml"/>
  <Default Extension="png" ContentType="image/png"/>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2" r:id="rId7"/>
    <p:sldId id="266" r:id="rId8"/>
    <p:sldId id="269" r:id="rId9"/>
    <p:sldId id="267" r:id="rId10"/>
    <p:sldId id="268" r:id="rId11"/>
    <p:sldId id="261" r:id="rId12"/>
    <p:sldId id="263" r:id="rId13"/>
    <p:sldId id="265" r:id="rId14"/>
    <p:sldId id="264" r:id="rId15"/>
    <p:sldId id="270" r:id="rId16"/>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39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0"/>
    <c:plotArea>
      <c:layout/>
      <c:barChart>
        <c:barDir val="col"/>
        <c:grouping val="clustered"/>
        <c:varyColors val="0"/>
        <c:ser>
          <c:idx val="0"/>
          <c:order val="0"/>
          <c:tx>
            <c:strRef>
              <c:f>Sheet1!$B$1</c:f>
              <c:strCache>
                <c:ptCount val="1"/>
                <c:pt idx="0">
                  <c:v>1970</c:v>
                </c:pt>
              </c:strCache>
            </c:strRef>
          </c:tx>
          <c:invertIfNegative val="0"/>
          <c:cat>
            <c:strRef>
              <c:f>Sheet1!$A$2:$A$6</c:f>
              <c:strCache>
                <c:ptCount val="5"/>
                <c:pt idx="0">
                  <c:v>Fewer than 500,000</c:v>
                </c:pt>
                <c:pt idx="1">
                  <c:v>500,000 to 1 million</c:v>
                </c:pt>
                <c:pt idx="2">
                  <c:v>1 to 5 million</c:v>
                </c:pt>
                <c:pt idx="3">
                  <c:v>5 to 10 million</c:v>
                </c:pt>
                <c:pt idx="4">
                  <c:v>more than 10 million</c:v>
                </c:pt>
              </c:strCache>
            </c:strRef>
          </c:cat>
          <c:val>
            <c:numRef>
              <c:f>Sheet1!$B$2:$B$6</c:f>
              <c:numCache>
                <c:formatCode>General</c:formatCode>
                <c:ptCount val="5"/>
                <c:pt idx="0">
                  <c:v>833.0</c:v>
                </c:pt>
                <c:pt idx="1">
                  <c:v>128.0</c:v>
                </c:pt>
                <c:pt idx="2">
                  <c:v>244.0</c:v>
                </c:pt>
                <c:pt idx="3">
                  <c:v>109.0</c:v>
                </c:pt>
                <c:pt idx="4">
                  <c:v>39.0</c:v>
                </c:pt>
              </c:numCache>
            </c:numRef>
          </c:val>
        </c:ser>
        <c:ser>
          <c:idx val="1"/>
          <c:order val="1"/>
          <c:tx>
            <c:strRef>
              <c:f>Sheet1!$C$1</c:f>
              <c:strCache>
                <c:ptCount val="1"/>
                <c:pt idx="0">
                  <c:v>1990</c:v>
                </c:pt>
              </c:strCache>
            </c:strRef>
          </c:tx>
          <c:invertIfNegative val="0"/>
          <c:cat>
            <c:strRef>
              <c:f>Sheet1!$A$2:$A$6</c:f>
              <c:strCache>
                <c:ptCount val="5"/>
                <c:pt idx="0">
                  <c:v>Fewer than 500,000</c:v>
                </c:pt>
                <c:pt idx="1">
                  <c:v>500,000 to 1 million</c:v>
                </c:pt>
                <c:pt idx="2">
                  <c:v>1 to 5 million</c:v>
                </c:pt>
                <c:pt idx="3">
                  <c:v>5 to 10 million</c:v>
                </c:pt>
                <c:pt idx="4">
                  <c:v>more than 10 million</c:v>
                </c:pt>
              </c:strCache>
            </c:strRef>
          </c:cat>
          <c:val>
            <c:numRef>
              <c:f>Sheet1!$C$2:$C$6</c:f>
              <c:numCache>
                <c:formatCode>General</c:formatCode>
                <c:ptCount val="5"/>
                <c:pt idx="0">
                  <c:v>1333.0</c:v>
                </c:pt>
                <c:pt idx="1">
                  <c:v>206.0</c:v>
                </c:pt>
                <c:pt idx="2">
                  <c:v>456.0</c:v>
                </c:pt>
                <c:pt idx="3">
                  <c:v>142.0</c:v>
                </c:pt>
                <c:pt idx="4">
                  <c:v>145.0</c:v>
                </c:pt>
              </c:numCache>
            </c:numRef>
          </c:val>
        </c:ser>
        <c:ser>
          <c:idx val="2"/>
          <c:order val="2"/>
          <c:tx>
            <c:strRef>
              <c:f>Sheet1!$D$1</c:f>
              <c:strCache>
                <c:ptCount val="1"/>
                <c:pt idx="0">
                  <c:v>2011</c:v>
                </c:pt>
              </c:strCache>
            </c:strRef>
          </c:tx>
          <c:invertIfNegative val="0"/>
          <c:cat>
            <c:strRef>
              <c:f>Sheet1!$A$2:$A$6</c:f>
              <c:strCache>
                <c:ptCount val="5"/>
                <c:pt idx="0">
                  <c:v>Fewer than 500,000</c:v>
                </c:pt>
                <c:pt idx="1">
                  <c:v>500,000 to 1 million</c:v>
                </c:pt>
                <c:pt idx="2">
                  <c:v>1 to 5 million</c:v>
                </c:pt>
                <c:pt idx="3">
                  <c:v>5 to 10 million</c:v>
                </c:pt>
                <c:pt idx="4">
                  <c:v>more than 10 million</c:v>
                </c:pt>
              </c:strCache>
            </c:strRef>
          </c:cat>
          <c:val>
            <c:numRef>
              <c:f>Sheet1!$D$2:$D$6</c:f>
              <c:numCache>
                <c:formatCode>General</c:formatCode>
                <c:ptCount val="5"/>
                <c:pt idx="0">
                  <c:v>1849.0</c:v>
                </c:pt>
                <c:pt idx="1">
                  <c:v>365.0</c:v>
                </c:pt>
                <c:pt idx="2">
                  <c:v>776.0</c:v>
                </c:pt>
                <c:pt idx="3">
                  <c:v>283.0</c:v>
                </c:pt>
                <c:pt idx="4">
                  <c:v>359.0</c:v>
                </c:pt>
              </c:numCache>
            </c:numRef>
          </c:val>
        </c:ser>
        <c:ser>
          <c:idx val="3"/>
          <c:order val="3"/>
          <c:tx>
            <c:strRef>
              <c:f>Sheet1!$E$1</c:f>
              <c:strCache>
                <c:ptCount val="1"/>
                <c:pt idx="0">
                  <c:v>2025</c:v>
                </c:pt>
              </c:strCache>
            </c:strRef>
          </c:tx>
          <c:invertIfNegative val="0"/>
          <c:cat>
            <c:strRef>
              <c:f>Sheet1!$A$2:$A$6</c:f>
              <c:strCache>
                <c:ptCount val="5"/>
                <c:pt idx="0">
                  <c:v>Fewer than 500,000</c:v>
                </c:pt>
                <c:pt idx="1">
                  <c:v>500,000 to 1 million</c:v>
                </c:pt>
                <c:pt idx="2">
                  <c:v>1 to 5 million</c:v>
                </c:pt>
                <c:pt idx="3">
                  <c:v>5 to 10 million</c:v>
                </c:pt>
                <c:pt idx="4">
                  <c:v>more than 10 million</c:v>
                </c:pt>
              </c:strCache>
            </c:strRef>
          </c:cat>
          <c:val>
            <c:numRef>
              <c:f>Sheet1!$E$2:$E$6</c:f>
              <c:numCache>
                <c:formatCode>General</c:formatCode>
                <c:ptCount val="5"/>
                <c:pt idx="0">
                  <c:v>1966.0</c:v>
                </c:pt>
                <c:pt idx="1">
                  <c:v>516.0</c:v>
                </c:pt>
                <c:pt idx="2">
                  <c:v>1129.0</c:v>
                </c:pt>
                <c:pt idx="3">
                  <c:v>402.0</c:v>
                </c:pt>
                <c:pt idx="4">
                  <c:v>630.0</c:v>
                </c:pt>
              </c:numCache>
            </c:numRef>
          </c:val>
        </c:ser>
        <c:dLbls>
          <c:showLegendKey val="0"/>
          <c:showVal val="0"/>
          <c:showCatName val="0"/>
          <c:showSerName val="0"/>
          <c:showPercent val="0"/>
          <c:showBubbleSize val="0"/>
        </c:dLbls>
        <c:gapWidth val="150"/>
        <c:axId val="-2119951800"/>
        <c:axId val="-2119955432"/>
      </c:barChart>
      <c:catAx>
        <c:axId val="-2119951800"/>
        <c:scaling>
          <c:orientation val="minMax"/>
        </c:scaling>
        <c:delete val="0"/>
        <c:axPos val="b"/>
        <c:majorTickMark val="out"/>
        <c:minorTickMark val="none"/>
        <c:tickLblPos val="nextTo"/>
        <c:crossAx val="-2119955432"/>
        <c:crosses val="autoZero"/>
        <c:auto val="1"/>
        <c:lblAlgn val="ctr"/>
        <c:lblOffset val="100"/>
        <c:noMultiLvlLbl val="0"/>
      </c:catAx>
      <c:valAx>
        <c:axId val="-2119955432"/>
        <c:scaling>
          <c:orientation val="minMax"/>
        </c:scaling>
        <c:delete val="0"/>
        <c:axPos val="l"/>
        <c:majorGridlines/>
        <c:title>
          <c:tx>
            <c:rich>
              <a:bodyPr rot="-5400000" vert="horz"/>
              <a:lstStyle/>
              <a:p>
                <a:pPr>
                  <a:defRPr/>
                </a:pPr>
                <a:r>
                  <a:rPr lang="en-US" dirty="0" smtClean="0"/>
                  <a:t>Total</a:t>
                </a:r>
                <a:r>
                  <a:rPr lang="en-US" baseline="0" dirty="0" smtClean="0"/>
                  <a:t> Population (millions)</a:t>
                </a:r>
                <a:endParaRPr lang="en-US" dirty="0"/>
              </a:p>
            </c:rich>
          </c:tx>
          <c:layout>
            <c:manualLayout>
              <c:xMode val="edge"/>
              <c:yMode val="edge"/>
              <c:x val="0.00462962962962963"/>
              <c:y val="0.178841892597805"/>
            </c:manualLayout>
          </c:layout>
          <c:overlay val="0"/>
        </c:title>
        <c:numFmt formatCode="General" sourceLinked="1"/>
        <c:majorTickMark val="out"/>
        <c:minorTickMark val="none"/>
        <c:tickLblPos val="nextTo"/>
        <c:crossAx val="-211995180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3488" y="0"/>
            <a:ext cx="2887662" cy="496888"/>
          </a:xfrm>
          <a:prstGeom prst="rect">
            <a:avLst/>
          </a:prstGeom>
        </p:spPr>
        <p:txBody>
          <a:bodyPr vert="horz" lIns="91440" tIns="45720" rIns="91440" bIns="45720" rtlCol="0"/>
          <a:lstStyle>
            <a:lvl1pPr algn="r">
              <a:defRPr sz="1200"/>
            </a:lvl1pPr>
          </a:lstStyle>
          <a:p>
            <a:fld id="{E2CC59BF-6BF3-4D6C-BD21-4853A7458114}" type="datetimeFigureOut">
              <a:rPr lang="en-GB" smtClean="0"/>
              <a:t>08/07/2014</a:t>
            </a:fld>
            <a:endParaRPr lang="en-GB"/>
          </a:p>
        </p:txBody>
      </p:sp>
      <p:sp>
        <p:nvSpPr>
          <p:cNvPr id="4" name="Footer Placeholder 3"/>
          <p:cNvSpPr>
            <a:spLocks noGrp="1"/>
          </p:cNvSpPr>
          <p:nvPr>
            <p:ph type="ftr" sz="quarter" idx="2"/>
          </p:nvPr>
        </p:nvSpPr>
        <p:spPr>
          <a:xfrm>
            <a:off x="0" y="9428163"/>
            <a:ext cx="288766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3488" y="9428163"/>
            <a:ext cx="2887662" cy="496887"/>
          </a:xfrm>
          <a:prstGeom prst="rect">
            <a:avLst/>
          </a:prstGeom>
        </p:spPr>
        <p:txBody>
          <a:bodyPr vert="horz" lIns="91440" tIns="45720" rIns="91440" bIns="45720" rtlCol="0" anchor="b"/>
          <a:lstStyle>
            <a:lvl1pPr algn="r">
              <a:defRPr sz="1200"/>
            </a:lvl1pPr>
          </a:lstStyle>
          <a:p>
            <a:fld id="{C1BD2A6E-1FEB-4806-9F92-7B9048F52E95}" type="slidenum">
              <a:rPr lang="en-GB" smtClean="0"/>
              <a:t>‹#›</a:t>
            </a:fld>
            <a:endParaRPr lang="en-GB"/>
          </a:p>
        </p:txBody>
      </p:sp>
    </p:spTree>
    <p:extLst>
      <p:ext uri="{BB962C8B-B14F-4D97-AF65-F5344CB8AC3E}">
        <p14:creationId xmlns:p14="http://schemas.microsoft.com/office/powerpoint/2010/main" val="3934706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4010" y="0"/>
            <a:ext cx="2887186" cy="496332"/>
          </a:xfrm>
          <a:prstGeom prst="rect">
            <a:avLst/>
          </a:prstGeom>
        </p:spPr>
        <p:txBody>
          <a:bodyPr vert="horz" lIns="91440" tIns="45720" rIns="91440" bIns="45720" rtlCol="0"/>
          <a:lstStyle>
            <a:lvl1pPr algn="r">
              <a:defRPr sz="1200"/>
            </a:lvl1pPr>
          </a:lstStyle>
          <a:p>
            <a:fld id="{EC1D9856-EBED-0F4D-8823-CC8B88A2E849}" type="datetimeFigureOut">
              <a:rPr lang="en-US" smtClean="0"/>
              <a:t>08/07/2014</a:t>
            </a:fld>
            <a:endParaRPr lang="en-US"/>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28583"/>
            <a:ext cx="2887186"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4010" y="9428583"/>
            <a:ext cx="2887186" cy="496332"/>
          </a:xfrm>
          <a:prstGeom prst="rect">
            <a:avLst/>
          </a:prstGeom>
        </p:spPr>
        <p:txBody>
          <a:bodyPr vert="horz" lIns="91440" tIns="45720" rIns="91440" bIns="45720" rtlCol="0" anchor="b"/>
          <a:lstStyle>
            <a:lvl1pPr algn="r">
              <a:defRPr sz="1200"/>
            </a:lvl1pPr>
          </a:lstStyle>
          <a:p>
            <a:fld id="{24535356-CC78-E04D-AD91-DCD360E8CD63}" type="slidenum">
              <a:rPr lang="en-US" smtClean="0"/>
              <a:t>‹#›</a:t>
            </a:fld>
            <a:endParaRPr lang="en-US"/>
          </a:p>
        </p:txBody>
      </p:sp>
    </p:spTree>
    <p:extLst>
      <p:ext uri="{BB962C8B-B14F-4D97-AF65-F5344CB8AC3E}">
        <p14:creationId xmlns:p14="http://schemas.microsoft.com/office/powerpoint/2010/main" val="1545810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World urban population expected to increase by 72%</a:t>
            </a:r>
            <a:r>
              <a:rPr lang="en-US" baseline="0" dirty="0" smtClean="0"/>
              <a:t> by 2050 from 3.6b to 6.3b. More developed regions increase 1b to 1.1b less developed regions 2.7b to 5.1b</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2</a:t>
            </a:fld>
            <a:endParaRPr lang="en-US"/>
          </a:p>
        </p:txBody>
      </p:sp>
    </p:spTree>
    <p:extLst>
      <p:ext uri="{BB962C8B-B14F-4D97-AF65-F5344CB8AC3E}">
        <p14:creationId xmlns:p14="http://schemas.microsoft.com/office/powerpoint/2010/main" val="26551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1970 there were 2 megacities</a:t>
            </a:r>
            <a:r>
              <a:rPr lang="en-US" baseline="0" dirty="0" smtClean="0"/>
              <a:t> (New York and Tokyo) in 2011 23, project to be 39 by 2025. Lagos and Dhaka expected to grow at almost 3%/year 2011-2025</a:t>
            </a:r>
          </a:p>
          <a:p>
            <a:r>
              <a:rPr lang="en-US" baseline="0" dirty="0" smtClean="0"/>
              <a:t>Distribution varies by region – Europe and Africa larger concentrations in smaller cities; Asia and America concentrations in larger cities. </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3</a:t>
            </a:fld>
            <a:endParaRPr lang="en-US"/>
          </a:p>
        </p:txBody>
      </p:sp>
    </p:spTree>
    <p:extLst>
      <p:ext uri="{BB962C8B-B14F-4D97-AF65-F5344CB8AC3E}">
        <p14:creationId xmlns:p14="http://schemas.microsoft.com/office/powerpoint/2010/main" val="152732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4</a:t>
            </a:fld>
            <a:endParaRPr lang="en-US"/>
          </a:p>
        </p:txBody>
      </p:sp>
    </p:spTree>
    <p:extLst>
      <p:ext uri="{BB962C8B-B14F-4D97-AF65-F5344CB8AC3E}">
        <p14:creationId xmlns:p14="http://schemas.microsoft.com/office/powerpoint/2010/main" val="4030282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World Population</a:t>
            </a:r>
            <a:r>
              <a:rPr lang="en-US" baseline="0" dirty="0" smtClean="0"/>
              <a:t> Policies 2009. Governments in Africa and Asia most likely to report desire to change spatial distribution of populations. 75% in Africa and 57% in Asia desired major change. Only 34% of developing countries have policies to reduce rural to urban migration. </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5</a:t>
            </a:fld>
            <a:endParaRPr lang="en-US"/>
          </a:p>
        </p:txBody>
      </p:sp>
    </p:spTree>
    <p:extLst>
      <p:ext uri="{BB962C8B-B14F-4D97-AF65-F5344CB8AC3E}">
        <p14:creationId xmlns:p14="http://schemas.microsoft.com/office/powerpoint/2010/main" val="3618180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World</a:t>
            </a:r>
            <a:r>
              <a:rPr lang="en-US" baseline="0" dirty="0" smtClean="0"/>
              <a:t> </a:t>
            </a:r>
            <a:r>
              <a:rPr lang="en-US" baseline="0" dirty="0" err="1" smtClean="0"/>
              <a:t>Urbanisation</a:t>
            </a:r>
            <a:r>
              <a:rPr lang="en-US" baseline="0" dirty="0" smtClean="0"/>
              <a:t> Prospects 2011 first to take account of natural hazards. Of 633 cities studied 233 (663m people) at risk of flood, 132 at risk of drought (277m people), cyclones affect 68 cities (229m residents) and earthquakes 40 – landslides and volcanoes marginal. </a:t>
            </a:r>
          </a:p>
          <a:p>
            <a:r>
              <a:rPr lang="en-US" baseline="0" dirty="0" smtClean="0"/>
              <a:t>Data from Natural Disaster Hotspots: a global risk analysis (Dilley et al 2005) Columbia </a:t>
            </a:r>
            <a:r>
              <a:rPr lang="en-US" baseline="0" dirty="0" err="1" smtClean="0"/>
              <a:t>Uni</a:t>
            </a:r>
            <a:r>
              <a:rPr lang="en-US" baseline="0" dirty="0" smtClean="0"/>
              <a:t> and World Bank. Data on 6 hazards 1980-2000. </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6</a:t>
            </a:fld>
            <a:endParaRPr lang="en-US"/>
          </a:p>
        </p:txBody>
      </p:sp>
    </p:spTree>
    <p:extLst>
      <p:ext uri="{BB962C8B-B14F-4D97-AF65-F5344CB8AC3E}">
        <p14:creationId xmlns:p14="http://schemas.microsoft.com/office/powerpoint/2010/main" val="2142297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is Villa La Cava largest shanty town in Buenos Aires</a:t>
            </a:r>
            <a:r>
              <a:rPr lang="en-US" baseline="0" dirty="0" smtClean="0"/>
              <a:t>. </a:t>
            </a:r>
            <a:r>
              <a:rPr lang="en-US" dirty="0" err="1" smtClean="0"/>
              <a:t>UNHabitat</a:t>
            </a:r>
            <a:r>
              <a:rPr lang="en-US" baseline="0" dirty="0" smtClean="0"/>
              <a:t> says 889m slum dwellers in 2010. 95% in developing countries. </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7</a:t>
            </a:fld>
            <a:endParaRPr lang="en-US"/>
          </a:p>
        </p:txBody>
      </p:sp>
    </p:spTree>
    <p:extLst>
      <p:ext uri="{BB962C8B-B14F-4D97-AF65-F5344CB8AC3E}">
        <p14:creationId xmlns:p14="http://schemas.microsoft.com/office/powerpoint/2010/main" val="2092499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65k-135k </a:t>
            </a:r>
            <a:r>
              <a:rPr lang="en-US" dirty="0" err="1" smtClean="0"/>
              <a:t>famillies</a:t>
            </a:r>
            <a:r>
              <a:rPr lang="en-US" dirty="0" smtClean="0"/>
              <a:t> to be moved 2011-2020</a:t>
            </a:r>
          </a:p>
          <a:p>
            <a:r>
              <a:rPr lang="en-US" dirty="0" smtClean="0"/>
              <a:t>Research</a:t>
            </a:r>
            <a:r>
              <a:rPr lang="en-US" baseline="0" dirty="0" smtClean="0"/>
              <a:t> in 5 locations – majority very unhappy.</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9</a:t>
            </a:fld>
            <a:endParaRPr lang="en-US"/>
          </a:p>
        </p:txBody>
      </p:sp>
    </p:spTree>
    <p:extLst>
      <p:ext uri="{BB962C8B-B14F-4D97-AF65-F5344CB8AC3E}">
        <p14:creationId xmlns:p14="http://schemas.microsoft.com/office/powerpoint/2010/main" val="2214305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 2014 working paper by </a:t>
            </a:r>
            <a:r>
              <a:rPr lang="en-US" dirty="0" err="1" smtClean="0"/>
              <a:t>Mariama</a:t>
            </a:r>
            <a:r>
              <a:rPr lang="en-US" dirty="0" smtClean="0"/>
              <a:t> </a:t>
            </a:r>
            <a:r>
              <a:rPr lang="en-US" dirty="0" err="1" smtClean="0"/>
              <a:t>Awumbila</a:t>
            </a:r>
            <a:r>
              <a:rPr lang="en-US" dirty="0" smtClean="0"/>
              <a:t>, George </a:t>
            </a:r>
            <a:r>
              <a:rPr lang="en-US" dirty="0" err="1" smtClean="0"/>
              <a:t>Owusu</a:t>
            </a:r>
            <a:r>
              <a:rPr lang="en-US" dirty="0" smtClean="0"/>
              <a:t> and Joseph Kofi </a:t>
            </a:r>
            <a:r>
              <a:rPr lang="en-US" dirty="0" err="1" smtClean="0"/>
              <a:t>Teye</a:t>
            </a:r>
            <a:r>
              <a:rPr lang="en-US" dirty="0" smtClean="0"/>
              <a:t>. Research in </a:t>
            </a:r>
            <a:r>
              <a:rPr lang="en-US" dirty="0" err="1" smtClean="0"/>
              <a:t>Nima</a:t>
            </a:r>
            <a:r>
              <a:rPr lang="en-US" dirty="0" smtClean="0"/>
              <a:t> and Old </a:t>
            </a:r>
            <a:r>
              <a:rPr lang="en-US" dirty="0" err="1" smtClean="0"/>
              <a:t>Fadama</a:t>
            </a:r>
            <a:endParaRPr lang="en-US" dirty="0"/>
          </a:p>
        </p:txBody>
      </p:sp>
      <p:sp>
        <p:nvSpPr>
          <p:cNvPr id="4" name="Slide Number Placeholder 3"/>
          <p:cNvSpPr>
            <a:spLocks noGrp="1"/>
          </p:cNvSpPr>
          <p:nvPr>
            <p:ph type="sldNum" sz="quarter" idx="10"/>
          </p:nvPr>
        </p:nvSpPr>
        <p:spPr/>
        <p:txBody>
          <a:bodyPr/>
          <a:lstStyle/>
          <a:p>
            <a:fld id="{24535356-CC78-E04D-AD91-DCD360E8CD63}" type="slidenum">
              <a:rPr lang="en-US" smtClean="0"/>
              <a:t>10</a:t>
            </a:fld>
            <a:endParaRPr lang="en-US"/>
          </a:p>
        </p:txBody>
      </p:sp>
    </p:spTree>
    <p:extLst>
      <p:ext uri="{BB962C8B-B14F-4D97-AF65-F5344CB8AC3E}">
        <p14:creationId xmlns:p14="http://schemas.microsoft.com/office/powerpoint/2010/main" val="14684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08/07/2014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08/07/2014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08/07/2014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08/07/2014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w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hyperlink" Target="http://www.rgs.org/OurWork/Field+Research+Programmes/Field+Research+Programme.htm" TargetMode="External"/><Relationship Id="rId4" Type="http://schemas.openxmlformats.org/officeDocument/2006/relationships/hyperlink" Target="mailto:M.Collyer@sussex.ac.uk" TargetMode="External"/><Relationship Id="rId5"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hyperlink" Target="http://migratingoutofpoverty.dfid.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745" y="0"/>
            <a:ext cx="9132255" cy="6853257"/>
          </a:xfrm>
          <a:prstGeom prst="rect">
            <a:avLst/>
          </a:prstGeom>
        </p:spPr>
      </p:pic>
      <p:sp>
        <p:nvSpPr>
          <p:cNvPr id="7" name="Rectangle 6"/>
          <p:cNvSpPr/>
          <p:nvPr/>
        </p:nvSpPr>
        <p:spPr>
          <a:xfrm>
            <a:off x="512748" y="1042587"/>
            <a:ext cx="8140968" cy="606751"/>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512748" y="888680"/>
            <a:ext cx="8406468" cy="914564"/>
          </a:xfrm>
        </p:spPr>
        <p:txBody>
          <a:bodyPr/>
          <a:lstStyle/>
          <a:p>
            <a:r>
              <a:rPr lang="en-US" b="1" dirty="0" smtClean="0">
                <a:solidFill>
                  <a:schemeClr val="bg1"/>
                </a:solidFill>
              </a:rPr>
              <a:t>The Biggest Migration in the World</a:t>
            </a:r>
            <a:endParaRPr lang="en-US" b="1" dirty="0">
              <a:solidFill>
                <a:schemeClr val="bg1"/>
              </a:solidFill>
            </a:endParaRPr>
          </a:p>
        </p:txBody>
      </p:sp>
      <p:sp>
        <p:nvSpPr>
          <p:cNvPr id="8" name="Rectangle 7"/>
          <p:cNvSpPr/>
          <p:nvPr/>
        </p:nvSpPr>
        <p:spPr>
          <a:xfrm>
            <a:off x="1170774" y="5787036"/>
            <a:ext cx="6862273" cy="853046"/>
          </a:xfrm>
          <a:prstGeom prst="rect">
            <a:avLst/>
          </a:prstGeom>
          <a:solidFill>
            <a:schemeClr val="accent6">
              <a:lumMod val="60000"/>
              <a:lumOff val="40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606884" y="5787036"/>
            <a:ext cx="8046832" cy="985593"/>
          </a:xfrm>
        </p:spPr>
        <p:txBody>
          <a:bodyPr>
            <a:normAutofit fontScale="92500" lnSpcReduction="20000"/>
          </a:bodyPr>
          <a:lstStyle/>
          <a:p>
            <a:r>
              <a:rPr lang="en-US" dirty="0" smtClean="0">
                <a:solidFill>
                  <a:schemeClr val="bg1"/>
                </a:solidFill>
              </a:rPr>
              <a:t>Mobility, </a:t>
            </a:r>
            <a:r>
              <a:rPr lang="en-US" dirty="0" err="1" smtClean="0">
                <a:solidFill>
                  <a:schemeClr val="bg1"/>
                </a:solidFill>
              </a:rPr>
              <a:t>Urbanisation</a:t>
            </a:r>
            <a:r>
              <a:rPr lang="en-US" dirty="0" smtClean="0">
                <a:solidFill>
                  <a:schemeClr val="bg1"/>
                </a:solidFill>
              </a:rPr>
              <a:t> and Informal Housing</a:t>
            </a:r>
          </a:p>
          <a:p>
            <a:r>
              <a:rPr lang="en-US" dirty="0" smtClean="0">
                <a:solidFill>
                  <a:schemeClr val="bg1"/>
                </a:solidFill>
              </a:rPr>
              <a:t>Michael Collyer</a:t>
            </a:r>
            <a:endParaRPr lang="en-US" dirty="0">
              <a:solidFill>
                <a:schemeClr val="bg1"/>
              </a:solidFill>
            </a:endParaRPr>
          </a:p>
        </p:txBody>
      </p:sp>
    </p:spTree>
    <p:extLst>
      <p:ext uri="{BB962C8B-B14F-4D97-AF65-F5344CB8AC3E}">
        <p14:creationId xmlns:p14="http://schemas.microsoft.com/office/powerpoint/2010/main" val="19367253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90221"/>
            <a:ext cx="8229600" cy="1143000"/>
          </a:xfrm>
        </p:spPr>
        <p:txBody>
          <a:bodyPr>
            <a:normAutofit/>
          </a:bodyPr>
          <a:lstStyle/>
          <a:p>
            <a:r>
              <a:rPr lang="en-US" sz="3200" dirty="0" smtClean="0"/>
              <a:t>Global population growth will be concentrated in poor cities</a:t>
            </a:r>
            <a:endParaRPr lang="en-US" sz="3200" dirty="0"/>
          </a:p>
        </p:txBody>
      </p:sp>
      <p:pic>
        <p:nvPicPr>
          <p:cNvPr id="4" name="Content Placeholder 3" descr="Urban growth graph.pdf"/>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8646" t="15262" r="16516" b="14590"/>
          <a:stretch/>
        </p:blipFill>
        <p:spPr>
          <a:xfrm>
            <a:off x="693211" y="274638"/>
            <a:ext cx="7702018" cy="5101624"/>
          </a:xfrm>
        </p:spPr>
      </p:pic>
    </p:spTree>
    <p:extLst>
      <p:ext uri="{BB962C8B-B14F-4D97-AF65-F5344CB8AC3E}">
        <p14:creationId xmlns:p14="http://schemas.microsoft.com/office/powerpoint/2010/main" val="6733854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333" y="5511554"/>
            <a:ext cx="8229600" cy="1143000"/>
          </a:xfrm>
        </p:spPr>
        <p:txBody>
          <a:bodyPr>
            <a:normAutofit/>
          </a:bodyPr>
          <a:lstStyle/>
          <a:p>
            <a:r>
              <a:rPr lang="en-US" sz="3200" dirty="0" smtClean="0"/>
              <a:t>Megacities account for smaller but fastest growing proportion of total urban population</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450315"/>
              </p:ext>
            </p:extLst>
          </p:nvPr>
        </p:nvGraphicFramePr>
        <p:xfrm>
          <a:off x="487333" y="465685"/>
          <a:ext cx="8229600" cy="48279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370367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51580"/>
            <a:ext cx="8229600" cy="1143000"/>
          </a:xfrm>
        </p:spPr>
        <p:txBody>
          <a:bodyPr>
            <a:normAutofit/>
          </a:bodyPr>
          <a:lstStyle/>
          <a:p>
            <a:r>
              <a:rPr lang="en-US" sz="3200" dirty="0" smtClean="0"/>
              <a:t>2011-2050 urban growth will vastly outpace population change as driver of </a:t>
            </a:r>
            <a:r>
              <a:rPr lang="en-US" sz="3200" dirty="0" err="1" smtClean="0"/>
              <a:t>urbanisation</a:t>
            </a:r>
            <a:endParaRPr lang="en-US" sz="3200" dirty="0"/>
          </a:p>
        </p:txBody>
      </p:sp>
      <p:pic>
        <p:nvPicPr>
          <p:cNvPr id="4" name="Content Placeholder 3" descr="carturbansprawl_jpg.jpg"/>
          <p:cNvPicPr>
            <a:picLocks noGrp="1" noChangeAspect="1"/>
          </p:cNvPicPr>
          <p:nvPr>
            <p:ph idx="1"/>
          </p:nvPr>
        </p:nvPicPr>
        <p:blipFill rotWithShape="1">
          <a:blip r:embed="rId3">
            <a:extLst>
              <a:ext uri="{28A0092B-C50C-407E-A947-70E740481C1C}">
                <a14:useLocalDpi xmlns:a14="http://schemas.microsoft.com/office/drawing/2010/main" val="0"/>
              </a:ext>
            </a:extLst>
          </a:blip>
          <a:srcRect t="393" b="-327"/>
          <a:stretch/>
        </p:blipFill>
        <p:spPr>
          <a:xfrm>
            <a:off x="457200" y="123618"/>
            <a:ext cx="8229600" cy="5427962"/>
          </a:xfrm>
        </p:spPr>
      </p:pic>
    </p:spTree>
    <p:extLst>
      <p:ext uri="{BB962C8B-B14F-4D97-AF65-F5344CB8AC3E}">
        <p14:creationId xmlns:p14="http://schemas.microsoft.com/office/powerpoint/2010/main" val="15338672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7158" y="5534030"/>
            <a:ext cx="8428312" cy="1142999"/>
          </a:xfrm>
        </p:spPr>
        <p:txBody>
          <a:bodyPr>
            <a:normAutofit fontScale="90000"/>
          </a:bodyPr>
          <a:lstStyle/>
          <a:p>
            <a:r>
              <a:rPr lang="en-US" sz="3200" dirty="0" smtClean="0"/>
              <a:t>83% of governments reported concerns about patterns of population distribution. 72% developing countries have policies to reduce migration to large cities</a:t>
            </a:r>
            <a:endParaRPr lang="en-US" sz="3200" dirty="0"/>
          </a:p>
        </p:txBody>
      </p:sp>
      <p:pic>
        <p:nvPicPr>
          <p:cNvPr id="4" name="Picture 3" descr="Glennie passag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1887" y="34737"/>
            <a:ext cx="8244913" cy="5499293"/>
          </a:xfrm>
          <a:prstGeom prst="rect">
            <a:avLst/>
          </a:prstGeom>
        </p:spPr>
      </p:pic>
    </p:spTree>
    <p:extLst>
      <p:ext uri="{BB962C8B-B14F-4D97-AF65-F5344CB8AC3E}">
        <p14:creationId xmlns:p14="http://schemas.microsoft.com/office/powerpoint/2010/main" val="11570988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40700"/>
            <a:ext cx="8229600" cy="1143000"/>
          </a:xfrm>
        </p:spPr>
        <p:txBody>
          <a:bodyPr>
            <a:normAutofit/>
          </a:bodyPr>
          <a:lstStyle/>
          <a:p>
            <a:r>
              <a:rPr lang="en-US" sz="3200" dirty="0" smtClean="0"/>
              <a:t>New awareness of impact of natural hazards on cities</a:t>
            </a:r>
            <a:endParaRPr lang="en-US" sz="3200" dirty="0"/>
          </a:p>
        </p:txBody>
      </p:sp>
      <p:pic>
        <p:nvPicPr>
          <p:cNvPr id="4" name="Content Placeholder 3" descr="korail_slider.jpg"/>
          <p:cNvPicPr>
            <a:picLocks noGrp="1" noChangeAspect="1"/>
          </p:cNvPicPr>
          <p:nvPr>
            <p:ph idx="1"/>
          </p:nvPr>
        </p:nvPicPr>
        <p:blipFill>
          <a:blip r:embed="rId3">
            <a:extLst>
              <a:ext uri="{28A0092B-C50C-407E-A947-70E740481C1C}">
                <a14:useLocalDpi xmlns:a14="http://schemas.microsoft.com/office/drawing/2010/main" val="0"/>
              </a:ext>
            </a:extLst>
          </a:blip>
          <a:srcRect t="5316" b="5316"/>
          <a:stretch>
            <a:fillRect/>
          </a:stretch>
        </p:blipFill>
        <p:spPr>
          <a:xfrm>
            <a:off x="457200" y="487363"/>
            <a:ext cx="8229600" cy="4525962"/>
          </a:xfrm>
        </p:spPr>
      </p:pic>
      <p:pic>
        <p:nvPicPr>
          <p:cNvPr id="5" name="Picture 21"/>
          <p:cNvPicPr>
            <a:picLocks noChangeAspect="1" noChangeArrowheads="1"/>
          </p:cNvPicPr>
          <p:nvPr/>
        </p:nvPicPr>
        <p:blipFill>
          <a:blip r:embed="rId4" cstate="email">
            <a:extLst>
              <a:ext uri="{28A0092B-C50C-407E-A947-70E740481C1C}">
                <a14:useLocalDpi xmlns:a14="http://schemas.microsoft.com/office/drawing/2010/main" val="0"/>
              </a:ext>
            </a:extLst>
          </a:blip>
          <a:srcRect l="1056" t="7674" r="2112" b="1535"/>
          <a:stretch>
            <a:fillRect/>
          </a:stretch>
        </p:blipFill>
        <p:spPr bwMode="auto">
          <a:xfrm>
            <a:off x="2190068" y="123627"/>
            <a:ext cx="6848452" cy="488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255809" y="5013325"/>
            <a:ext cx="4798835" cy="646331"/>
          </a:xfrm>
          <a:prstGeom prst="rect">
            <a:avLst/>
          </a:prstGeom>
          <a:noFill/>
        </p:spPr>
        <p:txBody>
          <a:bodyPr wrap="none" rtlCol="0">
            <a:spAutoFit/>
          </a:bodyPr>
          <a:lstStyle/>
          <a:p>
            <a:r>
              <a:rPr lang="en-GB" dirty="0">
                <a:solidFill>
                  <a:schemeClr val="accent2"/>
                </a:solidFill>
              </a:rPr>
              <a:t>People living in urban coastal flood zones in 2060</a:t>
            </a:r>
          </a:p>
          <a:p>
            <a:endParaRPr lang="en-US" dirty="0"/>
          </a:p>
        </p:txBody>
      </p:sp>
    </p:spTree>
    <p:extLst>
      <p:ext uri="{BB962C8B-B14F-4D97-AF65-F5344CB8AC3E}">
        <p14:creationId xmlns:p14="http://schemas.microsoft.com/office/powerpoint/2010/main" val="4223415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439" y="5299193"/>
            <a:ext cx="8229600" cy="1143000"/>
          </a:xfrm>
        </p:spPr>
        <p:txBody>
          <a:bodyPr>
            <a:normAutofit/>
          </a:bodyPr>
          <a:lstStyle/>
          <a:p>
            <a:r>
              <a:rPr lang="en-US" sz="3200" dirty="0" smtClean="0"/>
              <a:t>Vulnerability of new urban residents varies widely</a:t>
            </a:r>
            <a:endParaRPr lang="en-US" sz="3200" dirty="0"/>
          </a:p>
        </p:txBody>
      </p:sp>
      <p:pic>
        <p:nvPicPr>
          <p:cNvPr id="4" name="Content Placeholder 3" descr="La Caval Buenos Aires from air.jpg"/>
          <p:cNvPicPr>
            <a:picLocks noGrp="1" noChangeAspect="1"/>
          </p:cNvPicPr>
          <p:nvPr>
            <p:ph idx="1"/>
          </p:nvPr>
        </p:nvPicPr>
        <p:blipFill>
          <a:blip r:embed="rId3">
            <a:extLst>
              <a:ext uri="{28A0092B-C50C-407E-A947-70E740481C1C}">
                <a14:useLocalDpi xmlns:a14="http://schemas.microsoft.com/office/drawing/2010/main" val="0"/>
              </a:ext>
            </a:extLst>
          </a:blip>
          <a:srcRect t="4170" b="4170"/>
          <a:stretch>
            <a:fillRect/>
          </a:stretch>
        </p:blipFill>
        <p:spPr>
          <a:xfrm>
            <a:off x="346409" y="296589"/>
            <a:ext cx="8553925" cy="4704329"/>
          </a:xfrm>
        </p:spPr>
      </p:pic>
    </p:spTree>
    <p:extLst>
      <p:ext uri="{BB962C8B-B14F-4D97-AF65-F5344CB8AC3E}">
        <p14:creationId xmlns:p14="http://schemas.microsoft.com/office/powerpoint/2010/main" val="30901420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2409338"/>
            <a:ext cx="8229600" cy="1872347"/>
          </a:xfrm>
        </p:spPr>
        <p:txBody>
          <a:bodyPr>
            <a:normAutofit/>
          </a:bodyPr>
          <a:lstStyle/>
          <a:p>
            <a:pPr marL="0" indent="0" algn="ctr">
              <a:buNone/>
            </a:pPr>
            <a:r>
              <a:rPr lang="en-US" sz="4800" dirty="0" smtClean="0"/>
              <a:t>What contribution can academic research make? </a:t>
            </a:r>
            <a:endParaRPr lang="en-US" sz="4800" dirty="0"/>
          </a:p>
        </p:txBody>
      </p:sp>
    </p:spTree>
    <p:extLst>
      <p:ext uri="{BB962C8B-B14F-4D97-AF65-F5344CB8AC3E}">
        <p14:creationId xmlns:p14="http://schemas.microsoft.com/office/powerpoint/2010/main" val="119692893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017" y="5500316"/>
            <a:ext cx="8229600" cy="1143000"/>
          </a:xfrm>
        </p:spPr>
        <p:txBody>
          <a:bodyPr>
            <a:normAutofit/>
          </a:bodyPr>
          <a:lstStyle/>
          <a:p>
            <a:r>
              <a:rPr lang="en-US" sz="3200" dirty="0" smtClean="0"/>
              <a:t>Colombo beautification: </a:t>
            </a:r>
            <a:r>
              <a:rPr lang="en-US" sz="3200" dirty="0" err="1" smtClean="0"/>
              <a:t>financialisation</a:t>
            </a:r>
            <a:r>
              <a:rPr lang="en-US" sz="3200" dirty="0" smtClean="0"/>
              <a:t> of development</a:t>
            </a:r>
            <a:endParaRPr lang="en-US" sz="3200" dirty="0"/>
          </a:p>
        </p:txBody>
      </p:sp>
      <p:pic>
        <p:nvPicPr>
          <p:cNvPr id="5" name="Content Placeholder 4" descr="Colombo beautification.pn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t="8004" b="115"/>
          <a:stretch/>
        </p:blipFill>
        <p:spPr>
          <a:xfrm>
            <a:off x="637017" y="521875"/>
            <a:ext cx="8229600" cy="4951039"/>
          </a:xfrm>
        </p:spPr>
      </p:pic>
    </p:spTree>
    <p:extLst>
      <p:ext uri="{BB962C8B-B14F-4D97-AF65-F5344CB8AC3E}">
        <p14:creationId xmlns:p14="http://schemas.microsoft.com/office/powerpoint/2010/main" val="23941029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095" y="5293106"/>
            <a:ext cx="8229600" cy="1406400"/>
          </a:xfrm>
        </p:spPr>
        <p:txBody>
          <a:bodyPr>
            <a:noAutofit/>
          </a:bodyPr>
          <a:lstStyle/>
          <a:p>
            <a:r>
              <a:rPr lang="en-US" sz="3200" dirty="0" smtClean="0"/>
              <a:t>Migrating out of Poverty RPC: New research in informal settlements in Accra: 87% migrants positive about migration</a:t>
            </a:r>
            <a:endParaRPr lang="en-US" sz="3200" dirty="0"/>
          </a:p>
        </p:txBody>
      </p:sp>
      <p:pic>
        <p:nvPicPr>
          <p:cNvPr id="4" name="Content Placeholder 3" descr="Accra informal settlement.jpg"/>
          <p:cNvPicPr>
            <a:picLocks noGrp="1" noChangeAspect="1"/>
          </p:cNvPicPr>
          <p:nvPr>
            <p:ph idx="1"/>
          </p:nvPr>
        </p:nvPicPr>
        <p:blipFill>
          <a:blip r:embed="rId3">
            <a:extLst>
              <a:ext uri="{28A0092B-C50C-407E-A947-70E740481C1C}">
                <a14:useLocalDpi xmlns:a14="http://schemas.microsoft.com/office/drawing/2010/main" val="0"/>
              </a:ext>
            </a:extLst>
          </a:blip>
          <a:srcRect t="8587" b="8587"/>
          <a:stretch>
            <a:fillRect/>
          </a:stretch>
        </p:blipFill>
        <p:spPr>
          <a:xfrm>
            <a:off x="476095" y="577541"/>
            <a:ext cx="8229600" cy="4525963"/>
          </a:xfrm>
        </p:spPr>
      </p:pic>
    </p:spTree>
    <p:extLst>
      <p:ext uri="{BB962C8B-B14F-4D97-AF65-F5344CB8AC3E}">
        <p14:creationId xmlns:p14="http://schemas.microsoft.com/office/powerpoint/2010/main" val="39285426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530" y="5519834"/>
            <a:ext cx="8229600" cy="1143000"/>
          </a:xfrm>
        </p:spPr>
        <p:txBody>
          <a:bodyPr>
            <a:normAutofit/>
          </a:bodyPr>
          <a:lstStyle/>
          <a:p>
            <a:r>
              <a:rPr lang="en-US" sz="3200" dirty="0" smtClean="0"/>
              <a:t>RGS Field Research </a:t>
            </a:r>
            <a:r>
              <a:rPr lang="en-US" sz="3200" dirty="0" err="1" smtClean="0"/>
              <a:t>Programme</a:t>
            </a:r>
            <a:r>
              <a:rPr lang="en-US" sz="3200" dirty="0" smtClean="0"/>
              <a:t>: ‘Migrants on the Margins’</a:t>
            </a:r>
            <a:endParaRPr lang="en-US" sz="3200" dirty="0"/>
          </a:p>
        </p:txBody>
      </p:sp>
      <p:pic>
        <p:nvPicPr>
          <p:cNvPr id="4" name="Content Placeholder 3" descr="small-outline-gray-white-blank-world-map-b9b.png"/>
          <p:cNvPicPr>
            <a:picLocks noGrp="1" noChangeAspect="1"/>
          </p:cNvPicPr>
          <p:nvPr>
            <p:ph idx="1"/>
          </p:nvPr>
        </p:nvPicPr>
        <p:blipFill>
          <a:blip r:embed="rId2">
            <a:extLst>
              <a:ext uri="{28A0092B-C50C-407E-A947-70E740481C1C}">
                <a14:useLocalDpi xmlns:a14="http://schemas.microsoft.com/office/drawing/2010/main" val="0"/>
              </a:ext>
            </a:extLst>
          </a:blip>
          <a:srcRect t="-7425" b="-7425"/>
          <a:stretch>
            <a:fillRect/>
          </a:stretch>
        </p:blipFill>
        <p:spPr>
          <a:xfrm>
            <a:off x="378530" y="937584"/>
            <a:ext cx="8444470" cy="4525963"/>
          </a:xfrm>
        </p:spPr>
      </p:pic>
      <p:sp>
        <p:nvSpPr>
          <p:cNvPr id="5" name="Rectangle 4"/>
          <p:cNvSpPr/>
          <p:nvPr/>
        </p:nvSpPr>
        <p:spPr>
          <a:xfrm>
            <a:off x="3169283" y="4809871"/>
            <a:ext cx="2809648" cy="28095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31445" y="4158065"/>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991292" y="3186663"/>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877782" y="3260396"/>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4630296" y="3905896"/>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333623" y="2990682"/>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6137627" y="2788400"/>
            <a:ext cx="101149" cy="1348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18591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22792"/>
            <a:ext cx="8229600" cy="1143000"/>
          </a:xfrm>
        </p:spPr>
        <p:txBody>
          <a:bodyPr>
            <a:normAutofit fontScale="90000"/>
          </a:bodyPr>
          <a:lstStyle/>
          <a:p>
            <a:r>
              <a:rPr lang="en-US" dirty="0" smtClean="0"/>
              <a:t>Focus on ‘</a:t>
            </a:r>
            <a:r>
              <a:rPr lang="en-US" dirty="0" err="1" smtClean="0"/>
              <a:t>marginalised</a:t>
            </a:r>
            <a:r>
              <a:rPr lang="en-US" dirty="0" smtClean="0"/>
              <a:t> urban areas’</a:t>
            </a:r>
            <a:endParaRPr lang="en-US" dirty="0"/>
          </a:p>
        </p:txBody>
      </p:sp>
      <p:pic>
        <p:nvPicPr>
          <p:cNvPr id="4" name="Content Placeholder 3" descr="2013-09-13 15.04.44.jpg"/>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t="14710" b="-5383"/>
          <a:stretch/>
        </p:blipFill>
        <p:spPr>
          <a:xfrm>
            <a:off x="457200" y="157332"/>
            <a:ext cx="8229600" cy="5596533"/>
          </a:xfrm>
        </p:spPr>
      </p:pic>
    </p:spTree>
    <p:extLst>
      <p:ext uri="{BB962C8B-B14F-4D97-AF65-F5344CB8AC3E}">
        <p14:creationId xmlns:p14="http://schemas.microsoft.com/office/powerpoint/2010/main" val="18006273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9078"/>
            <a:ext cx="8229600" cy="1143000"/>
          </a:xfrm>
        </p:spPr>
        <p:txBody>
          <a:bodyPr>
            <a:normAutofit/>
          </a:bodyPr>
          <a:lstStyle/>
          <a:p>
            <a:r>
              <a:rPr lang="en-US" sz="3200" dirty="0" smtClean="0"/>
              <a:t>Plans for student involvement in research</a:t>
            </a:r>
            <a:endParaRPr lang="en-US" sz="3200" dirty="0"/>
          </a:p>
        </p:txBody>
      </p:sp>
      <p:pic>
        <p:nvPicPr>
          <p:cNvPr id="4" name="Content Placeholder 3" descr="Emma, Subi, Tristan.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24" b="580"/>
          <a:stretch/>
        </p:blipFill>
        <p:spPr>
          <a:xfrm>
            <a:off x="457200" y="213523"/>
            <a:ext cx="8229600" cy="5439200"/>
          </a:xfrm>
        </p:spPr>
      </p:pic>
    </p:spTree>
    <p:extLst>
      <p:ext uri="{BB962C8B-B14F-4D97-AF65-F5344CB8AC3E}">
        <p14:creationId xmlns:p14="http://schemas.microsoft.com/office/powerpoint/2010/main" val="1518376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9078"/>
            <a:ext cx="8229600" cy="1143000"/>
          </a:xfrm>
        </p:spPr>
        <p:txBody>
          <a:bodyPr>
            <a:normAutofit/>
          </a:bodyPr>
          <a:lstStyle/>
          <a:p>
            <a:r>
              <a:rPr lang="en-US" sz="3200" dirty="0" smtClean="0"/>
              <a:t>Plans for continuous outreach</a:t>
            </a:r>
            <a:endParaRPr lang="en-US" sz="3200" dirty="0"/>
          </a:p>
        </p:txBody>
      </p:sp>
      <p:pic>
        <p:nvPicPr>
          <p:cNvPr id="4" name="Content Placeholder 3" descr="Anwar_Finals_1.jpg"/>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t="-3124" b="2962"/>
          <a:stretch/>
        </p:blipFill>
        <p:spPr>
          <a:xfrm>
            <a:off x="457200" y="0"/>
            <a:ext cx="8229600" cy="5652723"/>
          </a:xfrm>
        </p:spPr>
      </p:pic>
    </p:spTree>
    <p:extLst>
      <p:ext uri="{BB962C8B-B14F-4D97-AF65-F5344CB8AC3E}">
        <p14:creationId xmlns:p14="http://schemas.microsoft.com/office/powerpoint/2010/main" val="32455574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719233"/>
            <a:ext cx="8229600" cy="5855007"/>
          </a:xfrm>
        </p:spPr>
        <p:txBody>
          <a:bodyPr/>
          <a:lstStyle/>
          <a:p>
            <a:pPr marL="0" indent="0" algn="ctr">
              <a:buNone/>
            </a:pPr>
            <a:r>
              <a:rPr lang="en-US" sz="4800" dirty="0" err="1" smtClean="0"/>
              <a:t>Thankyou</a:t>
            </a:r>
            <a:r>
              <a:rPr lang="en-US" sz="4800" dirty="0" smtClean="0"/>
              <a:t>. </a:t>
            </a:r>
          </a:p>
          <a:p>
            <a:pPr marL="0" indent="0">
              <a:buNone/>
            </a:pPr>
            <a:endParaRPr lang="en-US" smtClean="0"/>
          </a:p>
          <a:p>
            <a:pPr marL="0" indent="0">
              <a:buNone/>
            </a:pPr>
            <a:endParaRPr lang="en-US" dirty="0" smtClean="0"/>
          </a:p>
          <a:p>
            <a:pPr marL="0" indent="0">
              <a:buNone/>
            </a:pPr>
            <a:r>
              <a:rPr lang="en-US" dirty="0">
                <a:hlinkClick r:id="rId2"/>
              </a:rPr>
              <a:t>http://</a:t>
            </a:r>
            <a:r>
              <a:rPr lang="en-US" dirty="0" smtClean="0">
                <a:hlinkClick r:id="rId2"/>
              </a:rPr>
              <a:t>migratingoutofpoverty.dfid.gov.uk</a:t>
            </a:r>
            <a:endParaRPr lang="en-US" dirty="0" smtClean="0"/>
          </a:p>
          <a:p>
            <a:pPr marL="0" indent="0">
              <a:buNone/>
            </a:pPr>
            <a:r>
              <a:rPr lang="en-US" dirty="0">
                <a:hlinkClick r:id="rId3"/>
              </a:rPr>
              <a:t>http://www.rgs.org/OurWork/Field+Research+Programmes/Field+Research+</a:t>
            </a:r>
            <a:r>
              <a:rPr lang="en-US" dirty="0" smtClean="0">
                <a:hlinkClick r:id="rId3"/>
              </a:rPr>
              <a:t>Programme.htm</a:t>
            </a:r>
            <a:endParaRPr lang="en-US" dirty="0" smtClean="0"/>
          </a:p>
          <a:p>
            <a:pPr marL="0" indent="0">
              <a:buNone/>
            </a:pPr>
            <a:endParaRPr lang="en-US" dirty="0"/>
          </a:p>
          <a:p>
            <a:pPr marL="0" indent="0">
              <a:buNone/>
            </a:pPr>
            <a:r>
              <a:rPr lang="en-US" dirty="0">
                <a:hlinkClick r:id="rId4"/>
              </a:rPr>
              <a:t>M.Collyer@</a:t>
            </a:r>
            <a:r>
              <a:rPr lang="en-US" dirty="0" smtClean="0">
                <a:hlinkClick r:id="rId4"/>
              </a:rPr>
              <a:t>sussex.ac.uk</a:t>
            </a:r>
            <a:endParaRPr lang="en-US" dirty="0" smtClean="0"/>
          </a:p>
          <a:p>
            <a:pPr marL="0" indent="0">
              <a:buNone/>
            </a:pPr>
            <a:r>
              <a:rPr lang="en-US" dirty="0"/>
              <a:t>	</a:t>
            </a:r>
            <a:r>
              <a:rPr lang="en-US" dirty="0" smtClean="0"/>
              <a:t>@</a:t>
            </a:r>
            <a:r>
              <a:rPr lang="en-US" dirty="0" err="1" smtClean="0"/>
              <a:t>CollyerMC</a:t>
            </a:r>
            <a:endParaRPr lang="en-US" dirty="0" smtClean="0"/>
          </a:p>
          <a:p>
            <a:pPr marL="0" indent="0">
              <a:buNone/>
            </a:pPr>
            <a:endParaRPr lang="en-US" dirty="0" smtClean="0"/>
          </a:p>
          <a:p>
            <a:pPr marL="0" indent="0">
              <a:buNone/>
            </a:pPr>
            <a:endParaRPr lang="en-US" dirty="0"/>
          </a:p>
          <a:p>
            <a:pPr marL="0" indent="0">
              <a:buNone/>
            </a:pPr>
            <a:endParaRPr lang="en-US" dirty="0"/>
          </a:p>
        </p:txBody>
      </p:sp>
      <p:pic>
        <p:nvPicPr>
          <p:cNvPr id="4" name="Picture 3" descr="twitter .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68052" y="5692014"/>
            <a:ext cx="621705" cy="504355"/>
          </a:xfrm>
          <a:prstGeom prst="rect">
            <a:avLst/>
          </a:prstGeom>
        </p:spPr>
      </p:pic>
    </p:spTree>
    <p:extLst>
      <p:ext uri="{BB962C8B-B14F-4D97-AF65-F5344CB8AC3E}">
        <p14:creationId xmlns:p14="http://schemas.microsoft.com/office/powerpoint/2010/main" val="388998291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491</Words>
  <Application>Microsoft Macintosh PowerPoint</Application>
  <PresentationFormat>On-screen Show (4:3)</PresentationFormat>
  <Paragraphs>47</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 Black </vt:lpstr>
      <vt:lpstr>The Biggest Migration in the World</vt:lpstr>
      <vt:lpstr>Global population growth will be concentrated in poor cities</vt:lpstr>
      <vt:lpstr>Megacities account for smaller but fastest growing proportion of total urban population</vt:lpstr>
      <vt:lpstr>2011-2050 urban growth will vastly outpace population change as driver of urbanisation</vt:lpstr>
      <vt:lpstr>83% of governments reported concerns about patterns of population distribution. 72% developing countries have policies to reduce migration to large cities</vt:lpstr>
      <vt:lpstr>New awareness of impact of natural hazards on cities</vt:lpstr>
      <vt:lpstr>Vulnerability of new urban residents varies widely</vt:lpstr>
      <vt:lpstr> </vt:lpstr>
      <vt:lpstr>Colombo beautification: financialisation of development</vt:lpstr>
      <vt:lpstr>Migrating out of Poverty RPC: New research in informal settlements in Accra: 87% migrants positive about migration</vt:lpstr>
      <vt:lpstr>RGS Field Research Programme: ‘Migrants on the Margins’</vt:lpstr>
      <vt:lpstr>Focus on ‘marginalised urban areas’</vt:lpstr>
      <vt:lpstr>Plans for student involvement in research</vt:lpstr>
      <vt:lpstr>Plans for continuous outreach</vt:lpstr>
      <vt:lpstr> </vt:lpstr>
    </vt:vector>
  </TitlesOfParts>
  <Company>University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Biggest Migration in the World</dc:title>
  <dc:creator>Michael Collyer</dc:creator>
  <cp:lastModifiedBy>Michael Collyer</cp:lastModifiedBy>
  <cp:revision>16</cp:revision>
  <cp:lastPrinted>2014-07-02T08:16:05Z</cp:lastPrinted>
  <dcterms:created xsi:type="dcterms:W3CDTF">2014-07-01T16:03:42Z</dcterms:created>
  <dcterms:modified xsi:type="dcterms:W3CDTF">2014-07-08T07:25:17Z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-1037006561</vt:i4>
  </property>
  <property fmtid="{D5CDD505-2E9C-101B-9397-08002B2CF9AE}" pid="3" name="_NewReviewCycle">
    <vt:lpwstr/>
  </property>
  <property fmtid="{D5CDD505-2E9C-101B-9397-08002B2CF9AE}" pid="4" name="_EmailSubject">
    <vt:lpwstr/>
  </property>
  <property fmtid="{D5CDD505-2E9C-101B-9397-08002B2CF9AE}" pid="5" name="_AuthorEmail">
    <vt:lpwstr>m.collyer@sussex.ac.uk</vt:lpwstr>
  </property>
  <property fmtid="{D5CDD505-2E9C-101B-9397-08002B2CF9AE}" pid="6" name="_AuthorEmailDisplayName">
    <vt:lpwstr>Michael Collyer</vt:lpwstr>
  </property>
</Properties>
</file>