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7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8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  <p:sldMasterId id="2147483720" r:id="rId2"/>
    <p:sldMasterId id="2147483705" r:id="rId3"/>
    <p:sldMasterId id="2147483746" r:id="rId4"/>
    <p:sldMasterId id="2147483789" r:id="rId5"/>
    <p:sldMasterId id="2147483974" r:id="rId6"/>
    <p:sldMasterId id="2147483995" r:id="rId7"/>
    <p:sldMasterId id="2147484016" r:id="rId8"/>
    <p:sldMasterId id="2147484037" r:id="rId9"/>
  </p:sldMasterIdLst>
  <p:notesMasterIdLst>
    <p:notesMasterId r:id="rId26"/>
  </p:notesMasterIdLst>
  <p:handoutMasterIdLst>
    <p:handoutMasterId r:id="rId27"/>
  </p:handoutMasterIdLst>
  <p:sldIdLst>
    <p:sldId id="256" r:id="rId10"/>
    <p:sldId id="257" r:id="rId11"/>
    <p:sldId id="269" r:id="rId12"/>
    <p:sldId id="276" r:id="rId13"/>
    <p:sldId id="259" r:id="rId14"/>
    <p:sldId id="267" r:id="rId15"/>
    <p:sldId id="271" r:id="rId16"/>
    <p:sldId id="278" r:id="rId17"/>
    <p:sldId id="279" r:id="rId18"/>
    <p:sldId id="261" r:id="rId19"/>
    <p:sldId id="275" r:id="rId20"/>
    <p:sldId id="277" r:id="rId21"/>
    <p:sldId id="263" r:id="rId22"/>
    <p:sldId id="280" r:id="rId23"/>
    <p:sldId id="264" r:id="rId24"/>
    <p:sldId id="262" r:id="rId25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692B"/>
    <a:srgbClr val="002F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300" autoAdjust="0"/>
    <p:restoredTop sz="82061" autoAdjust="0"/>
  </p:normalViewPr>
  <p:slideViewPr>
    <p:cSldViewPr snapToGrid="0" showGuides="1">
      <p:cViewPr varScale="1">
        <p:scale>
          <a:sx n="94" d="100"/>
          <a:sy n="94" d="100"/>
        </p:scale>
        <p:origin x="246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8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6" d="100"/>
          <a:sy n="86" d="100"/>
        </p:scale>
        <p:origin x="378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presProps" Target="pres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147846-0921-430B-ACBD-435B2BCA9FA1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F2A12517-B08F-4A4A-8C48-B13A448B9F85}">
      <dgm:prSet phldrT="[Text]"/>
      <dgm:spPr/>
      <dgm:t>
        <a:bodyPr/>
        <a:lstStyle/>
        <a:p>
          <a:r>
            <a:rPr lang="en-GB" dirty="0" smtClean="0"/>
            <a:t>Feedback </a:t>
          </a:r>
          <a:r>
            <a:rPr lang="en-GB" i="1" dirty="0" smtClean="0"/>
            <a:t>on process </a:t>
          </a:r>
          <a:endParaRPr lang="en-GB" i="1" dirty="0"/>
        </a:p>
      </dgm:t>
    </dgm:pt>
    <dgm:pt modelId="{622616A9-E9AB-445E-9632-9BC6A6BEE8B0}" type="parTrans" cxnId="{FD84110A-2F2B-4EF6-BFD3-CA55324D3A17}">
      <dgm:prSet/>
      <dgm:spPr/>
      <dgm:t>
        <a:bodyPr/>
        <a:lstStyle/>
        <a:p>
          <a:endParaRPr lang="en-GB"/>
        </a:p>
      </dgm:t>
    </dgm:pt>
    <dgm:pt modelId="{486FE890-F98F-40B1-A881-BF7C223DFC87}" type="sibTrans" cxnId="{FD84110A-2F2B-4EF6-BFD3-CA55324D3A17}">
      <dgm:prSet/>
      <dgm:spPr/>
      <dgm:t>
        <a:bodyPr/>
        <a:lstStyle/>
        <a:p>
          <a:endParaRPr lang="en-GB"/>
        </a:p>
      </dgm:t>
    </dgm:pt>
    <dgm:pt modelId="{41C5B228-01E5-426D-A409-F5C93ED47DD7}">
      <dgm:prSet phldrT="[Text]"/>
      <dgm:spPr>
        <a:solidFill>
          <a:schemeClr val="accent2"/>
        </a:solidFill>
      </dgm:spPr>
      <dgm:t>
        <a:bodyPr/>
        <a:lstStyle/>
        <a:p>
          <a:r>
            <a:rPr lang="en-GB" dirty="0" smtClean="0"/>
            <a:t>Growth mind-set</a:t>
          </a:r>
          <a:endParaRPr lang="en-GB" dirty="0"/>
        </a:p>
      </dgm:t>
    </dgm:pt>
    <dgm:pt modelId="{422A0D68-76A4-4EDC-B1BD-81843AF3A4D3}" type="parTrans" cxnId="{DA82B6EB-900A-49BE-A48B-6EA8077AACD1}">
      <dgm:prSet/>
      <dgm:spPr/>
      <dgm:t>
        <a:bodyPr/>
        <a:lstStyle/>
        <a:p>
          <a:endParaRPr lang="en-GB"/>
        </a:p>
      </dgm:t>
    </dgm:pt>
    <dgm:pt modelId="{4650FFEC-46C1-4A95-92A2-2CB17970D9D5}" type="sibTrans" cxnId="{DA82B6EB-900A-49BE-A48B-6EA8077AACD1}">
      <dgm:prSet/>
      <dgm:spPr/>
      <dgm:t>
        <a:bodyPr/>
        <a:lstStyle/>
        <a:p>
          <a:endParaRPr lang="en-GB"/>
        </a:p>
      </dgm:t>
    </dgm:pt>
    <dgm:pt modelId="{3BB79A9C-E116-4B61-9056-BC969DDF98D2}" type="pres">
      <dgm:prSet presAssocID="{76147846-0921-430B-ACBD-435B2BCA9FA1}" presName="CompostProcess" presStyleCnt="0">
        <dgm:presLayoutVars>
          <dgm:dir/>
          <dgm:resizeHandles val="exact"/>
        </dgm:presLayoutVars>
      </dgm:prSet>
      <dgm:spPr/>
    </dgm:pt>
    <dgm:pt modelId="{665D14B7-6E99-41AF-B7D6-7DBDAB7031A6}" type="pres">
      <dgm:prSet presAssocID="{76147846-0921-430B-ACBD-435B2BCA9FA1}" presName="arrow" presStyleLbl="bgShp" presStyleIdx="0" presStyleCnt="1" custLinFactNeighborX="2619" custLinFactNeighborY="23437"/>
      <dgm:spPr/>
    </dgm:pt>
    <dgm:pt modelId="{D310DB5B-0427-4901-A67E-0971CEAF26EF}" type="pres">
      <dgm:prSet presAssocID="{76147846-0921-430B-ACBD-435B2BCA9FA1}" presName="linearProcess" presStyleCnt="0"/>
      <dgm:spPr/>
    </dgm:pt>
    <dgm:pt modelId="{7B0919BB-13D2-4B75-AC24-A7CEF051F4C8}" type="pres">
      <dgm:prSet presAssocID="{F2A12517-B08F-4A4A-8C48-B13A448B9F85}" presName="textNode" presStyleLbl="node1" presStyleIdx="0" presStyleCnt="2" custLinFactNeighborX="27580" custLinFactNeighborY="-283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D7C05FE-6034-4DFF-AE30-2D8859A7DCCF}" type="pres">
      <dgm:prSet presAssocID="{486FE890-F98F-40B1-A881-BF7C223DFC87}" presName="sibTrans" presStyleCnt="0"/>
      <dgm:spPr/>
    </dgm:pt>
    <dgm:pt modelId="{ED7A2696-2540-45D3-B6BF-254BA13F3AF5}" type="pres">
      <dgm:prSet presAssocID="{41C5B228-01E5-426D-A409-F5C93ED47DD7}" presName="text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FD84110A-2F2B-4EF6-BFD3-CA55324D3A17}" srcId="{76147846-0921-430B-ACBD-435B2BCA9FA1}" destId="{F2A12517-B08F-4A4A-8C48-B13A448B9F85}" srcOrd="0" destOrd="0" parTransId="{622616A9-E9AB-445E-9632-9BC6A6BEE8B0}" sibTransId="{486FE890-F98F-40B1-A881-BF7C223DFC87}"/>
    <dgm:cxn modelId="{CE315040-77DF-4629-84BB-0C342C651A30}" type="presOf" srcId="{F2A12517-B08F-4A4A-8C48-B13A448B9F85}" destId="{7B0919BB-13D2-4B75-AC24-A7CEF051F4C8}" srcOrd="0" destOrd="0" presId="urn:microsoft.com/office/officeart/2005/8/layout/hProcess9"/>
    <dgm:cxn modelId="{56929A21-E921-4AB9-8BBC-B05F1ABB5BE1}" type="presOf" srcId="{76147846-0921-430B-ACBD-435B2BCA9FA1}" destId="{3BB79A9C-E116-4B61-9056-BC969DDF98D2}" srcOrd="0" destOrd="0" presId="urn:microsoft.com/office/officeart/2005/8/layout/hProcess9"/>
    <dgm:cxn modelId="{61D8A0ED-777C-4E70-BB9D-7E047595E9BA}" type="presOf" srcId="{41C5B228-01E5-426D-A409-F5C93ED47DD7}" destId="{ED7A2696-2540-45D3-B6BF-254BA13F3AF5}" srcOrd="0" destOrd="0" presId="urn:microsoft.com/office/officeart/2005/8/layout/hProcess9"/>
    <dgm:cxn modelId="{DA82B6EB-900A-49BE-A48B-6EA8077AACD1}" srcId="{76147846-0921-430B-ACBD-435B2BCA9FA1}" destId="{41C5B228-01E5-426D-A409-F5C93ED47DD7}" srcOrd="1" destOrd="0" parTransId="{422A0D68-76A4-4EDC-B1BD-81843AF3A4D3}" sibTransId="{4650FFEC-46C1-4A95-92A2-2CB17970D9D5}"/>
    <dgm:cxn modelId="{F49739DB-C780-443F-8114-63A4FB4A07DE}" type="presParOf" srcId="{3BB79A9C-E116-4B61-9056-BC969DDF98D2}" destId="{665D14B7-6E99-41AF-B7D6-7DBDAB7031A6}" srcOrd="0" destOrd="0" presId="urn:microsoft.com/office/officeart/2005/8/layout/hProcess9"/>
    <dgm:cxn modelId="{38656727-A7F6-40CF-9B2B-8B5204D0C4A1}" type="presParOf" srcId="{3BB79A9C-E116-4B61-9056-BC969DDF98D2}" destId="{D310DB5B-0427-4901-A67E-0971CEAF26EF}" srcOrd="1" destOrd="0" presId="urn:microsoft.com/office/officeart/2005/8/layout/hProcess9"/>
    <dgm:cxn modelId="{6C593C95-ACDB-40FE-9192-0099D3CE7E55}" type="presParOf" srcId="{D310DB5B-0427-4901-A67E-0971CEAF26EF}" destId="{7B0919BB-13D2-4B75-AC24-A7CEF051F4C8}" srcOrd="0" destOrd="0" presId="urn:microsoft.com/office/officeart/2005/8/layout/hProcess9"/>
    <dgm:cxn modelId="{8FB6B32E-27B9-4025-A601-7FF3E072FFE9}" type="presParOf" srcId="{D310DB5B-0427-4901-A67E-0971CEAF26EF}" destId="{3D7C05FE-6034-4DFF-AE30-2D8859A7DCCF}" srcOrd="1" destOrd="0" presId="urn:microsoft.com/office/officeart/2005/8/layout/hProcess9"/>
    <dgm:cxn modelId="{E82CB7D5-D581-460A-BB9C-F6EB28DCD7AF}" type="presParOf" srcId="{D310DB5B-0427-4901-A67E-0971CEAF26EF}" destId="{ED7A2696-2540-45D3-B6BF-254BA13F3AF5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5D14B7-6E99-41AF-B7D6-7DBDAB7031A6}">
      <dsp:nvSpPr>
        <dsp:cNvPr id="0" name=""/>
        <dsp:cNvSpPr/>
      </dsp:nvSpPr>
      <dsp:spPr>
        <a:xfrm>
          <a:off x="428407" y="0"/>
          <a:ext cx="3743990" cy="3211954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0919BB-13D2-4B75-AC24-A7CEF051F4C8}">
      <dsp:nvSpPr>
        <dsp:cNvPr id="0" name=""/>
        <dsp:cNvSpPr/>
      </dsp:nvSpPr>
      <dsp:spPr>
        <a:xfrm>
          <a:off x="29682" y="927227"/>
          <a:ext cx="2148579" cy="128478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900" kern="1200" dirty="0" smtClean="0"/>
            <a:t>Feedback </a:t>
          </a:r>
          <a:r>
            <a:rPr lang="en-GB" sz="2900" i="1" kern="1200" dirty="0" smtClean="0"/>
            <a:t>on process </a:t>
          </a:r>
          <a:endParaRPr lang="en-GB" sz="2900" i="1" kern="1200" dirty="0"/>
        </a:p>
      </dsp:txBody>
      <dsp:txXfrm>
        <a:off x="92400" y="989945"/>
        <a:ext cx="2023143" cy="1159346"/>
      </dsp:txXfrm>
    </dsp:sp>
    <dsp:sp modelId="{ED7A2696-2540-45D3-B6BF-254BA13F3AF5}">
      <dsp:nvSpPr>
        <dsp:cNvPr id="0" name=""/>
        <dsp:cNvSpPr/>
      </dsp:nvSpPr>
      <dsp:spPr>
        <a:xfrm>
          <a:off x="2256061" y="963586"/>
          <a:ext cx="2148579" cy="1284782"/>
        </a:xfrm>
        <a:prstGeom prst="round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900" kern="1200" dirty="0" smtClean="0"/>
            <a:t>Growth mind-set</a:t>
          </a:r>
          <a:endParaRPr lang="en-GB" sz="2900" kern="1200" dirty="0"/>
        </a:p>
      </dsp:txBody>
      <dsp:txXfrm>
        <a:off x="2318779" y="1026304"/>
        <a:ext cx="2023143" cy="11593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72D8D-FB06-49F8-80F3-966BA7A33CAB}" type="datetimeFigureOut">
              <a:rPr lang="en-GB" smtClean="0"/>
              <a:t>14/05/2018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465D6-E927-4CD6-BB6D-7C5E4BEAA1E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800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92B64-956F-4AA1-9D00-91265D8096D4}" type="datetimeFigureOut">
              <a:rPr lang="en-GB" smtClean="0"/>
              <a:t>14/05/2018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C1D15-B5DE-4BD5-A4FB-8CE7A139D4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015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05026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82307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0147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31041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68416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74543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40045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71172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69237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7191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baseline="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77019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PHIL RACE: </a:t>
            </a:r>
            <a:r>
              <a:rPr lang="en-GB" sz="1200" dirty="0" smtClean="0"/>
              <a:t>many of the problems we have making feedback work originate from the kinds of assessment we find ourselves using (not least, essays)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55952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02655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9766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49599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64667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3246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1"/>
            <a:ext cx="8966200" cy="668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38809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200" cy="66801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90569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17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7463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54043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ustom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88899" y="88900"/>
            <a:ext cx="8959057" cy="66791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088000"/>
          <a:lstStyle>
            <a:lvl1pPr marL="0" indent="0" algn="ctr">
              <a:buNone/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 dirty="0" smtClean="0"/>
              <a:t>Drag your image here</a:t>
            </a:r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2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96334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5277" y="5366608"/>
              <a:ext cx="1072823" cy="942921"/>
            </a:xfrm>
            <a:prstGeom prst="rect">
              <a:avLst/>
            </a:prstGeom>
          </p:spPr>
        </p:pic>
      </p:grp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385447">
            <a:off x="4935738" y="4442902"/>
            <a:ext cx="622961" cy="940549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 userDrawn="1"/>
        </p:nvSpPr>
        <p:spPr>
          <a:xfrm>
            <a:off x="5813435" y="4467732"/>
            <a:ext cx="1580796" cy="1005200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spc="1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GB" sz="800" spc="0" dirty="0" smtClean="0">
                <a:solidFill>
                  <a:schemeClr val="tx1"/>
                </a:solidFill>
              </a:rPr>
              <a:t>Copy and paste</a:t>
            </a:r>
            <a:r>
              <a:rPr lang="en-GB" sz="800" spc="0" baseline="0" dirty="0" smtClean="0">
                <a:solidFill>
                  <a:schemeClr val="tx1"/>
                </a:solidFill>
              </a:rPr>
              <a:t> this logo onto your customised title slide</a:t>
            </a:r>
            <a:endParaRPr lang="en-GB" sz="800" spc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938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890"/>
          <a:stretch/>
        </p:blipFill>
        <p:spPr>
          <a:xfrm>
            <a:off x="19050" y="0"/>
            <a:ext cx="9172575" cy="6858000"/>
          </a:xfrm>
          <a:prstGeom prst="rect">
            <a:avLst/>
          </a:prstGeom>
        </p:spPr>
      </p:pic>
      <p:grpSp>
        <p:nvGrpSpPr>
          <p:cNvPr id="23" name="Group 22"/>
          <p:cNvGrpSpPr/>
          <p:nvPr userDrawn="1"/>
        </p:nvGrpSpPr>
        <p:grpSpPr>
          <a:xfrm>
            <a:off x="-7145" y="-84667"/>
            <a:ext cx="9265445" cy="7027334"/>
            <a:chOff x="-9526" y="-84667"/>
            <a:chExt cx="12353925" cy="7027334"/>
          </a:xfrm>
        </p:grpSpPr>
        <p:sp>
          <p:nvSpPr>
            <p:cNvPr id="24" name="Rectangle 23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525" y="6769077"/>
              <a:ext cx="12192000" cy="173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8773622" y="3287224"/>
              <a:ext cx="6870621" cy="2709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9147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2" r="11718"/>
          <a:stretch/>
        </p:blipFill>
        <p:spPr>
          <a:xfrm>
            <a:off x="-1" y="0"/>
            <a:ext cx="9096375" cy="6858000"/>
          </a:xfrm>
          <a:prstGeom prst="rect">
            <a:avLst/>
          </a:prstGeom>
        </p:spPr>
      </p:pic>
      <p:grpSp>
        <p:nvGrpSpPr>
          <p:cNvPr id="28" name="Group 27"/>
          <p:cNvGrpSpPr/>
          <p:nvPr userDrawn="1"/>
        </p:nvGrpSpPr>
        <p:grpSpPr>
          <a:xfrm>
            <a:off x="-7145" y="-84666"/>
            <a:ext cx="9255919" cy="7027333"/>
            <a:chOff x="-9526" y="-84666"/>
            <a:chExt cx="12341224" cy="7027333"/>
          </a:xfrm>
        </p:grpSpPr>
        <p:sp>
          <p:nvSpPr>
            <p:cNvPr id="29" name="Rectangle 28"/>
            <p:cNvSpPr/>
            <p:nvPr/>
          </p:nvSpPr>
          <p:spPr>
            <a:xfrm>
              <a:off x="-9526" y="-84666"/>
              <a:ext cx="12192000" cy="1735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9525" y="6769077"/>
              <a:ext cx="12192000" cy="173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1" name="Rectangle 3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2" name="Rectangle 31"/>
            <p:cNvSpPr/>
            <p:nvPr/>
          </p:nvSpPr>
          <p:spPr>
            <a:xfrm rot="5400000">
              <a:off x="8767271" y="3293574"/>
              <a:ext cx="6870621" cy="2582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3277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9" r="9954"/>
          <a:stretch/>
        </p:blipFill>
        <p:spPr>
          <a:xfrm>
            <a:off x="28575" y="-10819"/>
            <a:ext cx="9210676" cy="6822781"/>
          </a:xfrm>
          <a:prstGeom prst="rect">
            <a:avLst/>
          </a:prstGeom>
        </p:spPr>
      </p:pic>
      <p:grpSp>
        <p:nvGrpSpPr>
          <p:cNvPr id="23" name="Group 22"/>
          <p:cNvGrpSpPr/>
          <p:nvPr userDrawn="1"/>
        </p:nvGrpSpPr>
        <p:grpSpPr>
          <a:xfrm>
            <a:off x="-7145" y="-84667"/>
            <a:ext cx="9246395" cy="6943744"/>
            <a:chOff x="-9526" y="-84667"/>
            <a:chExt cx="12328525" cy="6943744"/>
          </a:xfrm>
        </p:grpSpPr>
        <p:sp>
          <p:nvSpPr>
            <p:cNvPr id="24" name="Rectangle 23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525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8760922" y="3299924"/>
              <a:ext cx="6870621" cy="2455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50744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8" r="8995"/>
          <a:stretch/>
        </p:blipFill>
        <p:spPr>
          <a:xfrm>
            <a:off x="19050" y="38180"/>
            <a:ext cx="9124950" cy="6787008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42811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stair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6" r="13634"/>
          <a:stretch/>
        </p:blipFill>
        <p:spPr>
          <a:xfrm>
            <a:off x="9525" y="20093"/>
            <a:ext cx="9086850" cy="6799807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28066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stair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5" t="7210" r="17517" b="-57"/>
          <a:stretch/>
        </p:blipFill>
        <p:spPr>
          <a:xfrm>
            <a:off x="19049" y="71436"/>
            <a:ext cx="9124951" cy="6815139"/>
          </a:xfrm>
          <a:prstGeom prst="rect">
            <a:avLst/>
          </a:prstGeom>
        </p:spPr>
      </p:pic>
      <p:grpSp>
        <p:nvGrpSpPr>
          <p:cNvPr id="24" name="Group 23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5" name="Rectangle 24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8" name="Rectangle 27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3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2945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6"/>
            <a:ext cx="8966198" cy="66906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1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9246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13540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32231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58587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05745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ustom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88899" y="88900"/>
            <a:ext cx="8994377" cy="670442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088000"/>
          <a:lstStyle>
            <a:lvl1pPr marL="0" indent="0" algn="ctr">
              <a:buNone/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 dirty="0" smtClean="0"/>
              <a:t>Drag your image here</a:t>
            </a:r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grpSp>
        <p:nvGrpSpPr>
          <p:cNvPr id="21" name="Group 20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2" name="Rectangle 21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28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4045276" y="445155"/>
            <a:ext cx="1072824" cy="93341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50" b="0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Logo</a:t>
            </a:r>
            <a:endParaRPr lang="en-GB" dirty="0"/>
          </a:p>
        </p:txBody>
      </p:sp>
      <p:sp>
        <p:nvSpPr>
          <p:cNvPr id="2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81917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5277" y="445154"/>
              <a:ext cx="1072823" cy="942921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214553" flipV="1">
            <a:off x="4723002" y="1477556"/>
            <a:ext cx="622961" cy="940549"/>
          </a:xfrm>
          <a:prstGeom prst="rect">
            <a:avLst/>
          </a:prstGeom>
        </p:spPr>
      </p:pic>
      <p:sp>
        <p:nvSpPr>
          <p:cNvPr id="8" name="Subtitle 2"/>
          <p:cNvSpPr txBox="1">
            <a:spLocks/>
          </p:cNvSpPr>
          <p:nvPr userDrawn="1"/>
        </p:nvSpPr>
        <p:spPr>
          <a:xfrm>
            <a:off x="5600699" y="2095052"/>
            <a:ext cx="1580796" cy="412534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spc="1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GB" sz="800" spc="0" dirty="0" smtClean="0">
                <a:solidFill>
                  <a:schemeClr val="tx1"/>
                </a:solidFill>
              </a:rPr>
              <a:t>Copy and paste</a:t>
            </a:r>
            <a:r>
              <a:rPr lang="en-GB" sz="800" spc="0" baseline="0" dirty="0" smtClean="0">
                <a:solidFill>
                  <a:schemeClr val="tx1"/>
                </a:solidFill>
              </a:rPr>
              <a:t> this logo onto your customised title slide</a:t>
            </a:r>
            <a:endParaRPr lang="en-GB" sz="800" spc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843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890"/>
          <a:stretch/>
        </p:blipFill>
        <p:spPr>
          <a:xfrm>
            <a:off x="19050" y="0"/>
            <a:ext cx="9172575" cy="6858000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06031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2" r="11718"/>
          <a:stretch/>
        </p:blipFill>
        <p:spPr>
          <a:xfrm>
            <a:off x="-1" y="0"/>
            <a:ext cx="9096375" cy="6858000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42666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9" r="9954"/>
          <a:stretch/>
        </p:blipFill>
        <p:spPr>
          <a:xfrm>
            <a:off x="28575" y="-10819"/>
            <a:ext cx="9210676" cy="6822781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8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22441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8" r="8995"/>
          <a:stretch/>
        </p:blipFill>
        <p:spPr>
          <a:xfrm>
            <a:off x="19050" y="38180"/>
            <a:ext cx="9124950" cy="6787008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14116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bea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6" r="13634"/>
          <a:stretch/>
        </p:blipFill>
        <p:spPr>
          <a:xfrm>
            <a:off x="9525" y="20093"/>
            <a:ext cx="9086850" cy="6799807"/>
          </a:xfrm>
          <a:prstGeom prst="rect">
            <a:avLst/>
          </a:prstGeom>
        </p:spPr>
      </p:pic>
      <p:grpSp>
        <p:nvGrpSpPr>
          <p:cNvPr id="19" name="Group 18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0" name="Rectangle 19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3" name="Rectangle 22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8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50114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5" t="7210" r="17517" b="-57"/>
          <a:stretch/>
        </p:blipFill>
        <p:spPr>
          <a:xfrm>
            <a:off x="19049" y="71436"/>
            <a:ext cx="9124951" cy="6815139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70658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50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374403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57" userDrawn="1">
          <p15:clr>
            <a:srgbClr val="FBAE40"/>
          </p15:clr>
        </p15:guide>
        <p15:guide id="3" pos="2903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8855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826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737921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3475" userDrawn="1">
          <p15:clr>
            <a:srgbClr val="FBAE40"/>
          </p15:clr>
        </p15:guide>
        <p15:guide id="2" pos="2914" userDrawn="1">
          <p15:clr>
            <a:srgbClr val="FBAE40"/>
          </p15:clr>
        </p15:guide>
        <p15:guide id="3" pos="5432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699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8845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50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5814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4276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3412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18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698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2379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8163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020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706725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57" userDrawn="1">
          <p15:clr>
            <a:srgbClr val="FBAE40"/>
          </p15:clr>
        </p15:guide>
        <p15:guide id="3" pos="2903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22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645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4920699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930748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06535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089193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0699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111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81012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3261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574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7220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7157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3100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0782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3374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431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1422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546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4667" y="1435101"/>
            <a:ext cx="4446869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861420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886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50205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9867121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6410387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03265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27704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982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6555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037635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1461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4521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6071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987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5167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532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8311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7763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05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9790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1587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452565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8152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77715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8393057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664463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60024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073733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342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1800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60545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7295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5790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3764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3289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5038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0533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673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2454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2868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2419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224293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008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28586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74068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1954844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78440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377134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5125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8945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177888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99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0521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9000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6100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1319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0350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2174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7416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94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776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039520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936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699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823625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5654875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90172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9.xml"/><Relationship Id="rId21" Type="http://schemas.openxmlformats.org/officeDocument/2006/relationships/theme" Target="../theme/theme5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1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49.xml"/><Relationship Id="rId21" Type="http://schemas.openxmlformats.org/officeDocument/2006/relationships/theme" Target="../theme/theme6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63.xml"/><Relationship Id="rId2" Type="http://schemas.openxmlformats.org/officeDocument/2006/relationships/slideLayout" Target="../slideLayouts/slideLayout48.xml"/><Relationship Id="rId16" Type="http://schemas.openxmlformats.org/officeDocument/2006/relationships/slideLayout" Target="../slideLayouts/slideLayout62.xml"/><Relationship Id="rId20" Type="http://schemas.openxmlformats.org/officeDocument/2006/relationships/slideLayout" Target="../slideLayouts/slideLayout66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56.xml"/><Relationship Id="rId19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slideLayout" Target="../slideLayouts/slideLayout84.xml"/><Relationship Id="rId3" Type="http://schemas.openxmlformats.org/officeDocument/2006/relationships/slideLayout" Target="../slideLayouts/slideLayout69.xml"/><Relationship Id="rId21" Type="http://schemas.openxmlformats.org/officeDocument/2006/relationships/theme" Target="../theme/theme7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slideLayout" Target="../slideLayouts/slideLayout83.xml"/><Relationship Id="rId2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82.xml"/><Relationship Id="rId20" Type="http://schemas.openxmlformats.org/officeDocument/2006/relationships/slideLayout" Target="../slideLayouts/slideLayout86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76.xml"/><Relationship Id="rId19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9.xml"/><Relationship Id="rId18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89.xml"/><Relationship Id="rId21" Type="http://schemas.openxmlformats.org/officeDocument/2006/relationships/theme" Target="../theme/theme8.xml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17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88.xml"/><Relationship Id="rId16" Type="http://schemas.openxmlformats.org/officeDocument/2006/relationships/slideLayout" Target="../slideLayouts/slideLayout102.xml"/><Relationship Id="rId20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1.xml"/><Relationship Id="rId1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96.xml"/><Relationship Id="rId19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10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13" Type="http://schemas.openxmlformats.org/officeDocument/2006/relationships/slideLayout" Target="../slideLayouts/slideLayout119.xml"/><Relationship Id="rId18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09.xml"/><Relationship Id="rId21" Type="http://schemas.openxmlformats.org/officeDocument/2006/relationships/theme" Target="../theme/theme9.xml"/><Relationship Id="rId7" Type="http://schemas.openxmlformats.org/officeDocument/2006/relationships/slideLayout" Target="../slideLayouts/slideLayout113.xml"/><Relationship Id="rId12" Type="http://schemas.openxmlformats.org/officeDocument/2006/relationships/slideLayout" Target="../slideLayouts/slideLayout118.xml"/><Relationship Id="rId17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08.xml"/><Relationship Id="rId16" Type="http://schemas.openxmlformats.org/officeDocument/2006/relationships/slideLayout" Target="../slideLayouts/slideLayout122.xml"/><Relationship Id="rId20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1.xml"/><Relationship Id="rId15" Type="http://schemas.openxmlformats.org/officeDocument/2006/relationships/slideLayout" Target="../slideLayouts/slideLayout121.xml"/><Relationship Id="rId10" Type="http://schemas.openxmlformats.org/officeDocument/2006/relationships/slideLayout" Target="../slideLayouts/slideLayout116.xml"/><Relationship Id="rId19" Type="http://schemas.openxmlformats.org/officeDocument/2006/relationships/slideLayout" Target="../slideLayouts/slideLayout125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Relationship Id="rId14" Type="http://schemas.openxmlformats.org/officeDocument/2006/relationships/slideLayout" Target="../slideLayouts/slideLayout1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8135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95" r:id="rId2"/>
    <p:sldLayoutId id="2147483717" r:id="rId3"/>
    <p:sldLayoutId id="2147483718" r:id="rId4"/>
    <p:sldLayoutId id="2147483719" r:id="rId5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0131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4058" r:id="rId2"/>
    <p:sldLayoutId id="2147483726" r:id="rId3"/>
    <p:sldLayoutId id="2147483879" r:id="rId4"/>
    <p:sldLayoutId id="2147483698" r:id="rId5"/>
    <p:sldLayoutId id="2147483884" r:id="rId6"/>
    <p:sldLayoutId id="2147483728" r:id="rId7"/>
    <p:sldLayoutId id="2147483882" r:id="rId8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4757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51" r:id="rId3"/>
    <p:sldLayoutId id="2147483752" r:id="rId4"/>
    <p:sldLayoutId id="2147483753" r:id="rId5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983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4059" r:id="rId2"/>
    <p:sldLayoutId id="2147483749" r:id="rId3"/>
    <p:sldLayoutId id="2147483880" r:id="rId4"/>
    <p:sldLayoutId id="2147483750" r:id="rId5"/>
    <p:sldLayoutId id="2147483883" r:id="rId6"/>
    <p:sldLayoutId id="2147483786" r:id="rId7"/>
    <p:sldLayoutId id="2147483881" r:id="rId8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292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890" r:id="rId2"/>
    <p:sldLayoutId id="2147483889" r:id="rId3"/>
    <p:sldLayoutId id="2147483791" r:id="rId4"/>
    <p:sldLayoutId id="2147483793" r:id="rId5"/>
    <p:sldLayoutId id="2147483794" r:id="rId6"/>
    <p:sldLayoutId id="2147483795" r:id="rId7"/>
    <p:sldLayoutId id="2147483796" r:id="rId8"/>
    <p:sldLayoutId id="2147483895" r:id="rId9"/>
    <p:sldLayoutId id="2147483901" r:id="rId10"/>
    <p:sldLayoutId id="2147483805" r:id="rId11"/>
    <p:sldLayoutId id="2147483973" r:id="rId12"/>
    <p:sldLayoutId id="2147483959" r:id="rId13"/>
    <p:sldLayoutId id="2147483960" r:id="rId14"/>
    <p:sldLayoutId id="2147483961" r:id="rId15"/>
    <p:sldLayoutId id="2147483962" r:id="rId16"/>
    <p:sldLayoutId id="2147483963" r:id="rId17"/>
    <p:sldLayoutId id="2147483964" r:id="rId18"/>
    <p:sldLayoutId id="2147483965" r:id="rId19"/>
    <p:sldLayoutId id="2147483966" r:id="rId20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9220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5" r:id="rId1"/>
    <p:sldLayoutId id="2147483976" r:id="rId2"/>
    <p:sldLayoutId id="2147483977" r:id="rId3"/>
    <p:sldLayoutId id="2147483978" r:id="rId4"/>
    <p:sldLayoutId id="2147483979" r:id="rId5"/>
    <p:sldLayoutId id="2147483980" r:id="rId6"/>
    <p:sldLayoutId id="2147483981" r:id="rId7"/>
    <p:sldLayoutId id="2147483982" r:id="rId8"/>
    <p:sldLayoutId id="2147483983" r:id="rId9"/>
    <p:sldLayoutId id="2147483984" r:id="rId10"/>
    <p:sldLayoutId id="2147483985" r:id="rId11"/>
    <p:sldLayoutId id="2147483986" r:id="rId12"/>
    <p:sldLayoutId id="2147483987" r:id="rId13"/>
    <p:sldLayoutId id="2147483988" r:id="rId14"/>
    <p:sldLayoutId id="2147483989" r:id="rId15"/>
    <p:sldLayoutId id="2147483990" r:id="rId16"/>
    <p:sldLayoutId id="2147483991" r:id="rId17"/>
    <p:sldLayoutId id="2147483992" r:id="rId18"/>
    <p:sldLayoutId id="2147483993" r:id="rId19"/>
    <p:sldLayoutId id="2147483994" r:id="rId20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8640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3997" r:id="rId2"/>
    <p:sldLayoutId id="2147483998" r:id="rId3"/>
    <p:sldLayoutId id="2147483999" r:id="rId4"/>
    <p:sldLayoutId id="2147484000" r:id="rId5"/>
    <p:sldLayoutId id="2147484001" r:id="rId6"/>
    <p:sldLayoutId id="2147484002" r:id="rId7"/>
    <p:sldLayoutId id="2147484003" r:id="rId8"/>
    <p:sldLayoutId id="2147484004" r:id="rId9"/>
    <p:sldLayoutId id="2147484005" r:id="rId10"/>
    <p:sldLayoutId id="2147484006" r:id="rId11"/>
    <p:sldLayoutId id="2147484007" r:id="rId12"/>
    <p:sldLayoutId id="2147484008" r:id="rId13"/>
    <p:sldLayoutId id="2147484009" r:id="rId14"/>
    <p:sldLayoutId id="2147484010" r:id="rId15"/>
    <p:sldLayoutId id="2147484011" r:id="rId16"/>
    <p:sldLayoutId id="2147484012" r:id="rId17"/>
    <p:sldLayoutId id="2147484013" r:id="rId18"/>
    <p:sldLayoutId id="2147484014" r:id="rId19"/>
    <p:sldLayoutId id="2147484015" r:id="rId20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1418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7" r:id="rId1"/>
    <p:sldLayoutId id="2147484018" r:id="rId2"/>
    <p:sldLayoutId id="2147484019" r:id="rId3"/>
    <p:sldLayoutId id="2147484020" r:id="rId4"/>
    <p:sldLayoutId id="2147484021" r:id="rId5"/>
    <p:sldLayoutId id="2147484022" r:id="rId6"/>
    <p:sldLayoutId id="2147484023" r:id="rId7"/>
    <p:sldLayoutId id="2147484024" r:id="rId8"/>
    <p:sldLayoutId id="2147484025" r:id="rId9"/>
    <p:sldLayoutId id="2147484026" r:id="rId10"/>
    <p:sldLayoutId id="2147484027" r:id="rId11"/>
    <p:sldLayoutId id="2147484028" r:id="rId12"/>
    <p:sldLayoutId id="2147484029" r:id="rId13"/>
    <p:sldLayoutId id="2147484030" r:id="rId14"/>
    <p:sldLayoutId id="2147484031" r:id="rId15"/>
    <p:sldLayoutId id="2147484032" r:id="rId16"/>
    <p:sldLayoutId id="2147484033" r:id="rId17"/>
    <p:sldLayoutId id="2147484034" r:id="rId18"/>
    <p:sldLayoutId id="2147484035" r:id="rId19"/>
    <p:sldLayoutId id="2147484036" r:id="rId20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9421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8" r:id="rId1"/>
    <p:sldLayoutId id="2147484039" r:id="rId2"/>
    <p:sldLayoutId id="2147484040" r:id="rId3"/>
    <p:sldLayoutId id="2147484041" r:id="rId4"/>
    <p:sldLayoutId id="2147484042" r:id="rId5"/>
    <p:sldLayoutId id="2147484043" r:id="rId6"/>
    <p:sldLayoutId id="2147484044" r:id="rId7"/>
    <p:sldLayoutId id="2147484045" r:id="rId8"/>
    <p:sldLayoutId id="2147484046" r:id="rId9"/>
    <p:sldLayoutId id="2147484047" r:id="rId10"/>
    <p:sldLayoutId id="2147484048" r:id="rId11"/>
    <p:sldLayoutId id="2147484049" r:id="rId12"/>
    <p:sldLayoutId id="2147484050" r:id="rId13"/>
    <p:sldLayoutId id="2147484051" r:id="rId14"/>
    <p:sldLayoutId id="2147484052" r:id="rId15"/>
    <p:sldLayoutId id="2147484053" r:id="rId16"/>
    <p:sldLayoutId id="2147484054" r:id="rId17"/>
    <p:sldLayoutId id="2147484055" r:id="rId18"/>
    <p:sldLayoutId id="2147484056" r:id="rId19"/>
    <p:sldLayoutId id="2147484057" r:id="rId20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4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blog.mindsetworks.com/what-s-my-mindset?view=quiz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4.xml"/><Relationship Id="rId5" Type="http://schemas.openxmlformats.org/officeDocument/2006/relationships/image" Target="../media/image15.tmp"/><Relationship Id="rId4" Type="http://schemas.openxmlformats.org/officeDocument/2006/relationships/image" Target="../media/image14.tm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m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qaa.ac.uk/en/Publications/Documents/qualifications-frameworks.pdf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4.xml"/><Relationship Id="rId4" Type="http://schemas.openxmlformats.org/officeDocument/2006/relationships/hyperlink" Target="http://www.sussex.ac.uk/skillshub/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143000" y="3588831"/>
            <a:ext cx="6858000" cy="450431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 smtClean="0"/>
              <a:t>Professor Donald McGillivray </a:t>
            </a:r>
            <a:r>
              <a:rPr lang="en-GB" dirty="0"/>
              <a:t>&amp;</a:t>
            </a:r>
            <a:r>
              <a:rPr lang="en-GB" dirty="0" smtClean="0"/>
              <a:t> Dr Verona Ní Drisceoil, Sussex Law School</a:t>
            </a:r>
          </a:p>
          <a:p>
            <a:endParaRPr lang="en-GB" dirty="0"/>
          </a:p>
          <a:p>
            <a:r>
              <a:rPr lang="en-GB" dirty="0" smtClean="0"/>
              <a:t>Feedback </a:t>
            </a:r>
            <a:r>
              <a:rPr lang="en-GB" dirty="0"/>
              <a:t>as a dialogue: co-creating </a:t>
            </a:r>
            <a:r>
              <a:rPr lang="en-GB" dirty="0" smtClean="0"/>
              <a:t>learning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Enhancing </a:t>
            </a:r>
            <a:r>
              <a:rPr lang="en-GB" b="1" dirty="0" smtClean="0"/>
              <a:t>Feedback </a:t>
            </a:r>
            <a:r>
              <a:rPr lang="en-GB" b="1" dirty="0"/>
              <a:t>in </a:t>
            </a:r>
            <a:r>
              <a:rPr lang="en-GB" b="1" dirty="0" smtClean="0"/>
              <a:t>Law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9324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7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en-GB" sz="2400" dirty="0" smtClean="0">
              <a:solidFill>
                <a:srgbClr val="FF0000"/>
              </a:solidFill>
            </a:endParaRPr>
          </a:p>
          <a:p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Introduction and Overview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821"/>
            <a:ext cx="9144000" cy="6724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930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457200" indent="-457200">
              <a:buAutoNum type="arabicPeriod"/>
            </a:pPr>
            <a:endParaRPr lang="en-GB" sz="2000" dirty="0" smtClean="0"/>
          </a:p>
          <a:p>
            <a:pPr marL="457200" indent="-457200">
              <a:buAutoNum type="arabicPeriod"/>
            </a:pPr>
            <a:r>
              <a:rPr lang="en-GB" sz="2000" b="1" dirty="0" smtClean="0">
                <a:solidFill>
                  <a:schemeClr val="tx1"/>
                </a:solidFill>
              </a:rPr>
              <a:t>Call for Action/Drivers for Changing our Practice</a:t>
            </a:r>
            <a:endParaRPr lang="en-GB" sz="2000" dirty="0" smtClean="0">
              <a:solidFill>
                <a:schemeClr val="tx1"/>
              </a:solidFill>
            </a:endParaRPr>
          </a:p>
          <a:p>
            <a:pPr marL="457200" indent="-457200">
              <a:buAutoNum type="arabicPeriod"/>
            </a:pPr>
            <a:r>
              <a:rPr lang="en-GB" sz="2000" b="1" dirty="0" smtClean="0"/>
              <a:t>Feedback Workshop</a:t>
            </a:r>
            <a:r>
              <a:rPr lang="en-GB" sz="2000" dirty="0"/>
              <a:t> </a:t>
            </a:r>
            <a:r>
              <a:rPr lang="en-GB" sz="2000" dirty="0" smtClean="0"/>
              <a:t>with Yvonne Skipper, Wendy Garnham, </a:t>
            </a:r>
            <a:r>
              <a:rPr lang="en-GB" sz="2000" dirty="0"/>
              <a:t>T</a:t>
            </a:r>
            <a:r>
              <a:rPr lang="en-GB" sz="2000" dirty="0" smtClean="0"/>
              <a:t>ab Betts: November 2017; and </a:t>
            </a:r>
            <a:r>
              <a:rPr lang="en-GB" sz="2000" b="1" dirty="0" smtClean="0"/>
              <a:t>cross-departmental discussions</a:t>
            </a:r>
          </a:p>
          <a:p>
            <a:pPr marL="457200" indent="-457200">
              <a:buAutoNum type="arabicPeriod"/>
            </a:pPr>
            <a:r>
              <a:rPr lang="en-GB" sz="2000" b="1" dirty="0" smtClean="0"/>
              <a:t>Review</a:t>
            </a:r>
            <a:r>
              <a:rPr lang="en-GB" sz="2000" dirty="0" smtClean="0"/>
              <a:t> </a:t>
            </a:r>
            <a:r>
              <a:rPr lang="en-GB" sz="2000" b="1" dirty="0" smtClean="0"/>
              <a:t>of our Guidance </a:t>
            </a:r>
            <a:r>
              <a:rPr lang="en-GB" sz="2000" dirty="0" smtClean="0"/>
              <a:t>on </a:t>
            </a:r>
            <a:r>
              <a:rPr lang="en-GB" sz="2000" b="1" dirty="0" smtClean="0"/>
              <a:t>Minimum </a:t>
            </a:r>
            <a:r>
              <a:rPr lang="en-GB" sz="2000" b="1" dirty="0"/>
              <a:t>S</a:t>
            </a:r>
            <a:r>
              <a:rPr lang="en-GB" sz="2000" b="1" dirty="0" smtClean="0"/>
              <a:t>tandards for Feedback</a:t>
            </a:r>
          </a:p>
          <a:p>
            <a:pPr marL="457200" indent="-457200">
              <a:buAutoNum type="arabicPeriod"/>
            </a:pPr>
            <a:r>
              <a:rPr lang="en-GB" sz="2000" b="1" dirty="0" smtClean="0"/>
              <a:t>Student Focus </a:t>
            </a:r>
            <a:r>
              <a:rPr lang="en-GB" sz="2000" b="1" dirty="0"/>
              <a:t>G</a:t>
            </a:r>
            <a:r>
              <a:rPr lang="en-GB" sz="2000" b="1" dirty="0" smtClean="0"/>
              <a:t>roups </a:t>
            </a:r>
            <a:r>
              <a:rPr lang="en-GB" sz="2000" dirty="0" smtClean="0"/>
              <a:t>and findings: April 2017</a:t>
            </a:r>
          </a:p>
          <a:p>
            <a:pPr marL="457200" indent="-457200">
              <a:buAutoNum type="arabicPeriod"/>
            </a:pPr>
            <a:r>
              <a:rPr lang="en-GB" sz="2000" b="1" dirty="0" smtClean="0"/>
              <a:t>Next steps: </a:t>
            </a:r>
            <a:r>
              <a:rPr lang="en-GB" sz="2000" dirty="0" smtClean="0"/>
              <a:t>looking ahead, short term and long term goals</a:t>
            </a:r>
            <a:endParaRPr lang="en-GB" sz="2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Our Year: 5 stages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8660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lvl="0"/>
            <a:r>
              <a:rPr lang="en-GB" sz="2400" dirty="0">
                <a:solidFill>
                  <a:srgbClr val="000000"/>
                </a:solidFill>
              </a:rPr>
              <a:t>Drivers to/for change</a:t>
            </a:r>
          </a:p>
          <a:p>
            <a:pPr lvl="0"/>
            <a:endParaRPr lang="en-GB" sz="2400" dirty="0">
              <a:solidFill>
                <a:srgbClr val="000000"/>
              </a:solidFill>
            </a:endParaRPr>
          </a:p>
          <a:p>
            <a:pPr marL="342900" lvl="0" indent="-342900">
              <a:buFontTx/>
              <a:buChar char="-"/>
            </a:pPr>
            <a:r>
              <a:rPr lang="en-GB" sz="2400" dirty="0" err="1" smtClean="0">
                <a:solidFill>
                  <a:srgbClr val="FF0000"/>
                </a:solidFill>
              </a:rPr>
              <a:t>NSS</a:t>
            </a:r>
            <a:endParaRPr lang="en-GB" sz="2400" dirty="0" smtClean="0">
              <a:solidFill>
                <a:srgbClr val="FF0000"/>
              </a:solidFill>
            </a:endParaRPr>
          </a:p>
          <a:p>
            <a:pPr lvl="0"/>
            <a:endParaRPr lang="en-GB" sz="2400" dirty="0" smtClean="0">
              <a:solidFill>
                <a:srgbClr val="FF0000"/>
              </a:solidFill>
            </a:endParaRPr>
          </a:p>
          <a:p>
            <a:pPr marL="342900" lvl="0" indent="-342900">
              <a:buFontTx/>
              <a:buChar char="-"/>
            </a:pPr>
            <a:r>
              <a:rPr lang="en-GB" sz="2400" dirty="0" smtClean="0">
                <a:solidFill>
                  <a:srgbClr val="FF0000"/>
                </a:solidFill>
              </a:rPr>
              <a:t>Externals</a:t>
            </a:r>
            <a:endParaRPr lang="en-GB" sz="2400" dirty="0">
              <a:solidFill>
                <a:srgbClr val="FF0000"/>
              </a:solidFill>
            </a:endParaRPr>
          </a:p>
          <a:p>
            <a:pPr marL="342900" lvl="0" indent="-342900">
              <a:buFontTx/>
              <a:buChar char="-"/>
            </a:pPr>
            <a:endParaRPr lang="en-GB" sz="2400" dirty="0">
              <a:solidFill>
                <a:srgbClr val="FF0000"/>
              </a:solidFill>
            </a:endParaRPr>
          </a:p>
          <a:p>
            <a:pPr marL="342900" lvl="0" indent="-342900">
              <a:buFontTx/>
              <a:buChar char="-"/>
            </a:pPr>
            <a:r>
              <a:rPr lang="en-GB" sz="2400" dirty="0">
                <a:solidFill>
                  <a:srgbClr val="FF0000"/>
                </a:solidFill>
              </a:rPr>
              <a:t>Departmental </a:t>
            </a:r>
            <a:r>
              <a:rPr lang="en-GB" sz="2400" dirty="0" smtClean="0">
                <a:solidFill>
                  <a:srgbClr val="FF0000"/>
                </a:solidFill>
              </a:rPr>
              <a:t>discussions</a:t>
            </a:r>
            <a:endParaRPr lang="en-GB" sz="2400" dirty="0">
              <a:solidFill>
                <a:srgbClr val="FF0000"/>
              </a:solidFill>
            </a:endParaRPr>
          </a:p>
          <a:p>
            <a:pPr marL="342900" lvl="0" indent="-342900">
              <a:buFontTx/>
              <a:buChar char="-"/>
            </a:pPr>
            <a:endParaRPr lang="en-GB" sz="2400" dirty="0">
              <a:solidFill>
                <a:srgbClr val="FF0000"/>
              </a:solidFill>
            </a:endParaRPr>
          </a:p>
          <a:p>
            <a:pPr marL="342900" lvl="0" indent="-342900">
              <a:buFontTx/>
              <a:buChar char="-"/>
            </a:pPr>
            <a:r>
              <a:rPr lang="en-GB" sz="2400" dirty="0">
                <a:solidFill>
                  <a:srgbClr val="FF0000"/>
                </a:solidFill>
              </a:rPr>
              <a:t>Greater use of e-submitted </a:t>
            </a:r>
            <a:r>
              <a:rPr lang="en-GB" sz="2400" dirty="0" smtClean="0">
                <a:solidFill>
                  <a:srgbClr val="FF0000"/>
                </a:solidFill>
              </a:rPr>
              <a:t>coursework</a:t>
            </a:r>
          </a:p>
          <a:p>
            <a:pPr marL="342900" lvl="0" indent="-342900">
              <a:buFontTx/>
              <a:buChar char="-"/>
            </a:pPr>
            <a:endParaRPr lang="en-GB" sz="2400" dirty="0">
              <a:solidFill>
                <a:srgbClr val="FF0000"/>
              </a:solidFill>
            </a:endParaRPr>
          </a:p>
          <a:p>
            <a:pPr marL="342900" lvl="0" indent="-342900">
              <a:buFontTx/>
              <a:buChar char="-"/>
            </a:pPr>
            <a:r>
              <a:rPr lang="en-GB" sz="2400" dirty="0" smtClean="0">
                <a:solidFill>
                  <a:srgbClr val="FF0000"/>
                </a:solidFill>
              </a:rPr>
              <a:t>Curriculum Review</a:t>
            </a:r>
            <a:endParaRPr lang="en-GB" sz="2400" dirty="0">
              <a:solidFill>
                <a:srgbClr val="FF0000"/>
              </a:solidFill>
            </a:endParaRPr>
          </a:p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1. </a:t>
            </a:r>
            <a:r>
              <a:rPr lang="en-GB" dirty="0"/>
              <a:t>Call</a:t>
            </a:r>
            <a:r>
              <a:rPr lang="en-GB" sz="5400" dirty="0"/>
              <a:t> for </a:t>
            </a:r>
            <a:r>
              <a:rPr lang="en-GB" sz="5400" dirty="0" smtClean="0"/>
              <a:t>Action/Drivers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5004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500743" y="1477108"/>
            <a:ext cx="7949921" cy="403469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GB" sz="2000" dirty="0" smtClean="0"/>
              <a:t>Workshop </a:t>
            </a:r>
            <a:r>
              <a:rPr lang="en-GB" sz="2000" dirty="0"/>
              <a:t>led by Dr Yvonne </a:t>
            </a:r>
            <a:r>
              <a:rPr lang="en-GB" sz="2000" dirty="0" smtClean="0"/>
              <a:t>Skipper on the ‘The Psychology of Feedback’</a:t>
            </a:r>
            <a:endParaRPr lang="en-GB" sz="2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2</a:t>
            </a:r>
            <a:r>
              <a:rPr lang="en-GB" dirty="0" smtClean="0"/>
              <a:t>. Feedback Workshop</a:t>
            </a:r>
            <a:endParaRPr lang="en-GB" dirty="0"/>
          </a:p>
        </p:txBody>
      </p:sp>
      <p:pic>
        <p:nvPicPr>
          <p:cNvPr id="5" name="Picture 4" descr="Screen Clippi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46" r="-379"/>
          <a:stretch/>
        </p:blipFill>
        <p:spPr>
          <a:xfrm>
            <a:off x="500743" y="2260878"/>
            <a:ext cx="7980067" cy="43107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0247" y="5109250"/>
            <a:ext cx="4999153" cy="157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386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1"/>
                </a:solidFill>
              </a:rPr>
              <a:t>We should give feedback on </a:t>
            </a:r>
            <a:r>
              <a:rPr lang="en-GB" sz="2000" i="1" dirty="0">
                <a:solidFill>
                  <a:schemeClr val="tx1"/>
                </a:solidFill>
              </a:rPr>
              <a:t>process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b="1" dirty="0">
                <a:solidFill>
                  <a:schemeClr val="tx1"/>
                </a:solidFill>
              </a:rPr>
              <a:t>not </a:t>
            </a:r>
            <a:r>
              <a:rPr lang="en-GB" sz="2000" dirty="0">
                <a:solidFill>
                  <a:schemeClr val="tx1"/>
                </a:solidFill>
              </a:rPr>
              <a:t>on the person.</a:t>
            </a:r>
          </a:p>
          <a:p>
            <a:endParaRPr lang="en-GB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 smtClean="0"/>
              <a:t>The </a:t>
            </a:r>
            <a:r>
              <a:rPr lang="en-GB" sz="2000" b="1" dirty="0"/>
              <a:t>power of ‘</a:t>
            </a:r>
            <a:r>
              <a:rPr lang="en-GB" sz="2000" b="1" dirty="0" smtClean="0"/>
              <a:t>yet’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800" dirty="0" smtClean="0"/>
              <a:t>You’re </a:t>
            </a:r>
            <a:r>
              <a:rPr lang="en-GB" sz="1800" dirty="0"/>
              <a:t>not quite there </a:t>
            </a:r>
            <a:r>
              <a:rPr lang="en-GB" sz="1800" i="1" dirty="0"/>
              <a:t>yet </a:t>
            </a:r>
            <a:r>
              <a:rPr lang="en-GB" sz="1800" dirty="0"/>
              <a:t>with referencing.</a:t>
            </a:r>
          </a:p>
          <a:p>
            <a:endParaRPr lang="en-GB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(Carol </a:t>
            </a:r>
            <a:r>
              <a:rPr lang="en-GB" dirty="0" err="1" smtClean="0"/>
              <a:t>Dweck</a:t>
            </a:r>
            <a:r>
              <a:rPr lang="en-GB" dirty="0"/>
              <a:t>, 1999). </a:t>
            </a: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1413902766"/>
              </p:ext>
            </p:extLst>
          </p:nvPr>
        </p:nvGraphicFramePr>
        <p:xfrm>
          <a:off x="4602144" y="2411604"/>
          <a:ext cx="4404695" cy="32119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64490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  <p:bldGraphic spid="8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89562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en-GB" sz="2400" dirty="0" smtClean="0"/>
          </a:p>
          <a:p>
            <a:endParaRPr lang="en-GB" sz="2400" dirty="0"/>
          </a:p>
          <a:p>
            <a:r>
              <a:rPr lang="en-GB" sz="2400" dirty="0" smtClean="0"/>
              <a:t>…was </a:t>
            </a:r>
            <a:r>
              <a:rPr lang="en-GB" sz="2400" dirty="0"/>
              <a:t>founded by </a:t>
            </a:r>
            <a:r>
              <a:rPr lang="en-GB" sz="2400" dirty="0" err="1"/>
              <a:t>Dr.</a:t>
            </a:r>
            <a:r>
              <a:rPr lang="en-GB" sz="2400" dirty="0"/>
              <a:t> Carol </a:t>
            </a:r>
            <a:r>
              <a:rPr lang="en-GB" sz="2400" dirty="0" err="1"/>
              <a:t>Dweck</a:t>
            </a:r>
            <a:r>
              <a:rPr lang="en-GB" sz="2400" dirty="0"/>
              <a:t> and colleagues</a:t>
            </a:r>
            <a:endParaRPr lang="en-GB" sz="2400" dirty="0" smtClean="0"/>
          </a:p>
          <a:p>
            <a:endParaRPr lang="en-GB" sz="2400" dirty="0"/>
          </a:p>
          <a:p>
            <a:endParaRPr lang="en-GB" sz="2400" dirty="0" smtClean="0"/>
          </a:p>
          <a:p>
            <a:r>
              <a:rPr lang="en-GB" sz="2400" dirty="0" smtClean="0">
                <a:hlinkClick r:id="rId3"/>
              </a:rPr>
              <a:t>http</a:t>
            </a:r>
            <a:r>
              <a:rPr lang="en-GB" sz="2400" dirty="0">
                <a:hlinkClick r:id="rId3"/>
              </a:rPr>
              <a:t>://</a:t>
            </a:r>
            <a:r>
              <a:rPr lang="en-GB" sz="2400" dirty="0" smtClean="0">
                <a:hlinkClick r:id="rId3"/>
              </a:rPr>
              <a:t>blog.mindsetworks.com/what-s-my-mindset?view=quiz</a:t>
            </a:r>
            <a:endParaRPr lang="en-GB" sz="2400" dirty="0" smtClean="0"/>
          </a:p>
          <a:p>
            <a:endParaRPr lang="en-GB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5399" y="337213"/>
            <a:ext cx="7958526" cy="948976"/>
          </a:xfrm>
        </p:spPr>
        <p:txBody>
          <a:bodyPr>
            <a:normAutofit fontScale="62500" lnSpcReduction="20000"/>
          </a:bodyPr>
          <a:lstStyle/>
          <a:p>
            <a:r>
              <a:rPr lang="en-GB" dirty="0" smtClean="0"/>
              <a:t>What about the teacher?</a:t>
            </a:r>
          </a:p>
          <a:p>
            <a:r>
              <a:rPr lang="en-GB" dirty="0" smtClean="0"/>
              <a:t> </a:t>
            </a:r>
            <a:r>
              <a:rPr lang="en-GB" dirty="0" smtClean="0">
                <a:solidFill>
                  <a:srgbClr val="C00000"/>
                </a:solidFill>
              </a:rPr>
              <a:t>The </a:t>
            </a:r>
            <a:r>
              <a:rPr lang="en-GB" dirty="0" err="1" smtClean="0">
                <a:solidFill>
                  <a:srgbClr val="C00000"/>
                </a:solidFill>
              </a:rPr>
              <a:t>mindset</a:t>
            </a:r>
            <a:r>
              <a:rPr lang="en-GB" dirty="0" smtClean="0">
                <a:solidFill>
                  <a:srgbClr val="C00000"/>
                </a:solidFill>
              </a:rPr>
              <a:t> of the teacher matters!!!</a:t>
            </a:r>
            <a:endParaRPr lang="en-GB" dirty="0">
              <a:solidFill>
                <a:srgbClr val="C00000"/>
              </a:solidFill>
            </a:endParaRPr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626" y="1988789"/>
            <a:ext cx="3314987" cy="716342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394"/>
          <a:stretch/>
        </p:blipFill>
        <p:spPr>
          <a:xfrm>
            <a:off x="2484119" y="3333266"/>
            <a:ext cx="5361410" cy="914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426071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57" y="32863"/>
            <a:ext cx="8316486" cy="67922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sp>
        <p:nvSpPr>
          <p:cNvPr id="5" name="Explosion 1 4"/>
          <p:cNvSpPr/>
          <p:nvPr/>
        </p:nvSpPr>
        <p:spPr>
          <a:xfrm>
            <a:off x="301451" y="190919"/>
            <a:ext cx="1637881" cy="1055077"/>
          </a:xfrm>
          <a:prstGeom prst="irregularSeal1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1510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0154" y="1527349"/>
            <a:ext cx="4658523" cy="4172617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1644" y="337213"/>
            <a:ext cx="8551147" cy="948976"/>
          </a:xfrm>
        </p:spPr>
        <p:txBody>
          <a:bodyPr>
            <a:normAutofit fontScale="77500" lnSpcReduction="20000"/>
          </a:bodyPr>
          <a:lstStyle/>
          <a:p>
            <a:r>
              <a:rPr lang="en-GB" b="1" dirty="0">
                <a:solidFill>
                  <a:srgbClr val="C00000"/>
                </a:solidFill>
              </a:rPr>
              <a:t>Everyone</a:t>
            </a:r>
            <a:r>
              <a:rPr lang="en-GB" dirty="0"/>
              <a:t> struggles with </a:t>
            </a:r>
            <a:r>
              <a:rPr lang="en-GB" dirty="0" smtClean="0"/>
              <a:t>feedback</a:t>
            </a:r>
            <a:r>
              <a:rPr lang="en-GB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674951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quarter" idx="17"/>
          </p:nvPr>
        </p:nvSpPr>
        <p:spPr>
          <a:xfrm>
            <a:off x="198120" y="1508760"/>
            <a:ext cx="8793480" cy="400304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en-GB" sz="2000" b="1" dirty="0">
                <a:solidFill>
                  <a:srgbClr val="FF0000"/>
                </a:solidFill>
              </a:rPr>
              <a:t>Tone:</a:t>
            </a:r>
            <a:r>
              <a:rPr lang="en-GB" sz="2000" dirty="0">
                <a:solidFill>
                  <a:srgbClr val="FF0000"/>
                </a:solidFill>
              </a:rPr>
              <a:t> </a:t>
            </a:r>
            <a:r>
              <a:rPr lang="en-GB" sz="2000" dirty="0"/>
              <a:t>Please consider the tone used in feedback, whether verbal or written. 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GB" sz="2000" b="1" dirty="0">
                <a:solidFill>
                  <a:srgbClr val="FF0000"/>
                </a:solidFill>
              </a:rPr>
              <a:t>Encouraging a growth </a:t>
            </a:r>
            <a:r>
              <a:rPr lang="en-GB" sz="2000" b="1" dirty="0" err="1">
                <a:solidFill>
                  <a:srgbClr val="FF0000"/>
                </a:solidFill>
              </a:rPr>
              <a:t>mindset</a:t>
            </a:r>
            <a:r>
              <a:rPr lang="en-GB" sz="2000" b="1" dirty="0">
                <a:solidFill>
                  <a:srgbClr val="FF0000"/>
                </a:solidFill>
              </a:rPr>
              <a:t>:</a:t>
            </a:r>
            <a:r>
              <a:rPr lang="en-GB" sz="2000" dirty="0">
                <a:solidFill>
                  <a:srgbClr val="FF0000"/>
                </a:solidFill>
              </a:rPr>
              <a:t> </a:t>
            </a:r>
            <a:r>
              <a:rPr lang="en-GB" sz="2000" dirty="0"/>
              <a:t>Feedback </a:t>
            </a:r>
            <a:r>
              <a:rPr lang="en-GB" sz="2300" b="1" dirty="0">
                <a:solidFill>
                  <a:schemeClr val="tx2"/>
                </a:solidFill>
              </a:rPr>
              <a:t>should encourage a growth </a:t>
            </a:r>
            <a:r>
              <a:rPr lang="en-GB" sz="2300" b="1" dirty="0" err="1">
                <a:solidFill>
                  <a:schemeClr val="tx2"/>
                </a:solidFill>
              </a:rPr>
              <a:t>mindset</a:t>
            </a:r>
            <a:r>
              <a:rPr lang="en-GB" sz="2300" b="1" dirty="0">
                <a:solidFill>
                  <a:schemeClr val="tx2"/>
                </a:solidFill>
              </a:rPr>
              <a:t>; </a:t>
            </a:r>
            <a:r>
              <a:rPr lang="en-GB" sz="2000" dirty="0"/>
              <a:t>that is, a </a:t>
            </a:r>
            <a:r>
              <a:rPr lang="en-GB" sz="2000" dirty="0" err="1"/>
              <a:t>mindset</a:t>
            </a:r>
            <a:r>
              <a:rPr lang="en-GB" sz="2000" dirty="0"/>
              <a:t> more open to development and improvement. This can be achieved by providing feedback on ‘process’ rather than on the ‘person’. (e.g. ‘you’re not quite there </a:t>
            </a:r>
            <a:r>
              <a:rPr lang="en-GB" sz="2000" i="1" dirty="0"/>
              <a:t>yet</a:t>
            </a:r>
            <a:r>
              <a:rPr lang="en-GB" sz="2000" dirty="0"/>
              <a:t> with referencing’.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GB" sz="2000" b="1" dirty="0">
                <a:solidFill>
                  <a:srgbClr val="FF0000"/>
                </a:solidFill>
              </a:rPr>
              <a:t>Personalised feedback:</a:t>
            </a:r>
            <a:r>
              <a:rPr lang="en-GB" sz="2000" dirty="0">
                <a:solidFill>
                  <a:srgbClr val="FF0000"/>
                </a:solidFill>
              </a:rPr>
              <a:t> </a:t>
            </a:r>
            <a:r>
              <a:rPr lang="en-GB" sz="2000" dirty="0"/>
              <a:t>As far as is possible, feedback should be </a:t>
            </a:r>
            <a:r>
              <a:rPr lang="en-GB" sz="2000" u="sng" dirty="0"/>
              <a:t>personal</a:t>
            </a:r>
            <a:r>
              <a:rPr lang="en-GB" sz="2000" dirty="0"/>
              <a:t> and should avoid generic language and statements.  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GB" sz="2000" b="1" dirty="0">
                <a:solidFill>
                  <a:srgbClr val="FF0000"/>
                </a:solidFill>
              </a:rPr>
              <a:t>Level:</a:t>
            </a:r>
            <a:r>
              <a:rPr lang="en-GB" sz="2000" dirty="0">
                <a:solidFill>
                  <a:srgbClr val="FF0000"/>
                </a:solidFill>
              </a:rPr>
              <a:t> </a:t>
            </a:r>
            <a:r>
              <a:rPr lang="en-GB" sz="2000" dirty="0"/>
              <a:t>Take note of the level of study of the student (Level 4, 5 etc.). The following is a link to the level descriptors used by the QAA: </a:t>
            </a:r>
            <a:r>
              <a:rPr lang="en-GB" sz="2000" u="sng" dirty="0">
                <a:hlinkClick r:id="rId3"/>
              </a:rPr>
              <a:t>http://www.qaa.ac.uk/en/Publications/Documents/qualifications-frameworks.pdf</a:t>
            </a:r>
            <a:endParaRPr lang="en-GB" sz="2000" dirty="0"/>
          </a:p>
          <a:p>
            <a:pPr marL="457200" lvl="0" indent="-457200">
              <a:buFont typeface="+mj-lt"/>
              <a:buAutoNum type="arabicPeriod"/>
            </a:pPr>
            <a:r>
              <a:rPr lang="en-GB" sz="2000" b="1" dirty="0"/>
              <a:t>Links:</a:t>
            </a:r>
            <a:r>
              <a:rPr lang="en-GB" sz="2000" dirty="0"/>
              <a:t> Where appropriate, provide links to useful resources such as Skills Hub </a:t>
            </a:r>
            <a:r>
              <a:rPr lang="en-GB" sz="2000" u="sng" dirty="0">
                <a:hlinkClick r:id="rId4"/>
              </a:rPr>
              <a:t>http://www.sussex.ac.uk/skillshub/</a:t>
            </a:r>
            <a:r>
              <a:rPr lang="en-GB" sz="2000" dirty="0"/>
              <a:t> </a:t>
            </a:r>
          </a:p>
          <a:p>
            <a:r>
              <a:rPr lang="en-GB" sz="2000" dirty="0"/>
              <a:t>See further C </a:t>
            </a:r>
            <a:r>
              <a:rPr lang="en-GB" sz="2000" dirty="0" err="1"/>
              <a:t>Dweck</a:t>
            </a:r>
            <a:r>
              <a:rPr lang="en-GB" sz="2000" dirty="0"/>
              <a:t>, </a:t>
            </a:r>
            <a:r>
              <a:rPr lang="en-GB" sz="2000" i="1" dirty="0"/>
              <a:t>Self-theories: Their role in motivation, personality and development</a:t>
            </a:r>
            <a:r>
              <a:rPr lang="en-GB" sz="2000" dirty="0"/>
              <a:t> (Psychology Press, 1999); C </a:t>
            </a:r>
            <a:r>
              <a:rPr lang="en-GB" sz="2000" dirty="0" err="1"/>
              <a:t>Dweck</a:t>
            </a:r>
            <a:r>
              <a:rPr lang="en-GB" sz="2000" dirty="0"/>
              <a:t>, </a:t>
            </a:r>
            <a:r>
              <a:rPr lang="en-GB" sz="2000" i="1" dirty="0" err="1"/>
              <a:t>Mindset</a:t>
            </a:r>
            <a:r>
              <a:rPr lang="en-GB" sz="2000" i="1" dirty="0"/>
              <a:t>: The new psychology of success</a:t>
            </a:r>
            <a:r>
              <a:rPr lang="en-GB" sz="2000" dirty="0"/>
              <a:t> (Random House, 2006).</a:t>
            </a:r>
          </a:p>
          <a:p>
            <a:endParaRPr lang="en-GB" sz="2000" dirty="0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GB" dirty="0" smtClean="0"/>
              <a:t>3. New minimum standards and guidance</a:t>
            </a:r>
            <a:endParaRPr lang="en-GB" dirty="0"/>
          </a:p>
        </p:txBody>
      </p:sp>
      <p:sp>
        <p:nvSpPr>
          <p:cNvPr id="2" name="Rounded Rectangle 1"/>
          <p:cNvSpPr/>
          <p:nvPr/>
        </p:nvSpPr>
        <p:spPr>
          <a:xfrm>
            <a:off x="585399" y="5657222"/>
            <a:ext cx="2680315" cy="98473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+ include Feedback sessions in our Skills &amp; Employability Info Sessions</a:t>
            </a:r>
            <a:endParaRPr lang="en-GB" dirty="0"/>
          </a:p>
        </p:txBody>
      </p:sp>
      <p:sp>
        <p:nvSpPr>
          <p:cNvPr id="4" name="Rounded Rectangle 3"/>
          <p:cNvSpPr/>
          <p:nvPr/>
        </p:nvSpPr>
        <p:spPr>
          <a:xfrm>
            <a:off x="6069204" y="5777802"/>
            <a:ext cx="2692959" cy="864158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Feedback action plans  </a:t>
            </a:r>
          </a:p>
          <a:p>
            <a:pPr algn="ctr"/>
            <a:r>
              <a:rPr lang="en-GB" dirty="0" smtClean="0"/>
              <a:t>LPS Feedback Day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3434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91571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r>
              <a:rPr lang="en-GB" sz="2400" b="1" dirty="0" smtClean="0">
                <a:solidFill>
                  <a:schemeClr val="tx2"/>
                </a:solidFill>
              </a:rPr>
              <a:t>Feedforward </a:t>
            </a:r>
            <a:r>
              <a:rPr lang="en-GB" sz="2400" b="1" dirty="0">
                <a:solidFill>
                  <a:schemeClr val="tx2"/>
                </a:solidFill>
              </a:rPr>
              <a:t>is a strategy that aims to </a:t>
            </a:r>
            <a:r>
              <a:rPr lang="en-GB" sz="2400" b="1" dirty="0">
                <a:solidFill>
                  <a:schemeClr val="tx1"/>
                </a:solidFill>
              </a:rPr>
              <a:t>‘</a:t>
            </a:r>
            <a:r>
              <a:rPr lang="en-GB" sz="2400" b="1" dirty="0">
                <a:solidFill>
                  <a:schemeClr val="accent1"/>
                </a:solidFill>
              </a:rPr>
              <a:t>increase the value of feedback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dirty="0">
                <a:solidFill>
                  <a:schemeClr val="tx1"/>
                </a:solidFill>
              </a:rPr>
              <a:t>to the students by focusing comments not only on the past and present…but also on the future – what the student might aim to do, or do differently in the next assignment or assessment if they are to continue to do well or to do better’ (</a:t>
            </a:r>
            <a:r>
              <a:rPr lang="en-GB" sz="2400" dirty="0" err="1">
                <a:solidFill>
                  <a:schemeClr val="tx1"/>
                </a:solidFill>
              </a:rPr>
              <a:t>Hounsell</a:t>
            </a:r>
            <a:r>
              <a:rPr lang="en-GB" sz="2400" dirty="0">
                <a:solidFill>
                  <a:schemeClr val="tx1"/>
                </a:solidFill>
              </a:rPr>
              <a:t>, 2008, p. 5). </a:t>
            </a:r>
            <a:endParaRPr lang="en-GB" sz="2400" dirty="0" smtClean="0">
              <a:solidFill>
                <a:schemeClr val="tx1"/>
              </a:solidFill>
            </a:endParaRPr>
          </a:p>
          <a:p>
            <a:r>
              <a:rPr lang="en-GB" sz="2400" dirty="0" smtClean="0">
                <a:solidFill>
                  <a:schemeClr val="tx1"/>
                </a:solidFill>
              </a:rPr>
              <a:t>D </a:t>
            </a:r>
            <a:r>
              <a:rPr lang="en-GB" sz="2400" dirty="0" err="1" smtClean="0">
                <a:solidFill>
                  <a:schemeClr val="tx1"/>
                </a:solidFill>
              </a:rPr>
              <a:t>Hounsell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smtClean="0">
                <a:solidFill>
                  <a:schemeClr val="tx1"/>
                </a:solidFill>
              </a:rPr>
              <a:t>The </a:t>
            </a:r>
            <a:r>
              <a:rPr lang="en-GB" sz="2400" dirty="0">
                <a:solidFill>
                  <a:schemeClr val="tx1"/>
                </a:solidFill>
              </a:rPr>
              <a:t>trouble with feedback</a:t>
            </a:r>
            <a:r>
              <a:rPr lang="en-GB" sz="2400" dirty="0" smtClean="0">
                <a:solidFill>
                  <a:schemeClr val="tx1"/>
                </a:solidFill>
              </a:rPr>
              <a:t>: </a:t>
            </a:r>
            <a:r>
              <a:rPr lang="en-GB" sz="2400" dirty="0">
                <a:solidFill>
                  <a:schemeClr val="tx1"/>
                </a:solidFill>
              </a:rPr>
              <a:t>New challenges, emerging </a:t>
            </a:r>
            <a:r>
              <a:rPr lang="en-GB" sz="2400" dirty="0" smtClean="0">
                <a:solidFill>
                  <a:schemeClr val="tx1"/>
                </a:solidFill>
              </a:rPr>
              <a:t>strategies (2008) </a:t>
            </a:r>
            <a:r>
              <a:rPr lang="en-US" sz="2400" dirty="0" smtClean="0">
                <a:solidFill>
                  <a:schemeClr val="tx1"/>
                </a:solidFill>
              </a:rPr>
              <a:t>Interchange</a:t>
            </a:r>
            <a:r>
              <a:rPr lang="en-US" sz="2400" dirty="0">
                <a:solidFill>
                  <a:schemeClr val="tx1"/>
                </a:solidFill>
              </a:rPr>
              <a:t>, </a:t>
            </a:r>
            <a:r>
              <a:rPr lang="en-US" sz="2400" i="1" dirty="0">
                <a:solidFill>
                  <a:schemeClr val="tx1"/>
                </a:solidFill>
              </a:rPr>
              <a:t>2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smtClean="0">
                <a:solidFill>
                  <a:schemeClr val="tx1"/>
                </a:solidFill>
              </a:rPr>
              <a:t>pp.1-10 </a:t>
            </a:r>
            <a:r>
              <a:rPr lang="en-US" sz="2400" dirty="0" smtClean="0">
                <a:solidFill>
                  <a:schemeClr val="accent1"/>
                </a:solidFill>
              </a:rPr>
              <a:t>(as cited by Phil Race, April 2018)</a:t>
            </a:r>
            <a:endParaRPr lang="en-GB" sz="2400" dirty="0" smtClean="0">
              <a:solidFill>
                <a:schemeClr val="accent1"/>
              </a:solidFill>
            </a:endParaRPr>
          </a:p>
          <a:p>
            <a:r>
              <a:rPr lang="en-GB" sz="2400" b="1" dirty="0" smtClean="0">
                <a:solidFill>
                  <a:srgbClr val="660066"/>
                </a:solidFill>
              </a:rPr>
              <a:t>But….</a:t>
            </a:r>
            <a:endParaRPr lang="en-GB" sz="2400" b="1" dirty="0">
              <a:solidFill>
                <a:srgbClr val="660066"/>
              </a:solidFill>
            </a:endParaRPr>
          </a:p>
          <a:p>
            <a:r>
              <a:rPr lang="en-GB" sz="2400" dirty="0" smtClean="0">
                <a:solidFill>
                  <a:schemeClr val="tx1"/>
                </a:solidFill>
              </a:rPr>
              <a:t>R Nash, N Winstone, S </a:t>
            </a:r>
            <a:r>
              <a:rPr lang="en-GB" sz="2400" dirty="0">
                <a:solidFill>
                  <a:schemeClr val="tx1"/>
                </a:solidFill>
              </a:rPr>
              <a:t> </a:t>
            </a:r>
            <a:r>
              <a:rPr lang="en-GB" sz="2400" dirty="0" smtClean="0">
                <a:solidFill>
                  <a:schemeClr val="tx1"/>
                </a:solidFill>
              </a:rPr>
              <a:t>Gregory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smtClean="0">
                <a:solidFill>
                  <a:schemeClr val="tx1"/>
                </a:solidFill>
              </a:rPr>
              <a:t>and E</a:t>
            </a:r>
            <a:r>
              <a:rPr lang="en-GB" sz="2400" dirty="0">
                <a:solidFill>
                  <a:schemeClr val="tx1"/>
                </a:solidFill>
              </a:rPr>
              <a:t> </a:t>
            </a:r>
            <a:r>
              <a:rPr lang="en-GB" sz="2400" dirty="0" err="1" smtClean="0">
                <a:solidFill>
                  <a:schemeClr val="tx1"/>
                </a:solidFill>
              </a:rPr>
              <a:t>Papps</a:t>
            </a:r>
            <a:r>
              <a:rPr lang="en-GB" sz="2400" dirty="0">
                <a:solidFill>
                  <a:schemeClr val="tx1"/>
                </a:solidFill>
              </a:rPr>
              <a:t>  </a:t>
            </a:r>
            <a:r>
              <a:rPr lang="en-GB" sz="2400" dirty="0" smtClean="0">
                <a:solidFill>
                  <a:schemeClr val="tx1"/>
                </a:solidFill>
              </a:rPr>
              <a:t>‘A </a:t>
            </a:r>
            <a:r>
              <a:rPr lang="en-GB" sz="2400" dirty="0">
                <a:solidFill>
                  <a:schemeClr val="tx1"/>
                </a:solidFill>
              </a:rPr>
              <a:t>memory advantage for past-oriented over future-oriented performance </a:t>
            </a:r>
            <a:r>
              <a:rPr lang="en-GB" sz="2400" dirty="0" smtClean="0">
                <a:solidFill>
                  <a:schemeClr val="tx1"/>
                </a:solidFill>
              </a:rPr>
              <a:t>feedback’ (2018)</a:t>
            </a:r>
            <a:endParaRPr lang="en-GB" sz="2400" dirty="0">
              <a:solidFill>
                <a:schemeClr val="tx1"/>
              </a:solidFill>
            </a:endParaRPr>
          </a:p>
          <a:p>
            <a:r>
              <a:rPr lang="en-GB" sz="2400" dirty="0" smtClean="0">
                <a:solidFill>
                  <a:schemeClr val="tx1"/>
                </a:solidFill>
              </a:rPr>
              <a:t>Journal of Experimental Psychology: Learning, Memory, and Cognition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smtClean="0">
                <a:solidFill>
                  <a:schemeClr val="tx1"/>
                </a:solidFill>
              </a:rPr>
              <a:t>(Mar </a:t>
            </a:r>
            <a:r>
              <a:rPr lang="en-GB" sz="2400" dirty="0">
                <a:solidFill>
                  <a:schemeClr val="tx1"/>
                </a:solidFill>
              </a:rPr>
              <a:t>5, 2018)</a:t>
            </a:r>
          </a:p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b="1" dirty="0" smtClean="0">
                <a:solidFill>
                  <a:srgbClr val="C00000"/>
                </a:solidFill>
              </a:rPr>
              <a:t>BUT</a:t>
            </a:r>
            <a:r>
              <a:rPr lang="en-GB" dirty="0" smtClean="0"/>
              <a:t> is </a:t>
            </a:r>
            <a:r>
              <a:rPr lang="en-GB" i="1" dirty="0" smtClean="0"/>
              <a:t>feedforward </a:t>
            </a:r>
            <a:r>
              <a:rPr lang="en-GB" dirty="0" smtClean="0"/>
              <a:t>effective?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8824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109" y="150012"/>
            <a:ext cx="7255547" cy="553735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5" name="Rounded Rectangle 4"/>
          <p:cNvSpPr/>
          <p:nvPr/>
        </p:nvSpPr>
        <p:spPr>
          <a:xfrm>
            <a:off x="2471894" y="3808325"/>
            <a:ext cx="4260501" cy="122589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Part of the problem is </a:t>
            </a:r>
            <a:r>
              <a:rPr lang="en-GB" b="1" dirty="0" smtClean="0">
                <a:solidFill>
                  <a:srgbClr val="C00000"/>
                </a:solidFill>
              </a:rPr>
              <a:t>HOW </a:t>
            </a:r>
            <a:r>
              <a:rPr lang="en-GB" b="1" dirty="0" smtClean="0">
                <a:solidFill>
                  <a:schemeClr val="bg1"/>
                </a:solidFill>
              </a:rPr>
              <a:t>we assess!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54593" y="6250075"/>
            <a:ext cx="2185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Graphic - Phil Race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60844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97600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/>
            <a:r>
              <a:rPr lang="en-GB" sz="2000" i="1" dirty="0" smtClean="0"/>
              <a:t>‘The </a:t>
            </a:r>
            <a:r>
              <a:rPr lang="en-GB" sz="2000" i="1" dirty="0">
                <a:solidFill>
                  <a:schemeClr val="accent2"/>
                </a:solidFill>
              </a:rPr>
              <a:t>SLS </a:t>
            </a:r>
            <a:r>
              <a:rPr lang="en-GB" sz="2000" i="1" dirty="0" smtClean="0">
                <a:solidFill>
                  <a:schemeClr val="accent2"/>
                </a:solidFill>
              </a:rPr>
              <a:t>assessment guidelines </a:t>
            </a:r>
            <a:r>
              <a:rPr lang="en-GB" sz="2000" i="1" dirty="0" smtClean="0"/>
              <a:t>needs </a:t>
            </a:r>
            <a:r>
              <a:rPr lang="en-GB" sz="2000" i="1" dirty="0"/>
              <a:t>to be more specific, specific to types of </a:t>
            </a:r>
            <a:r>
              <a:rPr lang="en-GB" sz="2000" i="1" dirty="0" smtClean="0"/>
              <a:t>assessment’</a:t>
            </a:r>
            <a:endParaRPr lang="en-GB" sz="2000" i="1" dirty="0"/>
          </a:p>
          <a:p>
            <a:pPr lvl="0"/>
            <a:r>
              <a:rPr lang="en-GB" sz="2000" i="1" dirty="0" smtClean="0"/>
              <a:t>‘</a:t>
            </a:r>
            <a:r>
              <a:rPr lang="en-GB" sz="2000" i="1" dirty="0" smtClean="0">
                <a:solidFill>
                  <a:srgbClr val="0070C0"/>
                </a:solidFill>
              </a:rPr>
              <a:t>More </a:t>
            </a:r>
            <a:r>
              <a:rPr lang="en-GB" sz="2000" i="1" dirty="0">
                <a:solidFill>
                  <a:srgbClr val="0070C0"/>
                </a:solidFill>
              </a:rPr>
              <a:t>variety in modes of assessment: </a:t>
            </a:r>
            <a:r>
              <a:rPr lang="en-GB" sz="2000" i="1" dirty="0"/>
              <a:t>Moot required in Canada therefore it would be good for Canadian GE students if there was a form of assessment by moot, presentation etc</a:t>
            </a:r>
            <a:r>
              <a:rPr lang="en-GB" sz="2000" i="1" dirty="0" smtClean="0"/>
              <a:t>.’</a:t>
            </a:r>
            <a:endParaRPr lang="en-GB" sz="2000" i="1" dirty="0"/>
          </a:p>
          <a:p>
            <a:pPr lvl="0"/>
            <a:r>
              <a:rPr lang="en-GB" sz="2000" i="1" dirty="0" smtClean="0"/>
              <a:t>‘</a:t>
            </a:r>
            <a:r>
              <a:rPr lang="en-GB" sz="2000" i="1" dirty="0" smtClean="0">
                <a:solidFill>
                  <a:srgbClr val="C00000"/>
                </a:solidFill>
              </a:rPr>
              <a:t>Formative </a:t>
            </a:r>
            <a:r>
              <a:rPr lang="en-GB" sz="2000" i="1" dirty="0">
                <a:solidFill>
                  <a:srgbClr val="C00000"/>
                </a:solidFill>
              </a:rPr>
              <a:t>s</a:t>
            </a:r>
            <a:r>
              <a:rPr lang="en-GB" sz="2000" i="1" dirty="0" smtClean="0">
                <a:solidFill>
                  <a:srgbClr val="C00000"/>
                </a:solidFill>
              </a:rPr>
              <a:t>hould </a:t>
            </a:r>
            <a:r>
              <a:rPr lang="en-GB" sz="2000" i="1" dirty="0">
                <a:solidFill>
                  <a:srgbClr val="C00000"/>
                </a:solidFill>
              </a:rPr>
              <a:t>be relevant to </a:t>
            </a:r>
            <a:r>
              <a:rPr lang="en-GB" sz="2000" i="1" dirty="0" smtClean="0">
                <a:solidFill>
                  <a:srgbClr val="C00000"/>
                </a:solidFill>
              </a:rPr>
              <a:t>summative </a:t>
            </a:r>
            <a:r>
              <a:rPr lang="en-GB" sz="2000" i="1" dirty="0" smtClean="0"/>
              <a:t>- The reason </a:t>
            </a:r>
            <a:r>
              <a:rPr lang="en-GB" sz="2000" i="1" dirty="0"/>
              <a:t>students don’t do it is because of timing (there is a lack of time to complete), it often clashes with extra-curricular activities and it is not directly related to the summative piece of work – it should be related to the summative. Another group said the formative is a ‘waste’ of time, subject is irrelevant and feedback is minimal at best</a:t>
            </a:r>
            <a:r>
              <a:rPr lang="en-GB" sz="2000" i="1" dirty="0" smtClean="0"/>
              <a:t>.’</a:t>
            </a:r>
            <a:endParaRPr lang="en-GB" sz="2000" i="1" dirty="0"/>
          </a:p>
          <a:p>
            <a:pPr lvl="0"/>
            <a:r>
              <a:rPr lang="en-GB" sz="2000" i="1" dirty="0" smtClean="0"/>
              <a:t>‘The </a:t>
            </a:r>
            <a:r>
              <a:rPr lang="en-GB" sz="2000" i="1" dirty="0"/>
              <a:t>rubric on </a:t>
            </a:r>
            <a:r>
              <a:rPr lang="en-GB" sz="2000" i="1" dirty="0" err="1"/>
              <a:t>grademark</a:t>
            </a:r>
            <a:r>
              <a:rPr lang="en-GB" sz="2000" i="1" dirty="0"/>
              <a:t> is not </a:t>
            </a:r>
            <a:r>
              <a:rPr lang="en-GB" sz="2000" i="1" dirty="0" smtClean="0"/>
              <a:t>helpful’</a:t>
            </a:r>
            <a:endParaRPr lang="en-GB" sz="2000" i="1" dirty="0"/>
          </a:p>
          <a:p>
            <a:endParaRPr lang="en-GB" sz="2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 smtClean="0"/>
              <a:t>4. Student Focus Group comments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5055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en-GB" sz="1800" i="1" dirty="0" smtClean="0"/>
              <a:t>‘</a:t>
            </a:r>
            <a:r>
              <a:rPr lang="en-GB" sz="1800" i="1" dirty="0" smtClean="0">
                <a:solidFill>
                  <a:srgbClr val="C00000"/>
                </a:solidFill>
              </a:rPr>
              <a:t>Audio </a:t>
            </a:r>
            <a:r>
              <a:rPr lang="en-GB" sz="1800" i="1" dirty="0">
                <a:solidFill>
                  <a:srgbClr val="C00000"/>
                </a:solidFill>
              </a:rPr>
              <a:t>feedback </a:t>
            </a:r>
            <a:r>
              <a:rPr lang="en-GB" sz="1800" i="1" dirty="0"/>
              <a:t>is </a:t>
            </a:r>
            <a:r>
              <a:rPr lang="en-GB" sz="1800" i="1" dirty="0" smtClean="0"/>
              <a:t>good. </a:t>
            </a:r>
            <a:r>
              <a:rPr lang="en-GB" sz="1800" i="1" dirty="0"/>
              <a:t>I</a:t>
            </a:r>
            <a:r>
              <a:rPr lang="en-GB" sz="1800" i="1" dirty="0" smtClean="0"/>
              <a:t>t </a:t>
            </a:r>
            <a:r>
              <a:rPr lang="en-GB" sz="1800" i="1" dirty="0"/>
              <a:t>is the </a:t>
            </a:r>
            <a:r>
              <a:rPr lang="en-GB" sz="1800" i="1" dirty="0" smtClean="0"/>
              <a:t>best’</a:t>
            </a:r>
          </a:p>
          <a:p>
            <a:endParaRPr lang="en-GB" sz="1800" i="1" dirty="0"/>
          </a:p>
          <a:p>
            <a:pPr lvl="0"/>
            <a:r>
              <a:rPr lang="en-GB" sz="1800" i="1" dirty="0" smtClean="0"/>
              <a:t>‘</a:t>
            </a:r>
            <a:r>
              <a:rPr lang="en-GB" sz="1800" i="1" dirty="0" smtClean="0">
                <a:solidFill>
                  <a:srgbClr val="7030A0"/>
                </a:solidFill>
              </a:rPr>
              <a:t>More </a:t>
            </a:r>
            <a:r>
              <a:rPr lang="en-GB" sz="1800" i="1" dirty="0">
                <a:solidFill>
                  <a:srgbClr val="7030A0"/>
                </a:solidFill>
              </a:rPr>
              <a:t>sample answers </a:t>
            </a:r>
            <a:r>
              <a:rPr lang="en-GB" sz="1800" i="1" dirty="0"/>
              <a:t>would be </a:t>
            </a:r>
            <a:r>
              <a:rPr lang="en-GB" sz="1800" i="1" dirty="0" smtClean="0"/>
              <a:t>helpful’</a:t>
            </a:r>
            <a:endParaRPr lang="en-GB" sz="1800" i="1" dirty="0"/>
          </a:p>
          <a:p>
            <a:pPr lvl="0"/>
            <a:endParaRPr lang="en-GB" sz="1800" i="1" dirty="0" smtClean="0"/>
          </a:p>
          <a:p>
            <a:pPr lvl="0"/>
            <a:r>
              <a:rPr lang="en-GB" sz="1800" i="1" dirty="0" smtClean="0"/>
              <a:t>‘End </a:t>
            </a:r>
            <a:r>
              <a:rPr lang="en-GB" sz="1800" i="1" dirty="0"/>
              <a:t>of year exams: Students would like more feedback and if there was a system created to </a:t>
            </a:r>
            <a:r>
              <a:rPr lang="en-GB" sz="2000" i="1" dirty="0">
                <a:solidFill>
                  <a:schemeClr val="tx2"/>
                </a:solidFill>
              </a:rPr>
              <a:t>communicate this feedback to students during the summer term</a:t>
            </a:r>
            <a:r>
              <a:rPr lang="en-GB" sz="1800" i="1" dirty="0" smtClean="0"/>
              <a:t>.’</a:t>
            </a:r>
          </a:p>
          <a:p>
            <a:pPr lvl="0"/>
            <a:r>
              <a:rPr lang="en-GB" sz="1800" i="1" dirty="0"/>
              <a:t>	</a:t>
            </a:r>
            <a:r>
              <a:rPr lang="en-GB" sz="1800" i="1" dirty="0" smtClean="0"/>
              <a:t>What about international students? </a:t>
            </a:r>
            <a:r>
              <a:rPr lang="en-GB" sz="1800" i="1" dirty="0"/>
              <a:t> </a:t>
            </a:r>
            <a:r>
              <a:rPr lang="en-GB" sz="1800" i="1" dirty="0" smtClean="0"/>
              <a:t>- ‘</a:t>
            </a:r>
            <a:r>
              <a:rPr lang="en-GB" sz="1800" i="1" dirty="0"/>
              <a:t>International students overlooked in </a:t>
            </a:r>
            <a:r>
              <a:rPr lang="en-GB" sz="1800" i="1" dirty="0" smtClean="0"/>
              <a:t>	every </a:t>
            </a:r>
            <a:r>
              <a:rPr lang="en-GB" sz="1800" i="1" dirty="0"/>
              <a:t>aspect at this </a:t>
            </a:r>
            <a:r>
              <a:rPr lang="en-GB" sz="1800" i="1" dirty="0" smtClean="0"/>
              <a:t>university ‘</a:t>
            </a:r>
            <a:endParaRPr lang="en-GB" sz="1800" i="1" dirty="0"/>
          </a:p>
          <a:p>
            <a:pPr lvl="0"/>
            <a:endParaRPr lang="en-GB" sz="1800" i="1" dirty="0" smtClean="0"/>
          </a:p>
          <a:p>
            <a:pPr lvl="0"/>
            <a:r>
              <a:rPr lang="en-GB" sz="1800" i="1" dirty="0" smtClean="0"/>
              <a:t>‘Feedback </a:t>
            </a:r>
            <a:r>
              <a:rPr lang="en-GB" sz="1800" i="1" dirty="0"/>
              <a:t>is </a:t>
            </a:r>
            <a:r>
              <a:rPr lang="en-GB" sz="1800" i="1" dirty="0">
                <a:solidFill>
                  <a:srgbClr val="C00000"/>
                </a:solidFill>
              </a:rPr>
              <a:t>too </a:t>
            </a:r>
            <a:r>
              <a:rPr lang="en-GB" sz="1800" i="1" dirty="0" smtClean="0">
                <a:solidFill>
                  <a:srgbClr val="C00000"/>
                </a:solidFill>
              </a:rPr>
              <a:t>late.’</a:t>
            </a:r>
            <a:endParaRPr lang="en-GB" sz="1800" i="1" dirty="0">
              <a:solidFill>
                <a:srgbClr val="C00000"/>
              </a:solidFill>
            </a:endParaRPr>
          </a:p>
          <a:p>
            <a:endParaRPr lang="en-GB" sz="1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/>
              <a:t>Student Focus Group </a:t>
            </a:r>
            <a:r>
              <a:rPr lang="en-GB" dirty="0" smtClean="0"/>
              <a:t>comments cont.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7351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 smtClean="0"/>
              <a:t>Making feedback fit for purpose!!</a:t>
            </a:r>
          </a:p>
          <a:p>
            <a:endParaRPr lang="en-GB" sz="1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 smtClean="0"/>
              <a:t>Phil Race: Recognising that many </a:t>
            </a:r>
            <a:r>
              <a:rPr lang="en-GB" sz="1800" dirty="0"/>
              <a:t>of the problems we have making feedback work originate from the kinds of assessment we find ourselves using (not least, essays</a:t>
            </a:r>
            <a:r>
              <a:rPr lang="en-GB" sz="1800" dirty="0" smtClean="0"/>
              <a:t>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 smtClean="0"/>
              <a:t>In law, in particular, almost all of our assessments are text based.</a:t>
            </a:r>
            <a:endParaRPr lang="en-GB" sz="1800" dirty="0"/>
          </a:p>
          <a:p>
            <a:endParaRPr lang="en-GB" sz="1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 smtClean="0"/>
              <a:t>What can we do in the short term/medium term/long term?</a:t>
            </a:r>
            <a:endParaRPr lang="en-GB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 smtClean="0"/>
              <a:t>Marking allocation changes – recognising time spent giving feedback not just grading; a ‘</a:t>
            </a:r>
            <a:r>
              <a:rPr lang="en-GB" sz="1800" dirty="0" smtClean="0">
                <a:solidFill>
                  <a:srgbClr val="FF0000"/>
                </a:solidFill>
              </a:rPr>
              <a:t>Marking and Feedback Allocation</a:t>
            </a:r>
            <a:r>
              <a:rPr lang="en-GB" sz="1800" dirty="0" smtClean="0"/>
              <a:t>’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 smtClean="0"/>
              <a:t>More engagement with students </a:t>
            </a:r>
            <a:endParaRPr lang="en-GB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5. Next Steps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9066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150725" y="1607736"/>
            <a:ext cx="8492532" cy="404948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400" dirty="0" smtClean="0"/>
              <a:t>Feedback as dialogue. If it is a dialogue why do we have anonymous marking? (Phil Race)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en-GB" sz="1200" dirty="0" smtClean="0"/>
              <a:t>We need to know our students for feedback to be effective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400" dirty="0" smtClean="0"/>
              <a:t>More faculty using audio feedback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400" dirty="0" smtClean="0"/>
              <a:t>Many examples of efforts to improve feedback and make it more ‘effective’.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1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400" dirty="0" smtClean="0"/>
              <a:t>But how do we…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400" dirty="0" smtClean="0"/>
              <a:t>Incentivise improving feedback?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400" dirty="0" smtClean="0"/>
              <a:t>What does ‘ensuring feedback is effective’ look like?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1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1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400" dirty="0" smtClean="0"/>
              <a:t>Do students see the issue as about wanting MORE feedback? Feedback as something delivered v Feedback as a process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Observations</a:t>
            </a:r>
            <a:endParaRPr lang="en-GB" dirty="0"/>
          </a:p>
        </p:txBody>
      </p:sp>
      <p:sp>
        <p:nvSpPr>
          <p:cNvPr id="2" name="Rounded Rectangle 1"/>
          <p:cNvSpPr/>
          <p:nvPr/>
        </p:nvSpPr>
        <p:spPr>
          <a:xfrm>
            <a:off x="6652008" y="2270927"/>
            <a:ext cx="2361363" cy="2632669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dirty="0" smtClean="0"/>
          </a:p>
          <a:p>
            <a:r>
              <a:rPr lang="en-GB" dirty="0" smtClean="0"/>
              <a:t>‘It </a:t>
            </a:r>
            <a:r>
              <a:rPr lang="en-GB" dirty="0"/>
              <a:t>is simply madness </a:t>
            </a:r>
          </a:p>
          <a:p>
            <a:r>
              <a:rPr lang="en-GB" dirty="0"/>
              <a:t>to keep doing the same </a:t>
            </a:r>
            <a:r>
              <a:rPr lang="en-GB" dirty="0" smtClean="0"/>
              <a:t>things over and over again, </a:t>
            </a:r>
            <a:endParaRPr lang="en-GB" dirty="0"/>
          </a:p>
          <a:p>
            <a:r>
              <a:rPr lang="en-GB" dirty="0"/>
              <a:t>and expect different results</a:t>
            </a:r>
            <a:r>
              <a:rPr lang="en-GB" dirty="0" smtClean="0"/>
              <a:t>.’</a:t>
            </a:r>
          </a:p>
          <a:p>
            <a:endParaRPr lang="en-GB" dirty="0" smtClean="0"/>
          </a:p>
          <a:p>
            <a:r>
              <a:rPr lang="en-GB" dirty="0" smtClean="0"/>
              <a:t>Albert Einstein</a:t>
            </a:r>
            <a:endParaRPr lang="en-GB" dirty="0"/>
          </a:p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5228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oS Title 1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8003EDE2-31AE-4B85-BBFF-9D099B6B1E5C}"/>
    </a:ext>
  </a:extLst>
</a:theme>
</file>

<file path=ppt/theme/theme2.xml><?xml version="1.0" encoding="utf-8"?>
<a:theme xmlns:a="http://schemas.openxmlformats.org/drawingml/2006/main" name="UoS Title 1 Photography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22D82D01-EC9C-4EAD-8B3D-025619A61275}"/>
    </a:ext>
  </a:extLst>
</a:theme>
</file>

<file path=ppt/theme/theme3.xml><?xml version="1.0" encoding="utf-8"?>
<a:theme xmlns:a="http://schemas.openxmlformats.org/drawingml/2006/main" name="UoS Title 2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06F2081F-71D5-4313-BFE0-71CAC04C70C2}"/>
    </a:ext>
  </a:extLst>
</a:theme>
</file>

<file path=ppt/theme/theme4.xml><?xml version="1.0" encoding="utf-8"?>
<a:theme xmlns:a="http://schemas.openxmlformats.org/drawingml/2006/main" name="UoS Title 2 Photography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1E6E0983-90E4-485F-88AC-91532DD3FE8B}"/>
    </a:ext>
  </a:extLst>
</a:theme>
</file>

<file path=ppt/theme/theme5.xml><?xml version="1.0" encoding="utf-8"?>
<a:theme xmlns:a="http://schemas.openxmlformats.org/drawingml/2006/main" name="Cobalt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4B0B6EA9-8E0D-4F72-8302-E88B3B1F1324}"/>
    </a:ext>
  </a:extLst>
</a:theme>
</file>

<file path=ppt/theme/theme6.xml><?xml version="1.0" encoding="utf-8"?>
<a:theme xmlns:a="http://schemas.openxmlformats.org/drawingml/2006/main" name="Turquoise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2171F1C2-6428-4C44-9532-700C2E24A372}"/>
    </a:ext>
  </a:extLst>
</a:theme>
</file>

<file path=ppt/theme/theme7.xml><?xml version="1.0" encoding="utf-8"?>
<a:theme xmlns:a="http://schemas.openxmlformats.org/drawingml/2006/main" name="Orange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BC0C09B7-BD1F-4F25-8C9C-C89A2C93230F}"/>
    </a:ext>
  </a:extLst>
</a:theme>
</file>

<file path=ppt/theme/theme8.xml><?xml version="1.0" encoding="utf-8"?>
<a:theme xmlns:a="http://schemas.openxmlformats.org/drawingml/2006/main" name="Blue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BE651764-881C-46F0-BAE6-D1AD39131839}"/>
    </a:ext>
  </a:extLst>
</a:theme>
</file>

<file path=ppt/theme/theme9.xml><?xml version="1.0" encoding="utf-8"?>
<a:theme xmlns:a="http://schemas.openxmlformats.org/drawingml/2006/main" name="Grape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E9B942CE-CE2B-4D60-BFEC-8A8500C9109D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5A54578E-CACA-4AD1-9C8A-ED5D2A74EF63}">
  <we:reference id="wa104381335" version="1.0.0.1" store="en-US" storeType="OMEX"/>
  <we:alternateReferences>
    <we:reference id="wa104381335" version="1.0.0.1" store="en-US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UoS PowerPoint template - Standard</Template>
  <TotalTime>0</TotalTime>
  <Words>946</Words>
  <Application>Microsoft Office PowerPoint</Application>
  <PresentationFormat>On-screen Show (4:3)</PresentationFormat>
  <Paragraphs>124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16</vt:i4>
      </vt:variant>
    </vt:vector>
  </HeadingPairs>
  <TitlesOfParts>
    <vt:vector size="28" baseType="lpstr">
      <vt:lpstr>Arial</vt:lpstr>
      <vt:lpstr>Calibri</vt:lpstr>
      <vt:lpstr>Georgia</vt:lpstr>
      <vt:lpstr>UoS Title 1</vt:lpstr>
      <vt:lpstr>UoS Title 1 Photography</vt:lpstr>
      <vt:lpstr>UoS Title 2</vt:lpstr>
      <vt:lpstr>UoS Title 2 Photography</vt:lpstr>
      <vt:lpstr>Cobalt - UoS Content</vt:lpstr>
      <vt:lpstr>Turquoise - UoS Content</vt:lpstr>
      <vt:lpstr>Orange - UoS Content</vt:lpstr>
      <vt:lpstr>Blue - UoS Content</vt:lpstr>
      <vt:lpstr>Grape - UoS Content</vt:lpstr>
      <vt:lpstr>Enhancing Feedback in Law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Enhancing feedback in Law</dc:title>
  <dc:creator>Verona O Driscoll</dc:creator>
  <cp:lastModifiedBy>Clare Wolstenholme</cp:lastModifiedBy>
  <cp:revision>54</cp:revision>
  <cp:lastPrinted>2018-05-11T15:23:35Z</cp:lastPrinted>
  <dcterms:created xsi:type="dcterms:W3CDTF">2018-04-20T09:53:55Z</dcterms:created>
  <dcterms:modified xsi:type="dcterms:W3CDTF">2018-05-14T08:42:05Z</dcterms:modified>
</cp:coreProperties>
</file>