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tiff" ContentType="image/tiff"/>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4"/>
  </p:notesMasterIdLst>
  <p:sldIdLst>
    <p:sldId id="256" r:id="rId2"/>
    <p:sldId id="259" r:id="rId3"/>
    <p:sldId id="260" r:id="rId4"/>
    <p:sldId id="257" r:id="rId5"/>
    <p:sldId id="258" r:id="rId6"/>
    <p:sldId id="262" r:id="rId7"/>
    <p:sldId id="261" r:id="rId8"/>
    <p:sldId id="264" r:id="rId9"/>
    <p:sldId id="263" r:id="rId10"/>
    <p:sldId id="267" r:id="rId11"/>
    <p:sldId id="269" r:id="rId12"/>
    <p:sldId id="265"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13" autoAdjust="0"/>
    <p:restoredTop sz="94660"/>
  </p:normalViewPr>
  <p:slideViewPr>
    <p:cSldViewPr snapToGrid="0">
      <p:cViewPr varScale="1">
        <p:scale>
          <a:sx n="110" d="100"/>
          <a:sy n="110" d="100"/>
        </p:scale>
        <p:origin x="45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058960-6C63-4D5D-B554-F2B79A49715B}" type="datetimeFigureOut">
              <a:rPr lang="en-GB" smtClean="0"/>
              <a:t>29/03/2017</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3A33DBD-5052-41C7-9A35-12377CCD7893}" type="slidenum">
              <a:rPr lang="en-GB" smtClean="0"/>
              <a:t>‹#›</a:t>
            </a:fld>
            <a:endParaRPr lang="en-GB"/>
          </a:p>
        </p:txBody>
      </p:sp>
    </p:spTree>
    <p:extLst>
      <p:ext uri="{BB962C8B-B14F-4D97-AF65-F5344CB8AC3E}">
        <p14:creationId xmlns:p14="http://schemas.microsoft.com/office/powerpoint/2010/main" val="15983398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Seminars would tend to be dominated by 1 or 2 more confident students, others would take a back seat and not contribute. Many would arrive having not read the paper. Once</a:t>
            </a:r>
            <a:r>
              <a:rPr lang="en-GB" baseline="0" dirty="0" smtClean="0"/>
              <a:t> the seminar was complete, the paper would be put to one side and forgotten about until the exams. </a:t>
            </a:r>
            <a:endParaRPr lang="en-GB" dirty="0"/>
          </a:p>
        </p:txBody>
      </p:sp>
      <p:sp>
        <p:nvSpPr>
          <p:cNvPr id="4" name="Slide Number Placeholder 3"/>
          <p:cNvSpPr>
            <a:spLocks noGrp="1"/>
          </p:cNvSpPr>
          <p:nvPr>
            <p:ph type="sldNum" sz="quarter" idx="10"/>
          </p:nvPr>
        </p:nvSpPr>
        <p:spPr/>
        <p:txBody>
          <a:bodyPr/>
          <a:lstStyle/>
          <a:p>
            <a:fld id="{F3A33DBD-5052-41C7-9A35-12377CCD7893}" type="slidenum">
              <a:rPr lang="en-GB" smtClean="0"/>
              <a:t>2</a:t>
            </a:fld>
            <a:endParaRPr lang="en-GB"/>
          </a:p>
        </p:txBody>
      </p:sp>
    </p:spTree>
    <p:extLst>
      <p:ext uri="{BB962C8B-B14F-4D97-AF65-F5344CB8AC3E}">
        <p14:creationId xmlns:p14="http://schemas.microsoft.com/office/powerpoint/2010/main" val="42279644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 move away from the one size fits all approach. Difference now: Everyone is involved.</a:t>
            </a:r>
            <a:r>
              <a:rPr lang="en-GB" baseline="0" dirty="0" smtClean="0"/>
              <a:t> Small groups of no more than 3 people so that no-one gets to sit back and watch the others work. If students understand the paper, they can look to extend their knowledge of the area further. If they are struggling with the paper, they can work on a post together to help them consolidate their understanding. In doing so, they create a bank of resources to help both themselves and others understand the topic area better. It also develops research skills, transferable IT skills and engages students in learning in a way that meets their own needs. </a:t>
            </a:r>
            <a:endParaRPr lang="en-GB" dirty="0" smtClean="0"/>
          </a:p>
        </p:txBody>
      </p:sp>
      <p:sp>
        <p:nvSpPr>
          <p:cNvPr id="4" name="Slide Number Placeholder 3"/>
          <p:cNvSpPr>
            <a:spLocks noGrp="1"/>
          </p:cNvSpPr>
          <p:nvPr>
            <p:ph type="sldNum" sz="quarter" idx="10"/>
          </p:nvPr>
        </p:nvSpPr>
        <p:spPr/>
        <p:txBody>
          <a:bodyPr/>
          <a:lstStyle/>
          <a:p>
            <a:fld id="{F3A33DBD-5052-41C7-9A35-12377CCD7893}" type="slidenum">
              <a:rPr lang="en-GB" smtClean="0"/>
              <a:t>3</a:t>
            </a:fld>
            <a:endParaRPr lang="en-GB"/>
          </a:p>
        </p:txBody>
      </p:sp>
    </p:spTree>
    <p:extLst>
      <p:ext uri="{BB962C8B-B14F-4D97-AF65-F5344CB8AC3E}">
        <p14:creationId xmlns:p14="http://schemas.microsoft.com/office/powerpoint/2010/main" val="12931677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Highlight range of posts – not just one type but shows willingness</a:t>
            </a:r>
            <a:r>
              <a:rPr lang="en-GB" baseline="0" dirty="0" smtClean="0"/>
              <a:t> to explore range of apps and learning tools.</a:t>
            </a:r>
          </a:p>
          <a:p>
            <a:r>
              <a:rPr lang="en-GB" baseline="0" dirty="0" smtClean="0"/>
              <a:t>Example of revision postings</a:t>
            </a:r>
            <a:endParaRPr lang="en-GB" dirty="0"/>
          </a:p>
        </p:txBody>
      </p:sp>
      <p:sp>
        <p:nvSpPr>
          <p:cNvPr id="4" name="Slide Number Placeholder 3"/>
          <p:cNvSpPr>
            <a:spLocks noGrp="1"/>
          </p:cNvSpPr>
          <p:nvPr>
            <p:ph type="sldNum" sz="quarter" idx="10"/>
          </p:nvPr>
        </p:nvSpPr>
        <p:spPr/>
        <p:txBody>
          <a:bodyPr/>
          <a:lstStyle/>
          <a:p>
            <a:fld id="{F3A33DBD-5052-41C7-9A35-12377CCD7893}" type="slidenum">
              <a:rPr lang="en-GB" smtClean="0"/>
              <a:t>4</a:t>
            </a:fld>
            <a:endParaRPr lang="en-GB"/>
          </a:p>
        </p:txBody>
      </p:sp>
    </p:spTree>
    <p:extLst>
      <p:ext uri="{BB962C8B-B14F-4D97-AF65-F5344CB8AC3E}">
        <p14:creationId xmlns:p14="http://schemas.microsoft.com/office/powerpoint/2010/main" val="32720398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Example of extension postings</a:t>
            </a:r>
            <a:endParaRPr lang="en-GB" dirty="0"/>
          </a:p>
        </p:txBody>
      </p:sp>
      <p:sp>
        <p:nvSpPr>
          <p:cNvPr id="4" name="Slide Number Placeholder 3"/>
          <p:cNvSpPr>
            <a:spLocks noGrp="1"/>
          </p:cNvSpPr>
          <p:nvPr>
            <p:ph type="sldNum" sz="quarter" idx="10"/>
          </p:nvPr>
        </p:nvSpPr>
        <p:spPr/>
        <p:txBody>
          <a:bodyPr/>
          <a:lstStyle/>
          <a:p>
            <a:fld id="{F3A33DBD-5052-41C7-9A35-12377CCD7893}" type="slidenum">
              <a:rPr lang="en-GB" smtClean="0"/>
              <a:t>5</a:t>
            </a:fld>
            <a:endParaRPr lang="en-GB"/>
          </a:p>
        </p:txBody>
      </p:sp>
    </p:spTree>
    <p:extLst>
      <p:ext uri="{BB962C8B-B14F-4D97-AF65-F5344CB8AC3E}">
        <p14:creationId xmlns:p14="http://schemas.microsoft.com/office/powerpoint/2010/main" val="13323671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Previously,</a:t>
            </a:r>
            <a:r>
              <a:rPr lang="en-GB" baseline="0" dirty="0" smtClean="0"/>
              <a:t> would always be last to leave, now it’s the students who are often the last to leave! </a:t>
            </a:r>
          </a:p>
          <a:p>
            <a:r>
              <a:rPr lang="en-GB" baseline="0" dirty="0" smtClean="0"/>
              <a:t>Inclusion on social level as well as intellectual level</a:t>
            </a:r>
          </a:p>
          <a:p>
            <a:endParaRPr lang="en-GB" dirty="0"/>
          </a:p>
        </p:txBody>
      </p:sp>
      <p:sp>
        <p:nvSpPr>
          <p:cNvPr id="4" name="Slide Number Placeholder 3"/>
          <p:cNvSpPr>
            <a:spLocks noGrp="1"/>
          </p:cNvSpPr>
          <p:nvPr>
            <p:ph type="sldNum" sz="quarter" idx="10"/>
          </p:nvPr>
        </p:nvSpPr>
        <p:spPr/>
        <p:txBody>
          <a:bodyPr/>
          <a:lstStyle/>
          <a:p>
            <a:fld id="{F3A33DBD-5052-41C7-9A35-12377CCD7893}" type="slidenum">
              <a:rPr lang="en-GB" smtClean="0"/>
              <a:t>7</a:t>
            </a:fld>
            <a:endParaRPr lang="en-GB"/>
          </a:p>
        </p:txBody>
      </p:sp>
    </p:spTree>
    <p:extLst>
      <p:ext uri="{BB962C8B-B14F-4D97-AF65-F5344CB8AC3E}">
        <p14:creationId xmlns:p14="http://schemas.microsoft.com/office/powerpoint/2010/main" val="4521719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Mature student experience. Allows me to think about personal experience and add my own research. Ability to ask questions ‘off the top of my head’ and</a:t>
            </a:r>
            <a:r>
              <a:rPr lang="en-US" baseline="0" dirty="0" smtClean="0"/>
              <a:t> see others ideas, enabling a conversation without time constraints to formulate a response and without fear of ‘sounding stupid’ or out of touch with other who may have more experience in the field.</a:t>
            </a:r>
            <a:endParaRPr lang="en-US" dirty="0"/>
          </a:p>
        </p:txBody>
      </p:sp>
      <p:sp>
        <p:nvSpPr>
          <p:cNvPr id="4" name="Slide Number Placeholder 3"/>
          <p:cNvSpPr>
            <a:spLocks noGrp="1"/>
          </p:cNvSpPr>
          <p:nvPr>
            <p:ph type="sldNum" sz="quarter" idx="10"/>
          </p:nvPr>
        </p:nvSpPr>
        <p:spPr/>
        <p:txBody>
          <a:bodyPr/>
          <a:lstStyle/>
          <a:p>
            <a:fld id="{819B2BC4-EF07-BA47-A2D5-B5446EDCECE4}" type="slidenum">
              <a:rPr lang="en-US" smtClean="0"/>
              <a:t>9</a:t>
            </a:fld>
            <a:endParaRPr lang="en-US"/>
          </a:p>
        </p:txBody>
      </p:sp>
    </p:spTree>
    <p:extLst>
      <p:ext uri="{BB962C8B-B14F-4D97-AF65-F5344CB8AC3E}">
        <p14:creationId xmlns:p14="http://schemas.microsoft.com/office/powerpoint/2010/main" val="39814130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3A33DBD-5052-41C7-9A35-12377CCD7893}" type="slidenum">
              <a:rPr lang="en-GB" smtClean="0"/>
              <a:t>11</a:t>
            </a:fld>
            <a:endParaRPr lang="en-GB"/>
          </a:p>
        </p:txBody>
      </p:sp>
    </p:spTree>
    <p:extLst>
      <p:ext uri="{BB962C8B-B14F-4D97-AF65-F5344CB8AC3E}">
        <p14:creationId xmlns:p14="http://schemas.microsoft.com/office/powerpoint/2010/main" val="23643989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93105" y="802298"/>
            <a:ext cx="8561747"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93106" y="3531204"/>
            <a:ext cx="8561746"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423BF71-38B7-8642-BFCE-EDAE9BD0CBAF}" type="datetimeFigureOut">
              <a:rPr lang="en-US" dirty="0"/>
              <a:t>3/29/2017</a:t>
            </a:fld>
            <a:endParaRPr lang="en-US" dirty="0"/>
          </a:p>
        </p:txBody>
      </p:sp>
      <p:sp>
        <p:nvSpPr>
          <p:cNvPr id="5" name="Footer Placeholder 4"/>
          <p:cNvSpPr>
            <a:spLocks noGrp="1"/>
          </p:cNvSpPr>
          <p:nvPr>
            <p:ph type="ftr" sz="quarter" idx="11"/>
          </p:nvPr>
        </p:nvSpPr>
        <p:spPr>
          <a:xfrm>
            <a:off x="2493105" y="329307"/>
            <a:ext cx="4897310"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8" name="Straight Connector 7"/>
          <p:cNvCxnSpPr/>
          <p:nvPr/>
        </p:nvCxnSpPr>
        <p:spPr>
          <a:xfrm>
            <a:off x="2334637" y="798973"/>
            <a:ext cx="0" cy="2544756"/>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981CDE-9BE7-C544-8ACB-7077DFC4270F}" type="datetimeFigureOut">
              <a:rPr lang="en-US" dirty="0"/>
              <a:t>3/29/2017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8" name="Straight Connector 7"/>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34813" y="1756130"/>
            <a:ext cx="8562580"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534695" y="3806195"/>
            <a:ext cx="8549990"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55BA285-9698-1B45-8319-D90A8C63F150}" type="datetimeFigureOut">
              <a:rPr lang="en-US" dirty="0"/>
              <a:t>3/29/2017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8" name="Straight Connector 7"/>
          <p:cNvCxnSpPr/>
          <p:nvPr/>
        </p:nvCxnSpPr>
        <p:spPr>
          <a:xfrm>
            <a:off x="1371687" y="798973"/>
            <a:ext cx="0" cy="2845107"/>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534695" y="804889"/>
            <a:ext cx="9520157"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534695" y="2010878"/>
            <a:ext cx="4608576" cy="343814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54793" y="2017343"/>
            <a:ext cx="4604130" cy="34415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A86CD42-43FF-B740-998F-DCC3802C4CE3}" type="datetimeFigureOut">
              <a:rPr lang="en-US" dirty="0"/>
              <a:t>3/29/2017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9" name="Straight Connector 8"/>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34695" y="804163"/>
            <a:ext cx="9520157"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534695" y="2019549"/>
            <a:ext cx="4608576"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34695" y="2824269"/>
            <a:ext cx="4608576" cy="264445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54791" y="2023003"/>
            <a:ext cx="4608576"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454792" y="2821491"/>
            <a:ext cx="4608576" cy="263737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EA0FFBD-2EE4-8547-BBAE-A1AC91C8D77E}" type="datetimeFigureOut">
              <a:rPr lang="en-US" dirty="0"/>
              <a:t>3/29/2017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11" name="Straight Connector 10"/>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55A2352-D7AC-F242-9256-A4477BCBF354}" type="datetimeFigureOut">
              <a:rPr lang="en-US" dirty="0"/>
              <a:t>3/29/2017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7" name="Straight Connector 6"/>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FCFC6A-9AE6-404D-9FDD-168B477B9C90}" type="datetimeFigureOut">
              <a:rPr lang="en-US" dirty="0"/>
              <a:t>3/29/2017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34642" y="798973"/>
            <a:ext cx="3183128"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34695" y="3205491"/>
            <a:ext cx="3184989"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1CFCDFD-B4CF-A241-8D71-E814B10BEAF4}" type="datetimeFigureOut">
              <a:rPr lang="en-US" dirty="0"/>
              <a:t>3/29/2017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9" name="Straight Connector 8"/>
          <p:cNvCxnSpPr/>
          <p:nvPr/>
        </p:nvCxnSpPr>
        <p:spPr>
          <a:xfrm>
            <a:off x="1371687" y="798973"/>
            <a:ext cx="0" cy="2247117"/>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a:xfrm>
              <a:off x="7477387" y="482170"/>
              <a:ext cx="4074533" cy="5149101"/>
            </a:xfrm>
            <a:prstGeom prst="rect">
              <a:avLst/>
            </a:prstGeom>
            <a:gradFill>
              <a:gsLst>
                <a:gs pos="0">
                  <a:schemeClr val="bg2">
                    <a:lumMod val="10000"/>
                  </a:schemeClr>
                </a:gs>
                <a:gs pos="100000">
                  <a:schemeClr val="bg2">
                    <a:lumMod val="10000"/>
                  </a:schemeClr>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prstMaterial="matte">
              <a:bevelT w="133350" h="50800" prst="divot"/>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535694" y="1129513"/>
            <a:ext cx="5447840"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534695" y="3145992"/>
            <a:ext cx="5440037"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1534695" y="5469856"/>
            <a:ext cx="5440038" cy="320123"/>
          </a:xfrm>
        </p:spPr>
        <p:txBody>
          <a:bodyPr/>
          <a:lstStyle>
            <a:lvl1pPr algn="l">
              <a:defRPr/>
            </a:lvl1pPr>
          </a:lstStyle>
          <a:p>
            <a:fld id="{26A7B589-FD4B-7E46-869A-CBADC5FC564E}" type="datetimeFigureOut">
              <a:rPr lang="en-US" dirty="0"/>
              <a:t>3/29/2017</a:t>
            </a:fld>
            <a:endParaRPr lang="en-US" dirty="0"/>
          </a:p>
        </p:txBody>
      </p:sp>
      <p:sp>
        <p:nvSpPr>
          <p:cNvPr id="6" name="Footer Placeholder 5"/>
          <p:cNvSpPr>
            <a:spLocks noGrp="1"/>
          </p:cNvSpPr>
          <p:nvPr>
            <p:ph type="ftr" sz="quarter" idx="11"/>
          </p:nvPr>
        </p:nvSpPr>
        <p:spPr>
          <a:xfrm>
            <a:off x="1534910" y="318640"/>
            <a:ext cx="5453475"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4" name="Straight Connector 13"/>
          <p:cNvCxnSpPr/>
          <p:nvPr/>
        </p:nvCxnSpPr>
        <p:spPr>
          <a:xfrm>
            <a:off x="1371687" y="798973"/>
            <a:ext cx="0" cy="2161124"/>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B025CB-9D18-264E-A945-2D020344C9DA}" type="datetimeFigureOut">
              <a:rPr lang="en-US" dirty="0"/>
              <a:t>3/29/2017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8" name="Straight Connector 7"/>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883863"/>
            <a:ext cx="1615742" cy="457499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534694" y="883863"/>
            <a:ext cx="7738807" cy="457499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7EFB6C-7E96-8F41-8872-189CA1C59F84}" type="datetimeFigureOut">
              <a:rPr lang="en-US" dirty="0"/>
              <a:t>3/29/2017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8" name="Straight Connector 7"/>
          <p:cNvCxnSpPr/>
          <p:nvPr/>
        </p:nvCxnSpPr>
        <p:spPr>
          <a:xfrm flipH="1">
            <a:off x="9439111" y="719272"/>
            <a:ext cx="1615742" cy="0"/>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Rectangle 8"/>
          <p:cNvSpPr/>
          <p:nvPr/>
        </p:nvSpPr>
        <p:spPr>
          <a:xfrm>
            <a:off x="0" y="2015732"/>
            <a:ext cx="12192000" cy="4118829"/>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srcRect t="2769" b="-2769"/>
          <a:stretch/>
        </p:blipFill>
        <p:spPr>
          <a:xfrm>
            <a:off x="0" y="6135624"/>
            <a:ext cx="12192000" cy="742950"/>
          </a:xfrm>
          <a:prstGeom prst="rect">
            <a:avLst/>
          </a:prstGeom>
        </p:spPr>
      </p:pic>
      <p:sp>
        <p:nvSpPr>
          <p:cNvPr id="2" name="Title Placeholder 1"/>
          <p:cNvSpPr>
            <a:spLocks noGrp="1"/>
          </p:cNvSpPr>
          <p:nvPr>
            <p:ph type="title"/>
          </p:nvPr>
        </p:nvSpPr>
        <p:spPr>
          <a:xfrm>
            <a:off x="1534696" y="804519"/>
            <a:ext cx="9520158" cy="104923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534696" y="2015732"/>
            <a:ext cx="9520158"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CD8A92E-5FF9-8143-81B3-CCB531513398}" type="datetimeFigureOut">
              <a:rPr lang="en-US" dirty="0"/>
              <a:t>3/29/2017</a:t>
            </a:fld>
            <a:endParaRPr lang="en-US" dirty="0"/>
          </a:p>
        </p:txBody>
      </p:sp>
      <p:sp>
        <p:nvSpPr>
          <p:cNvPr id="5" name="Footer Placeholder 4"/>
          <p:cNvSpPr>
            <a:spLocks noGrp="1"/>
          </p:cNvSpPr>
          <p:nvPr>
            <p:ph type="ftr" sz="quarter" idx="3"/>
          </p:nvPr>
        </p:nvSpPr>
        <p:spPr>
          <a:xfrm>
            <a:off x="1534695" y="329307"/>
            <a:ext cx="5855719"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2" name="Straight Connector 11"/>
          <p:cNvCxnSpPr/>
          <p:nvPr/>
        </p:nvCxnSpPr>
        <p:spPr>
          <a:xfrm>
            <a:off x="0" y="6141705"/>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3200" b="0" i="0" kern="1200" cap="none">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mp"/><Relationship Id="rId7" Type="http://schemas.openxmlformats.org/officeDocument/2006/relationships/image" Target="../media/image7.tmp"/><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6.tmp"/><Relationship Id="rId5" Type="http://schemas.openxmlformats.org/officeDocument/2006/relationships/image" Target="../media/image5.tmp"/><Relationship Id="rId4" Type="http://schemas.openxmlformats.org/officeDocument/2006/relationships/image" Target="../media/image4.tmp"/></Relationships>
</file>

<file path=ppt/slides/_rels/slide5.xml.rels><?xml version="1.0" encoding="UTF-8" standalone="yes"?>
<Relationships xmlns="http://schemas.openxmlformats.org/package/2006/relationships"><Relationship Id="rId3" Type="http://schemas.openxmlformats.org/officeDocument/2006/relationships/image" Target="../media/image8.tmp"/><Relationship Id="rId7" Type="http://schemas.openxmlformats.org/officeDocument/2006/relationships/image" Target="../media/image12.tmp"/><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1.tmp"/><Relationship Id="rId5" Type="http://schemas.openxmlformats.org/officeDocument/2006/relationships/image" Target="../media/image10.tmp"/><Relationship Id="rId4" Type="http://schemas.openxmlformats.org/officeDocument/2006/relationships/image" Target="../media/image9.tmp"/></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image" Target="../media/image14.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GB" sz="4800" dirty="0">
                <a:latin typeface="Arial" panose="020B0604020202020204" pitchFamily="34" charset="0"/>
                <a:cs typeface="Arial" panose="020B0604020202020204" pitchFamily="34" charset="0"/>
              </a:rPr>
              <a:t>From “Paddling” to swimming- a new approach to flipped learning in seminars</a:t>
            </a:r>
          </a:p>
        </p:txBody>
      </p:sp>
      <p:sp>
        <p:nvSpPr>
          <p:cNvPr id="3" name="Subtitle 2"/>
          <p:cNvSpPr>
            <a:spLocks noGrp="1"/>
          </p:cNvSpPr>
          <p:nvPr>
            <p:ph type="subTitle" idx="1"/>
          </p:nvPr>
        </p:nvSpPr>
        <p:spPr/>
        <p:txBody>
          <a:bodyPr/>
          <a:lstStyle/>
          <a:p>
            <a:r>
              <a:rPr lang="en-GB" dirty="0" smtClean="0">
                <a:latin typeface="Arial" panose="020B0604020202020204" pitchFamily="34" charset="0"/>
                <a:cs typeface="Arial" panose="020B0604020202020204" pitchFamily="34" charset="0"/>
              </a:rPr>
              <a:t>Wendy Garnham, Alexandru </a:t>
            </a:r>
            <a:r>
              <a:rPr lang="en-GB" dirty="0" err="1" smtClean="0">
                <a:latin typeface="Arial" panose="020B0604020202020204" pitchFamily="34" charset="0"/>
                <a:cs typeface="Arial" panose="020B0604020202020204" pitchFamily="34" charset="0"/>
              </a:rPr>
              <a:t>cristiean</a:t>
            </a:r>
            <a:r>
              <a:rPr lang="en-GB" dirty="0" smtClean="0">
                <a:latin typeface="Arial" panose="020B0604020202020204" pitchFamily="34" charset="0"/>
                <a:cs typeface="Arial" panose="020B0604020202020204" pitchFamily="34" charset="0"/>
              </a:rPr>
              <a:t>, Narella </a:t>
            </a:r>
            <a:r>
              <a:rPr lang="en-GB" dirty="0" err="1" smtClean="0">
                <a:latin typeface="Arial" panose="020B0604020202020204" pitchFamily="34" charset="0"/>
                <a:cs typeface="Arial" panose="020B0604020202020204" pitchFamily="34" charset="0"/>
              </a:rPr>
              <a:t>minns</a:t>
            </a:r>
            <a:r>
              <a:rPr lang="en-GB" dirty="0" smtClean="0">
                <a:latin typeface="Arial" panose="020B0604020202020204" pitchFamily="34" charset="0"/>
                <a:cs typeface="Arial" panose="020B0604020202020204" pitchFamily="34" charset="0"/>
              </a:rPr>
              <a:t>, Narmeen </a:t>
            </a:r>
            <a:r>
              <a:rPr lang="en-GB" dirty="0" err="1" smtClean="0">
                <a:latin typeface="Arial" panose="020B0604020202020204" pitchFamily="34" charset="0"/>
                <a:cs typeface="Arial" panose="020B0604020202020204" pitchFamily="34" charset="0"/>
              </a:rPr>
              <a:t>mohammed</a:t>
            </a:r>
            <a:r>
              <a:rPr lang="en-GB" dirty="0" smtClean="0">
                <a:latin typeface="Arial" panose="020B0604020202020204" pitchFamily="34" charset="0"/>
                <a:cs typeface="Arial" panose="020B0604020202020204" pitchFamily="34" charset="0"/>
              </a:rPr>
              <a:t>, Prapti </a:t>
            </a:r>
            <a:r>
              <a:rPr lang="en-GB" dirty="0" err="1" smtClean="0">
                <a:latin typeface="Arial" panose="020B0604020202020204" pitchFamily="34" charset="0"/>
                <a:cs typeface="Arial" panose="020B0604020202020204" pitchFamily="34" charset="0"/>
              </a:rPr>
              <a:t>gurung</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623110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“Seminars of old”</a:t>
            </a:r>
            <a:endParaRPr lang="en-GB"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420177" y="2146753"/>
            <a:ext cx="4722499" cy="3449638"/>
          </a:xfrm>
        </p:spPr>
      </p:pic>
      <p:cxnSp>
        <p:nvCxnSpPr>
          <p:cNvPr id="7" name="Straight Arrow Connector 6"/>
          <p:cNvCxnSpPr/>
          <p:nvPr/>
        </p:nvCxnSpPr>
        <p:spPr>
          <a:xfrm flipV="1">
            <a:off x="2497230" y="3962400"/>
            <a:ext cx="2083479" cy="658555"/>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a:off x="7332617" y="2093330"/>
            <a:ext cx="1654629" cy="388613"/>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a:off x="6135188" y="1166949"/>
            <a:ext cx="683623" cy="92638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flipV="1">
            <a:off x="7097487" y="3709852"/>
            <a:ext cx="1332411" cy="581825"/>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851471" y="4402182"/>
            <a:ext cx="1602377" cy="1569660"/>
          </a:xfrm>
          <a:prstGeom prst="rect">
            <a:avLst/>
          </a:prstGeom>
          <a:noFill/>
        </p:spPr>
        <p:txBody>
          <a:bodyPr wrap="square" rtlCol="0">
            <a:spAutoFit/>
          </a:bodyPr>
          <a:lstStyle/>
          <a:p>
            <a:r>
              <a:rPr lang="en-GB" sz="1600" dirty="0" smtClean="0"/>
              <a:t>Finishing off his notes on the paper because he didn’t get it finished before the seminar</a:t>
            </a:r>
            <a:endParaRPr lang="en-GB" sz="1600" dirty="0"/>
          </a:p>
        </p:txBody>
      </p:sp>
      <p:sp>
        <p:nvSpPr>
          <p:cNvPr id="15" name="TextBox 14"/>
          <p:cNvSpPr txBox="1"/>
          <p:nvPr/>
        </p:nvSpPr>
        <p:spPr>
          <a:xfrm>
            <a:off x="8429898" y="4254357"/>
            <a:ext cx="1532708" cy="1077218"/>
          </a:xfrm>
          <a:prstGeom prst="rect">
            <a:avLst/>
          </a:prstGeom>
          <a:noFill/>
        </p:spPr>
        <p:txBody>
          <a:bodyPr wrap="square" rtlCol="0">
            <a:spAutoFit/>
          </a:bodyPr>
          <a:lstStyle/>
          <a:p>
            <a:r>
              <a:rPr lang="en-GB" sz="1600" dirty="0" smtClean="0"/>
              <a:t>Didn’t read the paper so cannot answer any questions</a:t>
            </a:r>
            <a:endParaRPr lang="en-GB" sz="1600" dirty="0"/>
          </a:p>
        </p:txBody>
      </p:sp>
      <p:sp>
        <p:nvSpPr>
          <p:cNvPr id="16" name="TextBox 15"/>
          <p:cNvSpPr txBox="1"/>
          <p:nvPr/>
        </p:nvSpPr>
        <p:spPr>
          <a:xfrm>
            <a:off x="6818811" y="278674"/>
            <a:ext cx="2246812" cy="1077218"/>
          </a:xfrm>
          <a:prstGeom prst="rect">
            <a:avLst/>
          </a:prstGeom>
          <a:noFill/>
        </p:spPr>
        <p:txBody>
          <a:bodyPr wrap="square" rtlCol="0">
            <a:spAutoFit/>
          </a:bodyPr>
          <a:lstStyle/>
          <a:p>
            <a:r>
              <a:rPr lang="en-GB" sz="1600" dirty="0" smtClean="0"/>
              <a:t>Won’t make eye contact as doesn’t want to be asked a question</a:t>
            </a:r>
            <a:endParaRPr lang="en-GB" sz="1600" dirty="0"/>
          </a:p>
        </p:txBody>
      </p:sp>
      <p:sp>
        <p:nvSpPr>
          <p:cNvPr id="18" name="TextBox 17"/>
          <p:cNvSpPr txBox="1"/>
          <p:nvPr/>
        </p:nvSpPr>
        <p:spPr>
          <a:xfrm>
            <a:off x="9065623" y="1853754"/>
            <a:ext cx="2481943" cy="830997"/>
          </a:xfrm>
          <a:prstGeom prst="rect">
            <a:avLst/>
          </a:prstGeom>
          <a:noFill/>
        </p:spPr>
        <p:txBody>
          <a:bodyPr wrap="square" rtlCol="0">
            <a:spAutoFit/>
          </a:bodyPr>
          <a:lstStyle/>
          <a:p>
            <a:r>
              <a:rPr lang="en-GB" sz="1600" dirty="0" smtClean="0"/>
              <a:t>Lacks confidence in contributing so looks at phone instead</a:t>
            </a:r>
            <a:endParaRPr lang="en-GB" sz="1600" dirty="0"/>
          </a:p>
        </p:txBody>
      </p:sp>
      <p:cxnSp>
        <p:nvCxnSpPr>
          <p:cNvPr id="20" name="Straight Arrow Connector 19"/>
          <p:cNvCxnSpPr/>
          <p:nvPr/>
        </p:nvCxnSpPr>
        <p:spPr>
          <a:xfrm>
            <a:off x="2046514" y="2860689"/>
            <a:ext cx="2360023" cy="221193"/>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469905" y="2297052"/>
            <a:ext cx="1464078" cy="1569660"/>
          </a:xfrm>
          <a:prstGeom prst="rect">
            <a:avLst/>
          </a:prstGeom>
          <a:noFill/>
        </p:spPr>
        <p:txBody>
          <a:bodyPr wrap="square" rtlCol="0">
            <a:spAutoFit/>
          </a:bodyPr>
          <a:lstStyle/>
          <a:p>
            <a:r>
              <a:rPr lang="en-GB" sz="1600" dirty="0" smtClean="0"/>
              <a:t>Bored. Has read paper, contributes well but isn’t feeling challenged</a:t>
            </a:r>
            <a:endParaRPr lang="en-GB" sz="1600" dirty="0"/>
          </a:p>
        </p:txBody>
      </p:sp>
      <p:cxnSp>
        <p:nvCxnSpPr>
          <p:cNvPr id="25" name="Straight Arrow Connector 24"/>
          <p:cNvCxnSpPr/>
          <p:nvPr/>
        </p:nvCxnSpPr>
        <p:spPr>
          <a:xfrm flipH="1" flipV="1">
            <a:off x="7660733" y="3331027"/>
            <a:ext cx="1968137" cy="252549"/>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9628870" y="3331027"/>
            <a:ext cx="1918696" cy="830997"/>
          </a:xfrm>
          <a:prstGeom prst="rect">
            <a:avLst/>
          </a:prstGeom>
          <a:noFill/>
        </p:spPr>
        <p:txBody>
          <a:bodyPr wrap="square" rtlCol="0">
            <a:spAutoFit/>
          </a:bodyPr>
          <a:lstStyle/>
          <a:p>
            <a:r>
              <a:rPr lang="en-GB" sz="1600" dirty="0" smtClean="0"/>
              <a:t>Feels anxious due to missing a couple of seminars</a:t>
            </a:r>
            <a:endParaRPr lang="en-GB" sz="1600" dirty="0"/>
          </a:p>
        </p:txBody>
      </p:sp>
      <p:sp>
        <p:nvSpPr>
          <p:cNvPr id="3" name="TextBox 2"/>
          <p:cNvSpPr txBox="1"/>
          <p:nvPr/>
        </p:nvSpPr>
        <p:spPr>
          <a:xfrm>
            <a:off x="339635" y="6292243"/>
            <a:ext cx="11129554" cy="369332"/>
          </a:xfrm>
          <a:prstGeom prst="rect">
            <a:avLst/>
          </a:prstGeom>
          <a:noFill/>
        </p:spPr>
        <p:txBody>
          <a:bodyPr wrap="square" rtlCol="0">
            <a:spAutoFit/>
          </a:bodyPr>
          <a:lstStyle/>
          <a:p>
            <a:pPr algn="ctr"/>
            <a:r>
              <a:rPr lang="en-GB" dirty="0" smtClean="0"/>
              <a:t>Consequence: Seminar turns into mini-lecture or is dominated by 1 or 2 more confident students</a:t>
            </a:r>
            <a:endParaRPr lang="en-GB" dirty="0"/>
          </a:p>
        </p:txBody>
      </p:sp>
    </p:spTree>
    <p:extLst>
      <p:ext uri="{BB962C8B-B14F-4D97-AF65-F5344CB8AC3E}">
        <p14:creationId xmlns:p14="http://schemas.microsoft.com/office/powerpoint/2010/main" val="1624029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a:t>
            </a:r>
            <a:r>
              <a:rPr lang="en-GB" dirty="0" err="1" smtClean="0"/>
              <a:t>Padlet</a:t>
            </a:r>
            <a:r>
              <a:rPr lang="en-GB" dirty="0" smtClean="0"/>
              <a:t> Project</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In conjunction with Anne Hole and Tab Betts in TEL</a:t>
            </a:r>
          </a:p>
          <a:p>
            <a:r>
              <a:rPr lang="en-GB" dirty="0" smtClean="0"/>
              <a:t>Consolidation or extension opportunity </a:t>
            </a:r>
          </a:p>
          <a:p>
            <a:r>
              <a:rPr lang="en-GB" dirty="0" smtClean="0"/>
              <a:t>Small group structure</a:t>
            </a:r>
          </a:p>
          <a:p>
            <a:r>
              <a:rPr lang="en-GB" dirty="0" smtClean="0"/>
              <a:t>Aim: To produce a “</a:t>
            </a:r>
            <a:r>
              <a:rPr lang="en-GB" dirty="0" err="1" smtClean="0"/>
              <a:t>Padlet</a:t>
            </a:r>
            <a:r>
              <a:rPr lang="en-GB" dirty="0" smtClean="0"/>
              <a:t>” post relating to the topic of the week</a:t>
            </a:r>
          </a:p>
          <a:p>
            <a:r>
              <a:rPr lang="en-GB" dirty="0" smtClean="0"/>
              <a:t>Students take ownership of the </a:t>
            </a:r>
            <a:r>
              <a:rPr lang="en-GB" dirty="0" err="1"/>
              <a:t>P</a:t>
            </a:r>
            <a:r>
              <a:rPr lang="en-GB" dirty="0" err="1" smtClean="0"/>
              <a:t>adlet</a:t>
            </a:r>
            <a:r>
              <a:rPr lang="en-GB" dirty="0" smtClean="0"/>
              <a:t> wall</a:t>
            </a:r>
          </a:p>
          <a:p>
            <a:r>
              <a:rPr lang="en-GB" dirty="0" smtClean="0"/>
              <a:t>The </a:t>
            </a:r>
            <a:r>
              <a:rPr lang="en-GB" dirty="0" err="1"/>
              <a:t>P</a:t>
            </a:r>
            <a:r>
              <a:rPr lang="en-GB" dirty="0" err="1" smtClean="0"/>
              <a:t>adlet</a:t>
            </a:r>
            <a:r>
              <a:rPr lang="en-GB" dirty="0" smtClean="0"/>
              <a:t> wall remains “live” until after the exams</a:t>
            </a:r>
          </a:p>
          <a:p>
            <a:r>
              <a:rPr lang="en-GB" dirty="0" smtClean="0"/>
              <a:t>Skills developed alongside knowledge</a:t>
            </a:r>
          </a:p>
          <a:p>
            <a:r>
              <a:rPr lang="en-GB" dirty="0" smtClean="0"/>
              <a:t>Students construct their own resource bank</a:t>
            </a:r>
          </a:p>
          <a:p>
            <a:pPr marL="0" indent="0">
              <a:buNone/>
            </a:pPr>
            <a:endParaRPr lang="en-GB" dirty="0" smtClean="0"/>
          </a:p>
        </p:txBody>
      </p:sp>
    </p:spTree>
    <p:extLst>
      <p:ext uri="{BB962C8B-B14F-4D97-AF65-F5344CB8AC3E}">
        <p14:creationId xmlns:p14="http://schemas.microsoft.com/office/powerpoint/2010/main" val="32077591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Screen Clipping"/>
          <p:cNvPicPr>
            <a:picLocks noChangeAspect="1"/>
          </p:cNvPicPr>
          <p:nvPr/>
        </p:nvPicPr>
        <p:blipFill rotWithShape="1">
          <a:blip r:embed="rId3"/>
          <a:srcRect b="18534"/>
          <a:stretch/>
        </p:blipFill>
        <p:spPr>
          <a:xfrm>
            <a:off x="421340" y="37749"/>
            <a:ext cx="2402541" cy="6847254"/>
          </a:xfrm>
          <a:prstGeom prst="rect">
            <a:avLst/>
          </a:prstGeom>
        </p:spPr>
      </p:pic>
      <p:pic>
        <p:nvPicPr>
          <p:cNvPr id="19" name="Picture 18" descr="Screen Clipping"/>
          <p:cNvPicPr>
            <a:picLocks noChangeAspect="1"/>
          </p:cNvPicPr>
          <p:nvPr/>
        </p:nvPicPr>
        <p:blipFill>
          <a:blip r:embed="rId4"/>
          <a:stretch>
            <a:fillRect/>
          </a:stretch>
        </p:blipFill>
        <p:spPr>
          <a:xfrm>
            <a:off x="7048822" y="168367"/>
            <a:ext cx="1809843" cy="3181514"/>
          </a:xfrm>
          <a:prstGeom prst="rect">
            <a:avLst/>
          </a:prstGeom>
        </p:spPr>
      </p:pic>
      <p:pic>
        <p:nvPicPr>
          <p:cNvPr id="23" name="Picture 22" descr="Screen Clipping"/>
          <p:cNvPicPr>
            <a:picLocks noChangeAspect="1"/>
          </p:cNvPicPr>
          <p:nvPr/>
        </p:nvPicPr>
        <p:blipFill>
          <a:blip r:embed="rId5"/>
          <a:stretch>
            <a:fillRect/>
          </a:stretch>
        </p:blipFill>
        <p:spPr>
          <a:xfrm>
            <a:off x="10042991" y="168367"/>
            <a:ext cx="1924149" cy="3670489"/>
          </a:xfrm>
          <a:prstGeom prst="rect">
            <a:avLst/>
          </a:prstGeom>
        </p:spPr>
      </p:pic>
      <p:pic>
        <p:nvPicPr>
          <p:cNvPr id="27" name="Picture 26" descr="Screen Clipping"/>
          <p:cNvPicPr>
            <a:picLocks noChangeAspect="1"/>
          </p:cNvPicPr>
          <p:nvPr/>
        </p:nvPicPr>
        <p:blipFill>
          <a:blip r:embed="rId6"/>
          <a:stretch>
            <a:fillRect/>
          </a:stretch>
        </p:blipFill>
        <p:spPr>
          <a:xfrm>
            <a:off x="3557124" y="278385"/>
            <a:ext cx="3273982" cy="5086569"/>
          </a:xfrm>
          <a:prstGeom prst="rect">
            <a:avLst/>
          </a:prstGeom>
        </p:spPr>
      </p:pic>
      <p:pic>
        <p:nvPicPr>
          <p:cNvPr id="2" name="Picture 1" descr="Screen Clippi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362266" y="2695588"/>
            <a:ext cx="2148980" cy="4008673"/>
          </a:xfrm>
          <a:prstGeom prst="rect">
            <a:avLst/>
          </a:prstGeom>
        </p:spPr>
      </p:pic>
    </p:spTree>
    <p:extLst>
      <p:ext uri="{BB962C8B-B14F-4D97-AF65-F5344CB8AC3E}">
        <p14:creationId xmlns:p14="http://schemas.microsoft.com/office/powerpoint/2010/main" val="10311351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rotWithShape="1">
          <a:blip r:embed="rId3"/>
          <a:srcRect b="26373"/>
          <a:stretch/>
        </p:blipFill>
        <p:spPr>
          <a:xfrm>
            <a:off x="7739645" y="132812"/>
            <a:ext cx="2205543" cy="3224240"/>
          </a:xfrm>
          <a:prstGeom prst="rect">
            <a:avLst/>
          </a:prstGeom>
        </p:spPr>
      </p:pic>
      <p:pic>
        <p:nvPicPr>
          <p:cNvPr id="3" name="Picture 2" descr="Screen Clipping"/>
          <p:cNvPicPr>
            <a:picLocks noChangeAspect="1"/>
          </p:cNvPicPr>
          <p:nvPr/>
        </p:nvPicPr>
        <p:blipFill>
          <a:blip r:embed="rId4"/>
          <a:stretch>
            <a:fillRect/>
          </a:stretch>
        </p:blipFill>
        <p:spPr>
          <a:xfrm>
            <a:off x="322104" y="347139"/>
            <a:ext cx="4656295" cy="6312861"/>
          </a:xfrm>
          <a:prstGeom prst="rect">
            <a:avLst/>
          </a:prstGeom>
        </p:spPr>
      </p:pic>
      <p:pic>
        <p:nvPicPr>
          <p:cNvPr id="5" name="Picture 4" descr="Screen Clipping"/>
          <p:cNvPicPr>
            <a:picLocks noChangeAspect="1"/>
          </p:cNvPicPr>
          <p:nvPr/>
        </p:nvPicPr>
        <p:blipFill>
          <a:blip r:embed="rId5"/>
          <a:stretch>
            <a:fillRect/>
          </a:stretch>
        </p:blipFill>
        <p:spPr>
          <a:xfrm>
            <a:off x="5620437" y="0"/>
            <a:ext cx="1578656" cy="6858000"/>
          </a:xfrm>
          <a:prstGeom prst="rect">
            <a:avLst/>
          </a:prstGeom>
        </p:spPr>
      </p:pic>
      <p:pic>
        <p:nvPicPr>
          <p:cNvPr id="4" name="Picture 3" descr="Screen Clippi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842868" y="3503569"/>
            <a:ext cx="1876687" cy="3048425"/>
          </a:xfrm>
          <a:prstGeom prst="rect">
            <a:avLst/>
          </a:prstGeom>
        </p:spPr>
      </p:pic>
      <p:pic>
        <p:nvPicPr>
          <p:cNvPr id="6" name="Picture 5" descr="Screen Clippi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420689" y="3503569"/>
            <a:ext cx="2200582" cy="3324689"/>
          </a:xfrm>
          <a:prstGeom prst="rect">
            <a:avLst/>
          </a:prstGeom>
        </p:spPr>
      </p:pic>
    </p:spTree>
    <p:extLst>
      <p:ext uri="{BB962C8B-B14F-4D97-AF65-F5344CB8AC3E}">
        <p14:creationId xmlns:p14="http://schemas.microsoft.com/office/powerpoint/2010/main" val="38297466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 more inclusive environment?</a:t>
            </a:r>
            <a:endParaRPr lang="en-GB" dirty="0"/>
          </a:p>
        </p:txBody>
      </p:sp>
      <p:sp>
        <p:nvSpPr>
          <p:cNvPr id="4" name="Rounded Rectangle 3"/>
          <p:cNvSpPr/>
          <p:nvPr/>
        </p:nvSpPr>
        <p:spPr>
          <a:xfrm rot="21116527">
            <a:off x="1968866" y="1997369"/>
            <a:ext cx="2272937" cy="92310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Helps people that are shy to contribute</a:t>
            </a:r>
            <a:endParaRPr lang="en-GB" dirty="0"/>
          </a:p>
        </p:txBody>
      </p:sp>
      <p:sp>
        <p:nvSpPr>
          <p:cNvPr id="5" name="Rounded Rectangle 4"/>
          <p:cNvSpPr/>
          <p:nvPr/>
        </p:nvSpPr>
        <p:spPr>
          <a:xfrm rot="20705717">
            <a:off x="9276421" y="2759952"/>
            <a:ext cx="2272937" cy="92310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Good for all learners</a:t>
            </a:r>
            <a:endParaRPr lang="en-GB" dirty="0"/>
          </a:p>
        </p:txBody>
      </p:sp>
      <p:sp>
        <p:nvSpPr>
          <p:cNvPr id="6" name="Rounded Rectangle 5"/>
          <p:cNvSpPr/>
          <p:nvPr/>
        </p:nvSpPr>
        <p:spPr>
          <a:xfrm>
            <a:off x="3686183" y="3414145"/>
            <a:ext cx="2272937" cy="92310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I like working with different people each week</a:t>
            </a:r>
            <a:endParaRPr lang="en-GB" dirty="0"/>
          </a:p>
        </p:txBody>
      </p:sp>
      <p:sp>
        <p:nvSpPr>
          <p:cNvPr id="7" name="Rounded Rectangle 6"/>
          <p:cNvSpPr/>
          <p:nvPr/>
        </p:nvSpPr>
        <p:spPr>
          <a:xfrm rot="21298305">
            <a:off x="7933644" y="1338140"/>
            <a:ext cx="2272937" cy="92310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It is tailored to the way you easily learn</a:t>
            </a:r>
            <a:endParaRPr lang="en-GB" dirty="0"/>
          </a:p>
        </p:txBody>
      </p:sp>
      <p:sp>
        <p:nvSpPr>
          <p:cNvPr id="8" name="Rounded Rectangle 7"/>
          <p:cNvSpPr/>
          <p:nvPr/>
        </p:nvSpPr>
        <p:spPr>
          <a:xfrm rot="976073">
            <a:off x="3606427" y="4987661"/>
            <a:ext cx="2272937" cy="140053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I like the freedom to develop my learning and research in any direction I want</a:t>
            </a:r>
            <a:endParaRPr lang="en-GB" dirty="0"/>
          </a:p>
        </p:txBody>
      </p:sp>
      <p:sp>
        <p:nvSpPr>
          <p:cNvPr id="9" name="Rounded Rectangle 8"/>
          <p:cNvSpPr/>
          <p:nvPr/>
        </p:nvSpPr>
        <p:spPr>
          <a:xfrm rot="591643">
            <a:off x="5427091" y="2101845"/>
            <a:ext cx="2272937" cy="92310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I loved that I could really express my ideas freely</a:t>
            </a:r>
            <a:endParaRPr lang="en-GB" dirty="0"/>
          </a:p>
        </p:txBody>
      </p:sp>
      <p:sp>
        <p:nvSpPr>
          <p:cNvPr id="10" name="Rounded Rectangle 9"/>
          <p:cNvSpPr/>
          <p:nvPr/>
        </p:nvSpPr>
        <p:spPr>
          <a:xfrm rot="716481">
            <a:off x="6980800" y="3686093"/>
            <a:ext cx="2272937" cy="92310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You can use it out of the seminar</a:t>
            </a:r>
            <a:endParaRPr lang="en-GB" dirty="0"/>
          </a:p>
        </p:txBody>
      </p:sp>
      <p:sp>
        <p:nvSpPr>
          <p:cNvPr id="11" name="Rounded Rectangle 10"/>
          <p:cNvSpPr/>
          <p:nvPr/>
        </p:nvSpPr>
        <p:spPr>
          <a:xfrm rot="21058475">
            <a:off x="9340774" y="4508625"/>
            <a:ext cx="2272937" cy="114781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It gives us a chance to explore further than just the seminar reading</a:t>
            </a:r>
            <a:endParaRPr lang="en-GB" dirty="0"/>
          </a:p>
        </p:txBody>
      </p:sp>
      <p:sp>
        <p:nvSpPr>
          <p:cNvPr id="12" name="Rounded Rectangle 11"/>
          <p:cNvSpPr/>
          <p:nvPr/>
        </p:nvSpPr>
        <p:spPr>
          <a:xfrm rot="666380">
            <a:off x="482906" y="3050174"/>
            <a:ext cx="2272937" cy="155634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 read the papers more actively and critically to come up with ideas for </a:t>
            </a:r>
            <a:r>
              <a:rPr lang="en-US" dirty="0" err="1"/>
              <a:t>Padlet</a:t>
            </a:r>
            <a:endParaRPr lang="en-GB" dirty="0"/>
          </a:p>
        </p:txBody>
      </p:sp>
      <p:sp>
        <p:nvSpPr>
          <p:cNvPr id="14" name="Rounded Rectangle 13"/>
          <p:cNvSpPr/>
          <p:nvPr/>
        </p:nvSpPr>
        <p:spPr>
          <a:xfrm rot="21116527">
            <a:off x="335832" y="4985981"/>
            <a:ext cx="2272937" cy="155634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t>It is a good </a:t>
            </a:r>
            <a:r>
              <a:rPr lang="en-US" dirty="0"/>
              <a:t>way to learn what other people in your group think about the readings</a:t>
            </a:r>
            <a:endParaRPr lang="en-GB" dirty="0"/>
          </a:p>
        </p:txBody>
      </p:sp>
      <p:sp>
        <p:nvSpPr>
          <p:cNvPr id="13" name="Rounded Rectangle 12"/>
          <p:cNvSpPr/>
          <p:nvPr/>
        </p:nvSpPr>
        <p:spPr>
          <a:xfrm rot="21247483">
            <a:off x="6510952" y="4983294"/>
            <a:ext cx="2272937" cy="92310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It keeps me on top of my seminar reading</a:t>
            </a:r>
            <a:endParaRPr lang="en-GB" dirty="0"/>
          </a:p>
        </p:txBody>
      </p:sp>
    </p:spTree>
    <p:extLst>
      <p:ext uri="{BB962C8B-B14F-4D97-AF65-F5344CB8AC3E}">
        <p14:creationId xmlns:p14="http://schemas.microsoft.com/office/powerpoint/2010/main" val="25103893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Phase 2 of the </a:t>
            </a:r>
            <a:r>
              <a:rPr lang="en-GB" dirty="0" err="1" smtClean="0"/>
              <a:t>Padlet</a:t>
            </a:r>
            <a:r>
              <a:rPr lang="en-GB" dirty="0" smtClean="0"/>
              <a:t> Project</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Mid-term review – focus groups/online survey</a:t>
            </a:r>
          </a:p>
          <a:p>
            <a:r>
              <a:rPr lang="en-GB" dirty="0" smtClean="0"/>
              <a:t>Move from 48 hour challenge to 1 week challenge to enable more ambitious postings</a:t>
            </a:r>
          </a:p>
          <a:p>
            <a:r>
              <a:rPr lang="en-GB" dirty="0" smtClean="0"/>
              <a:t>A </a:t>
            </a:r>
            <a:r>
              <a:rPr lang="en-GB" dirty="0" err="1"/>
              <a:t>P</a:t>
            </a:r>
            <a:r>
              <a:rPr lang="en-GB" dirty="0" err="1" smtClean="0"/>
              <a:t>adlet</a:t>
            </a:r>
            <a:r>
              <a:rPr lang="en-GB" dirty="0" smtClean="0"/>
              <a:t> wall for each topic </a:t>
            </a:r>
          </a:p>
          <a:p>
            <a:r>
              <a:rPr lang="en-GB" dirty="0" smtClean="0"/>
              <a:t>Built in slot for discussion of focus paper before </a:t>
            </a:r>
            <a:r>
              <a:rPr lang="en-GB" dirty="0" err="1"/>
              <a:t>P</a:t>
            </a:r>
            <a:r>
              <a:rPr lang="en-GB" dirty="0" err="1" smtClean="0"/>
              <a:t>adlet</a:t>
            </a:r>
            <a:r>
              <a:rPr lang="en-GB" dirty="0" smtClean="0"/>
              <a:t> posting</a:t>
            </a:r>
          </a:p>
          <a:p>
            <a:pPr lvl="1"/>
            <a:r>
              <a:rPr lang="en-GB" dirty="0" smtClean="0"/>
              <a:t>10 mins- review of previous week’s postings</a:t>
            </a:r>
          </a:p>
          <a:p>
            <a:pPr lvl="1"/>
            <a:r>
              <a:rPr lang="en-GB" dirty="0" smtClean="0"/>
              <a:t>10 mins – discussion of paper</a:t>
            </a:r>
          </a:p>
          <a:p>
            <a:pPr lvl="1"/>
            <a:r>
              <a:rPr lang="en-GB" dirty="0" smtClean="0"/>
              <a:t>30 mins – </a:t>
            </a:r>
            <a:r>
              <a:rPr lang="en-GB" dirty="0" err="1"/>
              <a:t>P</a:t>
            </a:r>
            <a:r>
              <a:rPr lang="en-GB" dirty="0" err="1" smtClean="0"/>
              <a:t>adlet</a:t>
            </a:r>
            <a:r>
              <a:rPr lang="en-GB" dirty="0" smtClean="0"/>
              <a:t> posting</a:t>
            </a:r>
          </a:p>
          <a:p>
            <a:pPr marL="457200" lvl="1" indent="0">
              <a:buNone/>
            </a:pPr>
            <a:endParaRPr lang="en-GB" dirty="0" smtClean="0"/>
          </a:p>
          <a:p>
            <a:pPr marL="457200" lvl="1" indent="0">
              <a:buNone/>
            </a:pPr>
            <a:r>
              <a:rPr lang="en-GB" sz="2600" dirty="0" smtClean="0"/>
              <a:t>Bigger </a:t>
            </a:r>
            <a:r>
              <a:rPr lang="en-GB" sz="2600" dirty="0"/>
              <a:t>challenges!</a:t>
            </a:r>
          </a:p>
          <a:p>
            <a:pPr marL="457200" lvl="1" indent="0">
              <a:buNone/>
            </a:pPr>
            <a:endParaRPr lang="en-GB" dirty="0" smtClean="0"/>
          </a:p>
        </p:txBody>
      </p:sp>
    </p:spTree>
    <p:extLst>
      <p:ext uri="{BB962C8B-B14F-4D97-AF65-F5344CB8AC3E}">
        <p14:creationId xmlns:p14="http://schemas.microsoft.com/office/powerpoint/2010/main" val="42350851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en-GB" dirty="0" smtClean="0"/>
              <a:t>The Student Perspective</a:t>
            </a:r>
            <a:endParaRPr lang="en-GB" dirty="0"/>
          </a:p>
        </p:txBody>
      </p:sp>
      <p:sp>
        <p:nvSpPr>
          <p:cNvPr id="7" name="Subtitle 6"/>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val="224677088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7679" y="6287590"/>
            <a:ext cx="5521235" cy="459644"/>
          </a:xfrm>
        </p:spPr>
        <p:txBody>
          <a:bodyPr>
            <a:noAutofit/>
          </a:bodyPr>
          <a:lstStyle/>
          <a:p>
            <a:r>
              <a:rPr lang="en-US" sz="2800" dirty="0" smtClean="0"/>
              <a:t>My </a:t>
            </a:r>
            <a:r>
              <a:rPr lang="en-US" sz="2800" dirty="0" smtClean="0"/>
              <a:t>experience: Narella Minns</a:t>
            </a:r>
            <a:endParaRPr lang="en-US" sz="2800" dirty="0"/>
          </a:p>
        </p:txBody>
      </p:sp>
      <p:pic>
        <p:nvPicPr>
          <p:cNvPr id="5" name="Content Placeholder 4" descr="Padlet.tiff"/>
          <p:cNvPicPr>
            <a:picLocks noGrp="1" noChangeAspect="1"/>
          </p:cNvPicPr>
          <p:nvPr>
            <p:ph idx="1"/>
          </p:nvPr>
        </p:nvPicPr>
        <p:blipFill>
          <a:blip r:embed="rId3">
            <a:extLst>
              <a:ext uri="{28A0092B-C50C-407E-A947-70E740481C1C}">
                <a14:useLocalDpi xmlns:a14="http://schemas.microsoft.com/office/drawing/2010/main" val="0"/>
              </a:ext>
            </a:extLst>
          </a:blip>
          <a:srcRect t="6364" b="6364"/>
          <a:stretch>
            <a:fillRect/>
          </a:stretch>
        </p:blipFill>
        <p:spPr>
          <a:xfrm>
            <a:off x="348342" y="0"/>
            <a:ext cx="11260184" cy="6141918"/>
          </a:xfrm>
        </p:spPr>
      </p:pic>
      <p:sp>
        <p:nvSpPr>
          <p:cNvPr id="3" name="TextBox 2"/>
          <p:cNvSpPr txBox="1"/>
          <p:nvPr/>
        </p:nvSpPr>
        <p:spPr>
          <a:xfrm>
            <a:off x="6008915" y="6287590"/>
            <a:ext cx="5817326" cy="369332"/>
          </a:xfrm>
          <a:prstGeom prst="rect">
            <a:avLst/>
          </a:prstGeom>
          <a:noFill/>
        </p:spPr>
        <p:txBody>
          <a:bodyPr wrap="square" rtlCol="0">
            <a:spAutoFit/>
          </a:bodyPr>
          <a:lstStyle/>
          <a:p>
            <a:r>
              <a:rPr lang="en-GB" dirty="0" smtClean="0"/>
              <a:t>Inclusion and engagement via technology and time</a:t>
            </a:r>
            <a:endParaRPr lang="en-GB" dirty="0"/>
          </a:p>
        </p:txBody>
      </p:sp>
    </p:spTree>
    <p:extLst>
      <p:ext uri="{BB962C8B-B14F-4D97-AF65-F5344CB8AC3E}">
        <p14:creationId xmlns:p14="http://schemas.microsoft.com/office/powerpoint/2010/main" val="7323349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162"/>
          <p:cNvSpPr txBox="1">
            <a:spLocks noGrp="1"/>
          </p:cNvSpPr>
          <p:nvPr/>
        </p:nvSpPr>
        <p:spPr>
          <a:xfrm>
            <a:off x="1378351" y="4624250"/>
            <a:ext cx="10282426" cy="947799"/>
          </a:xfrm>
          <a:prstGeom prst="rect">
            <a:avLst/>
          </a:prstGeom>
          <a:noFill/>
          <a:ln>
            <a:noFill/>
          </a:ln>
        </p:spPr>
        <p:txBody>
          <a:bodyPr lIns="91425" tIns="91425" rIns="91425" bIns="91425" anchor="b"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262626"/>
              </a:buClr>
              <a:buFont typeface="Impact"/>
              <a:buNone/>
              <a:defRPr sz="5400" b="0" i="0" u="none" strike="noStrike" cap="none">
                <a:solidFill>
                  <a:srgbClr val="262626"/>
                </a:solidFill>
                <a:latin typeface="Impact"/>
                <a:ea typeface="Impact"/>
                <a:cs typeface="Impact"/>
                <a:sym typeface="Impact"/>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pPr lvl="0">
              <a:spcBef>
                <a:spcPts val="0"/>
              </a:spcBef>
              <a:buNone/>
            </a:pPr>
            <a:r>
              <a:rPr lang="en-GB" sz="2800" dirty="0" smtClean="0">
                <a:latin typeface="Arial" panose="020B0604020202020204" pitchFamily="34" charset="0"/>
                <a:cs typeface="Arial" panose="020B0604020202020204" pitchFamily="34" charset="0"/>
              </a:rPr>
              <a:t>My Experience as an E.U. student: Alexandru Cristiean</a:t>
            </a:r>
            <a:endParaRPr lang="en-GB" sz="2800" dirty="0">
              <a:latin typeface="Arial" panose="020B0604020202020204" pitchFamily="34" charset="0"/>
              <a:cs typeface="Arial" panose="020B0604020202020204" pitchFamily="34" charset="0"/>
            </a:endParaRPr>
          </a:p>
        </p:txBody>
      </p:sp>
      <p:sp>
        <p:nvSpPr>
          <p:cNvPr id="5" name="Shape 163"/>
          <p:cNvSpPr txBox="1">
            <a:spLocks noGrp="1"/>
          </p:cNvSpPr>
          <p:nvPr/>
        </p:nvSpPr>
        <p:spPr>
          <a:xfrm>
            <a:off x="5693434" y="1060866"/>
            <a:ext cx="4594800" cy="3086100"/>
          </a:xfrm>
          <a:prstGeom prst="rect">
            <a:avLst/>
          </a:prstGeom>
          <a:noFill/>
          <a:ln>
            <a:noFill/>
          </a:ln>
        </p:spPr>
        <p:txBody>
          <a:bodyPr lIns="91425" tIns="91425" rIns="91425" bIns="91425" anchor="ctr" anchorCtr="0">
            <a:noAutofit/>
          </a:bodyPr>
          <a:lstStyle>
            <a:defPPr marR="0" lvl="0" algn="l" rtl="0">
              <a:lnSpc>
                <a:spcPct val="100000"/>
              </a:lnSpc>
              <a:spcBef>
                <a:spcPts val="0"/>
              </a:spcBef>
              <a:spcAft>
                <a:spcPts val="0"/>
              </a:spcAft>
            </a:defPPr>
            <a:lvl1pPr marL="274320" marR="0" lvl="0" indent="-121920" algn="l" rtl="0">
              <a:lnSpc>
                <a:spcPct val="100000"/>
              </a:lnSpc>
              <a:spcBef>
                <a:spcPts val="480"/>
              </a:spcBef>
              <a:spcAft>
                <a:spcPts val="0"/>
              </a:spcAft>
              <a:buClr>
                <a:schemeClr val="accent1"/>
              </a:buClr>
              <a:buSzPct val="100000"/>
              <a:buFont typeface="Arial"/>
              <a:buChar char="•"/>
              <a:defRPr sz="2400" b="0" i="0" u="none" strike="noStrike" cap="none">
                <a:solidFill>
                  <a:schemeClr val="dk2"/>
                </a:solidFill>
                <a:latin typeface="Times New Roman"/>
                <a:ea typeface="Times New Roman"/>
                <a:cs typeface="Times New Roman"/>
                <a:sym typeface="Times New Roman"/>
              </a:defRPr>
            </a:lvl1pPr>
            <a:lvl2pPr marL="594360" marR="0" lvl="1" indent="-137159" algn="l" rtl="0">
              <a:lnSpc>
                <a:spcPct val="100000"/>
              </a:lnSpc>
              <a:spcBef>
                <a:spcPts val="440"/>
              </a:spcBef>
              <a:spcAft>
                <a:spcPts val="0"/>
              </a:spcAft>
              <a:buClr>
                <a:schemeClr val="accent1"/>
              </a:buClr>
              <a:buSzPct val="100000"/>
              <a:buFont typeface="Arial"/>
              <a:buChar char="•"/>
              <a:defRPr sz="2200" b="0" i="0" u="none" strike="noStrike" cap="none">
                <a:solidFill>
                  <a:schemeClr val="dk2"/>
                </a:solidFill>
                <a:latin typeface="Times New Roman"/>
                <a:ea typeface="Times New Roman"/>
                <a:cs typeface="Times New Roman"/>
                <a:sym typeface="Times New Roman"/>
              </a:defRPr>
            </a:lvl2pPr>
            <a:lvl3pPr marL="868680" marR="0" lvl="2" indent="-106680" algn="l" rtl="0">
              <a:lnSpc>
                <a:spcPct val="100000"/>
              </a:lnSpc>
              <a:spcBef>
                <a:spcPts val="400"/>
              </a:spcBef>
              <a:spcAft>
                <a:spcPts val="0"/>
              </a:spcAft>
              <a:buClr>
                <a:schemeClr val="accent1"/>
              </a:buClr>
              <a:buSzPct val="100000"/>
              <a:buFont typeface="Arial"/>
              <a:buChar char="•"/>
              <a:defRPr sz="2000" b="0" i="0" u="none" strike="noStrike" cap="none">
                <a:solidFill>
                  <a:schemeClr val="dk2"/>
                </a:solidFill>
                <a:latin typeface="Times New Roman"/>
                <a:ea typeface="Times New Roman"/>
                <a:cs typeface="Times New Roman"/>
                <a:sym typeface="Times New Roman"/>
              </a:defRPr>
            </a:lvl3pPr>
            <a:lvl4pPr marL="1143000" marR="0" lvl="3" indent="-114300" algn="l" rtl="0">
              <a:lnSpc>
                <a:spcPct val="100000"/>
              </a:lnSpc>
              <a:spcBef>
                <a:spcPts val="360"/>
              </a:spcBef>
              <a:spcAft>
                <a:spcPts val="0"/>
              </a:spcAft>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4pPr>
            <a:lvl5pPr marL="1371600" marR="0" lvl="4" indent="-114300" algn="l" rtl="0">
              <a:lnSpc>
                <a:spcPct val="100000"/>
              </a:lnSpc>
              <a:spcBef>
                <a:spcPts val="360"/>
              </a:spcBef>
              <a:spcAft>
                <a:spcPts val="0"/>
              </a:spcAft>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5pPr>
            <a:lvl6pPr marL="1645920" marR="0" lvl="5" indent="-109220" algn="l" rtl="0">
              <a:lnSpc>
                <a:spcPct val="100000"/>
              </a:lnSpc>
              <a:spcBef>
                <a:spcPts val="400"/>
              </a:spcBef>
              <a:spcAft>
                <a:spcPts val="0"/>
              </a:spcAft>
              <a:buClr>
                <a:schemeClr val="accent1"/>
              </a:buClr>
              <a:buSzPct val="100000"/>
              <a:buFont typeface="Arial"/>
              <a:buChar char="•"/>
              <a:defRPr sz="2000" b="0" i="0" u="none" strike="noStrike" cap="none">
                <a:solidFill>
                  <a:schemeClr val="dk2"/>
                </a:solidFill>
                <a:latin typeface="Times New Roman"/>
                <a:ea typeface="Times New Roman"/>
                <a:cs typeface="Times New Roman"/>
                <a:sym typeface="Times New Roman"/>
              </a:defRPr>
            </a:lvl6pPr>
            <a:lvl7pPr marL="1901951" marR="0" lvl="6" indent="-111251" algn="l" rtl="0">
              <a:lnSpc>
                <a:spcPct val="100000"/>
              </a:lnSpc>
              <a:spcBef>
                <a:spcPts val="400"/>
              </a:spcBef>
              <a:spcAft>
                <a:spcPts val="0"/>
              </a:spcAft>
              <a:buClr>
                <a:schemeClr val="accent1"/>
              </a:buClr>
              <a:buSzPct val="100000"/>
              <a:buFont typeface="Arial"/>
              <a:buChar char="•"/>
              <a:defRPr sz="2000" b="0" i="0" u="none" strike="noStrike" cap="none">
                <a:solidFill>
                  <a:schemeClr val="dk2"/>
                </a:solidFill>
                <a:latin typeface="Times New Roman"/>
                <a:ea typeface="Times New Roman"/>
                <a:cs typeface="Times New Roman"/>
                <a:sym typeface="Times New Roman"/>
              </a:defRPr>
            </a:lvl7pPr>
            <a:lvl8pPr marL="2194560" marR="0" lvl="7" indent="-111760" algn="l" rtl="0">
              <a:lnSpc>
                <a:spcPct val="100000"/>
              </a:lnSpc>
              <a:spcBef>
                <a:spcPts val="400"/>
              </a:spcBef>
              <a:spcAft>
                <a:spcPts val="0"/>
              </a:spcAft>
              <a:buClr>
                <a:schemeClr val="accent1"/>
              </a:buClr>
              <a:buSzPct val="100000"/>
              <a:buFont typeface="Arial"/>
              <a:buChar char="•"/>
              <a:defRPr sz="2000" b="0" i="0" u="none" strike="noStrike" cap="none">
                <a:solidFill>
                  <a:schemeClr val="dk2"/>
                </a:solidFill>
                <a:latin typeface="Times New Roman"/>
                <a:ea typeface="Times New Roman"/>
                <a:cs typeface="Times New Roman"/>
                <a:sym typeface="Times New Roman"/>
              </a:defRPr>
            </a:lvl8pPr>
            <a:lvl9pPr marL="2468880" marR="0" lvl="8" indent="-106679" algn="l" rtl="0">
              <a:lnSpc>
                <a:spcPct val="100000"/>
              </a:lnSpc>
              <a:spcBef>
                <a:spcPts val="400"/>
              </a:spcBef>
              <a:spcAft>
                <a:spcPts val="0"/>
              </a:spcAft>
              <a:buClr>
                <a:schemeClr val="accent1"/>
              </a:buClr>
              <a:buSzPct val="100000"/>
              <a:buFont typeface="Arial"/>
              <a:buChar char="•"/>
              <a:defRPr sz="2000" b="0" i="0" u="none" strike="noStrike" cap="none">
                <a:solidFill>
                  <a:schemeClr val="dk2"/>
                </a:solidFill>
                <a:latin typeface="Times New Roman"/>
                <a:ea typeface="Times New Roman"/>
                <a:cs typeface="Times New Roman"/>
                <a:sym typeface="Times New Roman"/>
              </a:defRPr>
            </a:lvl9pPr>
          </a:lstStyle>
          <a:p>
            <a:pPr marL="571500" lvl="0" indent="-342900" rtl="0">
              <a:spcBef>
                <a:spcPts val="420"/>
              </a:spcBef>
              <a:buFontTx/>
              <a:buChar char="-"/>
            </a:pPr>
            <a:r>
              <a:rPr lang="en-GB" dirty="0">
                <a:latin typeface="Arial" panose="020B0604020202020204" pitchFamily="34" charset="0"/>
                <a:cs typeface="Arial" panose="020B0604020202020204" pitchFamily="34" charset="0"/>
              </a:rPr>
              <a:t>Other commitments</a:t>
            </a:r>
          </a:p>
          <a:p>
            <a:pPr marL="571500" lvl="0" indent="-342900" rtl="0">
              <a:spcBef>
                <a:spcPts val="420"/>
              </a:spcBef>
              <a:buFontTx/>
              <a:buChar char="-"/>
            </a:pPr>
            <a:endParaRPr lang="en-GB" dirty="0">
              <a:latin typeface="Arial" panose="020B0604020202020204" pitchFamily="34" charset="0"/>
              <a:cs typeface="Arial" panose="020B0604020202020204" pitchFamily="34" charset="0"/>
            </a:endParaRPr>
          </a:p>
          <a:p>
            <a:pPr marL="571500" lvl="0" indent="-342900" rtl="0">
              <a:spcBef>
                <a:spcPts val="420"/>
              </a:spcBef>
              <a:buFontTx/>
              <a:buChar char="-"/>
            </a:pPr>
            <a:r>
              <a:rPr lang="en-GB" dirty="0">
                <a:latin typeface="Arial" panose="020B0604020202020204" pitchFamily="34" charset="0"/>
                <a:cs typeface="Arial" panose="020B0604020202020204" pitchFamily="34" charset="0"/>
              </a:rPr>
              <a:t>Lack of Motivation</a:t>
            </a:r>
          </a:p>
        </p:txBody>
      </p:sp>
      <p:sp>
        <p:nvSpPr>
          <p:cNvPr id="6" name="Shape 164"/>
          <p:cNvSpPr txBox="1">
            <a:spLocks noGrp="1"/>
          </p:cNvSpPr>
          <p:nvPr/>
        </p:nvSpPr>
        <p:spPr>
          <a:xfrm>
            <a:off x="1885465" y="356128"/>
            <a:ext cx="3894681" cy="4495577"/>
          </a:xfrm>
          <a:prstGeom prst="rect">
            <a:avLst/>
          </a:prstGeom>
          <a:noFill/>
          <a:ln>
            <a:noFill/>
          </a:ln>
        </p:spPr>
        <p:txBody>
          <a:bodyPr lIns="91425" tIns="91425" rIns="91425" bIns="91425" anchor="ctr" anchorCtr="0">
            <a:noAutofit/>
          </a:bodyPr>
          <a:lstStyle>
            <a:defPPr marR="0" lvl="0" algn="l" rtl="0">
              <a:lnSpc>
                <a:spcPct val="100000"/>
              </a:lnSpc>
              <a:spcBef>
                <a:spcPts val="0"/>
              </a:spcBef>
              <a:spcAft>
                <a:spcPts val="0"/>
              </a:spcAft>
            </a:defPPr>
            <a:lvl1pPr marL="0" marR="0" lvl="0" indent="0" algn="l" rtl="0">
              <a:lnSpc>
                <a:spcPct val="100000"/>
              </a:lnSpc>
              <a:spcBef>
                <a:spcPts val="420"/>
              </a:spcBef>
              <a:spcAft>
                <a:spcPts val="0"/>
              </a:spcAft>
              <a:buClr>
                <a:schemeClr val="accent1"/>
              </a:buClr>
              <a:buSzPct val="100000"/>
              <a:buFont typeface="Arial"/>
              <a:buNone/>
              <a:defRPr sz="2100" b="0" i="0" u="none" strike="noStrike" cap="none">
                <a:solidFill>
                  <a:schemeClr val="dk2"/>
                </a:solidFill>
                <a:latin typeface="Times New Roman"/>
                <a:ea typeface="Times New Roman"/>
                <a:cs typeface="Times New Roman"/>
                <a:sym typeface="Times New Roman"/>
              </a:defRPr>
            </a:lvl1pPr>
            <a:lvl2pPr marL="457200" marR="0" lvl="1" indent="0" algn="l" rtl="0">
              <a:lnSpc>
                <a:spcPct val="100000"/>
              </a:lnSpc>
              <a:spcBef>
                <a:spcPts val="240"/>
              </a:spcBef>
              <a:spcAft>
                <a:spcPts val="0"/>
              </a:spcAft>
              <a:buClr>
                <a:schemeClr val="accent1"/>
              </a:buClr>
              <a:buSzPct val="100000"/>
              <a:buFont typeface="Arial"/>
              <a:buNone/>
              <a:defRPr sz="1200" b="0" i="0" u="none" strike="noStrike" cap="none">
                <a:solidFill>
                  <a:schemeClr val="dk2"/>
                </a:solidFill>
                <a:latin typeface="Times New Roman"/>
                <a:ea typeface="Times New Roman"/>
                <a:cs typeface="Times New Roman"/>
                <a:sym typeface="Times New Roman"/>
              </a:defRPr>
            </a:lvl2pPr>
            <a:lvl3pPr marL="914400" marR="0" lvl="2" indent="0" algn="l" rtl="0">
              <a:lnSpc>
                <a:spcPct val="100000"/>
              </a:lnSpc>
              <a:spcBef>
                <a:spcPts val="200"/>
              </a:spcBef>
              <a:spcAft>
                <a:spcPts val="0"/>
              </a:spcAft>
              <a:buClr>
                <a:schemeClr val="accent1"/>
              </a:buClr>
              <a:buSzPct val="100000"/>
              <a:buFont typeface="Arial"/>
              <a:buNone/>
              <a:defRPr sz="1000" b="0" i="0" u="none" strike="noStrike" cap="none">
                <a:solidFill>
                  <a:schemeClr val="dk2"/>
                </a:solidFill>
                <a:latin typeface="Times New Roman"/>
                <a:ea typeface="Times New Roman"/>
                <a:cs typeface="Times New Roman"/>
                <a:sym typeface="Times New Roman"/>
              </a:defRPr>
            </a:lvl3pPr>
            <a:lvl4pPr marL="1371600" marR="0" lvl="3" indent="0" algn="l" rtl="0">
              <a:lnSpc>
                <a:spcPct val="100000"/>
              </a:lnSpc>
              <a:spcBef>
                <a:spcPts val="180"/>
              </a:spcBef>
              <a:spcAft>
                <a:spcPts val="0"/>
              </a:spcAft>
              <a:buClr>
                <a:schemeClr val="accent1"/>
              </a:buClr>
              <a:buSzPct val="100000"/>
              <a:buFont typeface="Arial"/>
              <a:buNone/>
              <a:defRPr sz="900" b="0" i="0" u="none" strike="noStrike" cap="none">
                <a:solidFill>
                  <a:schemeClr val="dk2"/>
                </a:solidFill>
                <a:latin typeface="Times New Roman"/>
                <a:ea typeface="Times New Roman"/>
                <a:cs typeface="Times New Roman"/>
                <a:sym typeface="Times New Roman"/>
              </a:defRPr>
            </a:lvl4pPr>
            <a:lvl5pPr marL="1828800" marR="0" lvl="4" indent="0" algn="l" rtl="0">
              <a:lnSpc>
                <a:spcPct val="100000"/>
              </a:lnSpc>
              <a:spcBef>
                <a:spcPts val="180"/>
              </a:spcBef>
              <a:spcAft>
                <a:spcPts val="0"/>
              </a:spcAft>
              <a:buClr>
                <a:schemeClr val="accent1"/>
              </a:buClr>
              <a:buSzPct val="100000"/>
              <a:buFont typeface="Arial"/>
              <a:buNone/>
              <a:defRPr sz="900" b="0" i="0" u="none" strike="noStrike" cap="none">
                <a:solidFill>
                  <a:schemeClr val="dk2"/>
                </a:solidFill>
                <a:latin typeface="Times New Roman"/>
                <a:ea typeface="Times New Roman"/>
                <a:cs typeface="Times New Roman"/>
                <a:sym typeface="Times New Roman"/>
              </a:defRPr>
            </a:lvl5pPr>
            <a:lvl6pPr marL="2286000" marR="0" lvl="5" indent="0" algn="l" rtl="0">
              <a:lnSpc>
                <a:spcPct val="100000"/>
              </a:lnSpc>
              <a:spcBef>
                <a:spcPts val="180"/>
              </a:spcBef>
              <a:spcAft>
                <a:spcPts val="0"/>
              </a:spcAft>
              <a:buClr>
                <a:schemeClr val="accent1"/>
              </a:buClr>
              <a:buSzPct val="100000"/>
              <a:buFont typeface="Arial"/>
              <a:buNone/>
              <a:defRPr sz="900" b="0" i="0" u="none" strike="noStrike" cap="none">
                <a:solidFill>
                  <a:schemeClr val="dk2"/>
                </a:solidFill>
                <a:latin typeface="Times New Roman"/>
                <a:ea typeface="Times New Roman"/>
                <a:cs typeface="Times New Roman"/>
                <a:sym typeface="Times New Roman"/>
              </a:defRPr>
            </a:lvl6pPr>
            <a:lvl7pPr marL="2743200" marR="0" lvl="6" indent="0" algn="l" rtl="0">
              <a:lnSpc>
                <a:spcPct val="100000"/>
              </a:lnSpc>
              <a:spcBef>
                <a:spcPts val="180"/>
              </a:spcBef>
              <a:spcAft>
                <a:spcPts val="0"/>
              </a:spcAft>
              <a:buClr>
                <a:schemeClr val="accent1"/>
              </a:buClr>
              <a:buSzPct val="100000"/>
              <a:buFont typeface="Arial"/>
              <a:buNone/>
              <a:defRPr sz="900" b="0" i="0" u="none" strike="noStrike" cap="none">
                <a:solidFill>
                  <a:schemeClr val="dk2"/>
                </a:solidFill>
                <a:latin typeface="Times New Roman"/>
                <a:ea typeface="Times New Roman"/>
                <a:cs typeface="Times New Roman"/>
                <a:sym typeface="Times New Roman"/>
              </a:defRPr>
            </a:lvl7pPr>
            <a:lvl8pPr marL="3200400" marR="0" lvl="7" indent="0" algn="l" rtl="0">
              <a:lnSpc>
                <a:spcPct val="100000"/>
              </a:lnSpc>
              <a:spcBef>
                <a:spcPts val="180"/>
              </a:spcBef>
              <a:spcAft>
                <a:spcPts val="0"/>
              </a:spcAft>
              <a:buClr>
                <a:schemeClr val="accent1"/>
              </a:buClr>
              <a:buSzPct val="100000"/>
              <a:buFont typeface="Arial"/>
              <a:buNone/>
              <a:defRPr sz="900" b="0" i="0" u="none" strike="noStrike" cap="none">
                <a:solidFill>
                  <a:schemeClr val="dk2"/>
                </a:solidFill>
                <a:latin typeface="Times New Roman"/>
                <a:ea typeface="Times New Roman"/>
                <a:cs typeface="Times New Roman"/>
                <a:sym typeface="Times New Roman"/>
              </a:defRPr>
            </a:lvl8pPr>
            <a:lvl9pPr marL="3657600" marR="0" lvl="8" indent="0" algn="l" rtl="0">
              <a:lnSpc>
                <a:spcPct val="100000"/>
              </a:lnSpc>
              <a:spcBef>
                <a:spcPts val="180"/>
              </a:spcBef>
              <a:spcAft>
                <a:spcPts val="0"/>
              </a:spcAft>
              <a:buClr>
                <a:schemeClr val="accent1"/>
              </a:buClr>
              <a:buSzPct val="100000"/>
              <a:buFont typeface="Arial"/>
              <a:buNone/>
              <a:defRPr sz="900" b="0" i="0" u="none" strike="noStrike" cap="none">
                <a:solidFill>
                  <a:schemeClr val="dk2"/>
                </a:solidFill>
                <a:latin typeface="Times New Roman"/>
                <a:ea typeface="Times New Roman"/>
                <a:cs typeface="Times New Roman"/>
                <a:sym typeface="Times New Roman"/>
              </a:defRPr>
            </a:lvl9pPr>
          </a:lstStyle>
          <a:p>
            <a:pPr marL="457200" lvl="0" indent="-228600" rtl="0">
              <a:spcBef>
                <a:spcPts val="0"/>
              </a:spcBef>
              <a:buChar char="+"/>
            </a:pPr>
            <a:r>
              <a:rPr lang="en-GB" sz="2400" dirty="0">
                <a:latin typeface="Arial" panose="020B0604020202020204" pitchFamily="34" charset="0"/>
                <a:cs typeface="Arial" panose="020B0604020202020204" pitchFamily="34" charset="0"/>
              </a:rPr>
              <a:t>Social insertion</a:t>
            </a:r>
          </a:p>
          <a:p>
            <a:pPr marL="457200" lvl="0" indent="-228600" rtl="0">
              <a:spcBef>
                <a:spcPts val="0"/>
              </a:spcBef>
              <a:buChar char="+"/>
            </a:pPr>
            <a:endParaRPr lang="en-GB" sz="2400" dirty="0">
              <a:latin typeface="Arial" panose="020B0604020202020204" pitchFamily="34" charset="0"/>
              <a:cs typeface="Arial" panose="020B0604020202020204" pitchFamily="34" charset="0"/>
            </a:endParaRPr>
          </a:p>
          <a:p>
            <a:pPr marL="457200" lvl="0" indent="-228600" rtl="0">
              <a:spcBef>
                <a:spcPts val="0"/>
              </a:spcBef>
              <a:buChar char="+"/>
            </a:pPr>
            <a:r>
              <a:rPr lang="en-GB" sz="2400" dirty="0">
                <a:latin typeface="Arial" panose="020B0604020202020204" pitchFamily="34" charset="0"/>
                <a:cs typeface="Arial" panose="020B0604020202020204" pitchFamily="34" charset="0"/>
              </a:rPr>
              <a:t>Confidence</a:t>
            </a:r>
          </a:p>
          <a:p>
            <a:pPr marL="457200" lvl="0" indent="-228600" rtl="0">
              <a:spcBef>
                <a:spcPts val="0"/>
              </a:spcBef>
              <a:buChar char="+"/>
            </a:pPr>
            <a:endParaRPr lang="en-GB" sz="2400" dirty="0">
              <a:latin typeface="Arial" panose="020B0604020202020204" pitchFamily="34" charset="0"/>
              <a:cs typeface="Arial" panose="020B0604020202020204" pitchFamily="34" charset="0"/>
            </a:endParaRPr>
          </a:p>
          <a:p>
            <a:pPr marL="457200" lvl="0" indent="-228600" rtl="0">
              <a:spcBef>
                <a:spcPts val="0"/>
              </a:spcBef>
              <a:buChar char="+"/>
            </a:pPr>
            <a:r>
              <a:rPr lang="en-GB" sz="2400" dirty="0">
                <a:latin typeface="Arial" panose="020B0604020202020204" pitchFamily="34" charset="0"/>
                <a:cs typeface="Arial" panose="020B0604020202020204" pitchFamily="34" charset="0"/>
              </a:rPr>
              <a:t>Time</a:t>
            </a:r>
          </a:p>
        </p:txBody>
      </p:sp>
      <p:pic>
        <p:nvPicPr>
          <p:cNvPr id="7" name="Shape 165" descr="Image result for fractal gif"/>
          <p:cNvPicPr preferRelativeResize="0"/>
          <p:nvPr/>
        </p:nvPicPr>
        <p:blipFill>
          <a:blip r:embed="rId2">
            <a:alphaModFix/>
          </a:blip>
          <a:stretch>
            <a:fillRect/>
          </a:stretch>
        </p:blipFill>
        <p:spPr>
          <a:xfrm>
            <a:off x="5900003" y="1175912"/>
            <a:ext cx="3196138" cy="3196138"/>
          </a:xfrm>
          <a:prstGeom prst="rect">
            <a:avLst/>
          </a:prstGeom>
          <a:noFill/>
          <a:ln>
            <a:noFill/>
          </a:ln>
        </p:spPr>
      </p:pic>
      <p:pic>
        <p:nvPicPr>
          <p:cNvPr id="8" name="Shape 166" descr="Related image"/>
          <p:cNvPicPr preferRelativeResize="0"/>
          <p:nvPr/>
        </p:nvPicPr>
        <p:blipFill>
          <a:blip r:embed="rId3">
            <a:alphaModFix/>
          </a:blip>
          <a:stretch>
            <a:fillRect/>
          </a:stretch>
        </p:blipFill>
        <p:spPr>
          <a:xfrm>
            <a:off x="1885465" y="1175912"/>
            <a:ext cx="3250002" cy="3193136"/>
          </a:xfrm>
          <a:prstGeom prst="rect">
            <a:avLst/>
          </a:prstGeom>
          <a:noFill/>
          <a:ln>
            <a:noFill/>
          </a:ln>
        </p:spPr>
      </p:pic>
    </p:spTree>
    <p:extLst>
      <p:ext uri="{BB962C8B-B14F-4D97-AF65-F5344CB8AC3E}">
        <p14:creationId xmlns:p14="http://schemas.microsoft.com/office/powerpoint/2010/main" val="909937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xit" presetSubtype="0" fill="hold" nodeType="clickEffect">
                                  <p:stCondLst>
                                    <p:cond delay="0"/>
                                  </p:stCondLst>
                                  <p:childTnLst>
                                    <p:animEffect transition="out" filter="fade">
                                      <p:cBhvr>
                                        <p:cTn id="25" dur="500"/>
                                        <p:tgtEl>
                                          <p:spTgt spid="7"/>
                                        </p:tgtEl>
                                      </p:cBhvr>
                                    </p:animEffect>
                                    <p:set>
                                      <p:cBhvr>
                                        <p:cTn id="26" dur="1" fill="hold">
                                          <p:stCondLst>
                                            <p:cond delay="499"/>
                                          </p:stCondLst>
                                        </p:cTn>
                                        <p:tgtEl>
                                          <p:spTgt spid="7"/>
                                        </p:tgtEl>
                                        <p:attrNameLst>
                                          <p:attrName>style.visibility</p:attrName>
                                        </p:attrNameLst>
                                      </p:cBhvr>
                                      <p:to>
                                        <p:strVal val="hidden"/>
                                      </p:to>
                                    </p:set>
                                  </p:childTnLst>
                                </p:cTn>
                              </p:par>
                            </p:childTnLst>
                          </p:cTn>
                        </p:par>
                        <p:par>
                          <p:cTn id="27" fill="hold">
                            <p:stCondLst>
                              <p:cond delay="500"/>
                            </p:stCondLst>
                            <p:childTnLst>
                              <p:par>
                                <p:cTn id="28" presetID="10" presetClass="entr" presetSubtype="0"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3"/>
          <a:stretch>
            <a:fillRect/>
          </a:stretch>
        </p:blipFill>
        <p:spPr>
          <a:xfrm>
            <a:off x="1459996" y="602009"/>
            <a:ext cx="9594858" cy="5397108"/>
          </a:xfrm>
          <a:prstGeom prst="rect">
            <a:avLst/>
          </a:prstGeom>
        </p:spPr>
      </p:pic>
      <p:sp>
        <p:nvSpPr>
          <p:cNvPr id="5" name="TextBox 4"/>
          <p:cNvSpPr txBox="1"/>
          <p:nvPr/>
        </p:nvSpPr>
        <p:spPr>
          <a:xfrm>
            <a:off x="3692434" y="6287589"/>
            <a:ext cx="4476206" cy="461665"/>
          </a:xfrm>
          <a:prstGeom prst="rect">
            <a:avLst/>
          </a:prstGeom>
          <a:noFill/>
        </p:spPr>
        <p:txBody>
          <a:bodyPr wrap="square" rtlCol="0">
            <a:spAutoFit/>
          </a:bodyPr>
          <a:lstStyle/>
          <a:p>
            <a:pPr algn="ctr"/>
            <a:r>
              <a:rPr lang="en-GB" sz="2400" dirty="0" smtClean="0"/>
              <a:t>Narmeen Mohammed</a:t>
            </a:r>
            <a:endParaRPr lang="en-GB" sz="2400" dirty="0"/>
          </a:p>
        </p:txBody>
      </p:sp>
    </p:spTree>
    <p:extLst>
      <p:ext uri="{BB962C8B-B14F-4D97-AF65-F5344CB8AC3E}">
        <p14:creationId xmlns:p14="http://schemas.microsoft.com/office/powerpoint/2010/main" val="11708143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road ahead…</a:t>
            </a:r>
            <a:br>
              <a:rPr lang="en-GB" dirty="0" smtClean="0"/>
            </a:br>
            <a:r>
              <a:rPr lang="en-GB" dirty="0"/>
              <a:t/>
            </a:r>
            <a:br>
              <a:rPr lang="en-GB" dirty="0"/>
            </a:br>
            <a:endParaRPr lang="en-GB" dirty="0"/>
          </a:p>
        </p:txBody>
      </p:sp>
      <p:sp>
        <p:nvSpPr>
          <p:cNvPr id="3" name="Content Placeholder 2"/>
          <p:cNvSpPr>
            <a:spLocks noGrp="1"/>
          </p:cNvSpPr>
          <p:nvPr>
            <p:ph idx="1"/>
          </p:nvPr>
        </p:nvSpPr>
        <p:spPr/>
        <p:txBody>
          <a:bodyPr/>
          <a:lstStyle/>
          <a:p>
            <a:r>
              <a:rPr lang="en-GB" dirty="0" smtClean="0"/>
              <a:t>Building on the lessons of this term:</a:t>
            </a:r>
          </a:p>
          <a:p>
            <a:pPr lvl="1"/>
            <a:r>
              <a:rPr lang="en-GB" dirty="0" smtClean="0"/>
              <a:t>Empowering students with skill development in Autumn Term</a:t>
            </a:r>
          </a:p>
          <a:p>
            <a:r>
              <a:rPr lang="en-GB" dirty="0" smtClean="0"/>
              <a:t>Broadening the scope of our project:</a:t>
            </a:r>
          </a:p>
          <a:p>
            <a:pPr lvl="1"/>
            <a:r>
              <a:rPr lang="en-GB" dirty="0" smtClean="0"/>
              <a:t>The Psychology Foundation Year Blog</a:t>
            </a:r>
          </a:p>
          <a:p>
            <a:pPr lvl="1"/>
            <a:r>
              <a:rPr lang="en-GB" dirty="0" smtClean="0"/>
              <a:t>Anchor FM </a:t>
            </a:r>
          </a:p>
          <a:p>
            <a:pPr lvl="1"/>
            <a:r>
              <a:rPr lang="en-GB" dirty="0" smtClean="0"/>
              <a:t>The Flipped Learning Workshop at University of Sussex, 06.06.17</a:t>
            </a:r>
          </a:p>
        </p:txBody>
      </p:sp>
      <p:sp>
        <p:nvSpPr>
          <p:cNvPr id="4" name="Text Placeholder 3"/>
          <p:cNvSpPr>
            <a:spLocks noGrp="1"/>
          </p:cNvSpPr>
          <p:nvPr>
            <p:ph type="body" sz="half" idx="2"/>
          </p:nvPr>
        </p:nvSpPr>
        <p:spPr/>
        <p:txBody>
          <a:bodyPr/>
          <a:lstStyle/>
          <a:p>
            <a:endParaRPr lang="en-GB"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3440" y="3159716"/>
            <a:ext cx="4027302" cy="2930020"/>
          </a:xfrm>
          <a:prstGeom prst="rect">
            <a:avLst/>
          </a:prstGeom>
        </p:spPr>
      </p:pic>
    </p:spTree>
    <p:extLst>
      <p:ext uri="{BB962C8B-B14F-4D97-AF65-F5344CB8AC3E}">
        <p14:creationId xmlns:p14="http://schemas.microsoft.com/office/powerpoint/2010/main" val="2910264000"/>
      </p:ext>
    </p:extLst>
  </p:cSld>
  <p:clrMapOvr>
    <a:masterClrMapping/>
  </p:clrMapOvr>
  <p:timing>
    <p:tnLst>
      <p:par>
        <p:cTn id="1" dur="indefinite" restart="never" nodeType="tmRoot"/>
      </p:par>
    </p:tnLst>
  </p:timing>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EDEBE7"/>
      </a:lt2>
      <a:accent1>
        <a:srgbClr val="5FA534"/>
      </a:accent1>
      <a:accent2>
        <a:srgbClr val="DCAB34"/>
      </a:accent2>
      <a:accent3>
        <a:srgbClr val="D26D23"/>
      </a:accent3>
      <a:accent4>
        <a:srgbClr val="972323"/>
      </a:accent4>
      <a:accent5>
        <a:srgbClr val="236797"/>
      </a:accent5>
      <a:accent6>
        <a:srgbClr val="2FB6C6"/>
      </a:accent6>
      <a:hlink>
        <a:srgbClr val="8FC639"/>
      </a:hlink>
      <a:folHlink>
        <a:srgbClr val="E7C272"/>
      </a:folHlink>
    </a:clrScheme>
    <a:fontScheme name="Gallery">
      <a:majorFont>
        <a:latin typeface="Palatino Linotype" panose="020405020505050303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panose="020405020505050303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AC464412-510E-4F2B-8947-A0DDBD02899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262</TotalTime>
  <Words>755</Words>
  <Application>Microsoft Office PowerPoint</Application>
  <PresentationFormat>Widescreen</PresentationFormat>
  <Paragraphs>76</Paragraphs>
  <Slides>12</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Impact</vt:lpstr>
      <vt:lpstr>Palatino Linotype</vt:lpstr>
      <vt:lpstr>Times New Roman</vt:lpstr>
      <vt:lpstr>Gallery</vt:lpstr>
      <vt:lpstr>From “Paddling” to swimming- a new approach to flipped learning in seminars</vt:lpstr>
      <vt:lpstr>“Seminars of old”</vt:lpstr>
      <vt:lpstr>The Padlet Project</vt:lpstr>
      <vt:lpstr>PowerPoint Presentation</vt:lpstr>
      <vt:lpstr>PowerPoint Presentation</vt:lpstr>
      <vt:lpstr>A more inclusive environment?</vt:lpstr>
      <vt:lpstr>Phase 2 of the Padlet Project</vt:lpstr>
      <vt:lpstr>The Student Perspective</vt:lpstr>
      <vt:lpstr>My experience: Narella Minns</vt:lpstr>
      <vt:lpstr>PowerPoint Presentation</vt:lpstr>
      <vt:lpstr>PowerPoint Presentation</vt:lpstr>
      <vt:lpstr>The road ahead…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Wendy Garnham</dc:creator>
  <cp:lastModifiedBy>Wendy Garnham</cp:lastModifiedBy>
  <cp:revision>26</cp:revision>
  <dcterms:created xsi:type="dcterms:W3CDTF">2017-03-27T21:21:43Z</dcterms:created>
  <dcterms:modified xsi:type="dcterms:W3CDTF">2017-03-29T10:42:27Z</dcterms:modified>
</cp:coreProperties>
</file>