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36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6" r:id="rId3"/>
    <p:sldId id="270" r:id="rId4"/>
    <p:sldId id="271" r:id="rId5"/>
    <p:sldId id="312" r:id="rId6"/>
    <p:sldId id="330" r:id="rId7"/>
    <p:sldId id="331" r:id="rId8"/>
    <p:sldId id="311" r:id="rId9"/>
    <p:sldId id="257" r:id="rId10"/>
    <p:sldId id="264" r:id="rId11"/>
    <p:sldId id="313" r:id="rId12"/>
    <p:sldId id="314" r:id="rId13"/>
    <p:sldId id="315" r:id="rId14"/>
    <p:sldId id="316" r:id="rId15"/>
    <p:sldId id="335" r:id="rId16"/>
    <p:sldId id="323" r:id="rId17"/>
    <p:sldId id="317" r:id="rId18"/>
    <p:sldId id="318" r:id="rId19"/>
    <p:sldId id="324" r:id="rId20"/>
    <p:sldId id="325" r:id="rId21"/>
    <p:sldId id="326" r:id="rId22"/>
    <p:sldId id="334" r:id="rId23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7B7D065-66B4-417C-B3C6-5A3BC87FD769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74788CF-30A9-4E63-998F-EC93EAFC33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134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E7DA67D2-D672-426C-A8CD-AFA2D6AE5CEC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D9FDB30-F294-482C-9501-7B07A805B9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39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FDB30-F294-482C-9501-7B07A805B9A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66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FDB30-F294-482C-9501-7B07A805B9AE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592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C1C5F-898B-4EFB-BAC9-2922EBFBAE4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54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66B2F4-B676-4EE4-80ED-5A8DE745928E}" type="datetimeFigureOut">
              <a:rPr lang="en-GB" smtClean="0"/>
              <a:t>21/07/2016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73CCF49-1118-4652-825C-23BCF57227D6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284984"/>
            <a:ext cx="7200800" cy="3456384"/>
          </a:xfrm>
        </p:spPr>
        <p:txBody>
          <a:bodyPr>
            <a:normAutofit/>
          </a:bodyPr>
          <a:lstStyle/>
          <a:p>
            <a:pPr algn="l"/>
            <a:endParaRPr lang="en-GB" sz="2800" b="1" dirty="0" smtClean="0"/>
          </a:p>
          <a:p>
            <a:pPr algn="r"/>
            <a:endParaRPr lang="en-GB" sz="2400" b="1" dirty="0" smtClean="0">
              <a:solidFill>
                <a:srgbClr val="002060"/>
              </a:solidFill>
            </a:endParaRPr>
          </a:p>
          <a:p>
            <a:pPr algn="r"/>
            <a:r>
              <a:rPr lang="en-GB" sz="2400" b="1" dirty="0" smtClean="0">
                <a:solidFill>
                  <a:srgbClr val="002060"/>
                </a:solidFill>
              </a:rPr>
              <a:t>© Alan Bullock</a:t>
            </a:r>
          </a:p>
          <a:p>
            <a:pPr algn="r"/>
            <a:r>
              <a:rPr lang="en-GB" sz="2400" b="1" dirty="0" smtClean="0">
                <a:solidFill>
                  <a:srgbClr val="002060"/>
                </a:solidFill>
              </a:rPr>
              <a:t>Freelance Careers Consultant </a:t>
            </a:r>
          </a:p>
          <a:p>
            <a:pPr algn="r"/>
            <a:r>
              <a:rPr lang="en-GB" sz="2400" b="1" dirty="0" smtClean="0">
                <a:solidFill>
                  <a:srgbClr val="002060"/>
                </a:solidFill>
              </a:rPr>
              <a:t>for University of Sussex conference</a:t>
            </a:r>
          </a:p>
          <a:p>
            <a:pPr algn="r"/>
            <a:r>
              <a:rPr lang="en-GB" sz="2400" b="1" dirty="0" smtClean="0">
                <a:solidFill>
                  <a:srgbClr val="002060"/>
                </a:solidFill>
              </a:rPr>
              <a:t> June 2015</a:t>
            </a:r>
          </a:p>
          <a:p>
            <a:pPr algn="r"/>
            <a:r>
              <a:rPr lang="en-GB" sz="2400" b="1" smtClean="0">
                <a:solidFill>
                  <a:srgbClr val="002060"/>
                </a:solidFill>
              </a:rPr>
              <a:t>alanbullockcareers.com</a:t>
            </a:r>
            <a:endParaRPr lang="en-GB" sz="2400" b="1" dirty="0" smtClean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endParaRPr lang="en-GB" sz="1800" dirty="0" smtClean="0"/>
          </a:p>
          <a:p>
            <a:endParaRPr lang="en-GB" sz="18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8496944" cy="3384376"/>
          </a:xfrm>
        </p:spPr>
        <p:txBody>
          <a:bodyPr>
            <a:normAutofit/>
          </a:bodyPr>
          <a:lstStyle/>
          <a:p>
            <a:r>
              <a:rPr lang="en-GB" sz="4400" b="1" dirty="0" smtClean="0"/>
              <a:t> PRACTICAL APPROACHES TO INSPIRING CONFUSED STUDENTS</a:t>
            </a:r>
            <a:endParaRPr lang="en-GB" sz="4400" b="1" dirty="0"/>
          </a:p>
        </p:txBody>
      </p:sp>
      <p:pic>
        <p:nvPicPr>
          <p:cNvPr id="1026" name="Picture 2" descr="C:\Users\Alan\Pictures\AB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085184"/>
            <a:ext cx="1368152" cy="12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6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282154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</a:rPr>
              <a:t>WEB-BASED AND </a:t>
            </a:r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/>
            </a:r>
            <a:b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PSYCHOMETRIC SOLUTIONS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sz="quarter" idx="1"/>
          </p:nvPr>
        </p:nvSpPr>
        <p:spPr>
          <a:xfrm>
            <a:off x="467544" y="1700808"/>
            <a:ext cx="8280920" cy="4824536"/>
          </a:xfrm>
        </p:spPr>
        <p:txBody>
          <a:bodyPr>
            <a:normAutofit lnSpcReduction="10000"/>
          </a:bodyPr>
          <a:lstStyle/>
          <a:p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 contacted 50 careers colleagues last year to ask:</a:t>
            </a:r>
          </a:p>
          <a:p>
            <a:pPr marL="0" indent="0">
              <a:buNone/>
            </a:pPr>
            <a:endParaRPr lang="en-GB" sz="10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“What </a:t>
            </a: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psychometric </a:t>
            </a:r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or web-based products do </a:t>
            </a: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you feel are </a:t>
            </a:r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genuinely effective </a:t>
            </a: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as a tool to inspire 'don't know' students - whether for students doing it alone, or as part of a programme or with </a:t>
            </a:r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your guidance?”</a:t>
            </a:r>
          </a:p>
          <a:p>
            <a:pPr marL="0" indent="0">
              <a:buNone/>
            </a:pPr>
            <a:endParaRPr lang="en-GB" sz="10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Result: my unofficial league table based on: </a:t>
            </a:r>
          </a:p>
          <a:p>
            <a:pPr marL="0" indent="0" algn="ctr">
              <a:buNone/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3 = Brilliant</a:t>
            </a:r>
          </a:p>
          <a:p>
            <a:pPr marL="0" indent="0" algn="ctr">
              <a:buNone/>
            </a:pPr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2 = Very Helpful</a:t>
            </a:r>
          </a:p>
          <a:p>
            <a:pPr marL="0" indent="0" algn="ctr">
              <a:buNone/>
            </a:pPr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1 = Helpful</a:t>
            </a:r>
          </a:p>
        </p:txBody>
      </p:sp>
    </p:spTree>
    <p:extLst>
      <p:ext uri="{BB962C8B-B14F-4D97-AF65-F5344CB8AC3E}">
        <p14:creationId xmlns:p14="http://schemas.microsoft.com/office/powerpoint/2010/main" val="349107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19675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b="1" dirty="0" smtClean="0">
                <a:solidFill>
                  <a:srgbClr val="C00000"/>
                </a:solidFill>
              </a:rPr>
              <a:t/>
            </a:r>
            <a:br>
              <a:rPr lang="en-GB" sz="2400" b="1" dirty="0" smtClean="0">
                <a:solidFill>
                  <a:srgbClr val="C00000"/>
                </a:solidFill>
              </a:rPr>
            </a:br>
            <a:r>
              <a:rPr lang="en-GB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MY </a:t>
            </a:r>
            <a:r>
              <a:rPr lang="en-GB" sz="3600" b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VERY</a:t>
            </a:r>
            <a:r>
              <a:rPr lang="en-GB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UNOFFICIAL 2014 LEAGUE TABLE!</a:t>
            </a:r>
            <a:br>
              <a:rPr lang="en-GB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(FOR WEB-BASED / PSYCHOMETRIC PRODUCTS)</a:t>
            </a:r>
            <a:endParaRPr lang="en-GB" sz="36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4680520" cy="48245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3600" b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PREMIERSHIP</a:t>
            </a:r>
            <a:r>
              <a:rPr lang="en-GB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endParaRPr lang="en-GB" sz="2200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 smtClean="0">
                <a:latin typeface="Calibri" panose="020F0502020204030204" pitchFamily="34" charset="0"/>
              </a:rPr>
              <a:t>32   </a:t>
            </a:r>
            <a:r>
              <a:rPr lang="en-GB" sz="3600" b="1" u="sng" dirty="0" err="1" smtClean="0">
                <a:latin typeface="Calibri" panose="020F0502020204030204" pitchFamily="34" charset="0"/>
              </a:rPr>
              <a:t>i</a:t>
            </a:r>
            <a:r>
              <a:rPr lang="en-GB" sz="3600" b="1" u="sng" dirty="0" smtClean="0">
                <a:latin typeface="Calibri" panose="020F0502020204030204" pitchFamily="34" charset="0"/>
              </a:rPr>
              <a:t>-could</a:t>
            </a:r>
            <a:r>
              <a:rPr lang="en-GB" sz="3600" b="1" dirty="0" smtClean="0">
                <a:latin typeface="Calibri" panose="020F0502020204030204" pitchFamily="34" charset="0"/>
              </a:rPr>
              <a:t> (esp. the Buzz Test)</a:t>
            </a:r>
          </a:p>
          <a:p>
            <a:pPr marL="0" indent="0">
              <a:buNone/>
            </a:pPr>
            <a:endParaRPr lang="en-GB" sz="3600" b="1" u="sng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 smtClean="0">
                <a:latin typeface="Calibri" panose="020F0502020204030204" pitchFamily="34" charset="0"/>
              </a:rPr>
              <a:t>26   </a:t>
            </a:r>
            <a:r>
              <a:rPr lang="en-GB" sz="3600" b="1" dirty="0" err="1" smtClean="0">
                <a:latin typeface="Calibri" panose="020F0502020204030204" pitchFamily="34" charset="0"/>
              </a:rPr>
              <a:t>Morrisby</a:t>
            </a:r>
            <a:r>
              <a:rPr lang="en-GB" sz="3600" b="1" dirty="0" smtClean="0">
                <a:latin typeface="Calibri" panose="020F0502020204030204" pitchFamily="34" charset="0"/>
              </a:rPr>
              <a:t> Profile</a:t>
            </a:r>
          </a:p>
          <a:p>
            <a:pPr marL="0" indent="0">
              <a:buNone/>
            </a:pPr>
            <a:endParaRPr lang="en-GB" sz="36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 smtClean="0">
                <a:latin typeface="Calibri" panose="020F0502020204030204" pitchFamily="34" charset="0"/>
              </a:rPr>
              <a:t>22   Fast Tomato</a:t>
            </a:r>
          </a:p>
          <a:p>
            <a:pPr marL="0" indent="0">
              <a:buNone/>
            </a:pPr>
            <a:endParaRPr lang="en-GB" sz="3600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 smtClean="0">
                <a:latin typeface="Calibri" panose="020F0502020204030204" pitchFamily="34" charset="0"/>
              </a:rPr>
              <a:t>19   </a:t>
            </a:r>
            <a:r>
              <a:rPr lang="en-GB" sz="3600" b="1" u="sng" dirty="0" smtClean="0">
                <a:latin typeface="Calibri" panose="020F0502020204030204" pitchFamily="34" charset="0"/>
              </a:rPr>
              <a:t>NCS website</a:t>
            </a:r>
            <a:r>
              <a:rPr lang="en-GB" sz="3600" b="1" dirty="0" smtClean="0"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     </a:t>
            </a:r>
            <a:r>
              <a:rPr lang="en-GB" b="1" dirty="0" smtClean="0">
                <a:latin typeface="Calibri" panose="020F0502020204030204" pitchFamily="34" charset="0"/>
              </a:rPr>
              <a:t>(esp. Skills Health Check/Job Profiles)</a:t>
            </a:r>
          </a:p>
          <a:p>
            <a:pPr marL="0" indent="0">
              <a:buNone/>
            </a:pPr>
            <a:endParaRPr lang="en-GB" sz="29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17   </a:t>
            </a:r>
            <a:r>
              <a:rPr lang="en-GB" sz="3600" b="1" u="sng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UKCourseFinder</a:t>
            </a:r>
            <a:endParaRPr lang="en-GB" sz="3600" b="1" u="sng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6500" b="1" u="sng" dirty="0" smtClean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900" b="1" i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Those underlined are free resources</a:t>
            </a:r>
            <a:endParaRPr lang="en-GB" sz="2900" b="1" i="1" u="sng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 smtClean="0">
                <a:latin typeface="Calibri" panose="020F0502020204030204" pitchFamily="34" charset="0"/>
              </a:rPr>
              <a:t>    </a:t>
            </a:r>
            <a:endParaRPr lang="en-GB" sz="3600" b="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2000" b="0" dirty="0" smtClean="0"/>
          </a:p>
          <a:p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04048" y="1556792"/>
            <a:ext cx="3744416" cy="50405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3300" b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SECOND DIVISION</a:t>
            </a:r>
            <a:r>
              <a:rPr lang="en-GB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:</a:t>
            </a:r>
            <a:endParaRPr lang="en-GB" sz="3300" b="1" u="sng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2800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11   U-Explore</a:t>
            </a:r>
            <a:endParaRPr lang="en-GB" sz="33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300" b="1" dirty="0">
                <a:latin typeface="Calibri" panose="020F0502020204030204" pitchFamily="34" charset="0"/>
              </a:rPr>
              <a:t>10  </a:t>
            </a:r>
            <a:r>
              <a:rPr lang="en-GB" sz="3300" b="1" dirty="0" smtClean="0">
                <a:latin typeface="Calibri" panose="020F0502020204030204" pitchFamily="34" charset="0"/>
              </a:rPr>
              <a:t> Kudos</a:t>
            </a:r>
            <a:endParaRPr lang="en-GB" sz="33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300" b="1" dirty="0">
                <a:latin typeface="Calibri" panose="020F0502020204030204" pitchFamily="34" charset="0"/>
              </a:rPr>
              <a:t> </a:t>
            </a:r>
            <a:r>
              <a:rPr lang="en-GB" sz="3300" b="1" dirty="0" smtClean="0">
                <a:latin typeface="Calibri" panose="020F0502020204030204" pitchFamily="34" charset="0"/>
              </a:rPr>
              <a:t>9    Higher </a:t>
            </a:r>
            <a:r>
              <a:rPr lang="en-GB" sz="3300" b="1" dirty="0">
                <a:latin typeface="Calibri" panose="020F0502020204030204" pitchFamily="34" charset="0"/>
              </a:rPr>
              <a:t>Ideas</a:t>
            </a:r>
          </a:p>
          <a:p>
            <a:pPr marL="0" indent="0">
              <a:buNone/>
            </a:pPr>
            <a:r>
              <a:rPr lang="en-GB" sz="3300" b="1" dirty="0">
                <a:latin typeface="Calibri" panose="020F0502020204030204" pitchFamily="34" charset="0"/>
              </a:rPr>
              <a:t> </a:t>
            </a:r>
            <a:r>
              <a:rPr lang="en-GB" sz="3300" b="1" dirty="0" smtClean="0">
                <a:latin typeface="Calibri" panose="020F0502020204030204" pitchFamily="34" charset="0"/>
              </a:rPr>
              <a:t>9    Pathfinder </a:t>
            </a:r>
            <a:r>
              <a:rPr lang="en-GB" sz="3300" b="1" dirty="0">
                <a:latin typeface="Calibri" panose="020F0502020204030204" pitchFamily="34" charset="0"/>
              </a:rPr>
              <a:t>Live</a:t>
            </a:r>
          </a:p>
          <a:p>
            <a:pPr marL="0" indent="0">
              <a:buNone/>
            </a:pPr>
            <a:r>
              <a:rPr lang="en-GB" sz="3300" b="1" dirty="0">
                <a:latin typeface="Calibri" panose="020F0502020204030204" pitchFamily="34" charset="0"/>
              </a:rPr>
              <a:t> </a:t>
            </a:r>
            <a:r>
              <a:rPr lang="en-GB" sz="3300" b="1" dirty="0" smtClean="0">
                <a:latin typeface="Calibri" panose="020F0502020204030204" pitchFamily="34" charset="0"/>
              </a:rPr>
              <a:t>9    </a:t>
            </a:r>
            <a:r>
              <a:rPr lang="en-GB" sz="3300" b="1" u="sng" dirty="0" smtClean="0">
                <a:latin typeface="Calibri" panose="020F0502020204030204" pitchFamily="34" charset="0"/>
              </a:rPr>
              <a:t>prospects.ac.uk</a:t>
            </a:r>
            <a:r>
              <a:rPr lang="en-GB" sz="3300" b="1" dirty="0" smtClean="0"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GB" b="1" dirty="0">
                <a:latin typeface="Calibri" panose="020F0502020204030204" pitchFamily="34" charset="0"/>
              </a:rPr>
              <a:t> </a:t>
            </a:r>
            <a:r>
              <a:rPr lang="en-GB" b="1" dirty="0" smtClean="0">
                <a:latin typeface="Calibri" panose="020F0502020204030204" pitchFamily="34" charset="0"/>
              </a:rPr>
              <a:t>        (esp. </a:t>
            </a:r>
            <a:r>
              <a:rPr lang="en-GB" b="1" dirty="0">
                <a:latin typeface="Calibri" panose="020F0502020204030204" pitchFamily="34" charset="0"/>
              </a:rPr>
              <a:t>Options with </a:t>
            </a:r>
            <a:r>
              <a:rPr lang="en-GB" b="1" dirty="0" smtClean="0">
                <a:latin typeface="Calibri" panose="020F0502020204030204" pitchFamily="34" charset="0"/>
              </a:rPr>
              <a:t>my subject</a:t>
            </a:r>
            <a:r>
              <a:rPr lang="en-GB" b="1" dirty="0"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GB" b="1" dirty="0">
                <a:latin typeface="Calibri" panose="020F0502020204030204" pitchFamily="34" charset="0"/>
              </a:rPr>
              <a:t> </a:t>
            </a:r>
            <a:r>
              <a:rPr lang="en-GB" sz="3300" b="1" dirty="0" smtClean="0">
                <a:latin typeface="Calibri" panose="020F0502020204030204" pitchFamily="34" charset="0"/>
              </a:rPr>
              <a:t>9    Adult </a:t>
            </a:r>
            <a:r>
              <a:rPr lang="en-GB" sz="3300" b="1" dirty="0">
                <a:latin typeface="Calibri" panose="020F0502020204030204" pitchFamily="34" charset="0"/>
              </a:rPr>
              <a:t>Directions</a:t>
            </a:r>
          </a:p>
          <a:p>
            <a:pPr marL="0" indent="0">
              <a:buNone/>
            </a:pPr>
            <a:r>
              <a:rPr lang="en-GB" sz="3300" b="1" dirty="0">
                <a:latin typeface="Calibri" panose="020F0502020204030204" pitchFamily="34" charset="0"/>
              </a:rPr>
              <a:t> </a:t>
            </a:r>
            <a:r>
              <a:rPr lang="en-GB" sz="3300" b="1" dirty="0" smtClean="0">
                <a:latin typeface="Calibri" panose="020F0502020204030204" pitchFamily="34" charset="0"/>
              </a:rPr>
              <a:t>8    </a:t>
            </a:r>
            <a:r>
              <a:rPr lang="en-GB" sz="33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Which</a:t>
            </a:r>
            <a:r>
              <a:rPr lang="en-GB" sz="33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? University</a:t>
            </a:r>
            <a:endParaRPr lang="en-GB" sz="33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5    </a:t>
            </a:r>
            <a:r>
              <a:rPr lang="en-GB" sz="3300" b="1" u="sng" dirty="0" smtClean="0">
                <a:latin typeface="Calibri" panose="020F0502020204030204" pitchFamily="34" charset="0"/>
              </a:rPr>
              <a:t>BestCourse4me</a:t>
            </a:r>
            <a:endParaRPr lang="en-GB" sz="33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5    Thomas International</a:t>
            </a: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4    Adult Directions</a:t>
            </a: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4    Centigrade</a:t>
            </a: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4    E-Clips Online</a:t>
            </a:r>
          </a:p>
          <a:p>
            <a:pPr marL="0" indent="0">
              <a:buNone/>
            </a:pPr>
            <a:r>
              <a:rPr lang="en-GB" sz="3300" b="1" dirty="0" smtClean="0">
                <a:latin typeface="Calibri" panose="020F0502020204030204" pitchFamily="34" charset="0"/>
              </a:rPr>
              <a:t> 4    </a:t>
            </a:r>
            <a:r>
              <a:rPr lang="en-GB" sz="3300" b="1" u="sng" dirty="0" smtClean="0">
                <a:latin typeface="Calibri" panose="020F0502020204030204" pitchFamily="34" charset="0"/>
              </a:rPr>
              <a:t>notgoingtouni.com</a:t>
            </a:r>
            <a:endParaRPr lang="en-GB" sz="3300" b="1" u="sng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b="1" dirty="0" smtClean="0">
                <a:latin typeface="Calibri" panose="020F0502020204030204" pitchFamily="34" charset="0"/>
              </a:rPr>
              <a:t> </a:t>
            </a:r>
            <a:r>
              <a:rPr lang="en-GB" sz="3300" b="1" dirty="0" smtClean="0">
                <a:latin typeface="Calibri" panose="020F0502020204030204" pitchFamily="34" charset="0"/>
              </a:rPr>
              <a:t>4    </a:t>
            </a:r>
            <a:r>
              <a:rPr lang="en-GB" sz="3300" b="1" dirty="0" err="1" smtClean="0">
                <a:latin typeface="Calibri" panose="020F0502020204030204" pitchFamily="34" charset="0"/>
              </a:rPr>
              <a:t>Unifrog</a:t>
            </a:r>
            <a:endParaRPr lang="en-GB" sz="3300" dirty="0" smtClean="0">
              <a:latin typeface="Calibri" panose="020F0502020204030204" pitchFamily="34" charset="0"/>
            </a:endParaRP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5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31224" cy="1260058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WEB-BASED AND PSYCHOMETRIC SOLUTIONS: </a:t>
            </a:r>
            <a:br>
              <a:rPr lang="en-GB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sz="3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QUOTES FROM MY ADVISER SURVEY - 1</a:t>
            </a:r>
            <a:endParaRPr lang="en-GB" sz="30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12776"/>
            <a:ext cx="7924800" cy="5112568"/>
          </a:xfrm>
        </p:spPr>
        <p:txBody>
          <a:bodyPr>
            <a:noAutofit/>
          </a:bodyPr>
          <a:lstStyle/>
          <a:p>
            <a:endParaRPr lang="en-GB" sz="800" b="1" dirty="0">
              <a:latin typeface="Calibri" panose="020F0502020204030204" pitchFamily="34" charset="0"/>
            </a:endParaRPr>
          </a:p>
          <a:p>
            <a:r>
              <a:rPr lang="en-GB" sz="2200" b="1" dirty="0">
                <a:latin typeface="Calibri" panose="020F0502020204030204" pitchFamily="34" charset="0"/>
              </a:rPr>
              <a:t>“I only think these tools have value with a creative practitioner….used without support, they have limited benefit</a:t>
            </a:r>
            <a:r>
              <a:rPr lang="en-GB" sz="2200" b="1" dirty="0" smtClean="0">
                <a:latin typeface="Calibri" panose="020F0502020204030204" pitchFamily="34" charset="0"/>
              </a:rPr>
              <a:t>.”</a:t>
            </a:r>
          </a:p>
          <a:p>
            <a:endParaRPr lang="en-GB" sz="800" b="1" dirty="0" smtClean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</a:t>
            </a:r>
            <a:r>
              <a:rPr lang="en-GB" sz="2200" b="1" dirty="0">
                <a:latin typeface="Calibri" panose="020F0502020204030204" pitchFamily="34" charset="0"/>
              </a:rPr>
              <a:t>I find Kudos and Fast Tomato very helpful, if used at the right time AND with support to unpick the answers.”   </a:t>
            </a:r>
          </a:p>
          <a:p>
            <a:pPr marL="0" indent="0">
              <a:buNone/>
            </a:pPr>
            <a:endParaRPr lang="en-GB" sz="800" b="1" dirty="0" smtClean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“People </a:t>
            </a:r>
            <a:r>
              <a:rPr lang="en-GB" sz="2200" b="1" dirty="0">
                <a:latin typeface="Calibri" panose="020F0502020204030204" pitchFamily="34" charset="0"/>
              </a:rPr>
              <a:t>are </a:t>
            </a:r>
            <a:r>
              <a:rPr lang="en-GB" sz="2200" b="1" dirty="0" smtClean="0">
                <a:latin typeface="Calibri" panose="020F0502020204030204" pitchFamily="34" charset="0"/>
              </a:rPr>
              <a:t>inspirational, </a:t>
            </a:r>
            <a:r>
              <a:rPr lang="en-GB" sz="2200" b="1" dirty="0">
                <a:latin typeface="Calibri" panose="020F0502020204030204" pitchFamily="34" charset="0"/>
              </a:rPr>
              <a:t>not </a:t>
            </a:r>
            <a:r>
              <a:rPr lang="en-GB" sz="2200" b="1" dirty="0" smtClean="0">
                <a:latin typeface="Calibri" panose="020F0502020204030204" pitchFamily="34" charset="0"/>
              </a:rPr>
              <a:t>machines. </a:t>
            </a:r>
            <a:r>
              <a:rPr lang="en-GB" sz="2200" b="1" dirty="0">
                <a:latin typeface="Calibri" panose="020F0502020204030204" pitchFamily="34" charset="0"/>
              </a:rPr>
              <a:t>Websites </a:t>
            </a:r>
            <a:r>
              <a:rPr lang="en-GB" sz="2200" b="1" dirty="0" smtClean="0">
                <a:latin typeface="Calibri" panose="020F0502020204030204" pitchFamily="34" charset="0"/>
              </a:rPr>
              <a:t>are </a:t>
            </a:r>
            <a:r>
              <a:rPr lang="en-GB" sz="2200" b="1" dirty="0">
                <a:latin typeface="Calibri" panose="020F0502020204030204" pitchFamily="34" charset="0"/>
              </a:rPr>
              <a:t>tools and can never replace an adviser who is prepared to spend time and think creatively with </a:t>
            </a:r>
            <a:r>
              <a:rPr lang="en-GB" sz="2200" b="1" dirty="0" smtClean="0">
                <a:latin typeface="Calibri" panose="020F0502020204030204" pitchFamily="34" charset="0"/>
              </a:rPr>
              <a:t>clients.” </a:t>
            </a:r>
          </a:p>
          <a:p>
            <a:pPr marL="0" indent="0">
              <a:buNone/>
            </a:pPr>
            <a:endParaRPr lang="en-GB" sz="800" b="1" u="sng" dirty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</a:t>
            </a:r>
            <a:r>
              <a:rPr lang="en-GB" sz="2200" b="1" dirty="0">
                <a:latin typeface="Calibri" panose="020F0502020204030204" pitchFamily="34" charset="0"/>
              </a:rPr>
              <a:t>I’m a great believer in psychometrics, but ONLY if the results are explained by a qualified practitioner, so the client understands why the results are as they are</a:t>
            </a:r>
            <a:r>
              <a:rPr lang="en-GB" sz="2200" b="1" dirty="0" smtClean="0">
                <a:latin typeface="Calibri" panose="020F0502020204030204" pitchFamily="34" charset="0"/>
              </a:rPr>
              <a:t>.”</a:t>
            </a:r>
            <a:endParaRPr lang="en-GB" sz="2200" b="1" dirty="0">
              <a:latin typeface="Calibri" panose="020F0502020204030204" pitchFamily="34" charset="0"/>
            </a:endParaRP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865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931224" cy="1368152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WEB-BASED AND PSYCHOMETRIC SOLUTIONS: </a:t>
            </a:r>
            <a:br>
              <a:rPr lang="en-GB" sz="30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sz="3000" dirty="0">
                <a:solidFill>
                  <a:srgbClr val="C00000"/>
                </a:solidFill>
                <a:latin typeface="Calibri" panose="020F0502020204030204" pitchFamily="34" charset="0"/>
              </a:rPr>
              <a:t>QUOTES FROM MY </a:t>
            </a:r>
            <a:r>
              <a:rPr lang="en-GB" sz="3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ADVISER SURVEY </a:t>
            </a:r>
            <a:r>
              <a:rPr lang="en-GB" sz="3000" dirty="0">
                <a:solidFill>
                  <a:srgbClr val="C00000"/>
                </a:solidFill>
                <a:latin typeface="Calibri" panose="020F0502020204030204" pitchFamily="34" charset="0"/>
              </a:rPr>
              <a:t>- </a:t>
            </a:r>
            <a:r>
              <a:rPr lang="en-GB" sz="3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2</a:t>
            </a:r>
            <a:endParaRPr lang="en-GB" sz="3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988840"/>
            <a:ext cx="8496944" cy="4536504"/>
          </a:xfrm>
        </p:spPr>
        <p:txBody>
          <a:bodyPr>
            <a:noAutofit/>
          </a:bodyPr>
          <a:lstStyle/>
          <a:p>
            <a:r>
              <a:rPr lang="en-GB" sz="2200" b="1" dirty="0" smtClean="0">
                <a:latin typeface="Calibri" panose="020F0502020204030204" pitchFamily="34" charset="0"/>
              </a:rPr>
              <a:t>“Students often need to sit with you to understand the questions.” </a:t>
            </a:r>
          </a:p>
          <a:p>
            <a:pPr marL="0" indent="0">
              <a:buNone/>
            </a:pPr>
            <a:endParaRPr lang="en-GB" sz="800" b="1" dirty="0" smtClean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“The conclusions are something I could pretty easily obtain from a   1-to-1 consultation, but the impartiality of the </a:t>
            </a:r>
            <a:r>
              <a:rPr lang="en-GB" sz="2200" b="1" dirty="0" err="1" smtClean="0">
                <a:latin typeface="Calibri" panose="020F0502020204030204" pitchFamily="34" charset="0"/>
              </a:rPr>
              <a:t>Morrisby</a:t>
            </a:r>
            <a:r>
              <a:rPr lang="en-GB" sz="2200" b="1" dirty="0" smtClean="0">
                <a:latin typeface="Calibri" panose="020F0502020204030204" pitchFamily="34" charset="0"/>
              </a:rPr>
              <a:t> process gives parents a level of confidence in the results.”</a:t>
            </a:r>
          </a:p>
          <a:p>
            <a:endParaRPr lang="en-GB" sz="800" b="1" dirty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</a:t>
            </a:r>
            <a:r>
              <a:rPr lang="en-GB" sz="2200" b="1" dirty="0" err="1" smtClean="0">
                <a:latin typeface="Calibri" panose="020F0502020204030204" pitchFamily="34" charset="0"/>
              </a:rPr>
              <a:t>Morrisby</a:t>
            </a:r>
            <a:r>
              <a:rPr lang="en-GB" sz="2200" b="1" dirty="0" smtClean="0">
                <a:latin typeface="Calibri" panose="020F0502020204030204" pitchFamily="34" charset="0"/>
              </a:rPr>
              <a:t>/Fast Tomato with guidance = 2, without = 0.” </a:t>
            </a:r>
          </a:p>
          <a:p>
            <a:pPr marL="0" indent="0">
              <a:buNone/>
            </a:pPr>
            <a:endParaRPr lang="en-GB" sz="800" b="1" dirty="0" smtClean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“An interview with a qualified adviser gets a 3.”</a:t>
            </a:r>
          </a:p>
          <a:p>
            <a:pPr marL="0" indent="0">
              <a:buNone/>
            </a:pPr>
            <a:endParaRPr lang="en-GB" sz="800" b="1" dirty="0" smtClean="0">
              <a:latin typeface="Calibri" panose="020F0502020204030204" pitchFamily="34" charset="0"/>
            </a:endParaRPr>
          </a:p>
          <a:p>
            <a:r>
              <a:rPr lang="en-GB" sz="2200" b="1" dirty="0" smtClean="0">
                <a:latin typeface="Calibri" panose="020F0502020204030204" pitchFamily="34" charset="0"/>
              </a:rPr>
              <a:t>“You can’t beat good old-fashioned CEIAG!”</a:t>
            </a:r>
            <a:endParaRPr lang="en-GB" sz="22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1200" b="1" dirty="0" smtClean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2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But they would say that, wouldn’t they!</a:t>
            </a:r>
            <a:endParaRPr lang="en-GB" sz="2200" b="1" i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20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3510"/>
            <a:ext cx="8229600" cy="94525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itchFamily="34" charset="0"/>
              </a:rPr>
              <a:t>HELP IN CHOOSING COURSES/UNIS</a:t>
            </a:r>
            <a:endParaRPr lang="en-GB" sz="4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8712968" cy="5832648"/>
          </a:xfrm>
        </p:spPr>
        <p:txBody>
          <a:bodyPr>
            <a:normAutofit fontScale="70000" lnSpcReduction="20000"/>
          </a:bodyPr>
          <a:lstStyle/>
          <a:p>
            <a:pPr marL="704088" lvl="2" indent="0">
              <a:buNone/>
            </a:pPr>
            <a:endParaRPr lang="en-GB" sz="1200" b="1" i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GB" sz="3300" b="1" dirty="0" smtClean="0">
                <a:latin typeface="Calibri" pitchFamily="34" charset="0"/>
                <a:cs typeface="Arial" pitchFamily="34" charset="0"/>
              </a:rPr>
              <a:t>I suggest :</a:t>
            </a:r>
            <a:endParaRPr lang="en-GB" sz="3300" b="1" dirty="0">
              <a:latin typeface="Calibri" pitchFamily="34" charset="0"/>
              <a:cs typeface="Arial" pitchFamily="34" charset="0"/>
            </a:endParaRPr>
          </a:p>
          <a:p>
            <a:endParaRPr lang="en-GB" sz="1800" dirty="0" smtClean="0">
              <a:latin typeface="Calibri" pitchFamily="34" charset="0"/>
              <a:cs typeface="Arial" pitchFamily="34" charset="0"/>
            </a:endParaRPr>
          </a:p>
          <a:p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search.ucas.com</a:t>
            </a:r>
            <a:r>
              <a:rPr lang="en-GB" sz="32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GB" sz="2300" dirty="0" smtClean="0">
                <a:latin typeface="Calibri" pitchFamily="34" charset="0"/>
                <a:cs typeface="Arial" pitchFamily="34" charset="0"/>
              </a:rPr>
              <a:t>– the </a:t>
            </a:r>
            <a:r>
              <a:rPr lang="en-GB" sz="2300" b="1" dirty="0" smtClean="0">
                <a:latin typeface="Calibri" pitchFamily="34" charset="0"/>
                <a:cs typeface="Arial" pitchFamily="34" charset="0"/>
              </a:rPr>
              <a:t>Course Search tool on  </a:t>
            </a:r>
            <a:endParaRPr lang="en-GB" sz="2300" b="1" u="sng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endParaRPr lang="en-GB" sz="3200" b="1" u="sng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bestcourse4me.com</a:t>
            </a:r>
            <a:r>
              <a:rPr lang="en-GB" sz="3200" dirty="0" smtClean="0">
                <a:latin typeface="Calibri" pitchFamily="34" charset="0"/>
                <a:cs typeface="Arial" pitchFamily="34" charset="0"/>
              </a:rPr>
              <a:t> </a:t>
            </a:r>
            <a:endParaRPr lang="en-GB" sz="3200" dirty="0">
              <a:latin typeface="Calibri" pitchFamily="34" charset="0"/>
              <a:cs typeface="Arial" pitchFamily="34" charset="0"/>
            </a:endParaRPr>
          </a:p>
          <a:p>
            <a:endParaRPr lang="en-GB" sz="3200" b="1" u="sng" dirty="0" smtClean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unistats.direct.gov.uk</a:t>
            </a:r>
          </a:p>
          <a:p>
            <a:endParaRPr lang="en-GB" sz="3200" b="1" u="sng" dirty="0" smtClean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university.which.co.uk</a:t>
            </a:r>
            <a:endParaRPr lang="en-GB" sz="2400" dirty="0" smtClean="0">
              <a:latin typeface="Calibri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en-GB" sz="3200" dirty="0" smtClean="0">
                <a:latin typeface="Calibri" pitchFamily="34" charset="0"/>
                <a:cs typeface="Arial" pitchFamily="34" charset="0"/>
              </a:rPr>
              <a:t>    </a:t>
            </a:r>
            <a:endParaRPr lang="en-GB" sz="1100" dirty="0" smtClean="0">
              <a:latin typeface="Calibri" pitchFamily="34" charset="0"/>
              <a:cs typeface="Arial" pitchFamily="34" charset="0"/>
            </a:endParaRPr>
          </a:p>
          <a:p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sacu-student.com</a:t>
            </a:r>
            <a:r>
              <a:rPr lang="en-GB" sz="32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en-GB" sz="2300" dirty="0">
                <a:latin typeface="Calibri" pitchFamily="34" charset="0"/>
                <a:cs typeface="Arial" pitchFamily="34" charset="0"/>
              </a:rPr>
              <a:t>– </a:t>
            </a:r>
            <a:r>
              <a:rPr lang="en-GB" sz="2900" dirty="0">
                <a:latin typeface="Calibri" pitchFamily="34" charset="0"/>
                <a:cs typeface="Arial" pitchFamily="34" charset="0"/>
              </a:rPr>
              <a:t>especially the </a:t>
            </a:r>
            <a:r>
              <a:rPr lang="en-GB" sz="2900" b="1" dirty="0" smtClean="0">
                <a:latin typeface="Calibri" pitchFamily="34" charset="0"/>
                <a:cs typeface="Arial" pitchFamily="34" charset="0"/>
              </a:rPr>
              <a:t>Spartan Test</a:t>
            </a:r>
            <a:r>
              <a:rPr lang="en-GB" sz="2900" dirty="0" smtClean="0">
                <a:latin typeface="Calibri" pitchFamily="34" charset="0"/>
                <a:cs typeface="Arial" pitchFamily="34" charset="0"/>
              </a:rPr>
              <a:t>    </a:t>
            </a:r>
            <a:endParaRPr lang="en-GB" sz="2900" u="sng" dirty="0" smtClean="0">
              <a:latin typeface="Calibri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en-GB" sz="3200" dirty="0" smtClean="0">
                <a:latin typeface="Calibri" pitchFamily="34" charset="0"/>
                <a:cs typeface="Arial" pitchFamily="34" charset="0"/>
              </a:rPr>
              <a:t> </a:t>
            </a:r>
            <a:endParaRPr lang="en-GB" sz="3200" dirty="0">
              <a:latin typeface="Calibri" pitchFamily="34" charset="0"/>
              <a:cs typeface="Arial" pitchFamily="34" charset="0"/>
            </a:endParaRPr>
          </a:p>
          <a:p>
            <a:r>
              <a:rPr lang="en-GB" sz="3200" dirty="0" smtClean="0">
                <a:latin typeface="Calibri" pitchFamily="34" charset="0"/>
                <a:cs typeface="Arial" pitchFamily="34" charset="0"/>
              </a:rPr>
              <a:t>Or try </a:t>
            </a:r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ukcoursefinder.com</a:t>
            </a:r>
            <a:r>
              <a:rPr lang="en-GB" sz="3200" dirty="0" smtClean="0">
                <a:latin typeface="Calibri" pitchFamily="34" charset="0"/>
                <a:cs typeface="Arial" pitchFamily="34" charset="0"/>
              </a:rPr>
              <a:t>,</a:t>
            </a:r>
            <a:r>
              <a:rPr lang="en-GB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universitycompare.org</a:t>
            </a:r>
            <a:r>
              <a:rPr lang="en-GB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GB" sz="3200" dirty="0" smtClean="0">
                <a:latin typeface="Calibri" pitchFamily="34" charset="0"/>
                <a:cs typeface="Arial" pitchFamily="34" charset="0"/>
              </a:rPr>
              <a:t>or </a:t>
            </a:r>
            <a:r>
              <a:rPr lang="en-GB" sz="3200" b="1" u="sng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whatuni.com</a:t>
            </a:r>
            <a:endParaRPr lang="en-GB" sz="3200" u="sng" dirty="0" smtClean="0">
              <a:latin typeface="Calibri" pitchFamily="34" charset="0"/>
              <a:cs typeface="Arial" pitchFamily="34" charset="0"/>
            </a:endParaRPr>
          </a:p>
          <a:p>
            <a:endParaRPr lang="en-GB" sz="1700" dirty="0">
              <a:latin typeface="Calibri" pitchFamily="34" charset="0"/>
              <a:cs typeface="Arial" pitchFamily="34" charset="0"/>
            </a:endParaRPr>
          </a:p>
          <a:p>
            <a:pPr algn="ctr"/>
            <a:r>
              <a:rPr lang="en-GB" sz="3200" dirty="0" smtClean="0">
                <a:latin typeface="Calibri" pitchFamily="34" charset="0"/>
                <a:cs typeface="Arial" pitchFamily="34" charset="0"/>
              </a:rPr>
              <a:t>AND… go to </a:t>
            </a:r>
            <a:r>
              <a:rPr lang="en-GB" sz="3200" b="1" dirty="0" smtClean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university open days!</a:t>
            </a:r>
            <a:r>
              <a:rPr lang="en-GB" sz="3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GB" sz="3200" dirty="0" smtClean="0"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en-GB" sz="32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opendays.com</a:t>
            </a:r>
            <a:r>
              <a:rPr lang="en-GB" sz="3200" dirty="0" smtClean="0">
                <a:latin typeface="Calibri" panose="020F0502020204030204" pitchFamily="34" charset="0"/>
                <a:cs typeface="Arial" pitchFamily="34" charset="0"/>
              </a:rPr>
              <a:t>) </a:t>
            </a:r>
            <a:endParaRPr lang="en-GB" sz="3200" dirty="0" smtClean="0">
              <a:latin typeface="Calibri" panose="020F0502020204030204" pitchFamily="34" charset="0"/>
            </a:endParaRPr>
          </a:p>
          <a:p>
            <a:pPr algn="ctr"/>
            <a:endParaRPr lang="en-GB" sz="2400" u="sng" dirty="0">
              <a:latin typeface="Calibri" panose="020F0502020204030204" pitchFamily="34" charset="0"/>
            </a:endParaRPr>
          </a:p>
          <a:p>
            <a:pPr>
              <a:buFont typeface="Wingdings 3" pitchFamily="18" charset="2"/>
              <a:buNone/>
            </a:pPr>
            <a:r>
              <a:rPr lang="en-GB" sz="2400" dirty="0">
                <a:latin typeface="Calibri" panose="020F0502020204030204" pitchFamily="34" charset="0"/>
              </a:rPr>
              <a:t>	</a:t>
            </a:r>
            <a:endParaRPr lang="en-GB" sz="28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704088" lvl="2" indent="0" algn="ctr">
              <a:buNone/>
            </a:pPr>
            <a:endParaRPr lang="en-GB" sz="1200" b="1" dirty="0">
              <a:solidFill>
                <a:srgbClr val="C00000"/>
              </a:solidFill>
              <a:latin typeface="Calibri" pitchFamily="34" charset="0"/>
            </a:endParaRPr>
          </a:p>
          <a:p>
            <a:pPr marL="704088" lvl="2" indent="0" algn="ctr">
              <a:buNone/>
            </a:pPr>
            <a:endParaRPr lang="en-GB" sz="2800" b="1" i="1" dirty="0">
              <a:solidFill>
                <a:schemeClr val="tx2"/>
              </a:solidFill>
              <a:latin typeface="Calibri" pitchFamily="34" charset="0"/>
            </a:endParaRPr>
          </a:p>
          <a:p>
            <a:pPr marL="704088" lvl="2" indent="0" algn="ctr">
              <a:buNone/>
            </a:pPr>
            <a:endParaRPr lang="en-GB" sz="28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070" y="2528330"/>
            <a:ext cx="115204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563" y="1906041"/>
            <a:ext cx="1224218" cy="51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581" y="3527815"/>
            <a:ext cx="1402537" cy="20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461" y="4012438"/>
            <a:ext cx="1656102" cy="46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725144"/>
            <a:ext cx="1313890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sacu-student.com/wp-content/uploads/2015/03/new_tag2_4s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523631"/>
            <a:ext cx="3832372" cy="31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381320"/>
            <a:ext cx="91244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1" spc="300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Free SACU Spartan Test</a:t>
            </a:r>
            <a:endParaRPr lang="en-GB" b="1" spc="300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39" y="265353"/>
            <a:ext cx="1313890" cy="5040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5304"/>
            <a:ext cx="9144000" cy="36004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491228"/>
            <a:ext cx="9154420" cy="360040"/>
          </a:xfrm>
          <a:prstGeom prst="rect">
            <a:avLst/>
          </a:prstGeom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21" y="1023585"/>
            <a:ext cx="3018236" cy="241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84" y="2334701"/>
            <a:ext cx="3018236" cy="241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947" y="3645817"/>
            <a:ext cx="3018238" cy="2414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649" y="1023585"/>
            <a:ext cx="3018237" cy="2414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4772307" y="2323208"/>
            <a:ext cx="3384375" cy="2437754"/>
            <a:chOff x="4067944" y="2346411"/>
            <a:chExt cx="4643060" cy="3780000"/>
          </a:xfrm>
        </p:grpSpPr>
        <p:pic>
          <p:nvPicPr>
            <p:cNvPr id="32" name="Picture 9"/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71" t="10776" r="3696" b="8387"/>
            <a:stretch/>
          </p:blipFill>
          <p:spPr bwMode="auto">
            <a:xfrm>
              <a:off x="4067944" y="2346411"/>
              <a:ext cx="4643060" cy="378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ounded Rectangle 32"/>
            <p:cNvSpPr/>
            <p:nvPr/>
          </p:nvSpPr>
          <p:spPr>
            <a:xfrm>
              <a:off x="7092280" y="5517232"/>
              <a:ext cx="1224136" cy="4320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 smtClean="0">
                  <a:solidFill>
                    <a:schemeClr val="tx1"/>
                  </a:solidFill>
                  <a:latin typeface="Corbel" panose="020B0503020204020204" pitchFamily="34" charset="0"/>
                </a:rPr>
                <a:t>AMEND YOUR TOP TEN  </a:t>
              </a:r>
              <a:endParaRPr lang="en-GB" sz="10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08104" y="3645995"/>
            <a:ext cx="3384000" cy="2414590"/>
            <a:chOff x="251522" y="1063890"/>
            <a:chExt cx="4643065" cy="3780000"/>
          </a:xfrm>
        </p:grpSpPr>
        <p:pic>
          <p:nvPicPr>
            <p:cNvPr id="29" name="Picture 8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71" t="10776" r="3696" b="8387"/>
            <a:stretch/>
          </p:blipFill>
          <p:spPr bwMode="auto">
            <a:xfrm>
              <a:off x="251522" y="1063890"/>
              <a:ext cx="4643065" cy="378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ounded Rectangle 29"/>
            <p:cNvSpPr/>
            <p:nvPr/>
          </p:nvSpPr>
          <p:spPr>
            <a:xfrm>
              <a:off x="3275856" y="4236411"/>
              <a:ext cx="1224136" cy="4320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 smtClean="0">
                  <a:solidFill>
                    <a:schemeClr val="tx1"/>
                  </a:solidFill>
                  <a:latin typeface="Corbel" panose="020B0503020204020204" pitchFamily="34" charset="0"/>
                </a:rPr>
                <a:t>AMEND YOUR TOP TEN  </a:t>
              </a:r>
              <a:endParaRPr lang="en-GB" sz="10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67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PEER &amp; PARENT PRESSURE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291264" cy="4572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Joyce:</a:t>
            </a: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  “My parents want me to be a doctor, so I have conditioned myself into thinking I want to be one</a:t>
            </a:r>
            <a:r>
              <a:rPr lang="en-GB" sz="3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.”</a:t>
            </a:r>
          </a:p>
          <a:p>
            <a:pPr marL="0" indent="0" algn="ctr">
              <a:buNone/>
            </a:pPr>
            <a:endParaRPr lang="en-GB" sz="36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3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Rebekah:</a:t>
            </a:r>
            <a:r>
              <a:rPr lang="en-GB" sz="3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“So many of my friends want to be doctors or lawyers …. or are being pushed into wanting to be doctors or lawyers.”</a:t>
            </a:r>
          </a:p>
          <a:p>
            <a:pPr algn="ctr"/>
            <a:endParaRPr lang="en-GB" sz="36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08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7504" y="-283354"/>
            <a:ext cx="8856984" cy="1120066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 smtClean="0">
                <a:solidFill>
                  <a:srgbClr val="C00000"/>
                </a:solidFill>
              </a:rPr>
              <a:t> </a:t>
            </a:r>
            <a:r>
              <a:rPr lang="en-GB" sz="3000" b="1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MY OWN APPROACHES 1</a:t>
            </a:r>
            <a:endParaRPr lang="en-GB" sz="3000" b="1" u="sng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0" y="908720"/>
            <a:ext cx="9144000" cy="547260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Explosion 1 3"/>
          <p:cNvSpPr/>
          <p:nvPr/>
        </p:nvSpPr>
        <p:spPr>
          <a:xfrm>
            <a:off x="323527" y="749571"/>
            <a:ext cx="2912965" cy="311147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It’s </a:t>
            </a:r>
            <a:r>
              <a:rPr lang="en-GB" b="1" dirty="0">
                <a:solidFill>
                  <a:schemeClr val="bg1"/>
                </a:solidFill>
              </a:rPr>
              <a:t>GOOD to be confused – the Diamond model</a:t>
            </a:r>
          </a:p>
          <a:p>
            <a:pPr algn="ctr"/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5" name="Explosion 1 4"/>
          <p:cNvSpPr/>
          <p:nvPr/>
        </p:nvSpPr>
        <p:spPr>
          <a:xfrm>
            <a:off x="3236493" y="692696"/>
            <a:ext cx="3096344" cy="316835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Blank sheet of paper…? </a:t>
            </a:r>
          </a:p>
        </p:txBody>
      </p:sp>
      <p:sp>
        <p:nvSpPr>
          <p:cNvPr id="6" name="Explosion 1 5"/>
          <p:cNvSpPr/>
          <p:nvPr/>
        </p:nvSpPr>
        <p:spPr>
          <a:xfrm>
            <a:off x="107504" y="3573016"/>
            <a:ext cx="2952328" cy="316835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…or a Menu?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6156175" y="2852936"/>
            <a:ext cx="2952327" cy="363649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 You Can’t All Be Doctors 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6156175" y="692696"/>
            <a:ext cx="2808313" cy="288032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Kiera’s </a:t>
            </a:r>
            <a:r>
              <a:rPr lang="en-GB" sz="2000" b="1" dirty="0">
                <a:solidFill>
                  <a:schemeClr val="bg1"/>
                </a:solidFill>
              </a:rPr>
              <a:t>route maps – “like tickets to the future”</a:t>
            </a:r>
            <a:endParaRPr lang="en-GB" sz="2000" dirty="0"/>
          </a:p>
        </p:txBody>
      </p:sp>
      <p:sp>
        <p:nvSpPr>
          <p:cNvPr id="11" name="Explosion 1 10"/>
          <p:cNvSpPr/>
          <p:nvPr/>
        </p:nvSpPr>
        <p:spPr>
          <a:xfrm>
            <a:off x="2752716" y="3104875"/>
            <a:ext cx="3419871" cy="381642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My Degree Course Menu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41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346050"/>
          </a:xfrm>
        </p:spPr>
        <p:txBody>
          <a:bodyPr>
            <a:noAutofit/>
          </a:bodyPr>
          <a:lstStyle/>
          <a:p>
            <a:pPr algn="ctr"/>
            <a:r>
              <a:rPr lang="en-GB" sz="3000" b="1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MY OWN APPROACHES 2</a:t>
            </a:r>
            <a:endParaRPr lang="en-GB" sz="3000" b="1" u="sng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51520" y="620688"/>
            <a:ext cx="2952328" cy="26642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GB" sz="2400" b="1" dirty="0" smtClean="0">
                <a:solidFill>
                  <a:schemeClr val="bg1"/>
                </a:solidFill>
              </a:rPr>
              <a:t>The Glider Approach 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107504" y="2780928"/>
            <a:ext cx="3096344" cy="407707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Knowing what happens to your students… </a:t>
            </a:r>
          </a:p>
        </p:txBody>
      </p:sp>
      <p:sp>
        <p:nvSpPr>
          <p:cNvPr id="8" name="Explosion 1 7"/>
          <p:cNvSpPr/>
          <p:nvPr/>
        </p:nvSpPr>
        <p:spPr>
          <a:xfrm rot="21393627">
            <a:off x="2843808" y="3356992"/>
            <a:ext cx="3672408" cy="338437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…like Aqsa in Amsterdam…</a:t>
            </a:r>
          </a:p>
        </p:txBody>
      </p:sp>
      <p:sp>
        <p:nvSpPr>
          <p:cNvPr id="9" name="Explosion 1 8"/>
          <p:cNvSpPr/>
          <p:nvPr/>
        </p:nvSpPr>
        <p:spPr>
          <a:xfrm>
            <a:off x="3203848" y="476674"/>
            <a:ext cx="2952327" cy="338437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 smtClean="0"/>
          </a:p>
          <a:p>
            <a:pPr algn="ctr"/>
            <a:r>
              <a:rPr lang="en-GB" sz="2400" b="1" dirty="0" smtClean="0"/>
              <a:t>The </a:t>
            </a:r>
            <a:r>
              <a:rPr lang="en-GB" sz="2400" b="1" dirty="0"/>
              <a:t>fantasy to maturity timeline </a:t>
            </a:r>
          </a:p>
          <a:p>
            <a:pPr algn="ctr"/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10" name="Explosion 1 9"/>
          <p:cNvSpPr/>
          <p:nvPr/>
        </p:nvSpPr>
        <p:spPr>
          <a:xfrm>
            <a:off x="6012161" y="3356992"/>
            <a:ext cx="3240359" cy="338437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i="1">
                <a:solidFill>
                  <a:srgbClr val="002060"/>
                </a:solidFill>
                <a:latin typeface="Calibri" panose="020F0502020204030204" pitchFamily="34" charset="0"/>
              </a:rPr>
              <a:t>THE POWER OF </a:t>
            </a:r>
          </a:p>
          <a:p>
            <a:pPr algn="ctr"/>
            <a:r>
              <a:rPr lang="en-GB" sz="2000" b="1" i="1">
                <a:solidFill>
                  <a:srgbClr val="002060"/>
                </a:solidFill>
                <a:latin typeface="Calibri" panose="020F0502020204030204" pitchFamily="34" charset="0"/>
              </a:rPr>
              <a:t>DESTINATIONS INFORMATION </a:t>
            </a:r>
            <a:endParaRPr lang="en-GB" sz="2000" b="1" i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Explosion 1 10"/>
          <p:cNvSpPr/>
          <p:nvPr/>
        </p:nvSpPr>
        <p:spPr>
          <a:xfrm>
            <a:off x="6012161" y="476673"/>
            <a:ext cx="2952327" cy="338437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 smtClean="0"/>
          </a:p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Knowing what’s out there (via social media) </a:t>
            </a:r>
            <a:endParaRPr lang="en-GB" sz="2000" b="1" dirty="0">
              <a:solidFill>
                <a:schemeClr val="bg1"/>
              </a:solidFill>
            </a:endParaRPr>
          </a:p>
          <a:p>
            <a:pPr algn="ctr"/>
            <a:endParaRPr lang="en-GB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35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49" y="476672"/>
            <a:ext cx="8712968" cy="648072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‘WHERE ARE THEY NOW?’ 1 </a:t>
            </a:r>
            <a:endParaRPr lang="en-GB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2348880"/>
            <a:ext cx="8568952" cy="5013176"/>
          </a:xfrm>
        </p:spPr>
        <p:txBody>
          <a:bodyPr>
            <a:normAutofit/>
          </a:bodyPr>
          <a:lstStyle/>
          <a:p>
            <a:endParaRPr lang="en-GB" sz="800" b="1" dirty="0" smtClean="0">
              <a:latin typeface="Calibri" panose="020F0502020204030204" pitchFamily="34" charset="0"/>
            </a:endParaRPr>
          </a:p>
          <a:p>
            <a:pPr marL="109728" indent="0">
              <a:buNone/>
            </a:pPr>
            <a:endParaRPr lang="en-GB" sz="2400" b="1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840854"/>
              </p:ext>
            </p:extLst>
          </p:nvPr>
        </p:nvGraphicFramePr>
        <p:xfrm>
          <a:off x="313649" y="1268760"/>
          <a:ext cx="8568951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4061768"/>
                <a:gridCol w="3643087"/>
              </a:tblGrid>
              <a:tr h="350586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latin typeface="Calibri" panose="020F0502020204030204" pitchFamily="34" charset="0"/>
                        </a:rPr>
                        <a:t>NAME</a:t>
                      </a:r>
                      <a:endParaRPr lang="en-GB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DEGREE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JOB</a:t>
                      </a:r>
                      <a:endParaRPr lang="en-GB" dirty="0"/>
                    </a:p>
                  </a:txBody>
                  <a:tcPr/>
                </a:tc>
              </a:tr>
              <a:tr h="358571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Dan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Archaeology</a:t>
                      </a:r>
                      <a:r>
                        <a:rPr lang="en-GB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(Reading) 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Investment Analyst, London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08835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Emma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Maths</a:t>
                      </a: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(Warwick)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Head of UK Trade &amp; Investment, Chicago USA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03115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Stephanie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Sound Engineering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(LIPA)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Assistant Tour Manager, Foo Fighters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97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Paul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Logistics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(Aston)</a:t>
                      </a:r>
                      <a:endParaRPr lang="en-GB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Director of Supply, Airbus, Miami US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0586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Amy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Tourism</a:t>
                      </a:r>
                      <a:r>
                        <a:rPr lang="en-GB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(Greenwich)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Assistant Producer, </a:t>
                      </a:r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Ant &amp; Dec’s Saturday Night Takeaway  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0586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Gemma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Aviation &amp; Pilot Studies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(Leeds)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Guitarist, “Savages” world tour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0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Chris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Business Studies &amp; Sports Science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(Roehampton)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Director of Football, Kick4Life, Lesotho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0586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Becky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Criminology &amp; Social Policy </a:t>
                      </a:r>
                      <a:r>
                        <a:rPr lang="en-GB" i="1" dirty="0" smtClean="0">
                          <a:latin typeface="Calibri" panose="020F0502020204030204" pitchFamily="34" charset="0"/>
                        </a:rPr>
                        <a:t>(Manchester)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Entrepreneur, </a:t>
                      </a:r>
                      <a:r>
                        <a:rPr lang="en-GB" b="1" dirty="0" err="1" smtClean="0">
                          <a:latin typeface="Calibri" panose="020F0502020204030204" pitchFamily="34" charset="0"/>
                        </a:rPr>
                        <a:t>Fairylicious</a:t>
                      </a: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 Cupcakes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0565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Valentina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Sociology &amp; Criminology </a:t>
                      </a:r>
                      <a:r>
                        <a:rPr lang="en-GB" i="1" smtClean="0">
                          <a:latin typeface="Calibri" panose="020F0502020204030204" pitchFamily="34" charset="0"/>
                        </a:rPr>
                        <a:t>(Portsmouth)</a:t>
                      </a:r>
                      <a:endParaRPr lang="en-GB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Psychodynamic Counsellor 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0565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Alex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Medicine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(UCL)</a:t>
                      </a:r>
                      <a:endParaRPr lang="en-GB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BBC Political Correspondent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55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864096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‘WHERE ARE THEY NOW?’ 2  </a:t>
            </a:r>
            <a:endParaRPr lang="en-GB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68952" cy="5013176"/>
          </a:xfrm>
        </p:spPr>
        <p:txBody>
          <a:bodyPr>
            <a:normAutofit/>
          </a:bodyPr>
          <a:lstStyle/>
          <a:p>
            <a:endParaRPr lang="en-GB" sz="800" b="1" dirty="0" smtClean="0">
              <a:latin typeface="Calibri" panose="020F0502020204030204" pitchFamily="34" charset="0"/>
            </a:endParaRPr>
          </a:p>
          <a:p>
            <a:pPr marL="109728" indent="0">
              <a:buNone/>
            </a:pPr>
            <a:endParaRPr lang="en-GB" sz="2400" b="1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242491"/>
              </p:ext>
            </p:extLst>
          </p:nvPr>
        </p:nvGraphicFramePr>
        <p:xfrm>
          <a:off x="323528" y="1268760"/>
          <a:ext cx="8568952" cy="521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3744416"/>
                <a:gridCol w="4176465"/>
              </a:tblGrid>
              <a:tr h="396061"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>
                          <a:latin typeface="Calibri" panose="020F0502020204030204" pitchFamily="34" charset="0"/>
                        </a:rPr>
                        <a:t>NAME</a:t>
                      </a:r>
                      <a:endParaRPr lang="en-GB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DEGREE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JOB</a:t>
                      </a:r>
                      <a:endParaRPr lang="en-GB" dirty="0"/>
                    </a:p>
                  </a:txBody>
                  <a:tcPr/>
                </a:tc>
              </a:tr>
              <a:tr h="396030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Aiofe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Spanish &amp; Catalan </a:t>
                      </a:r>
                      <a:r>
                        <a:rPr lang="en-GB" sz="1800" i="1" dirty="0" smtClean="0">
                          <a:latin typeface="Calibri" panose="020F0502020204030204" pitchFamily="34" charset="0"/>
                        </a:rPr>
                        <a:t>(Swansea)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Marketing Manager, ESADE, Barcelona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Amy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German </a:t>
                      </a:r>
                      <a:r>
                        <a:rPr lang="en-GB" sz="1800" i="1" dirty="0" smtClean="0">
                          <a:latin typeface="Calibri" panose="020F0502020204030204" pitchFamily="34" charset="0"/>
                        </a:rPr>
                        <a:t>(Exeter)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Editor, </a:t>
                      </a:r>
                      <a:r>
                        <a:rPr lang="en-GB" sz="1800" b="1" dirty="0" err="1" smtClean="0">
                          <a:latin typeface="Calibri" panose="020F0502020204030204" pitchFamily="34" charset="0"/>
                        </a:rPr>
                        <a:t>Diesterweg</a:t>
                      </a:r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 (publishers), Frankfurt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82312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Mike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Electronic Engineering </a:t>
                      </a:r>
                      <a:r>
                        <a:rPr lang="en-GB" sz="1800" i="1" dirty="0" smtClean="0">
                          <a:latin typeface="Calibri" panose="020F0502020204030204" pitchFamily="34" charset="0"/>
                        </a:rPr>
                        <a:t>(York)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Research Scientist in The Antarctic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9469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Carla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Multimedia Journalism </a:t>
                      </a:r>
                      <a:r>
                        <a:rPr lang="en-GB" sz="1800" i="1" dirty="0" smtClean="0">
                          <a:latin typeface="Calibri" panose="020F0502020204030204" pitchFamily="34" charset="0"/>
                        </a:rPr>
                        <a:t>(Bournemouth)</a:t>
                      </a:r>
                      <a:endParaRPr lang="en-GB" sz="1800" i="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Senior Producer, “Lorraine” (ITV show)   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84584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Katy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Drama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i="1" dirty="0" smtClean="0">
                          <a:latin typeface="Calibri" panose="020F0502020204030204" pitchFamily="34" charset="0"/>
                        </a:rPr>
                        <a:t>(Hull)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Improvisational Actress &amp; Comedian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0872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Lorin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Law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i="1" dirty="0" smtClean="0">
                          <a:latin typeface="Calibri" panose="020F0502020204030204" pitchFamily="34" charset="0"/>
                        </a:rPr>
                        <a:t>(Westminster)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Immigration/Detainee Specialist, London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61176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Tolu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International Business Management with Communication </a:t>
                      </a:r>
                      <a:r>
                        <a:rPr lang="en-GB" sz="1800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(Birmingham)</a:t>
                      </a:r>
                      <a:endParaRPr lang="en-GB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Customer Intelligence Analyst, Sky IQ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3144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Nicole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Maths &amp; Sports Science </a:t>
                      </a:r>
                      <a:r>
                        <a:rPr lang="en-GB" sz="1800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(Loughborough)</a:t>
                      </a:r>
                      <a:endParaRPr lang="en-GB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Strength/Conditioning Coach (elite athletes)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8293">
                <a:tc>
                  <a:txBody>
                    <a:bodyPr/>
                    <a:lstStyle/>
                    <a:p>
                      <a:pPr algn="l"/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Naomi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Agricultural Business Management </a:t>
                      </a:r>
                      <a:r>
                        <a:rPr lang="en-GB" sz="1800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(Reading)</a:t>
                      </a:r>
                      <a:endParaRPr lang="en-GB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Senior Rural Property Surveyor, Surrey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96061">
                <a:tc>
                  <a:txBody>
                    <a:bodyPr/>
                    <a:lstStyle/>
                    <a:p>
                      <a:r>
                        <a:rPr lang="en-GB" sz="1200" b="1" i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Esen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Accounting &amp; Finance </a:t>
                      </a:r>
                      <a:r>
                        <a:rPr lang="en-GB" sz="1800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(Surrey)</a:t>
                      </a:r>
                      <a:endParaRPr lang="en-GB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Software Applications Engineer, CGI 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88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864096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‘WHERE ARE THEY NOW?’ 3  </a:t>
            </a:r>
            <a:endParaRPr lang="en-GB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68952" cy="5013176"/>
          </a:xfrm>
        </p:spPr>
        <p:txBody>
          <a:bodyPr>
            <a:normAutofit/>
          </a:bodyPr>
          <a:lstStyle/>
          <a:p>
            <a:endParaRPr lang="en-GB" sz="800" b="1" dirty="0" smtClean="0">
              <a:latin typeface="Calibri" panose="020F0502020204030204" pitchFamily="34" charset="0"/>
            </a:endParaRPr>
          </a:p>
          <a:p>
            <a:pPr marL="109728" indent="0">
              <a:buNone/>
            </a:pPr>
            <a:endParaRPr lang="en-GB" sz="2400" b="1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316886"/>
              </p:ext>
            </p:extLst>
          </p:nvPr>
        </p:nvGraphicFramePr>
        <p:xfrm>
          <a:off x="325744" y="1340768"/>
          <a:ext cx="8568953" cy="491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3672408"/>
                <a:gridCol w="4104457"/>
              </a:tblGrid>
              <a:tr h="437768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latin typeface="Calibri" panose="020F0502020204030204" pitchFamily="34" charset="0"/>
                        </a:rPr>
                        <a:t>NAME</a:t>
                      </a:r>
                      <a:endParaRPr lang="en-GB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DEGREE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JOB</a:t>
                      </a:r>
                      <a:endParaRPr lang="en-GB" dirty="0"/>
                    </a:p>
                  </a:txBody>
                  <a:tcPr/>
                </a:tc>
              </a:tr>
              <a:tr h="337160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Tom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Psychology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(Bristol)</a:t>
                      </a:r>
                      <a:endParaRPr lang="en-GB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Forensic Psychologist, Prison Service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1440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Anna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Fine Art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(Aberystwyth)</a:t>
                      </a:r>
                      <a:endParaRPr lang="en-GB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Freelance Mural Designer 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49471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Laura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English Literature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(UCL)</a:t>
                      </a:r>
                      <a:endParaRPr lang="en-GB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Freelance Fashion Writer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Mary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International Relations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(Sussex)</a:t>
                      </a:r>
                      <a:endParaRPr lang="en-GB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English Teacher in Pamplona, Spain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48600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Liam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Computer Animation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(Bournemouth)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Computer Graphics Post-Production, London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03578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Christine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Geological Hazards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(Portsmouth)</a:t>
                      </a:r>
                      <a:endParaRPr lang="en-GB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Calibri" panose="020F0502020204030204" pitchFamily="34" charset="0"/>
                        </a:rPr>
                        <a:t>Project Engineer, Bellway Homes</a:t>
                      </a:r>
                      <a:endParaRPr lang="en-GB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03578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Cat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International Business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(Aston)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BP’s Business Negotiator in Algeria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03578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Jess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Economics &amp; Management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(Oxford)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Investment Banking Analyst, BMO Capital Markets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03578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Andrew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Business Economics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(Exeter)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Project Risk Manager, Mott MacDonald, Glasgow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03578"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Andy</a:t>
                      </a:r>
                      <a:endParaRPr lang="en-GB" sz="12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Geography </a:t>
                      </a:r>
                      <a:r>
                        <a:rPr lang="en-GB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(Royal Holloway)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Senior Transport Planner, Hampshire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89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792088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NON-UNI ‘WHERE ARE THEY NOWS?’  </a:t>
            </a:r>
            <a:endParaRPr lang="en-GB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68952" cy="5013176"/>
          </a:xfrm>
        </p:spPr>
        <p:txBody>
          <a:bodyPr>
            <a:normAutofit/>
          </a:bodyPr>
          <a:lstStyle/>
          <a:p>
            <a:endParaRPr lang="en-GB" sz="800" b="1" dirty="0" smtClean="0">
              <a:latin typeface="Calibri" panose="020F0502020204030204" pitchFamily="34" charset="0"/>
            </a:endParaRPr>
          </a:p>
          <a:p>
            <a:pPr marL="109728" indent="0">
              <a:buNone/>
            </a:pPr>
            <a:endParaRPr lang="en-GB" sz="2400" b="1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599826"/>
              </p:ext>
            </p:extLst>
          </p:nvPr>
        </p:nvGraphicFramePr>
        <p:xfrm>
          <a:off x="154557" y="1268760"/>
          <a:ext cx="8737923" cy="5129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860"/>
                <a:gridCol w="3528392"/>
                <a:gridCol w="4602671"/>
              </a:tblGrid>
              <a:tr h="39491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NAME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i="0" dirty="0" smtClean="0"/>
                        <a:t>FIRST DESTINATION </a:t>
                      </a:r>
                      <a:endParaRPr lang="en-GB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LATEST JOB</a:t>
                      </a:r>
                      <a:endParaRPr lang="en-GB" dirty="0"/>
                    </a:p>
                  </a:txBody>
                  <a:tcPr/>
                </a:tc>
              </a:tr>
              <a:tr h="325171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Matt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CBBC Presenter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BBC Radio 1 DJ / Freelance TV Presenter  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19449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Adrian 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Sales Assistant, Debenhams 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Senior Buyer, </a:t>
                      </a:r>
                      <a:r>
                        <a:rPr lang="en-GB" b="1" dirty="0" err="1" smtClean="0">
                          <a:latin typeface="Calibri" panose="020F0502020204030204" pitchFamily="34" charset="0"/>
                        </a:rPr>
                        <a:t>Lindt</a:t>
                      </a: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 chocolates, Zurich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13729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Alice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Merchant Navy Cadet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b="1" baseline="30000" dirty="0" smtClean="0">
                          <a:latin typeface="Calibri" panose="020F0502020204030204" pitchFamily="34" charset="0"/>
                        </a:rPr>
                        <a:t>rd</a:t>
                      </a: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 Officer, Holland America Cruise Line   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55435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Carly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Merchant Navy Cadet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Lecturer, South Tyneside College </a:t>
                      </a:r>
                      <a:r>
                        <a:rPr lang="en-GB" b="0" dirty="0" smtClean="0">
                          <a:latin typeface="Calibri" panose="020F0502020204030204" pitchFamily="34" charset="0"/>
                        </a:rPr>
                        <a:t>(after a few years with Regent Seven Seas Cruises)</a:t>
                      </a:r>
                      <a:endParaRPr lang="en-GB" b="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4297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Donna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Customer Assistant,  Halifax Bank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Leader of Portsmouth City Council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4318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Philip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Engineering Apprentice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Officer, Carnival UK Cruises, The Aurora  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4320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Ben 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Pilot Training, CAE Oxford 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First Officer, British Airways, Gatwick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20608">
                <a:tc>
                  <a:txBody>
                    <a:bodyPr/>
                    <a:lstStyle/>
                    <a:p>
                      <a:r>
                        <a:rPr lang="en-GB" sz="1200" b="1" dirty="0" err="1" smtClean="0">
                          <a:latin typeface="Calibri" panose="020F0502020204030204" pitchFamily="34" charset="0"/>
                        </a:rPr>
                        <a:t>Becka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Singer/Songwriter/Pizza Waitress 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Recording Artist London/New York/Rome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05577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Rob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Sailing Instructor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Police Officer, Hampshire Constabulary 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87889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Peter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Assistant Retail Manager,  One Legged Jockey 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Police Officer, Hampshire Constabulary </a:t>
                      </a:r>
                    </a:p>
                    <a:p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65271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latin typeface="Calibri" panose="020F0502020204030204" pitchFamily="34" charset="0"/>
                        </a:rPr>
                        <a:t>Sam</a:t>
                      </a:r>
                      <a:endParaRPr lang="en-GB" sz="12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i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Set up his own computer shop</a:t>
                      </a:r>
                      <a:endParaRPr lang="en-GB" b="1" i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Calibri" panose="020F0502020204030204" pitchFamily="34" charset="0"/>
                        </a:rPr>
                        <a:t>Astronomy Photographer of the Year</a:t>
                      </a:r>
                      <a:endParaRPr lang="en-GB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0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4724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i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GB" b="1" i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GB" b="1" i="1" dirty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GB" b="1" i="1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GB" b="1" i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GB" b="1" i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GB" b="1" i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GB" b="1" i="1" dirty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GB" b="1" i="1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GB" sz="3300" b="1" dirty="0">
                <a:solidFill>
                  <a:srgbClr val="C00000"/>
                </a:solidFill>
                <a:latin typeface="Calibri" panose="020F0502020204030204" pitchFamily="34" charset="0"/>
              </a:rPr>
              <a:t>CHALLENGING PERCEPTIONS ABOUT </a:t>
            </a:r>
            <a:r>
              <a:rPr lang="en-GB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/>
            </a:r>
            <a:br>
              <a:rPr lang="en-GB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‘</a:t>
            </a:r>
            <a:r>
              <a:rPr lang="en-GB" sz="3300" b="1" dirty="0">
                <a:solidFill>
                  <a:srgbClr val="C00000"/>
                </a:solidFill>
                <a:latin typeface="Calibri" panose="020F0502020204030204" pitchFamily="34" charset="0"/>
              </a:rPr>
              <a:t>THE BEST UNIVERSITIES’</a:t>
            </a:r>
            <a:endParaRPr lang="en-GB" sz="33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8147248" cy="507754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GB" sz="1800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09728" indent="0">
              <a:buNone/>
            </a:pPr>
            <a:endParaRPr lang="en-GB" sz="1800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09728" indent="0">
              <a:buNone/>
            </a:pPr>
            <a:r>
              <a:rPr lang="en-GB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BIS </a:t>
            </a: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report on ‘the Graduate Premium’ in 2013:</a:t>
            </a:r>
          </a:p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“The Russell Group earnings boost is statistically insignificant”</a:t>
            </a:r>
          </a:p>
          <a:p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09728" indent="0">
              <a:buNone/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CBI ‘Education &amp; Skills Survey’ 2014: </a:t>
            </a:r>
          </a:p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Only 12% of employers said that ‘the university you </a:t>
            </a:r>
            <a:r>
              <a:rPr lang="en-GB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went to’ </a:t>
            </a:r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is an important </a:t>
            </a:r>
            <a:r>
              <a:rPr lang="en-GB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factor</a:t>
            </a:r>
          </a:p>
          <a:p>
            <a:pPr marL="0" indent="0">
              <a:buNone/>
            </a:pPr>
            <a:endParaRPr lang="en-GB" sz="12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 the following tables, which show ‘rankings’ from a variety </a:t>
            </a:r>
            <a:r>
              <a:rPr lang="en-GB" sz="2000" b="1" smtClean="0">
                <a:solidFill>
                  <a:srgbClr val="002060"/>
                </a:solidFill>
                <a:latin typeface="Calibri" panose="020F0502020204030204" pitchFamily="34" charset="0"/>
              </a:rPr>
              <a:t>of viewpoints</a:t>
            </a:r>
            <a:r>
              <a:rPr lang="en-GB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universities in red are not in the Russell Group </a:t>
            </a:r>
          </a:p>
          <a:p>
            <a:endParaRPr lang="en-GB" sz="2800" b="1" u="sng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endParaRPr lang="en-GB" sz="1800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48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9"/>
            <a:ext cx="85689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UK UNIS IN QS WORLD TOP 100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96701472"/>
              </p:ext>
            </p:extLst>
          </p:nvPr>
        </p:nvGraphicFramePr>
        <p:xfrm>
          <a:off x="467544" y="1877595"/>
          <a:ext cx="8229600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4820"/>
                <a:gridCol w="3934780"/>
              </a:tblGrid>
              <a:tr h="37084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b="1" dirty="0" smtClean="0"/>
                        <a:t>2=  CAMBRIDGE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64   BIRMINGHAM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2=  IMPERIAL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b="1" dirty="0" smtClean="0"/>
                        <a:t>69   SHEFFIELD   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5=  OXFORD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71   LSE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5=  UCL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77   NOTTINGHAM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16   KINGS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88   ST ANDREWS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17   EDINBURGH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92   DURHAM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29   BRISTOL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94   SOUTHAMPTON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30  MANCHESTER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97   LEEDS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55   GLASGOW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98   QUEEN MARY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61   WARWICK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GB" b="1" dirty="0"/>
                    </a:p>
                  </a:txBody>
                  <a:tcPr/>
                </a:tc>
              </a:tr>
              <a:tr h="1476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i="1" dirty="0" smtClean="0"/>
                        <a:t>(QS Top Universities 2015)</a:t>
                      </a:r>
                      <a:endParaRPr lang="en-GB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57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8568952" cy="115212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UNIS TARGETED BY BIGGEST NUMBER OF GRADUATE EMPLOYERS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4791067"/>
              </p:ext>
            </p:extLst>
          </p:nvPr>
        </p:nvGraphicFramePr>
        <p:xfrm>
          <a:off x="467544" y="1412776"/>
          <a:ext cx="8229600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4820"/>
                <a:gridCol w="393478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(BUT ONLY 8% OF GRADUATES  GET THESE JOBS)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1" dirty="0" smtClean="0"/>
                        <a:t>MANCHESTER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4"/>
                      </a:pPr>
                      <a:r>
                        <a:rPr lang="en-GB" b="1" dirty="0" smtClean="0"/>
                        <a:t>EDINBURGH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GB" b="1" dirty="0" smtClean="0"/>
                        <a:t>NOTTINGHAM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5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LOUGHBOROUGH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GB" b="1" dirty="0" smtClean="0"/>
                        <a:t>WARWICK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16. SHEFFIELD 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en-GB" b="1" dirty="0" smtClean="0"/>
                        <a:t>CAMBRIDGE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17. SOUTHAMPTON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5"/>
                      </a:pPr>
                      <a:r>
                        <a:rPr lang="en-GB" b="1" dirty="0" smtClean="0"/>
                        <a:t>OXFORD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18. EXETER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en-GB" b="1" dirty="0" smtClean="0"/>
                        <a:t>DURHAM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19. NEWCASTLE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7"/>
                      </a:pPr>
                      <a:r>
                        <a:rPr lang="en-GB" b="1" dirty="0" smtClean="0"/>
                        <a:t>BRISTOL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20. KING’S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8"/>
                      </a:pPr>
                      <a:r>
                        <a:rPr lang="en-GB" b="1" dirty="0" smtClean="0"/>
                        <a:t>UCL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21. YORK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9"/>
                      </a:pPr>
                      <a:r>
                        <a:rPr lang="en-GB" b="1" dirty="0" smtClean="0"/>
                        <a:t>IMPERIAL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22. CARDIFF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0"/>
                      </a:pPr>
                      <a:r>
                        <a:rPr lang="en-GB" b="1" dirty="0" smtClean="0"/>
                        <a:t>LEEDS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23. STRATHCLYDE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1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BATH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24. GLASGOW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2"/>
                      </a:pPr>
                      <a:r>
                        <a:rPr lang="en-GB" b="1" dirty="0" smtClean="0"/>
                        <a:t>LSE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25. LEICESTER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47632">
                <a:tc>
                  <a:txBody>
                    <a:bodyPr/>
                    <a:lstStyle/>
                    <a:p>
                      <a:r>
                        <a:rPr lang="en-GB" b="1" dirty="0" smtClean="0"/>
                        <a:t>13. BIRMINGHAM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i="1" dirty="0" smtClean="0"/>
                        <a:t>(www.highfliers.co.uk 2015)</a:t>
                      </a:r>
                      <a:endParaRPr lang="en-GB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49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8568952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UNIS WITH HIGHEST </a:t>
            </a:r>
            <a:b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STUDENT SATISFACTION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73510187"/>
              </p:ext>
            </p:extLst>
          </p:nvPr>
        </p:nvGraphicFramePr>
        <p:xfrm>
          <a:off x="467544" y="1484784"/>
          <a:ext cx="8229600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764"/>
                <a:gridCol w="4438836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BATH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4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BANGOR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LOUGHBOROUGH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5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LANCASTER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GB" b="1" dirty="0" smtClean="0"/>
                        <a:t>SHEFFIELD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16.   ST ANDREWS 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en-GB" b="1" dirty="0" smtClean="0"/>
                        <a:t>CAMBRIDGE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17.   WARWICK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5"/>
                      </a:pPr>
                      <a:r>
                        <a:rPr lang="en-GB" b="1" dirty="0" smtClean="0"/>
                        <a:t>OXFORD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18.   BIRMINGHAM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SURREY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19.   SOUTHAMPTON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7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EAST ANGLIA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20.   DURHAM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8"/>
                      </a:pPr>
                      <a:r>
                        <a:rPr lang="en-GB" b="1" dirty="0" smtClean="0"/>
                        <a:t>EXETER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21.   KEELE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9"/>
                      </a:pPr>
                      <a:r>
                        <a:rPr lang="en-GB" b="1" dirty="0" smtClean="0"/>
                        <a:t>LEEDS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22.   READING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0"/>
                      </a:pPr>
                      <a:r>
                        <a:rPr lang="en-GB" b="1" dirty="0" smtClean="0"/>
                        <a:t> NEWCASTLE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23.   YORK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1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FALMOUTH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24.   QUEEN’S BELFAST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2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DUNDEE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25.   ROYAL VETERINARY COLLEGE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47632">
                <a:tc>
                  <a:txBody>
                    <a:bodyPr/>
                    <a:lstStyle/>
                    <a:p>
                      <a:r>
                        <a:rPr lang="en-GB" b="1" dirty="0" smtClean="0"/>
                        <a:t>13.   NOTTINGHAM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i="1" dirty="0" smtClean="0"/>
                        <a:t>(TIMES HIGHER EDUCATION 2015)</a:t>
                      </a:r>
                      <a:endParaRPr lang="en-GB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5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8568952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TOP 25 IN THE TIMES/SUNDAY TIMES LEAGUE TABLE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44750492"/>
              </p:ext>
            </p:extLst>
          </p:nvPr>
        </p:nvGraphicFramePr>
        <p:xfrm>
          <a:off x="467544" y="1484784"/>
          <a:ext cx="8229600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764"/>
                <a:gridCol w="4438836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CAMBRIDGE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4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EAST ANGLIA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OXFORD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5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BIRMINGHAM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ST ANDREWS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16.  YORK 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IMPERIAL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7"/>
                      </a:pPr>
                      <a:r>
                        <a:rPr lang="en-GB" b="1" dirty="0" smtClean="0"/>
                        <a:t>LEEDS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5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LSE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18"/>
                        <a:tabLst/>
                        <a:defRPr/>
                      </a:pPr>
                      <a:r>
                        <a:rPr lang="en-GB" b="1" dirty="0" smtClean="0"/>
                        <a:t>SOUTHAMPTON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DURHAM 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9"/>
                      </a:pPr>
                      <a:r>
                        <a:rPr lang="en-GB" b="1" dirty="0" smtClean="0"/>
                        <a:t>BRISTOL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7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EXETER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20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LEICESTER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8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WARWICK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21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SHEFFIELD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9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UCL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22= EDINBURGH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0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BATH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22= NEWCASTLE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1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SURREY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22= NOTTINGHAM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2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LANCASTER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25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SUSSEX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47632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13.   LOUGHBOROUGH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i="1" dirty="0" smtClean="0"/>
                        <a:t>(Good University Guide 2015)</a:t>
                      </a:r>
                      <a:endParaRPr lang="en-GB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6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8568952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</a:rPr>
              <a:t>TOP 25 IN THE COMPLETE UNIVERSITY GUIDE LEAGUE TABLE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05622119"/>
              </p:ext>
            </p:extLst>
          </p:nvPr>
        </p:nvGraphicFramePr>
        <p:xfrm>
          <a:off x="467544" y="1484785"/>
          <a:ext cx="8229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764"/>
                <a:gridCol w="4438836"/>
              </a:tblGrid>
              <a:tr h="1612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CAMBRIDGE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4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SOUTHAMPTON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OXFORD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5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BRISTOL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3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LSE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16.   EAST ANGLIA 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IMPERIAL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17.   YORK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5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DURHAM 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/>
                        <a:t>18.   BIRMINGHAM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ST ANDREWS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19.   LEEDS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WARWICK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20.   EDINBURGH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8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SURREY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21.   SUSSEX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9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LANCASTER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22.   KENT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0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UCL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23.   KING’S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1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EXETER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24.   LEICESTER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2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BATH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25.   NOTTINGHAM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47632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13.  LOUGHBOROUGH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i="1" dirty="0" smtClean="0"/>
                        <a:t>(The Complete University Guide 2016)</a:t>
                      </a:r>
                      <a:endParaRPr lang="en-GB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0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8568952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</a:rPr>
              <a:t>TOP 25 IN </a:t>
            </a:r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THE GUARDIAN </a:t>
            </a:r>
            <a:b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LEAGUE </a:t>
            </a:r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</a:rPr>
              <a:t>TABLE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4190725"/>
              </p:ext>
            </p:extLst>
          </p:nvPr>
        </p:nvGraphicFramePr>
        <p:xfrm>
          <a:off x="467544" y="1412777"/>
          <a:ext cx="8229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764"/>
                <a:gridCol w="4438836"/>
              </a:tblGrid>
              <a:tr h="30526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CAMBRIDGE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4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SOUTHAMPTON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OXFORD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15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 COVENTRY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3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ST ANDREWS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16.   KENT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4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SURREY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/>
                        <a:t>17.   BIRMINGHAM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5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BATH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18.   HERIOT-WATT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DURHAM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19.   SUSSEX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WARWICK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20= EAST ANGLIA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8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IMPERIAL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20= EDINBURGH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9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EXETER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22.   YORK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10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LANCASTER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23.   LEEDS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11"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LOUGHBOROUGH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24.   GLASGOW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12"/>
                      </a:pPr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UCL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25.   READING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47632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13.   LSE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i="1" dirty="0" smtClean="0"/>
                        <a:t>(The Guardian 2016 rankings)</a:t>
                      </a:r>
                      <a:endParaRPr lang="en-GB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0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68952" cy="936104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UNIS WITH BEST NIGHTLIFE…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539552" y="2204865"/>
          <a:ext cx="8229600" cy="3474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8190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1" dirty="0" smtClean="0"/>
                        <a:t>LSE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b="1" dirty="0" smtClean="0"/>
                        <a:t>9.  LEEDS</a:t>
                      </a:r>
                      <a:endParaRPr lang="en-GB" b="1" dirty="0"/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GB" b="1" dirty="0" smtClean="0"/>
                        <a:t>MANCHESTER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b="1" dirty="0" smtClean="0"/>
                        <a:t>10. LIVERPOOL</a:t>
                      </a:r>
                      <a:endParaRPr lang="en-GB" b="1" dirty="0"/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GB" b="1" dirty="0" smtClean="0"/>
                        <a:t>NEWCASTLE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11. SUSSEX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LIVERPOOL JOHN MOORES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/>
                        <a:t>12. UCL </a:t>
                      </a:r>
                      <a:endParaRPr lang="en-GB" b="1" dirty="0"/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AutoNum type="arabicPeriod" startAt="5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GLASGOW CALEDONIAN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13. LEEDS BECKETT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81909"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STRATHCLYDE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14. NOTTINGHAM TRENT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AutoNum type="arabicPeriod" startAt="7"/>
                      </a:pPr>
                      <a:r>
                        <a:rPr lang="en-GB" b="1" dirty="0" smtClean="0">
                          <a:solidFill>
                            <a:srgbClr val="C00000"/>
                          </a:solidFill>
                        </a:rPr>
                        <a:t>NORTHUMBRIA</a:t>
                      </a:r>
                      <a:endParaRPr lang="en-GB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b="1" dirty="0" smtClean="0"/>
                        <a:t>15. GLASGOW</a:t>
                      </a:r>
                      <a:endParaRPr lang="en-GB" b="1" dirty="0"/>
                    </a:p>
                  </a:txBody>
                  <a:tcPr/>
                </a:tc>
              </a:tr>
              <a:tr h="387213">
                <a:tc>
                  <a:txBody>
                    <a:bodyPr/>
                    <a:lstStyle/>
                    <a:p>
                      <a:pPr marL="342900" indent="-342900">
                        <a:buAutoNum type="arabicPeriod" startAt="8"/>
                      </a:pPr>
                      <a:r>
                        <a:rPr lang="en-GB" b="1" dirty="0" smtClean="0"/>
                        <a:t>BRISTOL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buFont typeface="+mj-lt"/>
                        <a:buNone/>
                      </a:pPr>
                      <a:r>
                        <a:rPr lang="en-GB" sz="1800" i="1" dirty="0" smtClean="0"/>
                        <a:t>(“Which? University” 2015)</a:t>
                      </a:r>
                      <a:endParaRPr lang="en-GB" sz="1800" b="1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28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2294</TotalTime>
  <Words>1571</Words>
  <Application>Microsoft Office PowerPoint</Application>
  <PresentationFormat>On-screen Show (4:3)</PresentationFormat>
  <Paragraphs>449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Bradley Hand ITC</vt:lpstr>
      <vt:lpstr>Calibri</vt:lpstr>
      <vt:lpstr>Corbel</vt:lpstr>
      <vt:lpstr>Franklin Gothic Book</vt:lpstr>
      <vt:lpstr>Perpetua</vt:lpstr>
      <vt:lpstr>Wingdings 2</vt:lpstr>
      <vt:lpstr>Wingdings 3</vt:lpstr>
      <vt:lpstr>Equity</vt:lpstr>
      <vt:lpstr> PRACTICAL APPROACHES TO INSPIRING CONFUSED STUDENTS</vt:lpstr>
      <vt:lpstr>WEB-BASED AND  PSYCHOMETRIC SOLUTIONS</vt:lpstr>
      <vt:lpstr> MY VERY UNOFFICIAL 2014 LEAGUE TABLE! (FOR WEB-BASED / PSYCHOMETRIC PRODUCTS)</vt:lpstr>
      <vt:lpstr>WEB-BASED AND PSYCHOMETRIC SOLUTIONS:  QUOTES FROM MY ADVISER SURVEY - 1</vt:lpstr>
      <vt:lpstr>WEB-BASED AND PSYCHOMETRIC SOLUTIONS:  QUOTES FROM MY ADVISER SURVEY - 2</vt:lpstr>
      <vt:lpstr>HELP IN CHOOSING COURSES/UNIS</vt:lpstr>
      <vt:lpstr>PowerPoint Presentation</vt:lpstr>
      <vt:lpstr>PEER &amp; PARENT PRESSURE</vt:lpstr>
      <vt:lpstr> MY OWN APPROACHES 1</vt:lpstr>
      <vt:lpstr>MY OWN APPROACHES 2</vt:lpstr>
      <vt:lpstr>‘WHERE ARE THEY NOW?’ 1 </vt:lpstr>
      <vt:lpstr>‘WHERE ARE THEY NOW?’ 2  </vt:lpstr>
      <vt:lpstr>‘WHERE ARE THEY NOW?’ 3  </vt:lpstr>
      <vt:lpstr>NON-UNI ‘WHERE ARE THEY NOWS?’  </vt:lpstr>
      <vt:lpstr>     CHALLENGING PERCEPTIONS ABOUT  ‘THE BEST UNIVERSITIES’</vt:lpstr>
      <vt:lpstr>UK UNIS IN QS WORLD TOP 100</vt:lpstr>
      <vt:lpstr>UNIS TARGETED BY BIGGEST NUMBER OF GRADUATE EMPLOYERS</vt:lpstr>
      <vt:lpstr>UNIS WITH HIGHEST  STUDENT SATISFACTION</vt:lpstr>
      <vt:lpstr>TOP 25 IN THE TIMES/SUNDAY TIMES LEAGUE TABLE</vt:lpstr>
      <vt:lpstr>TOP 25 IN THE COMPLETE UNIVERSITY GUIDE LEAGUE TABLE</vt:lpstr>
      <vt:lpstr>TOP 25 IN THE GUARDIAN  LEAGUE TABLE</vt:lpstr>
      <vt:lpstr>UNIS WITH BEST NIGHTLIFE…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APPROACHES TO HELPING ‘DON’T KNOW’ STUDENTS</dc:title>
  <dc:creator>Alan</dc:creator>
  <cp:lastModifiedBy>Eleanor Cartwright</cp:lastModifiedBy>
  <cp:revision>159</cp:revision>
  <cp:lastPrinted>2013-02-21T21:55:24Z</cp:lastPrinted>
  <dcterms:created xsi:type="dcterms:W3CDTF">2013-02-13T10:28:05Z</dcterms:created>
  <dcterms:modified xsi:type="dcterms:W3CDTF">2016-07-21T08:31:14Z</dcterms:modified>
</cp:coreProperties>
</file>