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1"/>
  </p:notesMasterIdLst>
  <p:handoutMasterIdLst>
    <p:handoutMasterId r:id="rId62"/>
  </p:handoutMasterIdLst>
  <p:sldIdLst>
    <p:sldId id="1614" r:id="rId2"/>
    <p:sldId id="1617" r:id="rId3"/>
    <p:sldId id="1639" r:id="rId4"/>
    <p:sldId id="1640" r:id="rId5"/>
    <p:sldId id="1641" r:id="rId6"/>
    <p:sldId id="1642" r:id="rId7"/>
    <p:sldId id="1643" r:id="rId8"/>
    <p:sldId id="1644" r:id="rId9"/>
    <p:sldId id="1645" r:id="rId10"/>
    <p:sldId id="1646" r:id="rId11"/>
    <p:sldId id="1647" r:id="rId12"/>
    <p:sldId id="1648" r:id="rId13"/>
    <p:sldId id="1529" r:id="rId14"/>
    <p:sldId id="1660" r:id="rId15"/>
    <p:sldId id="1663" r:id="rId16"/>
    <p:sldId id="1662" r:id="rId17"/>
    <p:sldId id="933" r:id="rId18"/>
    <p:sldId id="1664" r:id="rId19"/>
    <p:sldId id="1665" r:id="rId20"/>
    <p:sldId id="1650" r:id="rId21"/>
    <p:sldId id="1651" r:id="rId22"/>
    <p:sldId id="1652" r:id="rId23"/>
    <p:sldId id="1653" r:id="rId24"/>
    <p:sldId id="1678" r:id="rId25"/>
    <p:sldId id="1654" r:id="rId26"/>
    <p:sldId id="1655" r:id="rId27"/>
    <p:sldId id="1657" r:id="rId28"/>
    <p:sldId id="1508" r:id="rId29"/>
    <p:sldId id="1658" r:id="rId30"/>
    <p:sldId id="1659" r:id="rId31"/>
    <p:sldId id="1447" r:id="rId32"/>
    <p:sldId id="1526" r:id="rId33"/>
    <p:sldId id="1452" r:id="rId34"/>
    <p:sldId id="1454" r:id="rId35"/>
    <p:sldId id="1455" r:id="rId36"/>
    <p:sldId id="1675" r:id="rId37"/>
    <p:sldId id="1463" r:id="rId38"/>
    <p:sldId id="1484" r:id="rId39"/>
    <p:sldId id="1474" r:id="rId40"/>
    <p:sldId id="1623" r:id="rId41"/>
    <p:sldId id="1624" r:id="rId42"/>
    <p:sldId id="1625" r:id="rId43"/>
    <p:sldId id="1626" r:id="rId44"/>
    <p:sldId id="1627" r:id="rId45"/>
    <p:sldId id="1628" r:id="rId46"/>
    <p:sldId id="1629" r:id="rId47"/>
    <p:sldId id="1630" r:id="rId48"/>
    <p:sldId id="1631" r:id="rId49"/>
    <p:sldId id="1673" r:id="rId50"/>
    <p:sldId id="1669" r:id="rId51"/>
    <p:sldId id="1670" r:id="rId52"/>
    <p:sldId id="1632" r:id="rId53"/>
    <p:sldId id="1674" r:id="rId54"/>
    <p:sldId id="1636" r:id="rId55"/>
    <p:sldId id="1637" r:id="rId56"/>
    <p:sldId id="1638" r:id="rId57"/>
    <p:sldId id="1676" r:id="rId58"/>
    <p:sldId id="1677" r:id="rId59"/>
    <p:sldId id="1666" r:id="rId60"/>
  </p:sldIdLst>
  <p:sldSz cx="9144000" cy="6858000" type="screen4x3"/>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15" autoAdjust="0"/>
    <p:restoredTop sz="94280" autoAdjust="0"/>
  </p:normalViewPr>
  <p:slideViewPr>
    <p:cSldViewPr>
      <p:cViewPr varScale="1">
        <p:scale>
          <a:sx n="74" d="100"/>
          <a:sy n="74" d="100"/>
        </p:scale>
        <p:origin x="1344" y="54"/>
      </p:cViewPr>
      <p:guideLst>
        <p:guide orient="horz" pos="2160"/>
        <p:guide pos="2880"/>
      </p:guideLst>
    </p:cSldViewPr>
  </p:slideViewPr>
  <p:outlineViewPr>
    <p:cViewPr>
      <p:scale>
        <a:sx n="33" d="100"/>
        <a:sy n="33" d="100"/>
      </p:scale>
      <p:origin x="0" y="2491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902075" y="0"/>
            <a:ext cx="2984500" cy="501650"/>
          </a:xfrm>
          <a:prstGeom prst="rect">
            <a:avLst/>
          </a:prstGeom>
        </p:spPr>
        <p:txBody>
          <a:bodyPr vert="horz" lIns="91440" tIns="45720" rIns="91440" bIns="45720" rtlCol="0"/>
          <a:lstStyle>
            <a:lvl1pPr algn="r">
              <a:defRPr sz="1200"/>
            </a:lvl1pPr>
          </a:lstStyle>
          <a:p>
            <a:fld id="{360523DE-E9D0-410E-A951-E0BE1F8A1236}" type="datetimeFigureOut">
              <a:rPr lang="en-GB" smtClean="0"/>
              <a:t>21/07/2016</a:t>
            </a:fld>
            <a:endParaRPr lang="en-GB"/>
          </a:p>
        </p:txBody>
      </p:sp>
      <p:sp>
        <p:nvSpPr>
          <p:cNvPr id="4" name="Footer Placeholder 3"/>
          <p:cNvSpPr>
            <a:spLocks noGrp="1"/>
          </p:cNvSpPr>
          <p:nvPr>
            <p:ph type="ftr" sz="quarter" idx="2"/>
          </p:nvPr>
        </p:nvSpPr>
        <p:spPr>
          <a:xfrm>
            <a:off x="0" y="9517063"/>
            <a:ext cx="2984500" cy="50165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902075" y="9517063"/>
            <a:ext cx="2984500" cy="501650"/>
          </a:xfrm>
          <a:prstGeom prst="rect">
            <a:avLst/>
          </a:prstGeom>
        </p:spPr>
        <p:txBody>
          <a:bodyPr vert="horz" lIns="91440" tIns="45720" rIns="91440" bIns="45720" rtlCol="0" anchor="b"/>
          <a:lstStyle>
            <a:lvl1pPr algn="r">
              <a:defRPr sz="1200"/>
            </a:lvl1pPr>
          </a:lstStyle>
          <a:p>
            <a:fld id="{F232E5DA-5BB7-4F07-A4AE-35EAC7E7B70A}" type="slidenum">
              <a:rPr lang="en-GB" smtClean="0"/>
              <a:t>‹#›</a:t>
            </a:fld>
            <a:endParaRPr lang="en-GB"/>
          </a:p>
        </p:txBody>
      </p:sp>
    </p:spTree>
    <p:extLst>
      <p:ext uri="{BB962C8B-B14F-4D97-AF65-F5344CB8AC3E}">
        <p14:creationId xmlns:p14="http://schemas.microsoft.com/office/powerpoint/2010/main" val="1636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87BC83C8-42C0-4297-848F-7605C354C44C}" type="datetimeFigureOut">
              <a:rPr lang="en-GB" smtClean="0"/>
              <a:t>21/07/2016</a:t>
            </a:fld>
            <a:endParaRPr lang="en-GB"/>
          </a:p>
        </p:txBody>
      </p:sp>
      <p:sp>
        <p:nvSpPr>
          <p:cNvPr id="4" name="Slide Image Placeholder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6616" tIns="48308" rIns="96616"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34EC1C5F-898B-4EFB-BAC9-2922EBFBAE43}" type="slidenum">
              <a:rPr lang="en-GB" smtClean="0"/>
              <a:t>‹#›</a:t>
            </a:fld>
            <a:endParaRPr lang="en-GB"/>
          </a:p>
        </p:txBody>
      </p:sp>
    </p:spTree>
    <p:extLst>
      <p:ext uri="{BB962C8B-B14F-4D97-AF65-F5344CB8AC3E}">
        <p14:creationId xmlns:p14="http://schemas.microsoft.com/office/powerpoint/2010/main" val="312536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4EC1C5F-898B-4EFB-BAC9-2922EBFBAE43}" type="slidenum">
              <a:rPr lang="en-GB" smtClean="0"/>
              <a:t>8</a:t>
            </a:fld>
            <a:endParaRPr lang="en-GB"/>
          </a:p>
        </p:txBody>
      </p:sp>
    </p:spTree>
    <p:extLst>
      <p:ext uri="{BB962C8B-B14F-4D97-AF65-F5344CB8AC3E}">
        <p14:creationId xmlns:p14="http://schemas.microsoft.com/office/powerpoint/2010/main" val="4017469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10"/>
          </p:nvPr>
        </p:nvSpPr>
        <p:spPr/>
        <p:txBody>
          <a:bodyPr/>
          <a:lstStyle/>
          <a:p>
            <a:fld id="{34EC1C5F-898B-4EFB-BAC9-2922EBFBAE43}" type="slidenum">
              <a:rPr lang="en-GB" smtClean="0"/>
              <a:t>9</a:t>
            </a:fld>
            <a:endParaRPr lang="en-GB"/>
          </a:p>
        </p:txBody>
      </p:sp>
    </p:spTree>
    <p:extLst>
      <p:ext uri="{BB962C8B-B14F-4D97-AF65-F5344CB8AC3E}">
        <p14:creationId xmlns:p14="http://schemas.microsoft.com/office/powerpoint/2010/main" val="4227225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4EC1C5F-898B-4EFB-BAC9-2922EBFBAE43}" type="slidenum">
              <a:rPr lang="en-GB" smtClean="0"/>
              <a:t>28</a:t>
            </a:fld>
            <a:endParaRPr lang="en-GB"/>
          </a:p>
        </p:txBody>
      </p:sp>
    </p:spTree>
    <p:extLst>
      <p:ext uri="{BB962C8B-B14F-4D97-AF65-F5344CB8AC3E}">
        <p14:creationId xmlns:p14="http://schemas.microsoft.com/office/powerpoint/2010/main" val="2516837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4EC1C5F-898B-4EFB-BAC9-2922EBFBAE43}" type="slidenum">
              <a:rPr lang="en-GB" smtClean="0"/>
              <a:t>32</a:t>
            </a:fld>
            <a:endParaRPr lang="en-GB"/>
          </a:p>
        </p:txBody>
      </p:sp>
    </p:spTree>
    <p:extLst>
      <p:ext uri="{BB962C8B-B14F-4D97-AF65-F5344CB8AC3E}">
        <p14:creationId xmlns:p14="http://schemas.microsoft.com/office/powerpoint/2010/main" val="1808413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4EC1C5F-898B-4EFB-BAC9-2922EBFBAE43}" type="slidenum">
              <a:rPr lang="en-GB" smtClean="0"/>
              <a:t>40</a:t>
            </a:fld>
            <a:endParaRPr lang="en-GB"/>
          </a:p>
        </p:txBody>
      </p:sp>
    </p:spTree>
    <p:extLst>
      <p:ext uri="{BB962C8B-B14F-4D97-AF65-F5344CB8AC3E}">
        <p14:creationId xmlns:p14="http://schemas.microsoft.com/office/powerpoint/2010/main" val="622105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4EC1C5F-898B-4EFB-BAC9-2922EBFBAE43}" type="slidenum">
              <a:rPr lang="en-GB" smtClean="0"/>
              <a:t>46</a:t>
            </a:fld>
            <a:endParaRPr lang="en-GB"/>
          </a:p>
        </p:txBody>
      </p:sp>
    </p:spTree>
    <p:extLst>
      <p:ext uri="{BB962C8B-B14F-4D97-AF65-F5344CB8AC3E}">
        <p14:creationId xmlns:p14="http://schemas.microsoft.com/office/powerpoint/2010/main" val="120263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4EC1C5F-898B-4EFB-BAC9-2922EBFBAE43}" type="slidenum">
              <a:rPr lang="en-GB" smtClean="0"/>
              <a:t>47</a:t>
            </a:fld>
            <a:endParaRPr lang="en-GB"/>
          </a:p>
        </p:txBody>
      </p:sp>
    </p:spTree>
    <p:extLst>
      <p:ext uri="{BB962C8B-B14F-4D97-AF65-F5344CB8AC3E}">
        <p14:creationId xmlns:p14="http://schemas.microsoft.com/office/powerpoint/2010/main" val="1304822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4EC1C5F-898B-4EFB-BAC9-2922EBFBAE43}" type="slidenum">
              <a:rPr lang="en-GB" smtClean="0"/>
              <a:t>58</a:t>
            </a:fld>
            <a:endParaRPr lang="en-GB"/>
          </a:p>
        </p:txBody>
      </p:sp>
    </p:spTree>
    <p:extLst>
      <p:ext uri="{BB962C8B-B14F-4D97-AF65-F5344CB8AC3E}">
        <p14:creationId xmlns:p14="http://schemas.microsoft.com/office/powerpoint/2010/main" val="1114901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a:t>Click to edit Master title style</a:t>
            </a:r>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6705600" y="4206240"/>
            <a:ext cx="960120" cy="457200"/>
          </a:xfrm>
        </p:spPr>
        <p:txBody>
          <a:bodyPr/>
          <a:lstStyle/>
          <a:p>
            <a:fld id="{984A7D9F-09FD-4725-8DC4-2540CCA2F439}" type="datetimeFigureOut">
              <a:rPr lang="en-GB" smtClean="0"/>
              <a:t>21/07/2016</a:t>
            </a:fld>
            <a:endParaRPr lang="en-GB"/>
          </a:p>
        </p:txBody>
      </p:sp>
      <p:sp>
        <p:nvSpPr>
          <p:cNvPr id="17" name="Footer Placeholder 16"/>
          <p:cNvSpPr>
            <a:spLocks noGrp="1"/>
          </p:cNvSpPr>
          <p:nvPr>
            <p:ph type="ftr" sz="quarter" idx="11"/>
          </p:nvPr>
        </p:nvSpPr>
        <p:spPr>
          <a:xfrm>
            <a:off x="5410200" y="4205288"/>
            <a:ext cx="1295400" cy="457200"/>
          </a:xfrm>
        </p:spPr>
        <p:txBody>
          <a:bodyPr/>
          <a:lstStyle/>
          <a:p>
            <a:endParaRPr lang="en-GB"/>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13751BED-0455-4546-96E3-095712077028}"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84A7D9F-09FD-4725-8DC4-2540CCA2F439}" type="datetimeFigureOut">
              <a:rPr lang="en-GB" smtClean="0"/>
              <a:t>21/07/2016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751BED-0455-4546-96E3-095712077028}"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a:t>Click to edit Master title style</a:t>
            </a:r>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84A7D9F-09FD-4725-8DC4-2540CCA2F439}" type="datetimeFigureOut">
              <a:rPr lang="en-GB" smtClean="0"/>
              <a:t>21/07/2016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751BED-0455-4546-96E3-095712077028}"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84A7D9F-09FD-4725-8DC4-2540CCA2F439}" type="datetimeFigureOut">
              <a:rPr lang="en-GB" smtClean="0"/>
              <a:t>21/07/2016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3751BED-0455-4546-96E3-095712077028}"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a:t>Click to edit Master title style</a:t>
            </a:r>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984A7D9F-09FD-4725-8DC4-2540CCA2F439}" type="datetimeFigureOut">
              <a:rPr lang="en-GB" smtClean="0"/>
              <a:t>21/07/2016</a:t>
            </a:fld>
            <a:endParaRPr lang="en-GB"/>
          </a:p>
        </p:txBody>
      </p:sp>
      <p:sp>
        <p:nvSpPr>
          <p:cNvPr id="27" name="Slide Number Placeholder 26"/>
          <p:cNvSpPr>
            <a:spLocks noGrp="1"/>
          </p:cNvSpPr>
          <p:nvPr>
            <p:ph type="sldNum" sz="quarter" idx="11"/>
          </p:nvPr>
        </p:nvSpPr>
        <p:spPr/>
        <p:txBody>
          <a:bodyPr rtlCol="0"/>
          <a:lstStyle/>
          <a:p>
            <a:fld id="{13751BED-0455-4546-96E3-095712077028}" type="slidenum">
              <a:rPr lang="en-GB" smtClean="0"/>
              <a:t>‹#›</a:t>
            </a:fld>
            <a:endParaRPr lang="en-GB"/>
          </a:p>
        </p:txBody>
      </p:sp>
      <p:sp>
        <p:nvSpPr>
          <p:cNvPr id="28" name="Footer Placeholder 27"/>
          <p:cNvSpPr>
            <a:spLocks noGrp="1"/>
          </p:cNvSpPr>
          <p:nvPr>
            <p:ph type="ftr" sz="quarter" idx="12"/>
          </p:nvPr>
        </p:nvSpPr>
        <p:spPr/>
        <p:txBody>
          <a:bodyPr rtlCol="0"/>
          <a:lstStyle/>
          <a:p>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a:t>Click to edit Master title style</a:t>
            </a:r>
          </a:p>
        </p:txBody>
      </p:sp>
      <p:sp>
        <p:nvSpPr>
          <p:cNvPr id="3" name="Date Placeholder 2"/>
          <p:cNvSpPr>
            <a:spLocks noGrp="1"/>
          </p:cNvSpPr>
          <p:nvPr>
            <p:ph type="dt" sz="half" idx="10"/>
          </p:nvPr>
        </p:nvSpPr>
        <p:spPr>
          <a:xfrm>
            <a:off x="6583680" y="612648"/>
            <a:ext cx="957264" cy="457200"/>
          </a:xfrm>
        </p:spPr>
        <p:txBody>
          <a:bodyPr/>
          <a:lstStyle/>
          <a:p>
            <a:fld id="{984A7D9F-09FD-4725-8DC4-2540CCA2F439}" type="datetimeFigureOut">
              <a:rPr lang="en-GB" smtClean="0"/>
              <a:t>21/07/2016</a:t>
            </a:fld>
            <a:endParaRPr lang="en-GB"/>
          </a:p>
        </p:txBody>
      </p:sp>
      <p:sp>
        <p:nvSpPr>
          <p:cNvPr id="4" name="Footer Placeholder 3"/>
          <p:cNvSpPr>
            <a:spLocks noGrp="1"/>
          </p:cNvSpPr>
          <p:nvPr>
            <p:ph type="ftr" sz="quarter" idx="11"/>
          </p:nvPr>
        </p:nvSpPr>
        <p:spPr>
          <a:xfrm>
            <a:off x="5257800" y="612648"/>
            <a:ext cx="1325880" cy="457200"/>
          </a:xfrm>
        </p:spPr>
        <p:txBody>
          <a:bodyPr/>
          <a:lstStyle/>
          <a:p>
            <a:endParaRPr lang="en-GB"/>
          </a:p>
        </p:txBody>
      </p:sp>
      <p:sp>
        <p:nvSpPr>
          <p:cNvPr id="5" name="Slide Number Placeholder 4"/>
          <p:cNvSpPr>
            <a:spLocks noGrp="1"/>
          </p:cNvSpPr>
          <p:nvPr>
            <p:ph type="sldNum" sz="quarter" idx="12"/>
          </p:nvPr>
        </p:nvSpPr>
        <p:spPr>
          <a:xfrm>
            <a:off x="8174736" y="2272"/>
            <a:ext cx="762000" cy="365760"/>
          </a:xfrm>
        </p:spPr>
        <p:txBody>
          <a:bodyPr/>
          <a:lstStyle/>
          <a:p>
            <a:fld id="{13751BED-0455-4546-96E3-095712077028}"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4A7D9F-09FD-4725-8DC4-2540CCA2F439}" type="datetimeFigureOut">
              <a:rPr lang="en-GB" smtClean="0"/>
              <a:t>21/07/2016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3751BED-0455-4546-96E3-095712077028}"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84A7D9F-09FD-4725-8DC4-2540CCA2F439}" type="datetimeFigureOut">
              <a:rPr lang="en-GB" smtClean="0"/>
              <a:t>21/07/2016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3751BED-0455-4546-96E3-095712077028}"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984A7D9F-09FD-4725-8DC4-2540CCA2F439}" type="datetimeFigureOut">
              <a:rPr lang="en-GB" smtClean="0"/>
              <a:t>21/07/2016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3751BED-0455-4546-96E3-095712077028}"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84A7D9F-09FD-4725-8DC4-2540CCA2F439}" type="datetimeFigureOut">
              <a:rPr lang="en-GB" smtClean="0"/>
              <a:t>21/07/2016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751BED-0455-4546-96E3-095712077028}"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84A7D9F-09FD-4725-8DC4-2540CCA2F439}" type="datetimeFigureOut">
              <a:rPr lang="en-GB" smtClean="0"/>
              <a:t>21/07/2016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751BED-0455-4546-96E3-095712077028}"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984A7D9F-09FD-4725-8DC4-2540CCA2F439}" type="datetimeFigureOut">
              <a:rPr lang="en-GB" smtClean="0"/>
              <a:t>21/07/2016</a:t>
            </a:fld>
            <a:endParaRPr lang="en-GB"/>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GB"/>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13751BED-0455-4546-96E3-095712077028}"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mailto:careersguru@hotmail.co.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pbs.twimg.com/profile_images/1133688755/blink.jp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hyperlink" Target="https://www.facebook.com/notes/cgi-uk-students/relocating/362669893770140"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image" Target="../media/image9.gif"/><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png"/><Relationship Id="rId5" Type="http://schemas.microsoft.com/office/2007/relationships/hdphoto" Target="../media/hdphoto1.wdp"/><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9796" y="188640"/>
            <a:ext cx="7772400" cy="3384376"/>
          </a:xfrm>
        </p:spPr>
        <p:txBody>
          <a:bodyPr>
            <a:noAutofit/>
          </a:bodyPr>
          <a:lstStyle/>
          <a:p>
            <a:pPr algn="ctr"/>
            <a:r>
              <a:rPr lang="en-GB" sz="3600" dirty="0">
                <a:latin typeface="Calibri" pitchFamily="34" charset="0"/>
                <a:cs typeface="Calibri" pitchFamily="34" charset="0"/>
              </a:rPr>
              <a:t/>
            </a:r>
            <a:br>
              <a:rPr lang="en-GB" sz="3600" dirty="0">
                <a:latin typeface="Calibri" pitchFamily="34" charset="0"/>
                <a:cs typeface="Calibri" pitchFamily="34" charset="0"/>
              </a:rPr>
            </a:br>
            <a:r>
              <a:rPr lang="en-GB" sz="3600" dirty="0">
                <a:latin typeface="Calibri" pitchFamily="34" charset="0"/>
                <a:cs typeface="Calibri" pitchFamily="34" charset="0"/>
              </a:rPr>
              <a:t> </a:t>
            </a:r>
            <a:br>
              <a:rPr lang="en-GB" sz="3600" dirty="0">
                <a:latin typeface="Calibri" pitchFamily="34" charset="0"/>
                <a:cs typeface="Calibri" pitchFamily="34" charset="0"/>
              </a:rPr>
            </a:br>
            <a:r>
              <a:rPr lang="en-GB" sz="3600" dirty="0">
                <a:latin typeface="Calibri" pitchFamily="34" charset="0"/>
                <a:cs typeface="Calibri" pitchFamily="34" charset="0"/>
              </a:rPr>
              <a:t/>
            </a:r>
            <a:br>
              <a:rPr lang="en-GB" sz="3600" dirty="0">
                <a:latin typeface="Calibri" pitchFamily="34" charset="0"/>
                <a:cs typeface="Calibri" pitchFamily="34" charset="0"/>
              </a:rPr>
            </a:br>
            <a:r>
              <a:rPr lang="en-GB" sz="3600" dirty="0">
                <a:latin typeface="Calibri" pitchFamily="34" charset="0"/>
                <a:cs typeface="Calibri" pitchFamily="34" charset="0"/>
              </a:rPr>
              <a:t/>
            </a:r>
            <a:br>
              <a:rPr lang="en-GB" sz="3600" dirty="0">
                <a:latin typeface="Calibri" pitchFamily="34" charset="0"/>
                <a:cs typeface="Calibri" pitchFamily="34" charset="0"/>
              </a:rPr>
            </a:br>
            <a:r>
              <a:rPr lang="en-GB" sz="3600" dirty="0">
                <a:latin typeface="Calibri" pitchFamily="34" charset="0"/>
                <a:cs typeface="Calibri" pitchFamily="34" charset="0"/>
              </a:rPr>
              <a:t/>
            </a:r>
            <a:br>
              <a:rPr lang="en-GB" sz="3600" dirty="0">
                <a:latin typeface="Calibri" pitchFamily="34" charset="0"/>
                <a:cs typeface="Calibri" pitchFamily="34" charset="0"/>
              </a:rPr>
            </a:br>
            <a:r>
              <a:rPr lang="en-GB" sz="3600" dirty="0">
                <a:latin typeface="Calibri" pitchFamily="34" charset="0"/>
                <a:cs typeface="Calibri" pitchFamily="34" charset="0"/>
              </a:rPr>
              <a:t/>
            </a:r>
            <a:br>
              <a:rPr lang="en-GB" sz="3600" dirty="0">
                <a:latin typeface="Calibri" pitchFamily="34" charset="0"/>
                <a:cs typeface="Calibri" pitchFamily="34" charset="0"/>
              </a:rPr>
            </a:br>
            <a:r>
              <a:rPr lang="en-GB" sz="3600" dirty="0">
                <a:latin typeface="Calibri" pitchFamily="34" charset="0"/>
                <a:cs typeface="Calibri" pitchFamily="34" charset="0"/>
              </a:rPr>
              <a:t/>
            </a:r>
            <a:br>
              <a:rPr lang="en-GB" sz="3600" dirty="0">
                <a:latin typeface="Calibri" pitchFamily="34" charset="0"/>
                <a:cs typeface="Calibri" pitchFamily="34" charset="0"/>
              </a:rPr>
            </a:br>
            <a:r>
              <a:rPr lang="en-GB" sz="3600" dirty="0">
                <a:latin typeface="Calibri" pitchFamily="34" charset="0"/>
                <a:cs typeface="Calibri" pitchFamily="34" charset="0"/>
              </a:rPr>
              <a:t/>
            </a:r>
            <a:br>
              <a:rPr lang="en-GB" sz="3600" dirty="0">
                <a:latin typeface="Calibri" pitchFamily="34" charset="0"/>
                <a:cs typeface="Calibri" pitchFamily="34" charset="0"/>
              </a:rPr>
            </a:br>
            <a:r>
              <a:rPr lang="en-GB" sz="3600" dirty="0">
                <a:latin typeface="Calibri" pitchFamily="34" charset="0"/>
                <a:cs typeface="Calibri" pitchFamily="34" charset="0"/>
              </a:rPr>
              <a:t/>
            </a:r>
            <a:br>
              <a:rPr lang="en-GB" sz="3600" dirty="0">
                <a:latin typeface="Calibri" pitchFamily="34" charset="0"/>
                <a:cs typeface="Calibri" pitchFamily="34" charset="0"/>
              </a:rPr>
            </a:br>
            <a:r>
              <a:rPr lang="en-GB" sz="3600" dirty="0">
                <a:latin typeface="Calibri" pitchFamily="34" charset="0"/>
                <a:cs typeface="Calibri" pitchFamily="34" charset="0"/>
              </a:rPr>
              <a:t/>
            </a:r>
            <a:br>
              <a:rPr lang="en-GB" sz="3600" dirty="0">
                <a:latin typeface="Calibri" pitchFamily="34" charset="0"/>
                <a:cs typeface="Calibri" pitchFamily="34" charset="0"/>
              </a:rPr>
            </a:br>
            <a:r>
              <a:rPr lang="en-GB" sz="3600" dirty="0">
                <a:latin typeface="Calibri" pitchFamily="34" charset="0"/>
                <a:cs typeface="Calibri" pitchFamily="34" charset="0"/>
              </a:rPr>
              <a:t/>
            </a:r>
            <a:br>
              <a:rPr lang="en-GB" sz="3600" dirty="0">
                <a:latin typeface="Calibri" pitchFamily="34" charset="0"/>
                <a:cs typeface="Calibri" pitchFamily="34" charset="0"/>
              </a:rPr>
            </a:br>
            <a:r>
              <a:rPr lang="en-GB" sz="3600" dirty="0">
                <a:latin typeface="Calibri" pitchFamily="34" charset="0"/>
                <a:cs typeface="Calibri" pitchFamily="34" charset="0"/>
              </a:rPr>
              <a:t>                                                                                         </a:t>
            </a: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
            </a:r>
            <a:br>
              <a:rPr lang="en-GB" sz="6000" b="1" dirty="0">
                <a:latin typeface="Calibri" pitchFamily="34" charset="0"/>
                <a:cs typeface="Calibri" pitchFamily="34" charset="0"/>
              </a:rPr>
            </a:br>
            <a:r>
              <a:rPr lang="en-GB" sz="6000" b="1" dirty="0">
                <a:latin typeface="Calibri" pitchFamily="34" charset="0"/>
                <a:cs typeface="Calibri" pitchFamily="34" charset="0"/>
              </a:rPr>
              <a:t>OPTIONS AT 18 IN A CHANGING WORLD</a:t>
            </a:r>
            <a:r>
              <a:rPr lang="en-GB" sz="6000" dirty="0">
                <a:latin typeface="Calibri" pitchFamily="34" charset="0"/>
                <a:cs typeface="Calibri" pitchFamily="34" charset="0"/>
              </a:rPr>
              <a:t/>
            </a:r>
            <a:br>
              <a:rPr lang="en-GB" sz="6000" dirty="0">
                <a:latin typeface="Calibri" pitchFamily="34" charset="0"/>
                <a:cs typeface="Calibri" pitchFamily="34" charset="0"/>
              </a:rPr>
            </a:br>
            <a:r>
              <a:rPr lang="en-GB" sz="2000" dirty="0">
                <a:latin typeface="Calibri" pitchFamily="34" charset="0"/>
                <a:cs typeface="Calibri" pitchFamily="34" charset="0"/>
              </a:rPr>
              <a:t> </a:t>
            </a:r>
          </a:p>
        </p:txBody>
      </p:sp>
      <p:sp>
        <p:nvSpPr>
          <p:cNvPr id="3" name="Subtitle 2"/>
          <p:cNvSpPr>
            <a:spLocks noGrp="1"/>
          </p:cNvSpPr>
          <p:nvPr>
            <p:ph type="subTitle" idx="1"/>
          </p:nvPr>
        </p:nvSpPr>
        <p:spPr>
          <a:xfrm>
            <a:off x="179512" y="3933056"/>
            <a:ext cx="8712968" cy="2924944"/>
          </a:xfrm>
        </p:spPr>
        <p:txBody>
          <a:bodyPr>
            <a:normAutofit fontScale="25000" lnSpcReduction="20000"/>
          </a:bodyPr>
          <a:lstStyle/>
          <a:p>
            <a:pPr marL="406908" indent="-342900">
              <a:buFont typeface="Arial" pitchFamily="34" charset="0"/>
              <a:buChar char="•"/>
            </a:pPr>
            <a:r>
              <a:rPr lang="en-GB" sz="2400" b="1" dirty="0">
                <a:latin typeface="Calibri" pitchFamily="34" charset="0"/>
                <a:cs typeface="Calibri" pitchFamily="34" charset="0"/>
              </a:rPr>
              <a:t>  </a:t>
            </a:r>
            <a:endParaRPr lang="en-GB" b="1" dirty="0">
              <a:latin typeface="Calibri" pitchFamily="34" charset="0"/>
              <a:cs typeface="Calibri" pitchFamily="34" charset="0"/>
            </a:endParaRPr>
          </a:p>
          <a:p>
            <a:pPr algn="ctr"/>
            <a:endParaRPr lang="en-GB" sz="9600" b="1" dirty="0">
              <a:solidFill>
                <a:srgbClr val="C00000"/>
              </a:solidFill>
              <a:latin typeface="Calibri" pitchFamily="34" charset="0"/>
              <a:cs typeface="Calibri" pitchFamily="34" charset="0"/>
            </a:endParaRPr>
          </a:p>
          <a:p>
            <a:pPr algn="ctr"/>
            <a:r>
              <a:rPr lang="en-GB" sz="8000" b="1" dirty="0">
                <a:solidFill>
                  <a:srgbClr val="C00000"/>
                </a:solidFill>
                <a:latin typeface="Calibri" pitchFamily="34" charset="0"/>
                <a:cs typeface="Calibri" pitchFamily="34" charset="0"/>
              </a:rPr>
              <a:t>Reflections on pathways now open at 18 to students with A Level, BTEC Level 3, IB or equivalent qualifications  </a:t>
            </a:r>
          </a:p>
          <a:p>
            <a:pPr algn="r"/>
            <a:r>
              <a:rPr lang="en-GB" sz="6400" b="1" i="1" dirty="0">
                <a:solidFill>
                  <a:srgbClr val="C00000"/>
                </a:solidFill>
                <a:latin typeface="Calibri" pitchFamily="34" charset="0"/>
                <a:cs typeface="Calibri" pitchFamily="34" charset="0"/>
              </a:rPr>
              <a:t> </a:t>
            </a:r>
            <a:endParaRPr lang="en-GB" sz="4800" b="1" u="sng" dirty="0">
              <a:solidFill>
                <a:schemeClr val="tx1"/>
              </a:solidFill>
              <a:latin typeface="Calibri" pitchFamily="34" charset="0"/>
            </a:endParaRPr>
          </a:p>
          <a:p>
            <a:pPr marL="109728" algn="r"/>
            <a:endParaRPr lang="en-GB" sz="4800" b="1" u="sng" dirty="0">
              <a:solidFill>
                <a:schemeClr val="tx1"/>
              </a:solidFill>
              <a:latin typeface="Calibri" pitchFamily="34" charset="0"/>
            </a:endParaRPr>
          </a:p>
          <a:p>
            <a:pPr marL="109728" algn="r"/>
            <a:r>
              <a:rPr lang="en-GB" sz="8000" b="1" dirty="0">
                <a:solidFill>
                  <a:schemeClr val="tx1"/>
                </a:solidFill>
                <a:latin typeface="Calibri" pitchFamily="34" charset="0"/>
                <a:cs typeface="Calibri" pitchFamily="34" charset="0"/>
              </a:rPr>
              <a:t>©Alan Bullock, Freelance Careers Consultant</a:t>
            </a:r>
            <a:endParaRPr lang="en-GB" sz="8000" b="1" u="sng" dirty="0">
              <a:solidFill>
                <a:schemeClr val="tx1"/>
              </a:solidFill>
              <a:latin typeface="Calibri" pitchFamily="34" charset="0"/>
            </a:endParaRPr>
          </a:p>
          <a:p>
            <a:pPr marL="109728" algn="r"/>
            <a:r>
              <a:rPr lang="en-GB" sz="8000" b="1" dirty="0">
                <a:solidFill>
                  <a:schemeClr val="tx1"/>
                </a:solidFill>
                <a:latin typeface="Calibri" pitchFamily="34" charset="0"/>
                <a:cs typeface="Calibri" pitchFamily="34" charset="0"/>
              </a:rPr>
              <a:t>For University of Sussex conference, June 2016</a:t>
            </a:r>
          </a:p>
          <a:p>
            <a:pPr marL="109728" algn="r"/>
            <a:r>
              <a:rPr lang="en-GB" sz="8000" b="1" u="sng" dirty="0">
                <a:solidFill>
                  <a:schemeClr val="tx1"/>
                </a:solidFill>
                <a:latin typeface="Calibri" pitchFamily="34" charset="0"/>
              </a:rPr>
              <a:t>alanbullockcareers.com</a:t>
            </a:r>
          </a:p>
          <a:p>
            <a:endParaRPr lang="en-GB" sz="6400" b="1" i="1" dirty="0">
              <a:solidFill>
                <a:srgbClr val="0070C0"/>
              </a:solidFill>
              <a:latin typeface="Calibri" pitchFamily="34" charset="0"/>
              <a:cs typeface="Calibri" pitchFamily="34" charset="0"/>
            </a:endParaRPr>
          </a:p>
          <a:p>
            <a:pPr algn="r"/>
            <a:r>
              <a:rPr lang="en-GB" sz="6400" b="1" i="1" dirty="0">
                <a:solidFill>
                  <a:srgbClr val="0070C0"/>
                </a:solidFill>
                <a:latin typeface="Calibri" pitchFamily="34" charset="0"/>
                <a:cs typeface="Calibri" pitchFamily="34" charset="0"/>
              </a:rPr>
              <a:t>All information in this presentation is subject to continuous change</a:t>
            </a:r>
          </a:p>
          <a:p>
            <a:pPr algn="r"/>
            <a:r>
              <a:rPr lang="en-GB" sz="4800" b="1" dirty="0">
                <a:solidFill>
                  <a:srgbClr val="0070C0"/>
                </a:solidFill>
                <a:latin typeface="Calibri" pitchFamily="34" charset="0"/>
                <a:cs typeface="Calibri" pitchFamily="34" charset="0"/>
              </a:rPr>
              <a:t>    </a:t>
            </a:r>
          </a:p>
          <a:p>
            <a:pPr algn="r"/>
            <a:endParaRPr lang="en-GB" sz="4000" b="1" dirty="0">
              <a:solidFill>
                <a:schemeClr val="tx1"/>
              </a:solidFill>
              <a:latin typeface="Calibri" pitchFamily="34" charset="0"/>
              <a:cs typeface="Calibri" pitchFamily="34" charset="0"/>
            </a:endParaRPr>
          </a:p>
          <a:p>
            <a:pPr marL="109728" algn="r"/>
            <a:r>
              <a:rPr lang="en-GB" sz="7200" b="1" dirty="0">
                <a:latin typeface="Calibri" pitchFamily="34" charset="0"/>
              </a:rPr>
              <a:t>  </a:t>
            </a:r>
          </a:p>
          <a:p>
            <a:pPr algn="r"/>
            <a:endParaRPr lang="en-GB" sz="7200" b="1" dirty="0">
              <a:latin typeface="Calibri" pitchFamily="34" charset="0"/>
              <a:cs typeface="Calibri" pitchFamily="34" charset="0"/>
            </a:endParaRPr>
          </a:p>
          <a:p>
            <a:pPr algn="ctr"/>
            <a:endParaRPr lang="en-GB" sz="7200" b="1" dirty="0">
              <a:latin typeface="Calibri" pitchFamily="34" charset="0"/>
              <a:cs typeface="Calibri" pitchFamily="34" charset="0"/>
            </a:endParaRPr>
          </a:p>
          <a:p>
            <a:pPr algn="ctr"/>
            <a:r>
              <a:rPr lang="en-GB" sz="7200" b="1" dirty="0">
                <a:latin typeface="Calibri" pitchFamily="34" charset="0"/>
                <a:cs typeface="Calibri" pitchFamily="34" charset="0"/>
              </a:rPr>
              <a:t>   </a:t>
            </a:r>
          </a:p>
          <a:p>
            <a:pPr algn="r"/>
            <a:endParaRPr lang="en-GB" sz="9600" b="1" dirty="0">
              <a:latin typeface="Calibri" pitchFamily="34" charset="0"/>
              <a:cs typeface="Calibri" pitchFamily="34" charset="0"/>
              <a:hlinkClick r:id="rId2"/>
            </a:endParaRPr>
          </a:p>
          <a:p>
            <a:pPr algn="r"/>
            <a:endParaRPr lang="en-GB" sz="9600" b="1" dirty="0">
              <a:latin typeface="Calibri" pitchFamily="34" charset="0"/>
              <a:cs typeface="Calibri" pitchFamily="34" charset="0"/>
            </a:endParaRPr>
          </a:p>
          <a:p>
            <a:pPr algn="r"/>
            <a:endParaRPr lang="en-GB" sz="9600" b="1" dirty="0">
              <a:latin typeface="Calibri" pitchFamily="34" charset="0"/>
              <a:cs typeface="Calibri" pitchFamily="34" charset="0"/>
            </a:endParaRPr>
          </a:p>
          <a:p>
            <a:pPr algn="r"/>
            <a:endParaRPr lang="en-GB" sz="9600" b="1" dirty="0">
              <a:latin typeface="Calibri" pitchFamily="34" charset="0"/>
              <a:cs typeface="Calibri" pitchFamily="34" charset="0"/>
            </a:endParaRPr>
          </a:p>
          <a:p>
            <a:endParaRPr lang="en-GB" sz="1800" b="1" dirty="0">
              <a:latin typeface="Calibri" pitchFamily="34" charset="0"/>
              <a:cs typeface="Calibri" pitchFamily="34" charset="0"/>
            </a:endParaRPr>
          </a:p>
          <a:p>
            <a:r>
              <a:rPr lang="en-GB" sz="1800" b="1" dirty="0">
                <a:latin typeface="Calibri" pitchFamily="34" charset="0"/>
                <a:cs typeface="Calibri" pitchFamily="34" charset="0"/>
              </a:rPr>
              <a:t>  </a:t>
            </a:r>
          </a:p>
        </p:txBody>
      </p:sp>
      <p:pic>
        <p:nvPicPr>
          <p:cNvPr id="5" name="Picture 4" descr="C:\Users\Alan\Pictures\ABC log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5229200"/>
            <a:ext cx="1656184" cy="1246449"/>
          </a:xfrm>
          <a:prstGeom prst="rect">
            <a:avLst/>
          </a:prstGeom>
          <a:noFill/>
          <a:ln>
            <a:noFill/>
          </a:ln>
        </p:spPr>
      </p:pic>
    </p:spTree>
    <p:extLst>
      <p:ext uri="{BB962C8B-B14F-4D97-AF65-F5344CB8AC3E}">
        <p14:creationId xmlns:p14="http://schemas.microsoft.com/office/powerpoint/2010/main" val="4113518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57200" y="1"/>
            <a:ext cx="8219256" cy="3356991"/>
          </a:xfrm>
        </p:spPr>
        <p:txBody>
          <a:bodyPr>
            <a:noAutofit/>
          </a:bodyPr>
          <a:lstStyle/>
          <a:p>
            <a:pPr algn="ctr"/>
            <a:r>
              <a:rPr lang="en-GB" sz="6000" b="1" i="1" dirty="0">
                <a:solidFill>
                  <a:schemeClr val="accent6">
                    <a:lumMod val="60000"/>
                    <a:lumOff val="40000"/>
                  </a:schemeClr>
                </a:solidFill>
              </a:rPr>
              <a:t>SECTION 1</a:t>
            </a:r>
            <a:br>
              <a:rPr lang="en-GB" sz="6000" b="1" i="1" dirty="0">
                <a:solidFill>
                  <a:schemeClr val="accent6">
                    <a:lumMod val="60000"/>
                    <a:lumOff val="40000"/>
                  </a:schemeClr>
                </a:solidFill>
              </a:rPr>
            </a:br>
            <a:r>
              <a:rPr lang="en-GB" sz="6000" b="1" dirty="0"/>
              <a:t>FULL-TIME HIGHER EDUCATION IN UK</a:t>
            </a:r>
          </a:p>
        </p:txBody>
      </p:sp>
      <p:sp>
        <p:nvSpPr>
          <p:cNvPr id="5" name="Subtitle 4"/>
          <p:cNvSpPr>
            <a:spLocks noGrp="1"/>
          </p:cNvSpPr>
          <p:nvPr>
            <p:ph type="subTitle" idx="1"/>
          </p:nvPr>
        </p:nvSpPr>
        <p:spPr>
          <a:xfrm>
            <a:off x="323528" y="3933056"/>
            <a:ext cx="8568952" cy="2664296"/>
          </a:xfrm>
        </p:spPr>
        <p:txBody>
          <a:bodyPr>
            <a:normAutofit fontScale="92500" lnSpcReduction="10000"/>
          </a:bodyPr>
          <a:lstStyle/>
          <a:p>
            <a:r>
              <a:rPr lang="en-GB" sz="2000" b="1" dirty="0">
                <a:latin typeface="Calibri" pitchFamily="34" charset="0"/>
                <a:cs typeface="Calibri" pitchFamily="34" charset="0"/>
              </a:rPr>
              <a:t> </a:t>
            </a:r>
          </a:p>
          <a:p>
            <a:r>
              <a:rPr lang="en-GB" sz="2000" b="1" dirty="0">
                <a:latin typeface="Calibri" pitchFamily="34" charset="0"/>
                <a:cs typeface="Calibri" pitchFamily="34" charset="0"/>
              </a:rPr>
              <a:t>THE BIG ADVANTAGE OF THIS SECTION IS:</a:t>
            </a:r>
            <a:endParaRPr lang="en-GB" sz="1200" b="1" dirty="0">
              <a:solidFill>
                <a:srgbClr val="C00000"/>
              </a:solidFill>
              <a:latin typeface="Calibri" pitchFamily="34" charset="0"/>
            </a:endParaRPr>
          </a:p>
          <a:p>
            <a:pPr marL="406908" indent="-342900">
              <a:buFont typeface="Arial" panose="020B0604020202020204" pitchFamily="34" charset="0"/>
              <a:buChar char="•"/>
            </a:pPr>
            <a:r>
              <a:rPr lang="en-GB" sz="3200" b="1" dirty="0">
                <a:solidFill>
                  <a:srgbClr val="C00000"/>
                </a:solidFill>
                <a:latin typeface="Calibri" pitchFamily="34" charset="0"/>
              </a:rPr>
              <a:t>37,000+ course options </a:t>
            </a:r>
          </a:p>
          <a:p>
            <a:pPr marL="406908" indent="-342900">
              <a:buFont typeface="Arial" panose="020B0604020202020204" pitchFamily="34" charset="0"/>
              <a:buChar char="•"/>
            </a:pPr>
            <a:r>
              <a:rPr lang="en-GB" sz="3200" b="1" dirty="0">
                <a:solidFill>
                  <a:srgbClr val="C00000"/>
                </a:solidFill>
                <a:latin typeface="Calibri" pitchFamily="34" charset="0"/>
              </a:rPr>
              <a:t>370+ different unis/colleges</a:t>
            </a:r>
          </a:p>
          <a:p>
            <a:pPr marL="406908" indent="-342900">
              <a:buFont typeface="Arial" panose="020B0604020202020204" pitchFamily="34" charset="0"/>
              <a:buChar char="•"/>
            </a:pPr>
            <a:r>
              <a:rPr lang="en-GB" sz="3200" b="1" dirty="0">
                <a:solidFill>
                  <a:srgbClr val="C00000"/>
                </a:solidFill>
                <a:latin typeface="Calibri" pitchFamily="34" charset="0"/>
              </a:rPr>
              <a:t>And almost all can be found and</a:t>
            </a:r>
          </a:p>
          <a:p>
            <a:r>
              <a:rPr lang="en-GB" sz="3200" b="1" dirty="0">
                <a:solidFill>
                  <a:srgbClr val="C00000"/>
                </a:solidFill>
                <a:latin typeface="Calibri" pitchFamily="34" charset="0"/>
              </a:rPr>
              <a:t> 	applied for in </a:t>
            </a:r>
            <a:r>
              <a:rPr lang="en-GB" sz="3200" b="1" u="sng" dirty="0">
                <a:solidFill>
                  <a:srgbClr val="C00000"/>
                </a:solidFill>
                <a:latin typeface="Calibri" pitchFamily="34" charset="0"/>
              </a:rPr>
              <a:t>one place </a:t>
            </a:r>
            <a:r>
              <a:rPr lang="en-GB" sz="3200" b="1" dirty="0">
                <a:solidFill>
                  <a:srgbClr val="C00000"/>
                </a:solidFill>
                <a:latin typeface="Calibri" pitchFamily="34" charset="0"/>
              </a:rPr>
              <a:t>…………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4797152"/>
            <a:ext cx="2160240" cy="1584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307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836712"/>
            <a:ext cx="8640960" cy="792088"/>
          </a:xfrm>
        </p:spPr>
        <p:txBody>
          <a:bodyPr>
            <a:noAutofit/>
          </a:bodyPr>
          <a:lstStyle/>
          <a:p>
            <a:pPr algn="ctr"/>
            <a:r>
              <a:rPr lang="en-GB" sz="3600" b="1" dirty="0">
                <a:solidFill>
                  <a:srgbClr val="C00000"/>
                </a:solidFill>
              </a:rPr>
              <a:t>A MESSAGE FROM THE </a:t>
            </a:r>
            <a:br>
              <a:rPr lang="en-GB" sz="3600" b="1" dirty="0">
                <a:solidFill>
                  <a:srgbClr val="C00000"/>
                </a:solidFill>
              </a:rPr>
            </a:br>
            <a:r>
              <a:rPr lang="en-GB" sz="3600" b="1" dirty="0">
                <a:solidFill>
                  <a:srgbClr val="C00000"/>
                </a:solidFill>
              </a:rPr>
              <a:t>UCAS CHIEF EXECUTIVE:</a:t>
            </a:r>
          </a:p>
        </p:txBody>
      </p:sp>
      <p:sp>
        <p:nvSpPr>
          <p:cNvPr id="3" name="Content Placeholder 2"/>
          <p:cNvSpPr>
            <a:spLocks noGrp="1"/>
          </p:cNvSpPr>
          <p:nvPr>
            <p:ph idx="1"/>
          </p:nvPr>
        </p:nvSpPr>
        <p:spPr>
          <a:xfrm>
            <a:off x="395536" y="1844824"/>
            <a:ext cx="8352928" cy="4824536"/>
          </a:xfrm>
        </p:spPr>
        <p:txBody>
          <a:bodyPr>
            <a:normAutofit fontScale="92500"/>
          </a:bodyPr>
          <a:lstStyle/>
          <a:p>
            <a:pPr marL="109728" indent="0" algn="ctr">
              <a:buNone/>
            </a:pPr>
            <a:endParaRPr lang="en-GB" sz="3600" b="1" dirty="0">
              <a:solidFill>
                <a:srgbClr val="002060"/>
              </a:solidFill>
              <a:latin typeface="Calibri" pitchFamily="34" charset="0"/>
              <a:cs typeface="Calibri" pitchFamily="34" charset="0"/>
            </a:endParaRPr>
          </a:p>
          <a:p>
            <a:pPr marL="109728" indent="0" algn="ctr">
              <a:buNone/>
            </a:pPr>
            <a:r>
              <a:rPr lang="en-GB" sz="3600" b="1" dirty="0">
                <a:solidFill>
                  <a:srgbClr val="002060"/>
                </a:solidFill>
                <a:latin typeface="Calibri" pitchFamily="34" charset="0"/>
                <a:cs typeface="Calibri" pitchFamily="34" charset="0"/>
              </a:rPr>
              <a:t>“Please tell students to stop being so boring!”</a:t>
            </a:r>
          </a:p>
          <a:p>
            <a:pPr marL="109728" indent="0" algn="ctr">
              <a:buNone/>
            </a:pPr>
            <a:endParaRPr lang="en-GB" sz="3600" b="1" dirty="0">
              <a:solidFill>
                <a:srgbClr val="002060"/>
              </a:solidFill>
              <a:latin typeface="Calibri" pitchFamily="34" charset="0"/>
              <a:cs typeface="Calibri" pitchFamily="34" charset="0"/>
            </a:endParaRPr>
          </a:p>
          <a:p>
            <a:pPr marL="109728" indent="0" algn="ctr">
              <a:buNone/>
            </a:pPr>
            <a:r>
              <a:rPr lang="en-GB" sz="3600" b="1" dirty="0">
                <a:solidFill>
                  <a:srgbClr val="002060"/>
                </a:solidFill>
                <a:latin typeface="Calibri" pitchFamily="34" charset="0"/>
                <a:cs typeface="Calibri" pitchFamily="34" charset="0"/>
              </a:rPr>
              <a:t>“Choices are still very traditional, with 75% of students applying for 25% of courses </a:t>
            </a:r>
          </a:p>
          <a:p>
            <a:pPr marL="109728" indent="0" algn="ctr">
              <a:buNone/>
            </a:pPr>
            <a:r>
              <a:rPr lang="en-GB" sz="3600" b="1" dirty="0">
                <a:solidFill>
                  <a:srgbClr val="002060"/>
                </a:solidFill>
                <a:latin typeface="Calibri" pitchFamily="34" charset="0"/>
                <a:cs typeface="Calibri" pitchFamily="34" charset="0"/>
              </a:rPr>
              <a:t>… so </a:t>
            </a:r>
            <a:r>
              <a:rPr lang="en-GB" sz="3600" b="1" dirty="0">
                <a:solidFill>
                  <a:srgbClr val="C00000"/>
                </a:solidFill>
                <a:latin typeface="Calibri" pitchFamily="34" charset="0"/>
                <a:cs typeface="Calibri" pitchFamily="34" charset="0"/>
              </a:rPr>
              <a:t>be more imaginative </a:t>
            </a:r>
            <a:r>
              <a:rPr lang="en-GB" sz="3600" b="1" dirty="0">
                <a:solidFill>
                  <a:srgbClr val="002060"/>
                </a:solidFill>
                <a:latin typeface="Calibri" pitchFamily="34" charset="0"/>
                <a:cs typeface="Calibri" pitchFamily="34" charset="0"/>
              </a:rPr>
              <a:t>and choose a degree that’s going to </a:t>
            </a:r>
            <a:r>
              <a:rPr lang="en-GB" sz="3600" b="1" dirty="0">
                <a:solidFill>
                  <a:srgbClr val="C00000"/>
                </a:solidFill>
                <a:latin typeface="Calibri" pitchFamily="34" charset="0"/>
                <a:cs typeface="Calibri" pitchFamily="34" charset="0"/>
              </a:rPr>
              <a:t>motivate</a:t>
            </a:r>
            <a:r>
              <a:rPr lang="en-GB" sz="3600" b="1" dirty="0">
                <a:solidFill>
                  <a:srgbClr val="002060"/>
                </a:solidFill>
                <a:latin typeface="Calibri" pitchFamily="34" charset="0"/>
                <a:cs typeface="Calibri" pitchFamily="34" charset="0"/>
              </a:rPr>
              <a:t> you!” </a:t>
            </a:r>
          </a:p>
          <a:p>
            <a:pPr marL="109728" indent="0" algn="r">
              <a:buNone/>
            </a:pPr>
            <a:endParaRPr lang="en-GB" sz="1800" i="1" dirty="0">
              <a:latin typeface="Calibri" pitchFamily="34" charset="0"/>
              <a:cs typeface="Calibri" pitchFamily="34" charset="0"/>
            </a:endParaRPr>
          </a:p>
          <a:p>
            <a:pPr marL="109728" indent="0" algn="r">
              <a:buNone/>
            </a:pPr>
            <a:endParaRPr lang="en-GB" sz="1800" i="1" dirty="0">
              <a:latin typeface="Calibri" pitchFamily="34" charset="0"/>
              <a:cs typeface="Calibri" pitchFamily="34" charset="0"/>
            </a:endParaRPr>
          </a:p>
          <a:p>
            <a:pPr marL="109728" indent="0" algn="r">
              <a:buNone/>
            </a:pPr>
            <a:r>
              <a:rPr lang="en-GB" sz="1800" i="1" dirty="0">
                <a:latin typeface="Calibri" pitchFamily="34" charset="0"/>
                <a:cs typeface="Calibri" pitchFamily="34" charset="0"/>
              </a:rPr>
              <a:t>(Mary </a:t>
            </a:r>
            <a:r>
              <a:rPr lang="en-GB" sz="1800" i="1" dirty="0" err="1">
                <a:latin typeface="Calibri" pitchFamily="34" charset="0"/>
                <a:cs typeface="Calibri" pitchFamily="34" charset="0"/>
              </a:rPr>
              <a:t>Curnock</a:t>
            </a:r>
            <a:r>
              <a:rPr lang="en-GB" sz="1800" i="1" dirty="0">
                <a:latin typeface="Calibri" pitchFamily="34" charset="0"/>
                <a:cs typeface="Calibri" pitchFamily="34" charset="0"/>
              </a:rPr>
              <a:t> Cook, Chief Executive Officer, UCAS, January 2016)</a:t>
            </a:r>
          </a:p>
          <a:p>
            <a:pPr marL="109728" indent="0" algn="r">
              <a:buNone/>
            </a:pPr>
            <a:endParaRPr lang="en-GB" sz="1800" i="1" dirty="0">
              <a:latin typeface="Calibri" pitchFamily="34" charset="0"/>
              <a:cs typeface="Calibri" pitchFamily="34" charset="0"/>
            </a:endParaRPr>
          </a:p>
          <a:p>
            <a:pPr marL="109728" indent="0">
              <a:buNone/>
            </a:pPr>
            <a:endParaRPr lang="en-GB" sz="3200" b="1" dirty="0">
              <a:solidFill>
                <a:srgbClr val="002060"/>
              </a:solidFill>
              <a:latin typeface="Calibri" panose="020F0502020204030204" pitchFamily="34" charset="0"/>
            </a:endParaRPr>
          </a:p>
          <a:p>
            <a:endParaRPr lang="en-GB" sz="3200" i="1" dirty="0">
              <a:solidFill>
                <a:srgbClr val="C00000"/>
              </a:solidFill>
              <a:latin typeface="Calibri" panose="020F0502020204030204" pitchFamily="34" charset="0"/>
            </a:endParaRPr>
          </a:p>
          <a:p>
            <a:pPr marL="109728" indent="0">
              <a:buNone/>
            </a:pPr>
            <a:endParaRPr lang="en-GB" sz="3200" b="1" dirty="0">
              <a:solidFill>
                <a:schemeClr val="tx2"/>
              </a:solidFill>
              <a:latin typeface="Calibri" panose="020F0502020204030204" pitchFamily="34" charset="0"/>
            </a:endParaRPr>
          </a:p>
          <a:p>
            <a:pPr marL="109728" indent="0">
              <a:buNone/>
            </a:pPr>
            <a:endParaRPr lang="en-GB" sz="1200" b="1" dirty="0">
              <a:solidFill>
                <a:schemeClr val="tx2"/>
              </a:solidFill>
              <a:latin typeface="Calibri" panose="020F0502020204030204" pitchFamily="34" charset="0"/>
            </a:endParaRPr>
          </a:p>
          <a:p>
            <a:pPr marL="109728" indent="0">
              <a:buNone/>
            </a:pPr>
            <a:endParaRPr lang="en-GB" sz="2400" b="1" dirty="0">
              <a:latin typeface="Calibri" panose="020F0502020204030204" pitchFamily="34" charset="0"/>
            </a:endParaRPr>
          </a:p>
          <a:p>
            <a:pPr marL="109728" indent="0" algn="ctr">
              <a:buNone/>
            </a:pPr>
            <a:endParaRPr lang="en-GB" sz="2400" b="1" dirty="0">
              <a:latin typeface="Calibri" panose="020F0502020204030204" pitchFamily="34" charset="0"/>
            </a:endParaRPr>
          </a:p>
        </p:txBody>
      </p:sp>
    </p:spTree>
    <p:extLst>
      <p:ext uri="{BB962C8B-B14F-4D97-AF65-F5344CB8AC3E}">
        <p14:creationId xmlns:p14="http://schemas.microsoft.com/office/powerpoint/2010/main" val="3622368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836712"/>
            <a:ext cx="8640960" cy="1008112"/>
          </a:xfrm>
        </p:spPr>
        <p:txBody>
          <a:bodyPr>
            <a:noAutofit/>
          </a:bodyPr>
          <a:lstStyle/>
          <a:p>
            <a:pPr algn="ctr"/>
            <a:r>
              <a:rPr lang="en-GB" sz="4800" b="1" dirty="0">
                <a:solidFill>
                  <a:srgbClr val="C00000"/>
                </a:solidFill>
              </a:rPr>
              <a:t>WHERE ARE THEY NOW?</a:t>
            </a:r>
            <a:br>
              <a:rPr lang="en-GB" sz="4800" b="1" dirty="0">
                <a:solidFill>
                  <a:srgbClr val="C00000"/>
                </a:solidFill>
              </a:rPr>
            </a:br>
            <a:r>
              <a:rPr lang="en-GB" sz="2400" b="1" dirty="0">
                <a:solidFill>
                  <a:srgbClr val="C00000"/>
                </a:solidFill>
              </a:rPr>
              <a:t>Career pathways of some former students</a:t>
            </a:r>
            <a:endParaRPr lang="en-GB" sz="4800" b="1" dirty="0">
              <a:solidFill>
                <a:srgbClr val="C00000"/>
              </a:solidFill>
            </a:endParaRPr>
          </a:p>
        </p:txBody>
      </p:sp>
      <p:sp>
        <p:nvSpPr>
          <p:cNvPr id="3" name="Content Placeholder 2"/>
          <p:cNvSpPr>
            <a:spLocks noGrp="1"/>
          </p:cNvSpPr>
          <p:nvPr>
            <p:ph idx="1"/>
          </p:nvPr>
        </p:nvSpPr>
        <p:spPr>
          <a:xfrm>
            <a:off x="395536" y="1700808"/>
            <a:ext cx="8352928" cy="5040560"/>
          </a:xfrm>
        </p:spPr>
        <p:txBody>
          <a:bodyPr>
            <a:normAutofit fontScale="85000" lnSpcReduction="20000"/>
          </a:bodyPr>
          <a:lstStyle/>
          <a:p>
            <a:pPr marL="109728" indent="0" algn="r">
              <a:buNone/>
            </a:pPr>
            <a:endParaRPr lang="en-GB" sz="1800" i="1" dirty="0">
              <a:latin typeface="Calibri" pitchFamily="34" charset="0"/>
              <a:cs typeface="Calibri" pitchFamily="34" charset="0"/>
            </a:endParaRPr>
          </a:p>
          <a:p>
            <a:pPr marL="109728" indent="0" algn="ctr">
              <a:buNone/>
            </a:pPr>
            <a:endParaRPr lang="en-GB" sz="2600" b="1" dirty="0">
              <a:solidFill>
                <a:srgbClr val="002060"/>
              </a:solidFill>
              <a:latin typeface="Calibri" panose="020F0502020204030204" pitchFamily="34" charset="0"/>
            </a:endParaRPr>
          </a:p>
          <a:p>
            <a:pPr marL="109728" indent="0" algn="ctr">
              <a:buNone/>
            </a:pPr>
            <a:r>
              <a:rPr lang="en-GB" sz="3500" b="1" dirty="0">
                <a:solidFill>
                  <a:srgbClr val="002060"/>
                </a:solidFill>
                <a:latin typeface="Calibri" panose="020F0502020204030204" pitchFamily="34" charset="0"/>
              </a:rPr>
              <a:t>Gemma studied BSc Aviation Technology &amp; </a:t>
            </a:r>
          </a:p>
          <a:p>
            <a:pPr marL="109728" indent="0" algn="ctr">
              <a:buNone/>
            </a:pPr>
            <a:r>
              <a:rPr lang="en-GB" sz="3500" b="1" dirty="0">
                <a:solidFill>
                  <a:srgbClr val="002060"/>
                </a:solidFill>
                <a:latin typeface="Calibri" panose="020F0502020204030204" pitchFamily="34" charset="0"/>
              </a:rPr>
              <a:t>Pilot Studies at University of Leeds </a:t>
            </a:r>
          </a:p>
          <a:p>
            <a:pPr marL="109728" indent="0" algn="ctr">
              <a:buNone/>
            </a:pPr>
            <a:endParaRPr lang="en-GB" sz="1800" b="1" dirty="0">
              <a:solidFill>
                <a:srgbClr val="002060"/>
              </a:solidFill>
              <a:latin typeface="Calibri" panose="020F0502020204030204" pitchFamily="34" charset="0"/>
            </a:endParaRPr>
          </a:p>
          <a:p>
            <a:pPr marL="109728" indent="0" algn="ctr">
              <a:buNone/>
            </a:pPr>
            <a:r>
              <a:rPr lang="en-GB" sz="1800" i="1" dirty="0">
                <a:latin typeface="Calibri" panose="020F0502020204030204" pitchFamily="34" charset="0"/>
              </a:rPr>
              <a:t> </a:t>
            </a:r>
            <a:endParaRPr lang="en-GB" sz="1800" b="1" dirty="0">
              <a:latin typeface="Calibri" panose="020F0502020204030204" pitchFamily="34" charset="0"/>
            </a:endParaRPr>
          </a:p>
          <a:p>
            <a:pPr marL="109728" indent="0" algn="ctr">
              <a:buNone/>
            </a:pPr>
            <a:endParaRPr lang="en-GB" sz="2400" b="1" dirty="0">
              <a:solidFill>
                <a:srgbClr val="002060"/>
              </a:solidFill>
              <a:latin typeface="Calibri" panose="020F0502020204030204" pitchFamily="34" charset="0"/>
            </a:endParaRPr>
          </a:p>
          <a:p>
            <a:pPr marL="109728" indent="0" algn="ctr">
              <a:buNone/>
            </a:pPr>
            <a:endParaRPr lang="en-GB" sz="2400" b="1" dirty="0">
              <a:solidFill>
                <a:srgbClr val="002060"/>
              </a:solidFill>
              <a:latin typeface="Calibri" panose="020F0502020204030204" pitchFamily="34" charset="0"/>
            </a:endParaRPr>
          </a:p>
          <a:p>
            <a:pPr marL="109728" indent="0" algn="ctr">
              <a:buNone/>
            </a:pPr>
            <a:endParaRPr lang="en-GB" sz="2400" b="1" dirty="0">
              <a:solidFill>
                <a:srgbClr val="002060"/>
              </a:solidFill>
              <a:latin typeface="Calibri" panose="020F0502020204030204" pitchFamily="34" charset="0"/>
            </a:endParaRPr>
          </a:p>
          <a:p>
            <a:pPr marL="109728" indent="0" algn="ctr">
              <a:buNone/>
            </a:pPr>
            <a:endParaRPr lang="en-GB" sz="2400" b="1" dirty="0">
              <a:solidFill>
                <a:srgbClr val="002060"/>
              </a:solidFill>
              <a:latin typeface="Calibri" panose="020F0502020204030204" pitchFamily="34" charset="0"/>
            </a:endParaRPr>
          </a:p>
          <a:p>
            <a:pPr marL="109728" indent="0" algn="ctr">
              <a:buNone/>
            </a:pPr>
            <a:endParaRPr lang="en-GB" sz="2400" b="1" dirty="0">
              <a:solidFill>
                <a:srgbClr val="002060"/>
              </a:solidFill>
              <a:latin typeface="Calibri" panose="020F0502020204030204" pitchFamily="34" charset="0"/>
            </a:endParaRPr>
          </a:p>
          <a:p>
            <a:pPr marL="109728" indent="0" algn="ctr">
              <a:buNone/>
            </a:pPr>
            <a:endParaRPr lang="en-GB" sz="2400" b="1" dirty="0">
              <a:solidFill>
                <a:srgbClr val="002060"/>
              </a:solidFill>
              <a:latin typeface="Calibri" panose="020F0502020204030204" pitchFamily="34" charset="0"/>
            </a:endParaRPr>
          </a:p>
          <a:p>
            <a:pPr marL="109728" indent="0" algn="ctr">
              <a:buNone/>
            </a:pPr>
            <a:endParaRPr lang="en-GB" sz="2400" b="1" dirty="0">
              <a:solidFill>
                <a:srgbClr val="002060"/>
              </a:solidFill>
              <a:latin typeface="Calibri" panose="020F0502020204030204" pitchFamily="34" charset="0"/>
            </a:endParaRPr>
          </a:p>
          <a:p>
            <a:pPr marL="109728" indent="0" algn="ctr">
              <a:buNone/>
            </a:pPr>
            <a:endParaRPr lang="en-GB" sz="2400" b="1" dirty="0">
              <a:solidFill>
                <a:srgbClr val="002060"/>
              </a:solidFill>
              <a:latin typeface="Calibri" panose="020F0502020204030204" pitchFamily="34" charset="0"/>
            </a:endParaRPr>
          </a:p>
          <a:p>
            <a:pPr marL="109728" indent="0" algn="ctr">
              <a:buNone/>
            </a:pPr>
            <a:endParaRPr lang="en-GB" sz="2400" b="1" dirty="0">
              <a:solidFill>
                <a:srgbClr val="002060"/>
              </a:solidFill>
              <a:latin typeface="Calibri" panose="020F0502020204030204" pitchFamily="34" charset="0"/>
            </a:endParaRPr>
          </a:p>
          <a:p>
            <a:pPr marL="109728" indent="0" algn="ctr">
              <a:buNone/>
            </a:pPr>
            <a:r>
              <a:rPr lang="en-GB" sz="3500" b="1" dirty="0">
                <a:solidFill>
                  <a:srgbClr val="002060"/>
                </a:solidFill>
                <a:latin typeface="Calibri" panose="020F0502020204030204" pitchFamily="34" charset="0"/>
              </a:rPr>
              <a:t>Tonight she is …</a:t>
            </a:r>
          </a:p>
          <a:p>
            <a:pPr marL="109728" indent="0" algn="ctr">
              <a:buNone/>
            </a:pPr>
            <a:endParaRPr lang="en-GB" sz="1200" b="1" dirty="0">
              <a:solidFill>
                <a:srgbClr val="C00000"/>
              </a:solidFill>
              <a:latin typeface="Calibri" panose="020F0502020204030204" pitchFamily="34" charset="0"/>
            </a:endParaRPr>
          </a:p>
          <a:p>
            <a:pPr marL="109728" indent="0">
              <a:buNone/>
            </a:pPr>
            <a:endParaRPr lang="en-GB" sz="3200" b="1" dirty="0">
              <a:solidFill>
                <a:srgbClr val="002060"/>
              </a:solidFill>
              <a:latin typeface="Calibri" panose="020F0502020204030204" pitchFamily="34" charset="0"/>
            </a:endParaRPr>
          </a:p>
          <a:p>
            <a:endParaRPr lang="en-GB" sz="3200" i="1" dirty="0">
              <a:solidFill>
                <a:srgbClr val="C00000"/>
              </a:solidFill>
              <a:latin typeface="Calibri" panose="020F0502020204030204" pitchFamily="34" charset="0"/>
            </a:endParaRPr>
          </a:p>
          <a:p>
            <a:pPr marL="109728" indent="0">
              <a:buNone/>
            </a:pPr>
            <a:endParaRPr lang="en-GB" sz="3200" b="1" dirty="0">
              <a:solidFill>
                <a:schemeClr val="tx2"/>
              </a:solidFill>
              <a:latin typeface="Calibri" panose="020F0502020204030204" pitchFamily="34" charset="0"/>
            </a:endParaRPr>
          </a:p>
          <a:p>
            <a:pPr marL="109728" indent="0">
              <a:buNone/>
            </a:pPr>
            <a:endParaRPr lang="en-GB" sz="1200" b="1" dirty="0">
              <a:solidFill>
                <a:schemeClr val="tx2"/>
              </a:solidFill>
              <a:latin typeface="Calibri" panose="020F0502020204030204" pitchFamily="34" charset="0"/>
            </a:endParaRPr>
          </a:p>
          <a:p>
            <a:pPr marL="109728" indent="0">
              <a:buNone/>
            </a:pPr>
            <a:endParaRPr lang="en-GB" sz="2400" b="1" dirty="0">
              <a:latin typeface="Calibri" panose="020F0502020204030204" pitchFamily="34" charset="0"/>
            </a:endParaRPr>
          </a:p>
          <a:p>
            <a:pPr marL="109728" indent="0" algn="ctr">
              <a:buNone/>
            </a:pPr>
            <a:endParaRPr lang="en-GB" sz="2400" b="1" dirty="0">
              <a:latin typeface="Calibri" panose="020F0502020204030204" pitchFamily="34" charset="0"/>
            </a:endParaRPr>
          </a:p>
        </p:txBody>
      </p:sp>
      <p:pic>
        <p:nvPicPr>
          <p:cNvPr id="5" name="Picture 4"/>
          <p:cNvPicPr>
            <a:picLocks noChangeAspect="1"/>
          </p:cNvPicPr>
          <p:nvPr/>
        </p:nvPicPr>
        <p:blipFill>
          <a:blip r:embed="rId2"/>
          <a:stretch>
            <a:fillRect/>
          </a:stretch>
        </p:blipFill>
        <p:spPr>
          <a:xfrm>
            <a:off x="1403648" y="3212976"/>
            <a:ext cx="6336704" cy="2607101"/>
          </a:xfrm>
          <a:prstGeom prst="rect">
            <a:avLst/>
          </a:prstGeom>
        </p:spPr>
      </p:pic>
    </p:spTree>
    <p:extLst>
      <p:ext uri="{BB962C8B-B14F-4D97-AF65-F5344CB8AC3E}">
        <p14:creationId xmlns:p14="http://schemas.microsoft.com/office/powerpoint/2010/main" val="1231156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2696"/>
            <a:ext cx="8229600" cy="936104"/>
          </a:xfrm>
        </p:spPr>
        <p:txBody>
          <a:bodyPr>
            <a:normAutofit/>
          </a:bodyPr>
          <a:lstStyle/>
          <a:p>
            <a:r>
              <a:rPr lang="en-GB" b="1" dirty="0">
                <a:solidFill>
                  <a:srgbClr val="002060"/>
                </a:solidFill>
              </a:rPr>
              <a:t>PLAYING IN SYDNEY, AUSTRALIA</a:t>
            </a:r>
            <a:r>
              <a:rPr lang="en-GB" sz="2700" b="1" dirty="0">
                <a:solidFill>
                  <a:srgbClr val="002060"/>
                </a:solidFill>
              </a:rPr>
              <a:t> </a:t>
            </a:r>
          </a:p>
        </p:txBody>
      </p:sp>
      <p:sp>
        <p:nvSpPr>
          <p:cNvPr id="3" name="Content Placeholder 2"/>
          <p:cNvSpPr>
            <a:spLocks noGrp="1"/>
          </p:cNvSpPr>
          <p:nvPr>
            <p:ph idx="1"/>
          </p:nvPr>
        </p:nvSpPr>
        <p:spPr>
          <a:xfrm>
            <a:off x="457200" y="1772816"/>
            <a:ext cx="8229600" cy="4968552"/>
          </a:xfrm>
        </p:spPr>
        <p:txBody>
          <a:bodyPr>
            <a:normAutofit fontScale="92500"/>
          </a:bodyPr>
          <a:lstStyle/>
          <a:p>
            <a:pPr marL="109728" indent="0" algn="ctr">
              <a:buNone/>
            </a:pPr>
            <a:endParaRPr lang="en-GB" sz="2400" b="1" dirty="0">
              <a:solidFill>
                <a:srgbClr val="002060"/>
              </a:solidFill>
              <a:latin typeface="Calibri" panose="020F0502020204030204" pitchFamily="34" charset="0"/>
            </a:endParaRPr>
          </a:p>
          <a:p>
            <a:pPr marL="109728" indent="0" algn="ctr">
              <a:buNone/>
            </a:pPr>
            <a:endParaRPr lang="en-GB" sz="2400" b="1" dirty="0">
              <a:solidFill>
                <a:srgbClr val="002060"/>
              </a:solidFill>
              <a:latin typeface="Calibri" panose="020F0502020204030204" pitchFamily="34" charset="0"/>
            </a:endParaRPr>
          </a:p>
          <a:p>
            <a:pPr marL="109728" indent="0" algn="ctr">
              <a:buNone/>
            </a:pPr>
            <a:endParaRPr lang="en-GB" sz="2400" b="1" dirty="0">
              <a:solidFill>
                <a:srgbClr val="002060"/>
              </a:solidFill>
              <a:latin typeface="Calibri" panose="020F0502020204030204" pitchFamily="34" charset="0"/>
            </a:endParaRPr>
          </a:p>
          <a:p>
            <a:pPr marL="109728" indent="0" algn="ctr">
              <a:buNone/>
            </a:pPr>
            <a:endParaRPr lang="en-GB" sz="2400" b="1" dirty="0">
              <a:solidFill>
                <a:srgbClr val="002060"/>
              </a:solidFill>
              <a:latin typeface="Calibri" panose="020F0502020204030204" pitchFamily="34" charset="0"/>
            </a:endParaRPr>
          </a:p>
          <a:p>
            <a:pPr marL="109728" indent="0" algn="ctr">
              <a:buNone/>
            </a:pPr>
            <a:endParaRPr lang="en-GB" sz="2400" b="1" dirty="0">
              <a:solidFill>
                <a:srgbClr val="002060"/>
              </a:solidFill>
              <a:latin typeface="Calibri" panose="020F0502020204030204" pitchFamily="34" charset="0"/>
            </a:endParaRPr>
          </a:p>
          <a:p>
            <a:pPr marL="109728" indent="0" algn="ctr">
              <a:buNone/>
            </a:pPr>
            <a:endParaRPr lang="en-GB" sz="2400" b="1" dirty="0">
              <a:solidFill>
                <a:srgbClr val="002060"/>
              </a:solidFill>
              <a:latin typeface="Calibri" panose="020F0502020204030204" pitchFamily="34" charset="0"/>
            </a:endParaRPr>
          </a:p>
          <a:p>
            <a:pPr marL="109728" indent="0" algn="ctr">
              <a:buNone/>
            </a:pPr>
            <a:endParaRPr lang="en-GB" sz="2400" b="1" dirty="0">
              <a:solidFill>
                <a:srgbClr val="002060"/>
              </a:solidFill>
              <a:latin typeface="Calibri" panose="020F0502020204030204" pitchFamily="34" charset="0"/>
            </a:endParaRPr>
          </a:p>
          <a:p>
            <a:pPr marL="109728" indent="0" algn="ctr">
              <a:buNone/>
            </a:pPr>
            <a:endParaRPr lang="en-GB" sz="3200" b="1" dirty="0">
              <a:solidFill>
                <a:srgbClr val="002060"/>
              </a:solidFill>
              <a:latin typeface="Calibri" panose="020F0502020204030204" pitchFamily="34" charset="0"/>
            </a:endParaRPr>
          </a:p>
          <a:p>
            <a:pPr marL="109728" indent="0" algn="ctr">
              <a:buNone/>
            </a:pPr>
            <a:r>
              <a:rPr lang="en-GB" b="1" dirty="0">
                <a:solidFill>
                  <a:srgbClr val="C00000"/>
                </a:solidFill>
                <a:latin typeface="Calibri" panose="020F0502020204030204" pitchFamily="34" charset="0"/>
              </a:rPr>
              <a:t>Savages live tour 2016</a:t>
            </a:r>
            <a:r>
              <a:rPr lang="en-GB" b="1" dirty="0">
                <a:solidFill>
                  <a:srgbClr val="002060"/>
                </a:solidFill>
                <a:latin typeface="Calibri" panose="020F0502020204030204" pitchFamily="34" charset="0"/>
              </a:rPr>
              <a:t>: USA, Mexico, Canada, Australia, Spain, Switzerland, France, Portugal, Netherlands, Denmark, Belgium, Italy, Norway, Ireland, England </a:t>
            </a:r>
          </a:p>
          <a:p>
            <a:pPr marL="109728" indent="0" algn="ctr">
              <a:buNone/>
            </a:pPr>
            <a:r>
              <a:rPr lang="en-GB" b="1" dirty="0">
                <a:solidFill>
                  <a:srgbClr val="002060"/>
                </a:solidFill>
                <a:latin typeface="Calibri" panose="020F0502020204030204" pitchFamily="34" charset="0"/>
              </a:rPr>
              <a:t>(including Reading &amp; Glastonbury)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1810" y="1844824"/>
            <a:ext cx="3420380" cy="2562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8108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3"/>
            <a:ext cx="8229600" cy="45719"/>
          </a:xfrm>
        </p:spPr>
        <p:txBody>
          <a:bodyPr>
            <a:normAutofit fontScale="90000"/>
          </a:bodyPr>
          <a:lstStyle/>
          <a:p>
            <a:endParaRPr lang="en-GB" dirty="0"/>
          </a:p>
        </p:txBody>
      </p:sp>
      <p:sp>
        <p:nvSpPr>
          <p:cNvPr id="3" name="Content Placeholder 2"/>
          <p:cNvSpPr>
            <a:spLocks noGrp="1"/>
          </p:cNvSpPr>
          <p:nvPr>
            <p:ph idx="1"/>
          </p:nvPr>
        </p:nvSpPr>
        <p:spPr>
          <a:xfrm>
            <a:off x="323528" y="404663"/>
            <a:ext cx="8568952" cy="6180547"/>
          </a:xfrm>
        </p:spPr>
        <p:txBody>
          <a:bodyPr>
            <a:normAutofit/>
          </a:bodyPr>
          <a:lstStyle/>
          <a:p>
            <a:pPr marL="109728" indent="0">
              <a:buNone/>
            </a:pPr>
            <a:endParaRPr lang="en-GB" sz="1800" b="1" dirty="0">
              <a:solidFill>
                <a:srgbClr val="002060"/>
              </a:solidFill>
              <a:latin typeface="Calibri" panose="020F0502020204030204" pitchFamily="34" charset="0"/>
            </a:endParaRPr>
          </a:p>
          <a:p>
            <a:pPr marL="109728" indent="0" algn="ctr">
              <a:buNone/>
            </a:pPr>
            <a:r>
              <a:rPr lang="en-GB" sz="3600" b="1" dirty="0">
                <a:solidFill>
                  <a:srgbClr val="002060"/>
                </a:solidFill>
                <a:latin typeface="Calibri" panose="020F0502020204030204" pitchFamily="34" charset="0"/>
              </a:rPr>
              <a:t>Helena got a First in </a:t>
            </a:r>
            <a:r>
              <a:rPr lang="en-GB" sz="3600" b="1" dirty="0">
                <a:solidFill>
                  <a:srgbClr val="C00000"/>
                </a:solidFill>
                <a:latin typeface="Calibri" panose="020F0502020204030204" pitchFamily="34" charset="0"/>
              </a:rPr>
              <a:t>History</a:t>
            </a:r>
          </a:p>
          <a:p>
            <a:pPr marL="109728" indent="0" algn="ctr">
              <a:buNone/>
            </a:pPr>
            <a:r>
              <a:rPr lang="en-GB" sz="3600" b="1" dirty="0">
                <a:solidFill>
                  <a:srgbClr val="002060"/>
                </a:solidFill>
                <a:latin typeface="Calibri" panose="020F0502020204030204" pitchFamily="34" charset="0"/>
              </a:rPr>
              <a:t> and a Masters in </a:t>
            </a:r>
            <a:r>
              <a:rPr lang="en-GB" sz="3600" b="1" dirty="0">
                <a:solidFill>
                  <a:srgbClr val="C00000"/>
                </a:solidFill>
                <a:latin typeface="Calibri" panose="020F0502020204030204" pitchFamily="34" charset="0"/>
              </a:rPr>
              <a:t>Holocaust Studies </a:t>
            </a:r>
            <a:r>
              <a:rPr lang="en-GB" sz="3600" b="1" dirty="0">
                <a:solidFill>
                  <a:srgbClr val="002060"/>
                </a:solidFill>
                <a:latin typeface="Calibri" panose="020F0502020204030204" pitchFamily="34" charset="0"/>
              </a:rPr>
              <a:t>at</a:t>
            </a:r>
          </a:p>
          <a:p>
            <a:pPr marL="109728" indent="0" algn="ctr">
              <a:buNone/>
            </a:pPr>
            <a:r>
              <a:rPr lang="en-GB" sz="3600" b="1" dirty="0">
                <a:solidFill>
                  <a:srgbClr val="002060"/>
                </a:solidFill>
                <a:latin typeface="Calibri" panose="020F0502020204030204" pitchFamily="34" charset="0"/>
              </a:rPr>
              <a:t> </a:t>
            </a:r>
            <a:r>
              <a:rPr lang="en-GB" sz="3600" b="1" dirty="0">
                <a:solidFill>
                  <a:srgbClr val="C00000"/>
                </a:solidFill>
                <a:latin typeface="Calibri" panose="020F0502020204030204" pitchFamily="34" charset="0"/>
              </a:rPr>
              <a:t>Royal Holloway</a:t>
            </a:r>
            <a:r>
              <a:rPr lang="en-GB" sz="3600" b="1" dirty="0">
                <a:solidFill>
                  <a:srgbClr val="002060"/>
                </a:solidFill>
                <a:latin typeface="Calibri" panose="020F0502020204030204" pitchFamily="34" charset="0"/>
              </a:rPr>
              <a:t>, University of London…</a:t>
            </a:r>
          </a:p>
          <a:p>
            <a:pPr marL="109728" indent="0">
              <a:buNone/>
            </a:pPr>
            <a:endParaRPr lang="en-GB" sz="2000" b="1" dirty="0">
              <a:solidFill>
                <a:srgbClr val="002060"/>
              </a:solidFill>
              <a:latin typeface="Calibri" panose="020F0502020204030204" pitchFamily="34" charset="0"/>
            </a:endParaRPr>
          </a:p>
          <a:p>
            <a:pPr marL="109728" indent="0">
              <a:buNone/>
            </a:pPr>
            <a:endParaRPr lang="en-GB" sz="3600" b="1" dirty="0">
              <a:solidFill>
                <a:srgbClr val="002060"/>
              </a:solidFill>
              <a:latin typeface="Calibri" panose="020F0502020204030204" pitchFamily="34" charset="0"/>
            </a:endParaRPr>
          </a:p>
          <a:p>
            <a:endParaRPr lang="en-GB" sz="3600" dirty="0">
              <a:solidFill>
                <a:srgbClr val="002060"/>
              </a:solidFill>
              <a:latin typeface="Calibri" panose="020F0502020204030204" pitchFamily="34" charset="0"/>
            </a:endParaRPr>
          </a:p>
        </p:txBody>
      </p:sp>
      <p:pic>
        <p:nvPicPr>
          <p:cNvPr id="6" name="Picture 5"/>
          <p:cNvPicPr>
            <a:picLocks noChangeAspect="1"/>
          </p:cNvPicPr>
          <p:nvPr/>
        </p:nvPicPr>
        <p:blipFill>
          <a:blip r:embed="rId2"/>
          <a:stretch>
            <a:fillRect/>
          </a:stretch>
        </p:blipFill>
        <p:spPr>
          <a:xfrm>
            <a:off x="5953171" y="2998614"/>
            <a:ext cx="2019765" cy="3041168"/>
          </a:xfrm>
          <a:prstGeom prst="rect">
            <a:avLst/>
          </a:prstGeom>
        </p:spPr>
      </p:pic>
      <p:pic>
        <p:nvPicPr>
          <p:cNvPr id="5" name="Picture 4"/>
          <p:cNvPicPr>
            <a:picLocks noChangeAspect="1"/>
          </p:cNvPicPr>
          <p:nvPr/>
        </p:nvPicPr>
        <p:blipFill>
          <a:blip r:embed="rId3"/>
          <a:stretch>
            <a:fillRect/>
          </a:stretch>
        </p:blipFill>
        <p:spPr>
          <a:xfrm>
            <a:off x="919845" y="3019749"/>
            <a:ext cx="4112666" cy="3041166"/>
          </a:xfrm>
          <a:prstGeom prst="rect">
            <a:avLst/>
          </a:prstGeom>
        </p:spPr>
      </p:pic>
    </p:spTree>
    <p:extLst>
      <p:ext uri="{BB962C8B-B14F-4D97-AF65-F5344CB8AC3E}">
        <p14:creationId xmlns:p14="http://schemas.microsoft.com/office/powerpoint/2010/main" val="2922507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144016"/>
          </a:xfrm>
        </p:spPr>
        <p:txBody>
          <a:bodyPr>
            <a:normAutofit fontScale="90000"/>
          </a:bodyPr>
          <a:lstStyle/>
          <a:p>
            <a:endParaRPr lang="en-GB" dirty="0"/>
          </a:p>
        </p:txBody>
      </p:sp>
      <p:sp>
        <p:nvSpPr>
          <p:cNvPr id="3" name="Content Placeholder 2"/>
          <p:cNvSpPr>
            <a:spLocks noGrp="1"/>
          </p:cNvSpPr>
          <p:nvPr>
            <p:ph idx="1"/>
          </p:nvPr>
        </p:nvSpPr>
        <p:spPr>
          <a:xfrm>
            <a:off x="683568" y="620688"/>
            <a:ext cx="7776864" cy="6048672"/>
          </a:xfrm>
        </p:spPr>
        <p:txBody>
          <a:bodyPr>
            <a:normAutofit fontScale="92500" lnSpcReduction="20000"/>
          </a:bodyPr>
          <a:lstStyle/>
          <a:p>
            <a:pPr marL="109728" indent="0" algn="ctr">
              <a:buNone/>
            </a:pPr>
            <a:endParaRPr lang="en-GB" sz="1100" b="1" dirty="0">
              <a:solidFill>
                <a:srgbClr val="002060"/>
              </a:solidFill>
              <a:latin typeface="Calibri" panose="020F0502020204030204" pitchFamily="34" charset="0"/>
            </a:endParaRPr>
          </a:p>
          <a:p>
            <a:pPr marL="109728" indent="0">
              <a:buNone/>
            </a:pPr>
            <a:endParaRPr lang="en-GB" sz="3000" b="1" dirty="0">
              <a:solidFill>
                <a:srgbClr val="002060"/>
              </a:solidFill>
              <a:latin typeface="Calibri" panose="020F0502020204030204" pitchFamily="34" charset="0"/>
            </a:endParaRPr>
          </a:p>
          <a:p>
            <a:pPr marL="109728" indent="0">
              <a:buNone/>
            </a:pPr>
            <a:r>
              <a:rPr lang="en-GB" sz="4800" b="1" dirty="0">
                <a:solidFill>
                  <a:srgbClr val="002060"/>
                </a:solidFill>
                <a:latin typeface="Calibri" panose="020F0502020204030204" pitchFamily="34" charset="0"/>
              </a:rPr>
              <a:t>… and is now  </a:t>
            </a:r>
          </a:p>
          <a:p>
            <a:pPr marL="109728" indent="0">
              <a:buNone/>
            </a:pPr>
            <a:r>
              <a:rPr lang="en-GB" sz="4800" b="1" dirty="0">
                <a:solidFill>
                  <a:srgbClr val="C00000"/>
                </a:solidFill>
                <a:latin typeface="Calibri" panose="020F0502020204030204" pitchFamily="34" charset="0"/>
              </a:rPr>
              <a:t>Communities Manager  </a:t>
            </a:r>
          </a:p>
          <a:p>
            <a:pPr marL="109728" indent="0">
              <a:buNone/>
            </a:pPr>
            <a:r>
              <a:rPr lang="en-GB" sz="4800" b="1" dirty="0">
                <a:solidFill>
                  <a:srgbClr val="002060"/>
                </a:solidFill>
                <a:latin typeface="Calibri" panose="020F0502020204030204" pitchFamily="34" charset="0"/>
              </a:rPr>
              <a:t>for </a:t>
            </a:r>
            <a:r>
              <a:rPr lang="en-GB" sz="4800" b="1" dirty="0">
                <a:solidFill>
                  <a:srgbClr val="C00000"/>
                </a:solidFill>
                <a:latin typeface="Calibri" panose="020F0502020204030204" pitchFamily="34" charset="0"/>
              </a:rPr>
              <a:t>innocent smoothies</a:t>
            </a:r>
          </a:p>
          <a:p>
            <a:pPr marL="109728" indent="0">
              <a:buNone/>
            </a:pPr>
            <a:endParaRPr lang="en-GB" sz="1300" b="1" dirty="0">
              <a:solidFill>
                <a:srgbClr val="002060"/>
              </a:solidFill>
              <a:latin typeface="Calibri" panose="020F0502020204030204" pitchFamily="34" charset="0"/>
            </a:endParaRPr>
          </a:p>
          <a:p>
            <a:pPr marL="109728" indent="0">
              <a:buNone/>
            </a:pPr>
            <a:endParaRPr lang="en-GB" sz="900" b="1" dirty="0">
              <a:solidFill>
                <a:srgbClr val="002060"/>
              </a:solidFill>
              <a:latin typeface="Calibri" panose="020F0502020204030204" pitchFamily="34" charset="0"/>
            </a:endParaRPr>
          </a:p>
          <a:p>
            <a:pPr marL="109728" indent="0">
              <a:buNone/>
            </a:pPr>
            <a:endParaRPr lang="en-GB" sz="900" b="1" dirty="0">
              <a:solidFill>
                <a:srgbClr val="002060"/>
              </a:solidFill>
              <a:latin typeface="Calibri" panose="020F0502020204030204" pitchFamily="34" charset="0"/>
            </a:endParaRPr>
          </a:p>
          <a:p>
            <a:r>
              <a:rPr lang="en-GB" sz="2400" b="1" dirty="0">
                <a:solidFill>
                  <a:srgbClr val="002060"/>
                </a:solidFill>
                <a:latin typeface="Calibri" panose="020F0502020204030204" pitchFamily="34" charset="0"/>
              </a:rPr>
              <a:t>She manages their </a:t>
            </a:r>
            <a:r>
              <a:rPr lang="en-GB" sz="2400" b="1" u="sng" dirty="0">
                <a:solidFill>
                  <a:srgbClr val="C00000"/>
                </a:solidFill>
                <a:latin typeface="Calibri" panose="020F0502020204030204" pitchFamily="34" charset="0"/>
              </a:rPr>
              <a:t>SOCIAL MEDIA STRATEGY</a:t>
            </a:r>
          </a:p>
          <a:p>
            <a:r>
              <a:rPr lang="en-GB" sz="2400" b="1" i="1" dirty="0">
                <a:solidFill>
                  <a:srgbClr val="C00000"/>
                </a:solidFill>
                <a:latin typeface="Calibri" panose="020F0502020204030204" pitchFamily="34" charset="0"/>
              </a:rPr>
              <a:t>“I spend my days tweeting for @innocent”</a:t>
            </a:r>
          </a:p>
          <a:p>
            <a:pPr marL="109728" indent="0">
              <a:buNone/>
            </a:pPr>
            <a:endParaRPr lang="en-GB" sz="2400" b="1" i="1" dirty="0">
              <a:solidFill>
                <a:srgbClr val="C00000"/>
              </a:solidFill>
              <a:latin typeface="Calibri" panose="020F0502020204030204" pitchFamily="34" charset="0"/>
            </a:endParaRPr>
          </a:p>
          <a:p>
            <a:r>
              <a:rPr lang="en-GB" sz="2400" b="1" dirty="0">
                <a:solidFill>
                  <a:srgbClr val="002060"/>
                </a:solidFill>
                <a:latin typeface="Calibri" panose="020F0502020204030204" pitchFamily="34" charset="0"/>
              </a:rPr>
              <a:t>It’s a key role in modern business, needing a cutting edge ability to analyse social media strategy and generate new ideas that engage potential customers and grow the brand</a:t>
            </a:r>
          </a:p>
          <a:p>
            <a:endParaRPr lang="en-GB" sz="2400" b="1" dirty="0">
              <a:solidFill>
                <a:srgbClr val="002060"/>
              </a:solidFill>
              <a:latin typeface="Calibri" panose="020F0502020204030204" pitchFamily="34" charset="0"/>
            </a:endParaRPr>
          </a:p>
          <a:p>
            <a:r>
              <a:rPr lang="en-GB" sz="2400" b="1" dirty="0">
                <a:solidFill>
                  <a:srgbClr val="002060"/>
                </a:solidFill>
                <a:latin typeface="Calibri" panose="020F0502020204030204" pitchFamily="34" charset="0"/>
              </a:rPr>
              <a:t>But when Helena started at </a:t>
            </a:r>
            <a:r>
              <a:rPr lang="en-GB" sz="2400" b="1" dirty="0" err="1">
                <a:solidFill>
                  <a:srgbClr val="002060"/>
                </a:solidFill>
                <a:latin typeface="Calibri" panose="020F0502020204030204" pitchFamily="34" charset="0"/>
              </a:rPr>
              <a:t>uni</a:t>
            </a:r>
            <a:r>
              <a:rPr lang="en-GB" sz="2400" b="1" dirty="0">
                <a:solidFill>
                  <a:srgbClr val="002060"/>
                </a:solidFill>
                <a:latin typeface="Calibri" panose="020F0502020204030204" pitchFamily="34" charset="0"/>
              </a:rPr>
              <a:t>, social media didn’t even exist in UK, so </a:t>
            </a:r>
            <a:r>
              <a:rPr lang="en-GB" sz="2400" b="1" u="sng" dirty="0">
                <a:solidFill>
                  <a:srgbClr val="C00000"/>
                </a:solidFill>
                <a:latin typeface="Calibri" panose="020F0502020204030204" pitchFamily="34" charset="0"/>
              </a:rPr>
              <a:t>her future career hadn’t even been invented</a:t>
            </a:r>
            <a:endParaRPr lang="en-GB" sz="2400" b="1" dirty="0">
              <a:solidFill>
                <a:srgbClr val="002060"/>
              </a:solidFill>
              <a:latin typeface="Calibri" panose="020F0502020204030204" pitchFamily="34" charset="0"/>
            </a:endParaRPr>
          </a:p>
          <a:p>
            <a:pPr marL="109728" indent="0" algn="r">
              <a:buNone/>
            </a:pPr>
            <a:endParaRPr lang="en-GB" sz="1900" b="1" dirty="0">
              <a:solidFill>
                <a:srgbClr val="002060"/>
              </a:solidFill>
              <a:latin typeface="Calibri" panose="020F0502020204030204" pitchFamily="34" charset="0"/>
            </a:endParaRPr>
          </a:p>
          <a:p>
            <a:pPr marL="109728" indent="0" algn="r">
              <a:buNone/>
            </a:pPr>
            <a:r>
              <a:rPr lang="en-GB" sz="2400" b="1" dirty="0">
                <a:solidFill>
                  <a:srgbClr val="002060"/>
                </a:solidFill>
                <a:latin typeface="Calibri" panose="020F0502020204030204" pitchFamily="34" charset="0"/>
              </a:rPr>
              <a:t>…which brings me to:</a:t>
            </a:r>
            <a:endParaRPr lang="en-GB" sz="2400" dirty="0">
              <a:solidFill>
                <a:srgbClr val="002060"/>
              </a:solidFill>
            </a:endParaRPr>
          </a:p>
          <a:p>
            <a:endParaRPr lang="en-GB" dirty="0"/>
          </a:p>
        </p:txBody>
      </p:sp>
      <p:pic>
        <p:nvPicPr>
          <p:cNvPr id="4" name="Picture 1" descr="innocent drinks">
            <a:hlinkClick r:id="rId2" tooltip="&quot;innocent drinks&quo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4931" y="1412776"/>
            <a:ext cx="1944216" cy="1584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6628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792088"/>
          </a:xfrm>
        </p:spPr>
        <p:txBody>
          <a:bodyPr>
            <a:normAutofit/>
          </a:bodyPr>
          <a:lstStyle/>
          <a:p>
            <a:pPr algn="ct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60 CAREERS FOR THE FUTURE - 1</a:t>
            </a:r>
            <a:endParaRPr lang="en-GB" dirty="0"/>
          </a:p>
        </p:txBody>
      </p:sp>
      <p:sp>
        <p:nvSpPr>
          <p:cNvPr id="3" name="Content Placeholder 2"/>
          <p:cNvSpPr>
            <a:spLocks noGrp="1"/>
          </p:cNvSpPr>
          <p:nvPr>
            <p:ph sz="half" idx="1"/>
          </p:nvPr>
        </p:nvSpPr>
        <p:spPr>
          <a:xfrm>
            <a:off x="450566" y="1484784"/>
            <a:ext cx="4197633" cy="5373216"/>
          </a:xfrm>
        </p:spPr>
        <p:txBody>
          <a:bodyPr>
            <a:normAutofit/>
          </a:bodyPr>
          <a:lstStyle/>
          <a:p>
            <a:r>
              <a:rPr lang="en-GB" b="1" dirty="0" err="1">
                <a:solidFill>
                  <a:srgbClr val="002060"/>
                </a:solidFill>
                <a:latin typeface="Calibri" panose="020F0502020204030204" pitchFamily="34" charset="0"/>
              </a:rPr>
              <a:t>Bioregenerative</a:t>
            </a:r>
            <a:r>
              <a:rPr lang="en-GB" b="1" dirty="0">
                <a:solidFill>
                  <a:srgbClr val="002060"/>
                </a:solidFill>
                <a:latin typeface="Calibri" panose="020F0502020204030204" pitchFamily="34" charset="0"/>
              </a:rPr>
              <a:t> Integrator</a:t>
            </a:r>
          </a:p>
          <a:p>
            <a:r>
              <a:rPr lang="en-GB" b="1" dirty="0" err="1">
                <a:solidFill>
                  <a:srgbClr val="002060"/>
                </a:solidFill>
                <a:latin typeface="Calibri" panose="020F0502020204030204" pitchFamily="34" charset="0"/>
              </a:rPr>
              <a:t>Robotician</a:t>
            </a:r>
            <a:endParaRPr lang="en-GB" b="1" dirty="0">
              <a:solidFill>
                <a:srgbClr val="002060"/>
              </a:solidFill>
              <a:latin typeface="Calibri" panose="020F0502020204030204" pitchFamily="34" charset="0"/>
            </a:endParaRPr>
          </a:p>
          <a:p>
            <a:r>
              <a:rPr lang="en-GB" b="1" dirty="0">
                <a:solidFill>
                  <a:srgbClr val="002060"/>
                </a:solidFill>
                <a:latin typeface="Calibri" panose="020F0502020204030204" pitchFamily="34" charset="0"/>
              </a:rPr>
              <a:t>Application Programme </a:t>
            </a:r>
            <a:r>
              <a:rPr lang="en-GB" b="1" dirty="0" err="1">
                <a:solidFill>
                  <a:srgbClr val="002060"/>
                </a:solidFill>
                <a:latin typeface="Calibri" panose="020F0502020204030204" pitchFamily="34" charset="0"/>
              </a:rPr>
              <a:t>Interfacer</a:t>
            </a:r>
            <a:endParaRPr lang="en-GB" b="1" dirty="0">
              <a:solidFill>
                <a:srgbClr val="002060"/>
              </a:solidFill>
              <a:latin typeface="Calibri" panose="020F0502020204030204" pitchFamily="34" charset="0"/>
            </a:endParaRPr>
          </a:p>
          <a:p>
            <a:r>
              <a:rPr lang="en-GB" b="1" dirty="0">
                <a:solidFill>
                  <a:srgbClr val="002060"/>
                </a:solidFill>
                <a:latin typeface="Calibri" panose="020F0502020204030204" pitchFamily="34" charset="0"/>
              </a:rPr>
              <a:t>Drone Traffic Controller</a:t>
            </a:r>
          </a:p>
          <a:p>
            <a:r>
              <a:rPr lang="en-GB" b="1" dirty="0">
                <a:solidFill>
                  <a:srgbClr val="002060"/>
                </a:solidFill>
                <a:latin typeface="Calibri" panose="020F0502020204030204" pitchFamily="34" charset="0"/>
              </a:rPr>
              <a:t>Digital Detox Therapist</a:t>
            </a:r>
          </a:p>
          <a:p>
            <a:r>
              <a:rPr lang="en-GB" b="1" dirty="0">
                <a:solidFill>
                  <a:srgbClr val="002060"/>
                </a:solidFill>
                <a:latin typeface="Calibri" panose="020F0502020204030204" pitchFamily="34" charset="0"/>
              </a:rPr>
              <a:t>Cultural Intelligence Agent</a:t>
            </a:r>
          </a:p>
          <a:p>
            <a:r>
              <a:rPr lang="en-GB" b="1" dirty="0">
                <a:solidFill>
                  <a:srgbClr val="002060"/>
                </a:solidFill>
                <a:latin typeface="Calibri" panose="020F0502020204030204" pitchFamily="34" charset="0"/>
              </a:rPr>
              <a:t>High Intensity Therapist</a:t>
            </a:r>
          </a:p>
          <a:p>
            <a:r>
              <a:rPr lang="en-GB" b="1" dirty="0">
                <a:solidFill>
                  <a:srgbClr val="002060"/>
                </a:solidFill>
                <a:latin typeface="Calibri" panose="020F0502020204030204" pitchFamily="34" charset="0"/>
              </a:rPr>
              <a:t>Cloud Capacity Manager</a:t>
            </a:r>
          </a:p>
          <a:p>
            <a:r>
              <a:rPr lang="en-GB" b="1" dirty="0">
                <a:solidFill>
                  <a:srgbClr val="002060"/>
                </a:solidFill>
                <a:latin typeface="Calibri" panose="020F0502020204030204" pitchFamily="34" charset="0"/>
              </a:rPr>
              <a:t>Virtual Architect</a:t>
            </a:r>
          </a:p>
          <a:p>
            <a:r>
              <a:rPr lang="en-GB" b="1" dirty="0">
                <a:solidFill>
                  <a:srgbClr val="002060"/>
                </a:solidFill>
                <a:latin typeface="Calibri" panose="020F0502020204030204" pitchFamily="34" charset="0"/>
              </a:rPr>
              <a:t>Book Digitiser</a:t>
            </a:r>
          </a:p>
          <a:p>
            <a:r>
              <a:rPr lang="en-GB" b="1" dirty="0">
                <a:solidFill>
                  <a:srgbClr val="002060"/>
                </a:solidFill>
                <a:latin typeface="Calibri" panose="020F0502020204030204" pitchFamily="34" charset="0"/>
              </a:rPr>
              <a:t>Quantified-Self Personal Trainer </a:t>
            </a:r>
          </a:p>
          <a:p>
            <a:r>
              <a:rPr lang="en-GB" b="1" dirty="0">
                <a:solidFill>
                  <a:srgbClr val="002060"/>
                </a:solidFill>
                <a:latin typeface="Calibri" panose="020F0502020204030204" pitchFamily="34" charset="0"/>
              </a:rPr>
              <a:t>Big Data Software Architect</a:t>
            </a:r>
          </a:p>
          <a:p>
            <a:r>
              <a:rPr lang="en-GB" b="1" dirty="0" err="1">
                <a:solidFill>
                  <a:srgbClr val="002060"/>
                </a:solidFill>
                <a:latin typeface="Calibri" panose="020F0502020204030204" pitchFamily="34" charset="0"/>
              </a:rPr>
              <a:t>Myotherapist</a:t>
            </a:r>
            <a:endParaRPr lang="en-GB" b="1" dirty="0">
              <a:solidFill>
                <a:srgbClr val="002060"/>
              </a:solidFill>
              <a:latin typeface="Calibri" panose="020F0502020204030204" pitchFamily="34" charset="0"/>
            </a:endParaRPr>
          </a:p>
          <a:p>
            <a:r>
              <a:rPr lang="en-GB" b="1" dirty="0">
                <a:solidFill>
                  <a:srgbClr val="002060"/>
                </a:solidFill>
                <a:latin typeface="Calibri" panose="020F0502020204030204" pitchFamily="34" charset="0"/>
              </a:rPr>
              <a:t>Haptic Programmer</a:t>
            </a:r>
          </a:p>
          <a:p>
            <a:r>
              <a:rPr lang="en-GB" b="1" dirty="0">
                <a:solidFill>
                  <a:srgbClr val="002060"/>
                </a:solidFill>
                <a:latin typeface="Calibri" panose="020F0502020204030204" pitchFamily="34" charset="0"/>
              </a:rPr>
              <a:t>Mobile Biomass Therapist</a:t>
            </a:r>
            <a:endParaRPr lang="en-GB" dirty="0"/>
          </a:p>
        </p:txBody>
      </p:sp>
      <p:sp>
        <p:nvSpPr>
          <p:cNvPr id="4" name="Content Placeholder 3"/>
          <p:cNvSpPr>
            <a:spLocks noGrp="1"/>
          </p:cNvSpPr>
          <p:nvPr>
            <p:ph sz="half" idx="2"/>
          </p:nvPr>
        </p:nvSpPr>
        <p:spPr>
          <a:xfrm>
            <a:off x="4648200" y="1484783"/>
            <a:ext cx="4038600" cy="5373217"/>
          </a:xfrm>
        </p:spPr>
        <p:txBody>
          <a:bodyPr>
            <a:normAutofit/>
          </a:bodyPr>
          <a:lstStyle/>
          <a:p>
            <a:r>
              <a:rPr lang="en-GB" b="1" dirty="0" err="1">
                <a:solidFill>
                  <a:srgbClr val="002060"/>
                </a:solidFill>
                <a:latin typeface="Calibri" panose="020F0502020204030204" pitchFamily="34" charset="0"/>
              </a:rPr>
              <a:t>Rewilder</a:t>
            </a:r>
            <a:endParaRPr lang="en-GB" b="1" dirty="0">
              <a:solidFill>
                <a:srgbClr val="002060"/>
              </a:solidFill>
              <a:latin typeface="Calibri" panose="020F0502020204030204" pitchFamily="34" charset="0"/>
            </a:endParaRPr>
          </a:p>
          <a:p>
            <a:r>
              <a:rPr lang="en-GB" b="1" dirty="0" err="1">
                <a:solidFill>
                  <a:srgbClr val="002060"/>
                </a:solidFill>
                <a:latin typeface="Calibri" panose="020F0502020204030204" pitchFamily="34" charset="0"/>
              </a:rPr>
              <a:t>Nostalgist</a:t>
            </a:r>
            <a:endParaRPr lang="en-GB" b="1" dirty="0">
              <a:solidFill>
                <a:srgbClr val="002060"/>
              </a:solidFill>
              <a:latin typeface="Calibri" panose="020F0502020204030204" pitchFamily="34" charset="0"/>
            </a:endParaRPr>
          </a:p>
          <a:p>
            <a:r>
              <a:rPr lang="en-GB" b="1" dirty="0">
                <a:solidFill>
                  <a:srgbClr val="002060"/>
                </a:solidFill>
                <a:latin typeface="Calibri" panose="020F0502020204030204" pitchFamily="34" charset="0"/>
              </a:rPr>
              <a:t>Garbage Designer</a:t>
            </a:r>
          </a:p>
          <a:p>
            <a:r>
              <a:rPr lang="en-GB" b="1" dirty="0">
                <a:solidFill>
                  <a:srgbClr val="002060"/>
                </a:solidFill>
                <a:latin typeface="Calibri" panose="020F0502020204030204" pitchFamily="34" charset="0"/>
              </a:rPr>
              <a:t>Simplicity Expert</a:t>
            </a:r>
          </a:p>
          <a:p>
            <a:r>
              <a:rPr lang="en-GB" b="1" dirty="0">
                <a:solidFill>
                  <a:srgbClr val="002060"/>
                </a:solidFill>
                <a:latin typeface="Calibri" panose="020F0502020204030204" pitchFamily="34" charset="0"/>
              </a:rPr>
              <a:t>Healthcare Navigator</a:t>
            </a:r>
          </a:p>
          <a:p>
            <a:r>
              <a:rPr lang="en-GB" b="1" dirty="0">
                <a:solidFill>
                  <a:srgbClr val="002060"/>
                </a:solidFill>
                <a:latin typeface="Calibri" panose="020F0502020204030204" pitchFamily="34" charset="0"/>
              </a:rPr>
              <a:t>Gamification Designer</a:t>
            </a:r>
          </a:p>
          <a:p>
            <a:r>
              <a:rPr lang="en-GB" b="1" dirty="0">
                <a:solidFill>
                  <a:srgbClr val="002060"/>
                </a:solidFill>
                <a:latin typeface="Calibri" panose="020F0502020204030204" pitchFamily="34" charset="0"/>
              </a:rPr>
              <a:t>Epidemiologist</a:t>
            </a:r>
          </a:p>
          <a:p>
            <a:r>
              <a:rPr lang="en-GB" b="1" dirty="0">
                <a:solidFill>
                  <a:srgbClr val="002060"/>
                </a:solidFill>
                <a:latin typeface="Calibri" panose="020F0502020204030204" pitchFamily="34" charset="0"/>
              </a:rPr>
              <a:t>Vertical Farmer</a:t>
            </a:r>
          </a:p>
          <a:p>
            <a:r>
              <a:rPr lang="en-GB" b="1" dirty="0">
                <a:solidFill>
                  <a:srgbClr val="002060"/>
                </a:solidFill>
                <a:latin typeface="Calibri" panose="020F0502020204030204" pitchFamily="34" charset="0"/>
              </a:rPr>
              <a:t>Urban Shepherd</a:t>
            </a:r>
          </a:p>
          <a:p>
            <a:r>
              <a:rPr lang="en-GB" b="1" dirty="0">
                <a:solidFill>
                  <a:srgbClr val="002060"/>
                </a:solidFill>
                <a:latin typeface="Calibri" panose="020F0502020204030204" pitchFamily="34" charset="0"/>
              </a:rPr>
              <a:t>Productivity Counsellor</a:t>
            </a:r>
          </a:p>
          <a:p>
            <a:r>
              <a:rPr lang="en-GB" b="1" dirty="0">
                <a:solidFill>
                  <a:srgbClr val="002060"/>
                </a:solidFill>
                <a:latin typeface="Calibri" panose="020F0502020204030204" pitchFamily="34" charset="0"/>
              </a:rPr>
              <a:t>Transhumanist Design Engineer</a:t>
            </a:r>
          </a:p>
          <a:p>
            <a:r>
              <a:rPr lang="en-GB" b="1" dirty="0" err="1">
                <a:solidFill>
                  <a:srgbClr val="002060"/>
                </a:solidFill>
                <a:latin typeface="Calibri" panose="020F0502020204030204" pitchFamily="34" charset="0"/>
              </a:rPr>
              <a:t>Telesurgeon</a:t>
            </a:r>
            <a:endParaRPr lang="en-GB" b="1" dirty="0">
              <a:solidFill>
                <a:srgbClr val="002060"/>
              </a:solidFill>
              <a:latin typeface="Calibri" panose="020F0502020204030204" pitchFamily="34" charset="0"/>
            </a:endParaRPr>
          </a:p>
          <a:p>
            <a:r>
              <a:rPr lang="en-GB" b="1" dirty="0">
                <a:solidFill>
                  <a:srgbClr val="002060"/>
                </a:solidFill>
                <a:latin typeface="Calibri" panose="020F0502020204030204" pitchFamily="34" charset="0"/>
              </a:rPr>
              <a:t>Media Remixer</a:t>
            </a:r>
          </a:p>
          <a:p>
            <a:r>
              <a:rPr lang="en-GB" b="1" dirty="0">
                <a:solidFill>
                  <a:srgbClr val="002060"/>
                </a:solidFill>
                <a:latin typeface="Calibri" panose="020F0502020204030204" pitchFamily="34" charset="0"/>
              </a:rPr>
              <a:t>Powered Exoskeletal Engineer</a:t>
            </a:r>
          </a:p>
          <a:p>
            <a:r>
              <a:rPr lang="en-GB" b="1" dirty="0" err="1">
                <a:solidFill>
                  <a:srgbClr val="002060"/>
                </a:solidFill>
                <a:latin typeface="Calibri" panose="020F0502020204030204" pitchFamily="34" charset="0"/>
              </a:rPr>
              <a:t>Telecop</a:t>
            </a:r>
            <a:endParaRPr lang="en-GB" b="1" dirty="0">
              <a:solidFill>
                <a:srgbClr val="C00000"/>
              </a:solidFill>
              <a:latin typeface="Calibri" panose="020F0502020204030204" pitchFamily="34" charset="0"/>
            </a:endParaRPr>
          </a:p>
          <a:p>
            <a:endParaRPr lang="en-GB" sz="1500" b="1" i="1" dirty="0">
              <a:latin typeface="Calibri" panose="020F0502020204030204" pitchFamily="34" charset="0"/>
            </a:endParaRPr>
          </a:p>
        </p:txBody>
      </p:sp>
    </p:spTree>
    <p:extLst>
      <p:ext uri="{BB962C8B-B14F-4D97-AF65-F5344CB8AC3E}">
        <p14:creationId xmlns:p14="http://schemas.microsoft.com/office/powerpoint/2010/main" val="2548411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864096"/>
          </a:xfrm>
        </p:spPr>
        <p:txBody>
          <a:bodyPr>
            <a:normAutofit/>
          </a:bodyPr>
          <a:lstStyle/>
          <a:p>
            <a:pPr algn="ct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60 CAREERS FOR THE FUTURE - 2</a:t>
            </a:r>
            <a:endParaRPr lang="en-GB" dirty="0"/>
          </a:p>
        </p:txBody>
      </p:sp>
      <p:sp>
        <p:nvSpPr>
          <p:cNvPr id="3" name="Content Placeholder 2"/>
          <p:cNvSpPr>
            <a:spLocks noGrp="1"/>
          </p:cNvSpPr>
          <p:nvPr>
            <p:ph sz="half" idx="1"/>
          </p:nvPr>
        </p:nvSpPr>
        <p:spPr>
          <a:xfrm>
            <a:off x="450566" y="1484784"/>
            <a:ext cx="4337458" cy="5373216"/>
          </a:xfrm>
        </p:spPr>
        <p:txBody>
          <a:bodyPr>
            <a:normAutofit/>
          </a:bodyPr>
          <a:lstStyle/>
          <a:p>
            <a:r>
              <a:rPr lang="en-GB" b="1" dirty="0">
                <a:solidFill>
                  <a:srgbClr val="002060"/>
                </a:solidFill>
                <a:latin typeface="Calibri" panose="020F0502020204030204" pitchFamily="34" charset="0"/>
              </a:rPr>
              <a:t>Personal Microbiome Steward</a:t>
            </a:r>
          </a:p>
          <a:p>
            <a:r>
              <a:rPr lang="en-GB" b="1" dirty="0">
                <a:solidFill>
                  <a:srgbClr val="002060"/>
                </a:solidFill>
                <a:latin typeface="Calibri" panose="020F0502020204030204" pitchFamily="34" charset="0"/>
              </a:rPr>
              <a:t>Trait Selection Adviser</a:t>
            </a:r>
          </a:p>
          <a:p>
            <a:r>
              <a:rPr lang="en-GB" b="1" dirty="0">
                <a:solidFill>
                  <a:srgbClr val="002060"/>
                </a:solidFill>
                <a:latin typeface="Calibri" panose="020F0502020204030204" pitchFamily="34" charset="0"/>
              </a:rPr>
              <a:t>Mind-Uploading Re-integrator</a:t>
            </a:r>
          </a:p>
          <a:p>
            <a:r>
              <a:rPr lang="en-GB" b="1" dirty="0">
                <a:solidFill>
                  <a:srgbClr val="002060"/>
                </a:solidFill>
                <a:latin typeface="Calibri" panose="020F0502020204030204" pitchFamily="34" charset="0"/>
              </a:rPr>
              <a:t>Extinction Revivalist</a:t>
            </a:r>
          </a:p>
          <a:p>
            <a:r>
              <a:rPr lang="en-GB" b="1" dirty="0">
                <a:solidFill>
                  <a:srgbClr val="002060"/>
                </a:solidFill>
                <a:latin typeface="Calibri" panose="020F0502020204030204" pitchFamily="34" charset="0"/>
              </a:rPr>
              <a:t>Synthetic Protein Designer</a:t>
            </a:r>
          </a:p>
          <a:p>
            <a:r>
              <a:rPr lang="en-GB" b="1" dirty="0">
                <a:solidFill>
                  <a:srgbClr val="002060"/>
                </a:solidFill>
                <a:latin typeface="Calibri" panose="020F0502020204030204" pitchFamily="34" charset="0"/>
              </a:rPr>
              <a:t>Pharma-Artisan</a:t>
            </a:r>
          </a:p>
          <a:p>
            <a:r>
              <a:rPr lang="en-GB" b="1" dirty="0">
                <a:solidFill>
                  <a:srgbClr val="002060"/>
                </a:solidFill>
                <a:latin typeface="Calibri" panose="020F0502020204030204" pitchFamily="34" charset="0"/>
              </a:rPr>
              <a:t>Connectome Architect</a:t>
            </a:r>
          </a:p>
          <a:p>
            <a:r>
              <a:rPr lang="en-GB" b="1" dirty="0">
                <a:solidFill>
                  <a:srgbClr val="002060"/>
                </a:solidFill>
                <a:latin typeface="Calibri" panose="020F0502020204030204" pitchFamily="34" charset="0"/>
              </a:rPr>
              <a:t>Gene Programmer</a:t>
            </a:r>
          </a:p>
          <a:p>
            <a:r>
              <a:rPr lang="en-GB" b="1" dirty="0">
                <a:solidFill>
                  <a:srgbClr val="002060"/>
                </a:solidFill>
                <a:latin typeface="Calibri" panose="020F0502020204030204" pitchFamily="34" charset="0"/>
              </a:rPr>
              <a:t>Celebrity Tweet Adviser</a:t>
            </a:r>
          </a:p>
          <a:p>
            <a:r>
              <a:rPr lang="en-GB" b="1" dirty="0">
                <a:solidFill>
                  <a:srgbClr val="002060"/>
                </a:solidFill>
                <a:latin typeface="Calibri" panose="020F0502020204030204" pitchFamily="34" charset="0"/>
              </a:rPr>
              <a:t>Vicarious Videographer</a:t>
            </a:r>
          </a:p>
          <a:p>
            <a:r>
              <a:rPr lang="en-GB" b="1" dirty="0">
                <a:solidFill>
                  <a:srgbClr val="002060"/>
                </a:solidFill>
                <a:latin typeface="Calibri" panose="020F0502020204030204" pitchFamily="34" charset="0"/>
              </a:rPr>
              <a:t>Culinary Diplomat</a:t>
            </a:r>
          </a:p>
          <a:p>
            <a:r>
              <a:rPr lang="en-GB" b="1" dirty="0">
                <a:solidFill>
                  <a:srgbClr val="002060"/>
                </a:solidFill>
                <a:latin typeface="Calibri" panose="020F0502020204030204" pitchFamily="34" charset="0"/>
              </a:rPr>
              <a:t>Arena Booster</a:t>
            </a:r>
          </a:p>
          <a:p>
            <a:r>
              <a:rPr lang="en-GB" b="1" dirty="0">
                <a:solidFill>
                  <a:srgbClr val="002060"/>
                </a:solidFill>
                <a:latin typeface="Calibri" panose="020F0502020204030204" pitchFamily="34" charset="0"/>
              </a:rPr>
              <a:t>Native Advertising Manager</a:t>
            </a:r>
          </a:p>
          <a:p>
            <a:r>
              <a:rPr lang="en-GB" b="1" dirty="0">
                <a:solidFill>
                  <a:srgbClr val="002060"/>
                </a:solidFill>
                <a:latin typeface="Calibri" panose="020F0502020204030204" pitchFamily="34" charset="0"/>
              </a:rPr>
              <a:t>Brain Augmenter</a:t>
            </a:r>
          </a:p>
          <a:p>
            <a:r>
              <a:rPr lang="en-GB" b="1" dirty="0">
                <a:solidFill>
                  <a:srgbClr val="002060"/>
                </a:solidFill>
                <a:latin typeface="Calibri" panose="020F0502020204030204" pitchFamily="34" charset="0"/>
              </a:rPr>
              <a:t>Weather Controller</a:t>
            </a:r>
          </a:p>
        </p:txBody>
      </p:sp>
      <p:sp>
        <p:nvSpPr>
          <p:cNvPr id="4" name="Content Placeholder 3"/>
          <p:cNvSpPr>
            <a:spLocks noGrp="1"/>
          </p:cNvSpPr>
          <p:nvPr>
            <p:ph sz="half" idx="2"/>
          </p:nvPr>
        </p:nvSpPr>
        <p:spPr>
          <a:xfrm>
            <a:off x="4648200" y="1484785"/>
            <a:ext cx="4038600" cy="5373216"/>
          </a:xfrm>
        </p:spPr>
        <p:txBody>
          <a:bodyPr>
            <a:normAutofit/>
          </a:bodyPr>
          <a:lstStyle/>
          <a:p>
            <a:r>
              <a:rPr lang="en-GB" b="1" dirty="0">
                <a:solidFill>
                  <a:srgbClr val="002060"/>
                </a:solidFill>
                <a:latin typeface="Calibri" panose="020F0502020204030204" pitchFamily="34" charset="0"/>
              </a:rPr>
              <a:t>Ethics Lawyer</a:t>
            </a:r>
          </a:p>
          <a:p>
            <a:r>
              <a:rPr lang="en-GB" b="1" dirty="0">
                <a:solidFill>
                  <a:srgbClr val="002060"/>
                </a:solidFill>
                <a:latin typeface="Calibri" panose="020F0502020204030204" pitchFamily="34" charset="0"/>
              </a:rPr>
              <a:t>Medical Roboticist</a:t>
            </a:r>
          </a:p>
          <a:p>
            <a:r>
              <a:rPr lang="en-GB" b="1" dirty="0">
                <a:solidFill>
                  <a:srgbClr val="002060"/>
                </a:solidFill>
                <a:latin typeface="Calibri" panose="020F0502020204030204" pitchFamily="34" charset="0"/>
              </a:rPr>
              <a:t>Custom Implant Organ Designer</a:t>
            </a:r>
          </a:p>
          <a:p>
            <a:r>
              <a:rPr lang="en-GB" b="1" dirty="0">
                <a:solidFill>
                  <a:srgbClr val="002060"/>
                </a:solidFill>
                <a:latin typeface="Calibri" panose="020F0502020204030204" pitchFamily="34" charset="0"/>
              </a:rPr>
              <a:t>Sensuality Simulator</a:t>
            </a:r>
          </a:p>
          <a:p>
            <a:r>
              <a:rPr lang="en-GB" b="1" dirty="0">
                <a:solidFill>
                  <a:srgbClr val="002060"/>
                </a:solidFill>
                <a:latin typeface="Calibri" panose="020F0502020204030204" pitchFamily="34" charset="0"/>
              </a:rPr>
              <a:t>Future Forecaster</a:t>
            </a:r>
          </a:p>
          <a:p>
            <a:r>
              <a:rPr lang="en-GB" b="1" dirty="0">
                <a:solidFill>
                  <a:srgbClr val="002060"/>
                </a:solidFill>
                <a:latin typeface="Calibri" panose="020F0502020204030204" pitchFamily="34" charset="0"/>
              </a:rPr>
              <a:t>Virtual Teacher</a:t>
            </a:r>
          </a:p>
          <a:p>
            <a:r>
              <a:rPr lang="en-GB" b="1" dirty="0">
                <a:solidFill>
                  <a:srgbClr val="002060"/>
                </a:solidFill>
                <a:latin typeface="Calibri" panose="020F0502020204030204" pitchFamily="34" charset="0"/>
              </a:rPr>
              <a:t>Avatar Relationship Manager</a:t>
            </a:r>
          </a:p>
          <a:p>
            <a:r>
              <a:rPr lang="en-GB" b="1" dirty="0">
                <a:solidFill>
                  <a:srgbClr val="002060"/>
                </a:solidFill>
                <a:latin typeface="Calibri" panose="020F0502020204030204" pitchFamily="34" charset="0"/>
              </a:rPr>
              <a:t>Talent Aggregator</a:t>
            </a:r>
          </a:p>
          <a:p>
            <a:r>
              <a:rPr lang="en-GB" b="1" dirty="0">
                <a:solidFill>
                  <a:srgbClr val="002060"/>
                </a:solidFill>
                <a:latin typeface="Calibri" panose="020F0502020204030204" pitchFamily="34" charset="0"/>
              </a:rPr>
              <a:t>Personal Brand Manager</a:t>
            </a:r>
          </a:p>
          <a:p>
            <a:r>
              <a:rPr lang="en-GB" b="1" dirty="0">
                <a:solidFill>
                  <a:srgbClr val="002060"/>
                </a:solidFill>
                <a:latin typeface="Calibri" panose="020F0502020204030204" pitchFamily="34" charset="0"/>
              </a:rPr>
              <a:t>Global Sourcing Manager</a:t>
            </a:r>
          </a:p>
          <a:p>
            <a:r>
              <a:rPr lang="en-GB" b="1" dirty="0">
                <a:solidFill>
                  <a:srgbClr val="002060"/>
                </a:solidFill>
                <a:latin typeface="Calibri" panose="020F0502020204030204" pitchFamily="34" charset="0"/>
              </a:rPr>
              <a:t>Plant Psychologist</a:t>
            </a:r>
          </a:p>
          <a:p>
            <a:r>
              <a:rPr lang="en-GB" b="1" dirty="0" err="1">
                <a:solidFill>
                  <a:srgbClr val="002060"/>
                </a:solidFill>
                <a:latin typeface="Calibri" panose="020F0502020204030204" pitchFamily="34" charset="0"/>
              </a:rPr>
              <a:t>Terabyter</a:t>
            </a:r>
            <a:endParaRPr lang="en-GB" b="1" dirty="0">
              <a:solidFill>
                <a:srgbClr val="002060"/>
              </a:solidFill>
              <a:latin typeface="Calibri" panose="020F0502020204030204" pitchFamily="34" charset="0"/>
            </a:endParaRPr>
          </a:p>
          <a:p>
            <a:r>
              <a:rPr lang="en-GB" b="1" dirty="0">
                <a:solidFill>
                  <a:srgbClr val="002060"/>
                </a:solidFill>
                <a:latin typeface="Calibri" panose="020F0502020204030204" pitchFamily="34" charset="0"/>
              </a:rPr>
              <a:t>Brain Quant</a:t>
            </a:r>
          </a:p>
          <a:p>
            <a:r>
              <a:rPr lang="en-GB" b="1" dirty="0">
                <a:solidFill>
                  <a:srgbClr val="002060"/>
                </a:solidFill>
                <a:latin typeface="Calibri" panose="020F0502020204030204" pitchFamily="34" charset="0"/>
              </a:rPr>
              <a:t>Digital Archaeologist</a:t>
            </a:r>
          </a:p>
          <a:p>
            <a:r>
              <a:rPr lang="en-GB" b="1" dirty="0">
                <a:solidFill>
                  <a:srgbClr val="002060"/>
                </a:solidFill>
                <a:latin typeface="Calibri" panose="020F0502020204030204" pitchFamily="34" charset="0"/>
              </a:rPr>
              <a:t>Post-Normal Job Counsellor</a:t>
            </a:r>
          </a:p>
          <a:p>
            <a:pPr marL="109728" indent="0">
              <a:buNone/>
            </a:pPr>
            <a:endParaRPr lang="en-GB" b="1" i="1" dirty="0">
              <a:latin typeface="Calibri" panose="020F0502020204030204" pitchFamily="34" charset="0"/>
            </a:endParaRPr>
          </a:p>
          <a:p>
            <a:pPr marL="109728" indent="0" algn="r">
              <a:buNone/>
            </a:pPr>
            <a:endParaRPr lang="en-GB" b="1" dirty="0">
              <a:solidFill>
                <a:srgbClr val="002060"/>
              </a:solidFill>
              <a:latin typeface="Calibri" panose="020F0502020204030204" pitchFamily="34" charset="0"/>
            </a:endParaRPr>
          </a:p>
          <a:p>
            <a:endParaRPr lang="en-GB" b="1" dirty="0">
              <a:solidFill>
                <a:srgbClr val="002060"/>
              </a:solidFill>
              <a:latin typeface="Calibri" panose="020F0502020204030204" pitchFamily="34" charset="0"/>
            </a:endParaRPr>
          </a:p>
          <a:p>
            <a:endParaRPr lang="en-GB" b="1" dirty="0">
              <a:solidFill>
                <a:srgbClr val="002060"/>
              </a:solidFill>
              <a:latin typeface="Calibri" panose="020F0502020204030204" pitchFamily="34" charset="0"/>
            </a:endParaRPr>
          </a:p>
        </p:txBody>
      </p:sp>
    </p:spTree>
    <p:extLst>
      <p:ext uri="{BB962C8B-B14F-4D97-AF65-F5344CB8AC3E}">
        <p14:creationId xmlns:p14="http://schemas.microsoft.com/office/powerpoint/2010/main" val="2399438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576064"/>
          </a:xfrm>
        </p:spPr>
        <p:txBody>
          <a:bodyPr>
            <a:normAutofit fontScale="90000"/>
          </a:bodyPr>
          <a:lstStyle/>
          <a:p>
            <a:pPr algn="r"/>
            <a:r>
              <a:rPr lang="en-GB" b="1" i="1" dirty="0">
                <a:solidFill>
                  <a:srgbClr val="C00000"/>
                </a:solidFill>
              </a:rPr>
              <a:t>MORE WHERE ARE THEY NOWS</a:t>
            </a:r>
          </a:p>
        </p:txBody>
      </p:sp>
      <p:sp>
        <p:nvSpPr>
          <p:cNvPr id="3" name="Content Placeholder 2"/>
          <p:cNvSpPr>
            <a:spLocks noGrp="1"/>
          </p:cNvSpPr>
          <p:nvPr>
            <p:ph idx="1"/>
          </p:nvPr>
        </p:nvSpPr>
        <p:spPr>
          <a:xfrm>
            <a:off x="323528" y="1196752"/>
            <a:ext cx="8496944" cy="5832648"/>
          </a:xfrm>
        </p:spPr>
        <p:txBody>
          <a:bodyPr>
            <a:normAutofit/>
          </a:bodyPr>
          <a:lstStyle/>
          <a:p>
            <a:pPr marL="109728" indent="0">
              <a:buNone/>
            </a:pPr>
            <a:r>
              <a:rPr lang="en-GB" sz="1800" b="1" dirty="0">
                <a:solidFill>
                  <a:srgbClr val="002060"/>
                </a:solidFill>
                <a:latin typeface="Calibri" panose="020F0502020204030204" pitchFamily="34" charset="0"/>
              </a:rPr>
              <a:t>Paul: </a:t>
            </a:r>
            <a:r>
              <a:rPr lang="en-GB" sz="1800" b="1" dirty="0">
                <a:solidFill>
                  <a:srgbClr val="C00000"/>
                </a:solidFill>
                <a:latin typeface="Calibri" panose="020F0502020204030204" pitchFamily="34" charset="0"/>
              </a:rPr>
              <a:t>Logistics at Aston</a:t>
            </a:r>
          </a:p>
          <a:p>
            <a:r>
              <a:rPr lang="en-GB" sz="1800" b="1" dirty="0">
                <a:solidFill>
                  <a:srgbClr val="002060"/>
                </a:solidFill>
                <a:latin typeface="Calibri" panose="020F0502020204030204" pitchFamily="34" charset="0"/>
              </a:rPr>
              <a:t>Head of Supply for Airbus, Miami USA </a:t>
            </a:r>
          </a:p>
          <a:p>
            <a:pPr marL="109728" indent="0">
              <a:buNone/>
            </a:pPr>
            <a:r>
              <a:rPr lang="en-GB" sz="1800" b="1" dirty="0">
                <a:solidFill>
                  <a:srgbClr val="002060"/>
                </a:solidFill>
                <a:latin typeface="Calibri" panose="020F0502020204030204" pitchFamily="34" charset="0"/>
              </a:rPr>
              <a:t>Alex: </a:t>
            </a:r>
            <a:r>
              <a:rPr lang="en-GB" sz="1800" b="1" dirty="0">
                <a:solidFill>
                  <a:srgbClr val="C00000"/>
                </a:solidFill>
                <a:latin typeface="Calibri" panose="020F0502020204030204" pitchFamily="34" charset="0"/>
              </a:rPr>
              <a:t>Politics at Portsmouth </a:t>
            </a:r>
          </a:p>
          <a:p>
            <a:r>
              <a:rPr lang="en-GB" sz="1800" b="1" dirty="0">
                <a:solidFill>
                  <a:srgbClr val="002060"/>
                </a:solidFill>
                <a:latin typeface="Calibri" panose="020F0502020204030204" pitchFamily="34" charset="0"/>
              </a:rPr>
              <a:t>Political Reporter, BBC News </a:t>
            </a:r>
          </a:p>
          <a:p>
            <a:pPr marL="109728" indent="0">
              <a:buNone/>
            </a:pPr>
            <a:r>
              <a:rPr lang="en-GB" sz="1800" b="1" dirty="0">
                <a:solidFill>
                  <a:srgbClr val="002060"/>
                </a:solidFill>
                <a:latin typeface="Calibri" panose="020F0502020204030204" pitchFamily="34" charset="0"/>
              </a:rPr>
              <a:t>Liam: </a:t>
            </a:r>
            <a:r>
              <a:rPr lang="en-GB" sz="1800" b="1" dirty="0">
                <a:solidFill>
                  <a:srgbClr val="C00000"/>
                </a:solidFill>
                <a:latin typeface="Calibri" panose="020F0502020204030204" pitchFamily="34" charset="0"/>
              </a:rPr>
              <a:t>Computer Animation</a:t>
            </a:r>
            <a:r>
              <a:rPr lang="en-GB" sz="1800" b="1" dirty="0">
                <a:solidFill>
                  <a:srgbClr val="7030A0"/>
                </a:solidFill>
                <a:latin typeface="Calibri" panose="020F0502020204030204" pitchFamily="34" charset="0"/>
              </a:rPr>
              <a:t> </a:t>
            </a:r>
            <a:r>
              <a:rPr lang="en-GB" sz="1800" b="1" dirty="0">
                <a:solidFill>
                  <a:srgbClr val="C00000"/>
                </a:solidFill>
                <a:latin typeface="Calibri" panose="020F0502020204030204" pitchFamily="34" charset="0"/>
              </a:rPr>
              <a:t>at</a:t>
            </a:r>
            <a:r>
              <a:rPr lang="en-GB" sz="1800" b="1" dirty="0">
                <a:solidFill>
                  <a:srgbClr val="7030A0"/>
                </a:solidFill>
                <a:latin typeface="Calibri" panose="020F0502020204030204" pitchFamily="34" charset="0"/>
              </a:rPr>
              <a:t> </a:t>
            </a:r>
            <a:r>
              <a:rPr lang="en-GB" sz="1800" b="1" dirty="0">
                <a:solidFill>
                  <a:srgbClr val="C00000"/>
                </a:solidFill>
                <a:latin typeface="Calibri" panose="020F0502020204030204" pitchFamily="34" charset="0"/>
              </a:rPr>
              <a:t>Bournemouth </a:t>
            </a:r>
            <a:r>
              <a:rPr lang="en-GB" sz="1800" b="1" dirty="0">
                <a:solidFill>
                  <a:srgbClr val="7030A0"/>
                </a:solidFill>
                <a:latin typeface="Calibri" panose="020F0502020204030204" pitchFamily="34" charset="0"/>
              </a:rPr>
              <a:t> </a:t>
            </a:r>
            <a:endParaRPr lang="en-GB" sz="1800" b="1" dirty="0">
              <a:solidFill>
                <a:srgbClr val="C00000"/>
              </a:solidFill>
              <a:latin typeface="Calibri" panose="020F0502020204030204" pitchFamily="34" charset="0"/>
            </a:endParaRPr>
          </a:p>
          <a:p>
            <a:r>
              <a:rPr lang="en-GB" sz="1800" b="1" dirty="0">
                <a:solidFill>
                  <a:srgbClr val="002060"/>
                </a:solidFill>
                <a:latin typeface="Calibri" panose="020F0502020204030204" pitchFamily="34" charset="0"/>
              </a:rPr>
              <a:t>Senior R &amp; D Programmer at </a:t>
            </a:r>
            <a:r>
              <a:rPr lang="en-GB" sz="1800" b="1" dirty="0" err="1">
                <a:solidFill>
                  <a:srgbClr val="002060"/>
                </a:solidFill>
                <a:latin typeface="Calibri" panose="020F0502020204030204" pitchFamily="34" charset="0"/>
              </a:rPr>
              <a:t>Dneg</a:t>
            </a:r>
            <a:r>
              <a:rPr lang="en-GB" sz="1800" b="1" dirty="0">
                <a:solidFill>
                  <a:srgbClr val="002060"/>
                </a:solidFill>
                <a:latin typeface="Calibri" panose="020F0502020204030204" pitchFamily="34" charset="0"/>
              </a:rPr>
              <a:t>, London (VFX for Harry Potter, Hunger Games) </a:t>
            </a:r>
          </a:p>
          <a:p>
            <a:pPr marL="109728" indent="0">
              <a:buNone/>
            </a:pPr>
            <a:r>
              <a:rPr lang="en-GB" sz="1800" b="1" dirty="0">
                <a:solidFill>
                  <a:srgbClr val="002060"/>
                </a:solidFill>
                <a:latin typeface="Calibri" panose="020F0502020204030204" pitchFamily="34" charset="0"/>
              </a:rPr>
              <a:t>Marianne:</a:t>
            </a:r>
            <a:r>
              <a:rPr lang="en-GB" sz="1800" b="1" dirty="0">
                <a:latin typeface="Calibri" panose="020F0502020204030204" pitchFamily="34" charset="0"/>
              </a:rPr>
              <a:t> </a:t>
            </a:r>
            <a:r>
              <a:rPr lang="en-GB" sz="1800" b="1" dirty="0">
                <a:solidFill>
                  <a:srgbClr val="C00000"/>
                </a:solidFill>
                <a:latin typeface="Calibri" panose="020F0502020204030204" pitchFamily="34" charset="0"/>
              </a:rPr>
              <a:t>Law</a:t>
            </a:r>
            <a:r>
              <a:rPr lang="en-GB" sz="1800" b="1" dirty="0">
                <a:solidFill>
                  <a:srgbClr val="7030A0"/>
                </a:solidFill>
                <a:latin typeface="Calibri" panose="020F0502020204030204" pitchFamily="34" charset="0"/>
              </a:rPr>
              <a:t> </a:t>
            </a:r>
            <a:r>
              <a:rPr lang="en-GB" sz="1800" b="1" dirty="0">
                <a:solidFill>
                  <a:srgbClr val="C00000"/>
                </a:solidFill>
                <a:latin typeface="Calibri" panose="020F0502020204030204" pitchFamily="34" charset="0"/>
              </a:rPr>
              <a:t>at</a:t>
            </a:r>
            <a:r>
              <a:rPr lang="en-GB" sz="1800" b="1" dirty="0">
                <a:latin typeface="Calibri" panose="020F0502020204030204" pitchFamily="34" charset="0"/>
              </a:rPr>
              <a:t> </a:t>
            </a:r>
            <a:r>
              <a:rPr lang="en-GB" sz="1800" b="1" dirty="0">
                <a:solidFill>
                  <a:srgbClr val="C00000"/>
                </a:solidFill>
                <a:latin typeface="Calibri" panose="020F0502020204030204" pitchFamily="34" charset="0"/>
              </a:rPr>
              <a:t>Cambridge</a:t>
            </a:r>
          </a:p>
          <a:p>
            <a:r>
              <a:rPr lang="en-GB" sz="1800" b="1" dirty="0">
                <a:solidFill>
                  <a:srgbClr val="002060"/>
                </a:solidFill>
                <a:latin typeface="Calibri" panose="020F0502020204030204" pitchFamily="34" charset="0"/>
              </a:rPr>
              <a:t>Technical Author in Cambridge for a world-leading SME, writing about complex software functionality to help companies comply with legislation</a:t>
            </a:r>
          </a:p>
          <a:p>
            <a:pPr marL="109728" indent="0">
              <a:buNone/>
            </a:pPr>
            <a:r>
              <a:rPr lang="en-GB" sz="1800" b="1" dirty="0">
                <a:solidFill>
                  <a:srgbClr val="002060"/>
                </a:solidFill>
                <a:latin typeface="Calibri" panose="020F0502020204030204" pitchFamily="34" charset="0"/>
              </a:rPr>
              <a:t>Stephanie</a:t>
            </a:r>
            <a:r>
              <a:rPr lang="en-GB" sz="1800" b="1" dirty="0">
                <a:solidFill>
                  <a:srgbClr val="7030A0"/>
                </a:solidFill>
                <a:latin typeface="Calibri" panose="020F0502020204030204" pitchFamily="34" charset="0"/>
              </a:rPr>
              <a:t>: </a:t>
            </a:r>
            <a:r>
              <a:rPr lang="en-GB" sz="1800" b="1" dirty="0">
                <a:solidFill>
                  <a:srgbClr val="C00000"/>
                </a:solidFill>
                <a:latin typeface="Calibri" panose="020F0502020204030204" pitchFamily="34" charset="0"/>
              </a:rPr>
              <a:t>Sound Engineering at</a:t>
            </a:r>
            <a:r>
              <a:rPr lang="en-GB" sz="1800" b="1" dirty="0">
                <a:solidFill>
                  <a:srgbClr val="7030A0"/>
                </a:solidFill>
                <a:latin typeface="Calibri" panose="020F0502020204030204" pitchFamily="34" charset="0"/>
              </a:rPr>
              <a:t> </a:t>
            </a:r>
            <a:r>
              <a:rPr lang="en-GB" sz="1800" b="1" dirty="0">
                <a:solidFill>
                  <a:srgbClr val="C00000"/>
                </a:solidFill>
                <a:latin typeface="Calibri" panose="020F0502020204030204" pitchFamily="34" charset="0"/>
              </a:rPr>
              <a:t>Liverpool Institute of Performing Arts</a:t>
            </a:r>
            <a:r>
              <a:rPr lang="en-GB" sz="1800" b="1" dirty="0">
                <a:solidFill>
                  <a:srgbClr val="002060"/>
                </a:solidFill>
                <a:latin typeface="Calibri" panose="020F0502020204030204" pitchFamily="34" charset="0"/>
              </a:rPr>
              <a:t> </a:t>
            </a:r>
          </a:p>
          <a:p>
            <a:r>
              <a:rPr lang="en-GB" sz="1800" b="1" dirty="0">
                <a:solidFill>
                  <a:srgbClr val="002060"/>
                </a:solidFill>
                <a:latin typeface="Calibri" panose="020F0502020204030204" pitchFamily="34" charset="0"/>
              </a:rPr>
              <a:t>Freelance Production Manager; toured with One Direction, Ed Sheeran, </a:t>
            </a:r>
            <a:r>
              <a:rPr lang="en-GB" sz="1800" b="1" dirty="0" err="1">
                <a:solidFill>
                  <a:srgbClr val="002060"/>
                </a:solidFill>
                <a:latin typeface="Calibri" panose="020F0502020204030204" pitchFamily="34" charset="0"/>
              </a:rPr>
              <a:t>Gorillaz</a:t>
            </a:r>
            <a:r>
              <a:rPr lang="en-GB" sz="1800" b="1" dirty="0">
                <a:solidFill>
                  <a:srgbClr val="002060"/>
                </a:solidFill>
                <a:latin typeface="Calibri" panose="020F0502020204030204" pitchFamily="34" charset="0"/>
              </a:rPr>
              <a:t>, Blur, Foo Fighters, Robbie Williams, Coldplay, Spice Girls Reunion tour, X Factor tour</a:t>
            </a:r>
          </a:p>
          <a:p>
            <a:pPr marL="109728" indent="0">
              <a:buNone/>
            </a:pPr>
            <a:r>
              <a:rPr lang="en-GB" sz="1800" b="1" dirty="0">
                <a:solidFill>
                  <a:srgbClr val="002060"/>
                </a:solidFill>
                <a:latin typeface="Calibri" panose="020F0502020204030204" pitchFamily="34" charset="0"/>
              </a:rPr>
              <a:t>Chris: </a:t>
            </a:r>
            <a:r>
              <a:rPr lang="en-GB" sz="1800" b="1" dirty="0">
                <a:solidFill>
                  <a:srgbClr val="C00000"/>
                </a:solidFill>
                <a:latin typeface="Calibri" panose="020F0502020204030204" pitchFamily="34" charset="0"/>
              </a:rPr>
              <a:t>Business Studies &amp; Sports Studies at Roehampton</a:t>
            </a:r>
          </a:p>
          <a:p>
            <a:r>
              <a:rPr lang="en-GB" sz="1800" b="1" dirty="0">
                <a:solidFill>
                  <a:srgbClr val="002060"/>
                </a:solidFill>
                <a:latin typeface="Calibri" panose="020F0502020204030204" pitchFamily="34" charset="0"/>
              </a:rPr>
              <a:t>Director of Football, Kick4Life, Lesotho (world’s first club dedicated to social change)</a:t>
            </a:r>
          </a:p>
          <a:p>
            <a:pPr marL="109728" indent="0">
              <a:buNone/>
            </a:pPr>
            <a:r>
              <a:rPr lang="en-GB" sz="1800" b="1" dirty="0">
                <a:solidFill>
                  <a:srgbClr val="002060"/>
                </a:solidFill>
                <a:latin typeface="Calibri" panose="020F0502020204030204" pitchFamily="34" charset="0"/>
              </a:rPr>
              <a:t>Emma: </a:t>
            </a:r>
            <a:r>
              <a:rPr lang="en-GB" sz="1800" b="1" dirty="0">
                <a:solidFill>
                  <a:srgbClr val="C00000"/>
                </a:solidFill>
                <a:latin typeface="Calibri" panose="020F0502020204030204" pitchFamily="34" charset="0"/>
              </a:rPr>
              <a:t>Maths at Warwick</a:t>
            </a:r>
          </a:p>
          <a:p>
            <a:r>
              <a:rPr lang="en-GB" sz="1800" b="1" dirty="0">
                <a:solidFill>
                  <a:srgbClr val="002060"/>
                </a:solidFill>
                <a:latin typeface="Calibri" panose="020F0502020204030204" pitchFamily="34" charset="0"/>
              </a:rPr>
              <a:t>Operations Manager at the British Consulate in Chicago USA</a:t>
            </a:r>
          </a:p>
          <a:p>
            <a:pPr marL="109728" indent="0">
              <a:buNone/>
            </a:pPr>
            <a:r>
              <a:rPr lang="en-GB" sz="1800" b="1" dirty="0">
                <a:solidFill>
                  <a:srgbClr val="002060"/>
                </a:solidFill>
                <a:latin typeface="Calibri" panose="020F0502020204030204" pitchFamily="34" charset="0"/>
              </a:rPr>
              <a:t>Katy:</a:t>
            </a:r>
            <a:r>
              <a:rPr lang="en-GB" sz="1800" b="1" dirty="0">
                <a:latin typeface="Calibri" panose="020F0502020204030204" pitchFamily="34" charset="0"/>
              </a:rPr>
              <a:t> </a:t>
            </a:r>
            <a:r>
              <a:rPr lang="en-GB" sz="1800" b="1" dirty="0">
                <a:solidFill>
                  <a:srgbClr val="C00000"/>
                </a:solidFill>
                <a:latin typeface="Calibri" panose="020F0502020204030204" pitchFamily="34" charset="0"/>
              </a:rPr>
              <a:t>Drama at Hull</a:t>
            </a:r>
          </a:p>
          <a:p>
            <a:r>
              <a:rPr lang="en-GB" sz="1800" b="1" dirty="0">
                <a:solidFill>
                  <a:srgbClr val="002060"/>
                </a:solidFill>
                <a:latin typeface="Calibri" panose="020F0502020204030204" pitchFamily="34" charset="0"/>
              </a:rPr>
              <a:t>Improvised Comedy Performer &amp; Teacher, London/Brighton/New York/Lidl TV ad! </a:t>
            </a:r>
          </a:p>
        </p:txBody>
      </p:sp>
    </p:spTree>
    <p:extLst>
      <p:ext uri="{BB962C8B-B14F-4D97-AF65-F5344CB8AC3E}">
        <p14:creationId xmlns:p14="http://schemas.microsoft.com/office/powerpoint/2010/main" val="3334412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9512" y="620688"/>
            <a:ext cx="8712968" cy="1368152"/>
          </a:xfrm>
        </p:spPr>
        <p:txBody>
          <a:bodyPr>
            <a:normAutofit fontScale="90000"/>
          </a:bodyPr>
          <a:lstStyle/>
          <a:p>
            <a:pPr algn="ctr"/>
            <a:r>
              <a:rPr lang="en-GB" sz="1800" b="1" dirty="0">
                <a:solidFill>
                  <a:srgbClr val="C00000"/>
                </a:solidFill>
                <a:latin typeface="Calibri" pitchFamily="34" charset="0"/>
              </a:rPr>
              <a:t>So if you don’t know what to do for a career, choose a course that motivates you, because:</a:t>
            </a:r>
            <a:br>
              <a:rPr lang="en-GB" sz="1800" b="1" dirty="0">
                <a:solidFill>
                  <a:srgbClr val="C00000"/>
                </a:solidFill>
                <a:latin typeface="Calibri" pitchFamily="34" charset="0"/>
              </a:rPr>
            </a:br>
            <a:r>
              <a:rPr lang="en-GB" sz="3200" b="1" dirty="0">
                <a:solidFill>
                  <a:srgbClr val="C00000"/>
                </a:solidFill>
                <a:latin typeface="Calibri" pitchFamily="34" charset="0"/>
              </a:rPr>
              <a:t>“IT’S NOT JUST </a:t>
            </a:r>
            <a:r>
              <a:rPr lang="en-GB" sz="3200" b="1" u="sng" dirty="0">
                <a:solidFill>
                  <a:srgbClr val="C00000"/>
                </a:solidFill>
                <a:latin typeface="Calibri" pitchFamily="34" charset="0"/>
              </a:rPr>
              <a:t>WHAT</a:t>
            </a:r>
            <a:r>
              <a:rPr lang="en-GB" sz="3200" b="1" dirty="0">
                <a:solidFill>
                  <a:srgbClr val="C00000"/>
                </a:solidFill>
                <a:latin typeface="Calibri" pitchFamily="34" charset="0"/>
              </a:rPr>
              <a:t> YOU STUDY AT UNI, </a:t>
            </a:r>
            <a:br>
              <a:rPr lang="en-GB" sz="3200" b="1" dirty="0">
                <a:solidFill>
                  <a:srgbClr val="C00000"/>
                </a:solidFill>
                <a:latin typeface="Calibri" pitchFamily="34" charset="0"/>
              </a:rPr>
            </a:br>
            <a:r>
              <a:rPr lang="en-GB" sz="3200" b="1" dirty="0">
                <a:solidFill>
                  <a:srgbClr val="C00000"/>
                </a:solidFill>
                <a:latin typeface="Calibri" pitchFamily="34" charset="0"/>
              </a:rPr>
              <a:t>IT’S THE </a:t>
            </a:r>
            <a:r>
              <a:rPr lang="en-GB" sz="3200" b="1" u="sng" dirty="0">
                <a:solidFill>
                  <a:srgbClr val="C00000"/>
                </a:solidFill>
                <a:latin typeface="Calibri" pitchFamily="34" charset="0"/>
              </a:rPr>
              <a:t>SKILLS</a:t>
            </a:r>
            <a:r>
              <a:rPr lang="en-GB" sz="3200" b="1" dirty="0">
                <a:solidFill>
                  <a:srgbClr val="C00000"/>
                </a:solidFill>
                <a:latin typeface="Calibri" pitchFamily="34" charset="0"/>
              </a:rPr>
              <a:t> YOU CAN BRING” </a:t>
            </a:r>
            <a:r>
              <a:rPr lang="en-GB" sz="3200" b="1" i="1" dirty="0">
                <a:solidFill>
                  <a:srgbClr val="C00000"/>
                </a:solidFill>
                <a:latin typeface="Calibri" pitchFamily="34" charset="0"/>
              </a:rPr>
              <a:t>(Microsoft)</a:t>
            </a:r>
            <a:r>
              <a:rPr lang="en-GB" sz="3200" b="1" dirty="0">
                <a:solidFill>
                  <a:srgbClr val="C00000"/>
                </a:solidFill>
                <a:latin typeface="Calibri" pitchFamily="34" charset="0"/>
              </a:rPr>
              <a:t> </a:t>
            </a:r>
          </a:p>
        </p:txBody>
      </p:sp>
      <p:sp>
        <p:nvSpPr>
          <p:cNvPr id="3" name="Content Placeholder 2"/>
          <p:cNvSpPr>
            <a:spLocks noGrp="1"/>
          </p:cNvSpPr>
          <p:nvPr>
            <p:ph sz="half" idx="1"/>
          </p:nvPr>
        </p:nvSpPr>
        <p:spPr>
          <a:xfrm>
            <a:off x="323528" y="2204864"/>
            <a:ext cx="4172272" cy="4570524"/>
          </a:xfrm>
        </p:spPr>
        <p:txBody>
          <a:bodyPr>
            <a:normAutofit/>
          </a:bodyPr>
          <a:lstStyle/>
          <a:p>
            <a:r>
              <a:rPr lang="en-GB" sz="2400" b="1" dirty="0">
                <a:solidFill>
                  <a:schemeClr val="tx2"/>
                </a:solidFill>
                <a:latin typeface="Calibri" pitchFamily="34" charset="0"/>
              </a:rPr>
              <a:t>Time management</a:t>
            </a:r>
          </a:p>
          <a:p>
            <a:r>
              <a:rPr lang="en-GB" sz="2400" b="1" dirty="0">
                <a:solidFill>
                  <a:schemeClr val="tx2"/>
                </a:solidFill>
                <a:latin typeface="Calibri" pitchFamily="34" charset="0"/>
              </a:rPr>
              <a:t>Teamwork</a:t>
            </a:r>
          </a:p>
          <a:p>
            <a:r>
              <a:rPr lang="en-GB" sz="2400" b="1" dirty="0">
                <a:solidFill>
                  <a:schemeClr val="tx2"/>
                </a:solidFill>
                <a:latin typeface="Calibri" pitchFamily="34" charset="0"/>
              </a:rPr>
              <a:t>Communication </a:t>
            </a:r>
            <a:r>
              <a:rPr lang="en-GB" sz="1600" b="1" dirty="0">
                <a:solidFill>
                  <a:schemeClr val="tx2"/>
                </a:solidFill>
                <a:latin typeface="Calibri" pitchFamily="34" charset="0"/>
              </a:rPr>
              <a:t>(verbal &amp; written)</a:t>
            </a:r>
            <a:r>
              <a:rPr lang="en-GB" sz="1400" b="1" dirty="0">
                <a:solidFill>
                  <a:schemeClr val="tx2"/>
                </a:solidFill>
                <a:latin typeface="Calibri" pitchFamily="34" charset="0"/>
              </a:rPr>
              <a:t> </a:t>
            </a:r>
          </a:p>
          <a:p>
            <a:r>
              <a:rPr lang="en-GB" sz="2400" b="1" dirty="0">
                <a:solidFill>
                  <a:schemeClr val="tx2"/>
                </a:solidFill>
                <a:latin typeface="Calibri" pitchFamily="34" charset="0"/>
              </a:rPr>
              <a:t>Problem solving</a:t>
            </a:r>
          </a:p>
          <a:p>
            <a:r>
              <a:rPr lang="en-GB" sz="2400" b="1" dirty="0">
                <a:solidFill>
                  <a:schemeClr val="tx2"/>
                </a:solidFill>
                <a:latin typeface="Calibri" pitchFamily="34" charset="0"/>
              </a:rPr>
              <a:t>Planning/organisation </a:t>
            </a:r>
          </a:p>
          <a:p>
            <a:r>
              <a:rPr lang="en-GB" sz="2400" b="1" dirty="0">
                <a:solidFill>
                  <a:schemeClr val="tx2"/>
                </a:solidFill>
                <a:latin typeface="Calibri" pitchFamily="34" charset="0"/>
              </a:rPr>
              <a:t>Leadership</a:t>
            </a:r>
          </a:p>
          <a:p>
            <a:r>
              <a:rPr lang="en-GB" sz="2400" b="1" dirty="0">
                <a:solidFill>
                  <a:schemeClr val="tx2"/>
                </a:solidFill>
                <a:latin typeface="Calibri" pitchFamily="34" charset="0"/>
              </a:rPr>
              <a:t>Initiative &amp; self-motivation</a:t>
            </a:r>
          </a:p>
          <a:p>
            <a:r>
              <a:rPr lang="en-GB" sz="2400" b="1" dirty="0">
                <a:solidFill>
                  <a:schemeClr val="tx2"/>
                </a:solidFill>
                <a:latin typeface="Calibri" pitchFamily="34" charset="0"/>
              </a:rPr>
              <a:t>Negotiation</a:t>
            </a:r>
          </a:p>
          <a:p>
            <a:r>
              <a:rPr lang="en-GB" sz="2400" b="1" dirty="0">
                <a:solidFill>
                  <a:schemeClr val="tx2"/>
                </a:solidFill>
                <a:latin typeface="Calibri" pitchFamily="34" charset="0"/>
              </a:rPr>
              <a:t>Commercial awareness</a:t>
            </a:r>
          </a:p>
          <a:p>
            <a:r>
              <a:rPr lang="en-GB" sz="2400" b="1" dirty="0">
                <a:solidFill>
                  <a:schemeClr val="tx2"/>
                </a:solidFill>
                <a:latin typeface="Calibri" pitchFamily="34" charset="0"/>
              </a:rPr>
              <a:t>Flexibility</a:t>
            </a:r>
          </a:p>
          <a:p>
            <a:r>
              <a:rPr lang="en-GB" sz="2400" b="1" dirty="0">
                <a:solidFill>
                  <a:schemeClr val="tx2"/>
                </a:solidFill>
                <a:latin typeface="Calibri" pitchFamily="34" charset="0"/>
              </a:rPr>
              <a:t>Innovation &amp; creativity</a:t>
            </a:r>
          </a:p>
          <a:p>
            <a:endParaRPr lang="en-GB" sz="2400" b="1" dirty="0">
              <a:solidFill>
                <a:srgbClr val="C00000"/>
              </a:solidFill>
              <a:latin typeface="Calibri" pitchFamily="34" charset="0"/>
            </a:endParaRPr>
          </a:p>
          <a:p>
            <a:pPr marL="109728" indent="0">
              <a:buNone/>
            </a:pPr>
            <a:endParaRPr lang="en-GB" dirty="0"/>
          </a:p>
        </p:txBody>
      </p:sp>
      <p:sp>
        <p:nvSpPr>
          <p:cNvPr id="5" name="Content Placeholder 4"/>
          <p:cNvSpPr>
            <a:spLocks noGrp="1"/>
          </p:cNvSpPr>
          <p:nvPr>
            <p:ph sz="half" idx="2"/>
          </p:nvPr>
        </p:nvSpPr>
        <p:spPr>
          <a:xfrm>
            <a:off x="4648200" y="2204864"/>
            <a:ext cx="4038600" cy="4570523"/>
          </a:xfrm>
        </p:spPr>
        <p:txBody>
          <a:bodyPr>
            <a:normAutofit/>
          </a:bodyPr>
          <a:lstStyle/>
          <a:p>
            <a:r>
              <a:rPr lang="en-GB" sz="2400" b="1" dirty="0">
                <a:solidFill>
                  <a:schemeClr val="tx2"/>
                </a:solidFill>
                <a:latin typeface="Calibri" pitchFamily="34" charset="0"/>
              </a:rPr>
              <a:t>Self-confidence</a:t>
            </a:r>
          </a:p>
          <a:p>
            <a:r>
              <a:rPr lang="en-GB" sz="2400" b="1" u="sng" dirty="0">
                <a:solidFill>
                  <a:schemeClr val="tx2"/>
                </a:solidFill>
                <a:latin typeface="Calibri" pitchFamily="34" charset="0"/>
              </a:rPr>
              <a:t>Resilience</a:t>
            </a:r>
          </a:p>
          <a:p>
            <a:r>
              <a:rPr lang="en-GB" sz="2400" b="1" dirty="0">
                <a:solidFill>
                  <a:schemeClr val="tx2"/>
                </a:solidFill>
                <a:latin typeface="Calibri" pitchFamily="34" charset="0"/>
              </a:rPr>
              <a:t>Intellectual curiosity</a:t>
            </a:r>
            <a:endParaRPr lang="en-GB" sz="2400" dirty="0">
              <a:solidFill>
                <a:schemeClr val="tx2"/>
              </a:solidFill>
              <a:latin typeface="Calibri" panose="020F0502020204030204" pitchFamily="34" charset="0"/>
            </a:endParaRPr>
          </a:p>
          <a:p>
            <a:r>
              <a:rPr lang="en-GB" sz="2400" b="1" dirty="0">
                <a:solidFill>
                  <a:schemeClr val="tx2"/>
                </a:solidFill>
                <a:latin typeface="Calibri" pitchFamily="34" charset="0"/>
              </a:rPr>
              <a:t>Numeracy &amp; IT skills</a:t>
            </a:r>
          </a:p>
          <a:p>
            <a:r>
              <a:rPr lang="en-GB" sz="2400" b="1" dirty="0">
                <a:solidFill>
                  <a:schemeClr val="tx2"/>
                </a:solidFill>
                <a:latin typeface="Calibri" pitchFamily="34" charset="0"/>
              </a:rPr>
              <a:t>Self-awareness</a:t>
            </a:r>
          </a:p>
          <a:p>
            <a:r>
              <a:rPr lang="en-GB" sz="2400" b="1" dirty="0">
                <a:solidFill>
                  <a:schemeClr val="tx2"/>
                </a:solidFill>
                <a:latin typeface="Calibri" pitchFamily="34" charset="0"/>
              </a:rPr>
              <a:t>Professionalism</a:t>
            </a:r>
          </a:p>
          <a:p>
            <a:r>
              <a:rPr lang="en-GB" sz="2400" b="1" dirty="0">
                <a:solidFill>
                  <a:schemeClr val="tx2"/>
                </a:solidFill>
                <a:latin typeface="Calibri" pitchFamily="34" charset="0"/>
              </a:rPr>
              <a:t>Stress tolerance</a:t>
            </a:r>
          </a:p>
          <a:p>
            <a:r>
              <a:rPr lang="en-GB" sz="2400" b="1" u="sng" dirty="0">
                <a:solidFill>
                  <a:schemeClr val="tx2"/>
                </a:solidFill>
                <a:latin typeface="Calibri" pitchFamily="34" charset="0"/>
              </a:rPr>
              <a:t>Cultural intelligence</a:t>
            </a:r>
          </a:p>
          <a:p>
            <a:pPr marL="109728" indent="0">
              <a:buNone/>
            </a:pPr>
            <a:endParaRPr lang="en-GB" sz="800" b="1" dirty="0">
              <a:solidFill>
                <a:srgbClr val="C00000"/>
              </a:solidFill>
              <a:latin typeface="Calibri" pitchFamily="34" charset="0"/>
            </a:endParaRPr>
          </a:p>
          <a:p>
            <a:pPr marL="109728" indent="0">
              <a:buNone/>
            </a:pPr>
            <a:r>
              <a:rPr lang="en-GB" sz="1600" b="1" dirty="0">
                <a:solidFill>
                  <a:srgbClr val="C00000"/>
                </a:solidFill>
                <a:latin typeface="Calibri" pitchFamily="34" charset="0"/>
              </a:rPr>
              <a:t>KEY EMPLOYABILITY SKILLS &amp; ATTRIBUTES </a:t>
            </a:r>
            <a:r>
              <a:rPr lang="en-GB" sz="1600" b="1" i="1" dirty="0">
                <a:solidFill>
                  <a:srgbClr val="C00000"/>
                </a:solidFill>
                <a:latin typeface="Calibri" pitchFamily="34" charset="0"/>
              </a:rPr>
              <a:t>(ADAPTED FROM RESEARCH BY WARWICK &amp; KENT UNIVERSITY … AND GOOGLE)</a:t>
            </a:r>
            <a:r>
              <a:rPr lang="en-GB" sz="1600" b="1" dirty="0">
                <a:solidFill>
                  <a:schemeClr val="tx2"/>
                </a:solidFill>
                <a:latin typeface="Calibri" pitchFamily="34" charset="0"/>
              </a:rPr>
              <a:t> </a:t>
            </a:r>
          </a:p>
          <a:p>
            <a:pPr marL="109728" indent="0">
              <a:buNone/>
            </a:pPr>
            <a:endParaRPr lang="en-GB" sz="1000" b="1" dirty="0">
              <a:solidFill>
                <a:schemeClr val="tx2"/>
              </a:solidFill>
              <a:latin typeface="Calibri" pitchFamily="34" charset="0"/>
            </a:endParaRPr>
          </a:p>
          <a:p>
            <a:pPr marL="109728" indent="0">
              <a:buNone/>
            </a:pPr>
            <a:endParaRPr lang="en-GB" sz="1400" b="1" i="1" dirty="0">
              <a:solidFill>
                <a:srgbClr val="C00000"/>
              </a:solidFill>
              <a:latin typeface="Calibri" pitchFamily="34" charset="0"/>
            </a:endParaRPr>
          </a:p>
        </p:txBody>
      </p:sp>
    </p:spTree>
    <p:extLst>
      <p:ext uri="{BB962C8B-B14F-4D97-AF65-F5344CB8AC3E}">
        <p14:creationId xmlns:p14="http://schemas.microsoft.com/office/powerpoint/2010/main" val="3634670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20080"/>
          </a:xfrm>
        </p:spPr>
        <p:txBody>
          <a:bodyPr>
            <a:normAutofit/>
          </a:bodyPr>
          <a:lstStyle/>
          <a:p>
            <a:pPr algn="ct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SKILLS SHORTAGES </a:t>
            </a:r>
            <a:r>
              <a:rPr lang="en-GB" sz="1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 random examples</a:t>
            </a:r>
            <a:endParaRPr lang="en-GB" sz="1800" dirty="0"/>
          </a:p>
        </p:txBody>
      </p:sp>
      <p:sp>
        <p:nvSpPr>
          <p:cNvPr id="3" name="Content Placeholder 2"/>
          <p:cNvSpPr>
            <a:spLocks noGrp="1"/>
          </p:cNvSpPr>
          <p:nvPr>
            <p:ph idx="1"/>
          </p:nvPr>
        </p:nvSpPr>
        <p:spPr>
          <a:xfrm>
            <a:off x="107504" y="1484784"/>
            <a:ext cx="8928992" cy="5373216"/>
          </a:xfrm>
        </p:spPr>
        <p:txBody>
          <a:bodyPr>
            <a:normAutofit lnSpcReduction="10000"/>
          </a:bodyPr>
          <a:lstStyle/>
          <a:p>
            <a:pPr marL="109728" indent="0">
              <a:buNone/>
            </a:pPr>
            <a:r>
              <a:rPr lang="en-GB" sz="1800" b="1" dirty="0">
                <a:latin typeface="Calibri" pitchFamily="34" charset="0"/>
              </a:rPr>
              <a:t>Electronic/Electrical/Systems Engineering: </a:t>
            </a:r>
          </a:p>
          <a:p>
            <a:pPr marL="109728" indent="0">
              <a:buNone/>
            </a:pPr>
            <a:r>
              <a:rPr lang="en-GB" sz="1800" b="1" i="1" dirty="0">
                <a:solidFill>
                  <a:srgbClr val="C00000"/>
                </a:solidFill>
                <a:latin typeface="Calibri" panose="020F0502020204030204" pitchFamily="34" charset="0"/>
              </a:rPr>
              <a:t>“It’s a fast-growing area (</a:t>
            </a:r>
            <a:r>
              <a:rPr lang="en-GB" sz="1800" b="1" i="1" dirty="0" err="1">
                <a:solidFill>
                  <a:srgbClr val="C00000"/>
                </a:solidFill>
                <a:latin typeface="Calibri" panose="020F0502020204030204" pitchFamily="34" charset="0"/>
              </a:rPr>
              <a:t>eg</a:t>
            </a:r>
            <a:r>
              <a:rPr lang="en-GB" sz="1800" b="1" i="1" dirty="0">
                <a:solidFill>
                  <a:srgbClr val="C00000"/>
                </a:solidFill>
                <a:latin typeface="Calibri" panose="020F0502020204030204" pitchFamily="34" charset="0"/>
              </a:rPr>
              <a:t> wearable tech/driverless cars), every student has a job lined up </a:t>
            </a:r>
            <a:r>
              <a:rPr lang="en-GB" sz="1800" b="1" i="1" u="sng" dirty="0">
                <a:solidFill>
                  <a:srgbClr val="C00000"/>
                </a:solidFill>
                <a:latin typeface="Calibri" pitchFamily="34" charset="0"/>
              </a:rPr>
              <a:t>before</a:t>
            </a:r>
            <a:r>
              <a:rPr lang="en-GB" sz="1800" b="1" i="1" dirty="0">
                <a:solidFill>
                  <a:srgbClr val="C00000"/>
                </a:solidFill>
                <a:latin typeface="Calibri" pitchFamily="34" charset="0"/>
              </a:rPr>
              <a:t> their final year, we don’t necessarily need A Level Physics and we need more girls.” </a:t>
            </a:r>
            <a:r>
              <a:rPr lang="en-GB" sz="1800" i="1" dirty="0">
                <a:latin typeface="Calibri" panose="020F0502020204030204" pitchFamily="34" charset="0"/>
              </a:rPr>
              <a:t>(Will, course leader at Loughborough)</a:t>
            </a:r>
          </a:p>
          <a:p>
            <a:pPr marL="109728" indent="0">
              <a:buNone/>
            </a:pPr>
            <a:endParaRPr lang="en-GB" sz="800" i="1" dirty="0">
              <a:solidFill>
                <a:srgbClr val="002060"/>
              </a:solidFill>
              <a:latin typeface="Calibri" pitchFamily="34" charset="0"/>
            </a:endParaRPr>
          </a:p>
          <a:p>
            <a:pPr marL="109728" indent="0">
              <a:buNone/>
            </a:pPr>
            <a:r>
              <a:rPr lang="en-GB" sz="1800" b="1" dirty="0">
                <a:latin typeface="Calibri" panose="020F0502020204030204" pitchFamily="34" charset="0"/>
              </a:rPr>
              <a:t>Fremantle Media (X Factor, BGT, The Apprentice, Take Me Out, Neighbours):</a:t>
            </a:r>
          </a:p>
          <a:p>
            <a:pPr marL="109728" indent="0">
              <a:buNone/>
            </a:pPr>
            <a:r>
              <a:rPr lang="en-GB" sz="1800" b="1" i="1" dirty="0">
                <a:solidFill>
                  <a:srgbClr val="C00000"/>
                </a:solidFill>
                <a:latin typeface="Calibri" panose="020F0502020204030204" pitchFamily="34" charset="0"/>
              </a:rPr>
              <a:t>“We need more graduates with that rare combination of business, mathematical and creative talents.” </a:t>
            </a:r>
            <a:r>
              <a:rPr lang="en-GB" sz="1800" i="1" dirty="0">
                <a:latin typeface="Calibri" panose="020F0502020204030204" pitchFamily="34" charset="0"/>
              </a:rPr>
              <a:t>(Nicky, Global HR Director) </a:t>
            </a:r>
          </a:p>
          <a:p>
            <a:pPr marL="109728" indent="0">
              <a:buNone/>
            </a:pPr>
            <a:endParaRPr lang="en-GB" sz="800" i="1" dirty="0">
              <a:latin typeface="Calibri" panose="020F0502020204030204" pitchFamily="34" charset="0"/>
            </a:endParaRPr>
          </a:p>
          <a:p>
            <a:pPr marL="109728" indent="0">
              <a:buNone/>
            </a:pPr>
            <a:r>
              <a:rPr lang="en-GB" sz="1800" b="1" dirty="0">
                <a:latin typeface="Calibri" panose="020F0502020204030204" pitchFamily="34" charset="0"/>
              </a:rPr>
              <a:t>Double Negative (Harry Potter, Interstellar, Hunger Games, Sherlock): </a:t>
            </a:r>
          </a:p>
          <a:p>
            <a:pPr marL="109728" indent="0">
              <a:buNone/>
            </a:pPr>
            <a:r>
              <a:rPr lang="en-GB" sz="1800" b="1" i="1" dirty="0">
                <a:solidFill>
                  <a:srgbClr val="C00000"/>
                </a:solidFill>
                <a:latin typeface="Calibri" panose="020F0502020204030204" pitchFamily="34" charset="0"/>
              </a:rPr>
              <a:t>“In VFX we’re looking for a new type of artist, who understands art and physics. It’s difficult to find staff with the right skills.” </a:t>
            </a:r>
            <a:r>
              <a:rPr lang="en-GB" sz="1800" i="1" dirty="0">
                <a:latin typeface="Calibri" panose="020F0502020204030204" pitchFamily="34" charset="0"/>
              </a:rPr>
              <a:t>(Paul, 2 x Oscar winner)</a:t>
            </a:r>
          </a:p>
          <a:p>
            <a:pPr marL="109728" indent="0">
              <a:buNone/>
            </a:pPr>
            <a:endParaRPr lang="en-GB" sz="800" b="1" dirty="0">
              <a:latin typeface="Calibri" panose="020F0502020204030204" pitchFamily="34" charset="0"/>
            </a:endParaRPr>
          </a:p>
          <a:p>
            <a:pPr marL="109728" indent="0">
              <a:buNone/>
            </a:pPr>
            <a:r>
              <a:rPr lang="en-GB" sz="1800" b="1" dirty="0">
                <a:latin typeface="Calibri" panose="020F0502020204030204" pitchFamily="34" charset="0"/>
              </a:rPr>
              <a:t>More woman needed in IT!</a:t>
            </a:r>
          </a:p>
          <a:p>
            <a:pPr marL="109728" indent="0">
              <a:buNone/>
            </a:pPr>
            <a:r>
              <a:rPr lang="en-GB" sz="1800" b="1" i="1" dirty="0">
                <a:solidFill>
                  <a:srgbClr val="C00000"/>
                </a:solidFill>
                <a:latin typeface="Calibri" panose="020F0502020204030204" pitchFamily="34" charset="0"/>
              </a:rPr>
              <a:t>“We need good communicators with a logical, inquiring mind who can see the wider picture and who love solving problems and helping people.” </a:t>
            </a:r>
            <a:r>
              <a:rPr lang="en-GB" sz="1800" i="1" dirty="0">
                <a:latin typeface="Calibri" panose="020F0502020204030204" pitchFamily="34" charset="0"/>
              </a:rPr>
              <a:t>(Lisa, Zurich Insurance &amp; Girls Into IT Initiative)</a:t>
            </a:r>
            <a:endParaRPr lang="en-GB" sz="1800" b="1" i="1" dirty="0">
              <a:solidFill>
                <a:srgbClr val="C00000"/>
              </a:solidFill>
              <a:latin typeface="Calibri" panose="020F0502020204030204" pitchFamily="34" charset="0"/>
            </a:endParaRPr>
          </a:p>
          <a:p>
            <a:pPr marL="109728" indent="0">
              <a:buNone/>
            </a:pPr>
            <a:endParaRPr lang="en-GB" sz="800" b="1" dirty="0">
              <a:latin typeface="Calibri" panose="020F0502020204030204" pitchFamily="34" charset="0"/>
            </a:endParaRPr>
          </a:p>
          <a:p>
            <a:pPr marL="109728" indent="0">
              <a:buNone/>
            </a:pPr>
            <a:r>
              <a:rPr lang="en-GB" sz="1800" b="1" dirty="0">
                <a:latin typeface="Calibri" panose="020F0502020204030204" pitchFamily="34" charset="0"/>
              </a:rPr>
              <a:t>Conservatoires – endangered species are:</a:t>
            </a:r>
          </a:p>
          <a:p>
            <a:pPr marL="109728" indent="0">
              <a:buNone/>
            </a:pPr>
            <a:r>
              <a:rPr lang="en-GB" sz="1800" b="1" dirty="0">
                <a:solidFill>
                  <a:srgbClr val="C00000"/>
                </a:solidFill>
                <a:latin typeface="Calibri" panose="020F0502020204030204" pitchFamily="34" charset="0"/>
              </a:rPr>
              <a:t>Viola, oboe, tuba and double bass players (and tenors too!)  </a:t>
            </a:r>
            <a:r>
              <a:rPr lang="en-GB" sz="1800" i="1" dirty="0">
                <a:latin typeface="Calibri" panose="020F0502020204030204" pitchFamily="34" charset="0"/>
              </a:rPr>
              <a:t>(John, Director of Music at Royal Welsh College of Music &amp; Drama)</a:t>
            </a:r>
            <a:endParaRPr lang="en-GB" sz="1800" b="1" dirty="0">
              <a:latin typeface="Calibri" panose="020F0502020204030204" pitchFamily="34" charset="0"/>
            </a:endParaRPr>
          </a:p>
          <a:p>
            <a:pPr marL="109728" indent="0">
              <a:buNone/>
            </a:pPr>
            <a:endParaRPr lang="en-GB" sz="800" b="1" dirty="0">
              <a:latin typeface="Calibri" panose="020F0502020204030204" pitchFamily="34" charset="0"/>
            </a:endParaRPr>
          </a:p>
          <a:p>
            <a:pPr marL="109728" indent="0">
              <a:buNone/>
            </a:pPr>
            <a:endParaRPr lang="en-GB" sz="1800" b="1" i="1" dirty="0">
              <a:solidFill>
                <a:srgbClr val="C00000"/>
              </a:solidFill>
              <a:latin typeface="Calibri" panose="020F0502020204030204" pitchFamily="34" charset="0"/>
            </a:endParaRPr>
          </a:p>
        </p:txBody>
      </p:sp>
    </p:spTree>
    <p:extLst>
      <p:ext uri="{BB962C8B-B14F-4D97-AF65-F5344CB8AC3E}">
        <p14:creationId xmlns:p14="http://schemas.microsoft.com/office/powerpoint/2010/main" val="478705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2088"/>
          </a:xfrm>
        </p:spPr>
        <p:txBody>
          <a:bodyPr>
            <a:normAutofit/>
          </a:bodyPr>
          <a:lstStyle/>
          <a:p>
            <a:pPr algn="ct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THINK OUTSIDE THE BOX! </a:t>
            </a:r>
            <a:endParaRPr lang="en-GB" b="1" dirty="0"/>
          </a:p>
        </p:txBody>
      </p:sp>
      <p:sp>
        <p:nvSpPr>
          <p:cNvPr id="3" name="Content Placeholder 2"/>
          <p:cNvSpPr>
            <a:spLocks noGrp="1"/>
          </p:cNvSpPr>
          <p:nvPr>
            <p:ph idx="1"/>
          </p:nvPr>
        </p:nvSpPr>
        <p:spPr>
          <a:xfrm>
            <a:off x="457200" y="1628800"/>
            <a:ext cx="8579296" cy="4968552"/>
          </a:xfrm>
        </p:spPr>
        <p:txBody>
          <a:bodyPr>
            <a:normAutofit/>
          </a:bodyPr>
          <a:lstStyle/>
          <a:p>
            <a:pPr marL="109728" indent="0">
              <a:buNone/>
            </a:pPr>
            <a:r>
              <a:rPr lang="en-GB" sz="2000" b="1" i="1" dirty="0">
                <a:solidFill>
                  <a:srgbClr val="002060"/>
                </a:solidFill>
                <a:latin typeface="Calibri" panose="020F0502020204030204" pitchFamily="34" charset="0"/>
              </a:rPr>
              <a:t>Remember Mary </a:t>
            </a:r>
            <a:r>
              <a:rPr lang="en-GB" sz="2000" b="1" i="1" dirty="0" err="1">
                <a:solidFill>
                  <a:srgbClr val="002060"/>
                </a:solidFill>
                <a:latin typeface="Calibri" panose="020F0502020204030204" pitchFamily="34" charset="0"/>
              </a:rPr>
              <a:t>Curnock</a:t>
            </a:r>
            <a:r>
              <a:rPr lang="en-GB" sz="2000" b="1" i="1" dirty="0">
                <a:solidFill>
                  <a:srgbClr val="002060"/>
                </a:solidFill>
                <a:latin typeface="Calibri" panose="020F0502020204030204" pitchFamily="34" charset="0"/>
              </a:rPr>
              <a:t> Cook’s advice to “be more imaginative” …</a:t>
            </a:r>
          </a:p>
          <a:p>
            <a:pPr marL="109728" indent="0">
              <a:buNone/>
            </a:pPr>
            <a:endParaRPr lang="en-GB" sz="1100" b="1" dirty="0">
              <a:solidFill>
                <a:srgbClr val="C00000"/>
              </a:solidFill>
              <a:latin typeface="Calibri" panose="020F0502020204030204" pitchFamily="34" charset="0"/>
            </a:endParaRPr>
          </a:p>
          <a:p>
            <a:pPr marL="109728" indent="0">
              <a:buNone/>
            </a:pPr>
            <a:r>
              <a:rPr lang="en-GB" sz="2000" b="1" dirty="0">
                <a:solidFill>
                  <a:srgbClr val="C00000"/>
                </a:solidFill>
                <a:latin typeface="Calibri" panose="020F0502020204030204" pitchFamily="34" charset="0"/>
              </a:rPr>
              <a:t>Don’t be a doctor, be a Doctor! </a:t>
            </a:r>
            <a:r>
              <a:rPr lang="en-GB" sz="2000" b="1" dirty="0">
                <a:solidFill>
                  <a:srgbClr val="002060"/>
                </a:solidFill>
                <a:latin typeface="Calibri" panose="020F0502020204030204" pitchFamily="34" charset="0"/>
              </a:rPr>
              <a:t>(Biochemistry professor at King’s) …</a:t>
            </a:r>
          </a:p>
          <a:p>
            <a:pPr marL="109728" indent="0">
              <a:buNone/>
            </a:pPr>
            <a:endParaRPr lang="en-GB" sz="1200" b="1" dirty="0">
              <a:solidFill>
                <a:srgbClr val="002060"/>
              </a:solidFill>
              <a:latin typeface="Calibri" panose="020F0502020204030204" pitchFamily="34" charset="0"/>
            </a:endParaRPr>
          </a:p>
          <a:p>
            <a:pPr marL="109728" indent="0">
              <a:buNone/>
            </a:pPr>
            <a:r>
              <a:rPr lang="en-GB" sz="2000" b="1" dirty="0">
                <a:solidFill>
                  <a:srgbClr val="C00000"/>
                </a:solidFill>
                <a:latin typeface="Calibri" panose="020F0502020204030204" pitchFamily="34" charset="0"/>
              </a:rPr>
              <a:t>You Can’t All Be Doctors… </a:t>
            </a:r>
          </a:p>
          <a:p>
            <a:r>
              <a:rPr lang="en-GB" sz="2000" b="1" dirty="0">
                <a:solidFill>
                  <a:srgbClr val="002060"/>
                </a:solidFill>
                <a:latin typeface="Calibri" panose="020F0502020204030204" pitchFamily="34" charset="0"/>
              </a:rPr>
              <a:t>My handout containing 66 other ideas from </a:t>
            </a:r>
            <a:r>
              <a:rPr lang="en-GB" sz="2000" b="1" dirty="0">
                <a:solidFill>
                  <a:srgbClr val="C00000"/>
                </a:solidFill>
                <a:latin typeface="Calibri" panose="020F0502020204030204" pitchFamily="34" charset="0"/>
              </a:rPr>
              <a:t>Audiology</a:t>
            </a:r>
            <a:r>
              <a:rPr lang="en-GB" sz="2000" b="1" dirty="0">
                <a:solidFill>
                  <a:srgbClr val="002060"/>
                </a:solidFill>
                <a:latin typeface="Calibri" panose="020F0502020204030204" pitchFamily="34" charset="0"/>
              </a:rPr>
              <a:t> to </a:t>
            </a:r>
            <a:r>
              <a:rPr lang="en-GB" sz="2000" b="1" dirty="0">
                <a:solidFill>
                  <a:srgbClr val="C00000"/>
                </a:solidFill>
                <a:latin typeface="Calibri" panose="020F0502020204030204" pitchFamily="34" charset="0"/>
              </a:rPr>
              <a:t>Sleep Science</a:t>
            </a:r>
            <a:r>
              <a:rPr lang="en-GB" sz="2000" b="1" dirty="0">
                <a:solidFill>
                  <a:srgbClr val="002060"/>
                </a:solidFill>
                <a:latin typeface="Calibri" panose="020F0502020204030204" pitchFamily="34" charset="0"/>
              </a:rPr>
              <a:t>, including…</a:t>
            </a:r>
          </a:p>
          <a:p>
            <a:pPr marL="109728" indent="0">
              <a:buNone/>
            </a:pPr>
            <a:endParaRPr lang="en-GB" sz="1200" b="1" dirty="0">
              <a:solidFill>
                <a:srgbClr val="002060"/>
              </a:solidFill>
              <a:latin typeface="Calibri" panose="020F0502020204030204" pitchFamily="34" charset="0"/>
            </a:endParaRPr>
          </a:p>
          <a:p>
            <a:pPr marL="109728" indent="0">
              <a:buNone/>
            </a:pPr>
            <a:r>
              <a:rPr lang="en-GB" sz="2000" b="1" dirty="0">
                <a:solidFill>
                  <a:srgbClr val="C00000"/>
                </a:solidFill>
                <a:latin typeface="Calibri" panose="020F0502020204030204" pitchFamily="34" charset="0"/>
              </a:rPr>
              <a:t>Therapeutic Radiography … and Podiatry</a:t>
            </a:r>
          </a:p>
          <a:p>
            <a:r>
              <a:rPr lang="en-GB" sz="2000" b="1" dirty="0">
                <a:solidFill>
                  <a:srgbClr val="002060"/>
                </a:solidFill>
                <a:latin typeface="Calibri" panose="020F0502020204030204" pitchFamily="34" charset="0"/>
              </a:rPr>
              <a:t>Sport </a:t>
            </a:r>
            <a:r>
              <a:rPr lang="en-GB" sz="2000" b="1" dirty="0" err="1">
                <a:solidFill>
                  <a:srgbClr val="002060"/>
                </a:solidFill>
                <a:latin typeface="Calibri" panose="020F0502020204030204" pitchFamily="34" charset="0"/>
              </a:rPr>
              <a:t>orthopodics</a:t>
            </a:r>
            <a:r>
              <a:rPr lang="en-GB" sz="2000" b="1" dirty="0">
                <a:solidFill>
                  <a:srgbClr val="002060"/>
                </a:solidFill>
                <a:latin typeface="Calibri" panose="020F0502020204030204" pitchFamily="34" charset="0"/>
              </a:rPr>
              <a:t>, </a:t>
            </a:r>
            <a:r>
              <a:rPr lang="en-GB" sz="2000" b="1" dirty="0" err="1">
                <a:solidFill>
                  <a:srgbClr val="002060"/>
                </a:solidFill>
                <a:latin typeface="Calibri" panose="020F0502020204030204" pitchFamily="34" charset="0"/>
              </a:rPr>
              <a:t>podopaediatrics</a:t>
            </a:r>
            <a:r>
              <a:rPr lang="en-GB" sz="2000" b="1" dirty="0">
                <a:solidFill>
                  <a:srgbClr val="002060"/>
                </a:solidFill>
                <a:latin typeface="Calibri" panose="020F0502020204030204" pitchFamily="34" charset="0"/>
              </a:rPr>
              <a:t>, forensic podiatry, space podiatry, diabetes </a:t>
            </a:r>
            <a:r>
              <a:rPr lang="en-GB" sz="2000" b="1" i="1" dirty="0">
                <a:solidFill>
                  <a:srgbClr val="002060"/>
                </a:solidFill>
                <a:latin typeface="Calibri" panose="020F0502020204030204" pitchFamily="34" charset="0"/>
              </a:rPr>
              <a:t>“There will always be a need to treat feet!”</a:t>
            </a:r>
          </a:p>
          <a:p>
            <a:pPr marL="109728" indent="0">
              <a:buNone/>
            </a:pPr>
            <a:endParaRPr lang="en-GB" sz="1200" b="1" dirty="0">
              <a:solidFill>
                <a:srgbClr val="C00000"/>
              </a:solidFill>
              <a:latin typeface="Calibri" panose="020F0502020204030204" pitchFamily="34" charset="0"/>
            </a:endParaRPr>
          </a:p>
          <a:p>
            <a:pPr marL="109728" indent="0">
              <a:buNone/>
            </a:pPr>
            <a:r>
              <a:rPr lang="en-GB" sz="2100" b="1" dirty="0">
                <a:solidFill>
                  <a:srgbClr val="C00000"/>
                </a:solidFill>
                <a:latin typeface="Calibri" panose="020F0502020204030204" pitchFamily="34" charset="0"/>
              </a:rPr>
              <a:t>Choosing less competitive courses at popular unis … such as LSE: </a:t>
            </a:r>
          </a:p>
          <a:p>
            <a:r>
              <a:rPr lang="en-GB" sz="2100" b="1" i="1" dirty="0">
                <a:solidFill>
                  <a:srgbClr val="002060"/>
                </a:solidFill>
                <a:latin typeface="Calibri" panose="020F0502020204030204" pitchFamily="34" charset="0"/>
              </a:rPr>
              <a:t>“There is intense competition for many of our courses”</a:t>
            </a:r>
          </a:p>
          <a:p>
            <a:r>
              <a:rPr lang="en-GB" sz="2100" b="1" dirty="0">
                <a:solidFill>
                  <a:srgbClr val="002060"/>
                </a:solidFill>
                <a:latin typeface="Calibri" panose="020F0502020204030204" pitchFamily="34" charset="0"/>
              </a:rPr>
              <a:t>But not for </a:t>
            </a:r>
            <a:r>
              <a:rPr lang="en-GB" sz="2100" b="1" dirty="0">
                <a:solidFill>
                  <a:srgbClr val="C00000"/>
                </a:solidFill>
                <a:latin typeface="Calibri" panose="020F0502020204030204" pitchFamily="34" charset="0"/>
              </a:rPr>
              <a:t>Social Policy</a:t>
            </a:r>
            <a:r>
              <a:rPr lang="en-GB" sz="2100" b="1" dirty="0">
                <a:solidFill>
                  <a:srgbClr val="002060"/>
                </a:solidFill>
                <a:latin typeface="Calibri" panose="020F0502020204030204" pitchFamily="34" charset="0"/>
              </a:rPr>
              <a:t>!</a:t>
            </a:r>
          </a:p>
          <a:p>
            <a:pPr marL="109728" indent="0">
              <a:buNone/>
            </a:pPr>
            <a:endParaRPr lang="en-GB" sz="2400" b="1" dirty="0">
              <a:solidFill>
                <a:srgbClr val="C00000"/>
              </a:solidFill>
              <a:latin typeface="Calibri" panose="020F0502020204030204" pitchFamily="34" charset="0"/>
            </a:endParaRPr>
          </a:p>
          <a:p>
            <a:pPr marL="109728" indent="0">
              <a:buNone/>
            </a:pPr>
            <a:endParaRPr lang="en-GB" sz="1900" b="1" dirty="0">
              <a:solidFill>
                <a:srgbClr val="C00000"/>
              </a:solidFill>
              <a:latin typeface="Calibri" panose="020F0502020204030204" pitchFamily="34" charset="0"/>
            </a:endParaRPr>
          </a:p>
          <a:p>
            <a:pPr marL="109728" indent="0">
              <a:buNone/>
            </a:pPr>
            <a:endParaRPr lang="en-GB" sz="1900" i="1" dirty="0">
              <a:solidFill>
                <a:srgbClr val="002060"/>
              </a:solidFill>
              <a:latin typeface="Calibri" pitchFamily="34" charset="0"/>
            </a:endParaRPr>
          </a:p>
          <a:p>
            <a:endParaRPr lang="en-GB" sz="2200" b="1" dirty="0">
              <a:solidFill>
                <a:srgbClr val="002060"/>
              </a:solidFill>
              <a:latin typeface="Calibri" panose="020F0502020204030204" pitchFamily="34" charset="0"/>
            </a:endParaRPr>
          </a:p>
        </p:txBody>
      </p:sp>
    </p:spTree>
    <p:extLst>
      <p:ext uri="{BB962C8B-B14F-4D97-AF65-F5344CB8AC3E}">
        <p14:creationId xmlns:p14="http://schemas.microsoft.com/office/powerpoint/2010/main" val="3839861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1440160"/>
          </a:xfrm>
        </p:spPr>
        <p:txBody>
          <a:bodyPr>
            <a:normAutofit/>
          </a:bodyPr>
          <a:lstStyle/>
          <a:p>
            <a:pPr algn="ct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rPr>
              <a:t>CONSIDER Joint, Combined or Multidisciplinary Degree </a:t>
            </a:r>
            <a:endParaRPr lang="en-GB" b="1" dirty="0"/>
          </a:p>
        </p:txBody>
      </p:sp>
      <p:sp>
        <p:nvSpPr>
          <p:cNvPr id="3" name="Content Placeholder 2"/>
          <p:cNvSpPr>
            <a:spLocks noGrp="1"/>
          </p:cNvSpPr>
          <p:nvPr>
            <p:ph idx="1"/>
          </p:nvPr>
        </p:nvSpPr>
        <p:spPr>
          <a:xfrm>
            <a:off x="179512" y="2060848"/>
            <a:ext cx="8964488" cy="4797152"/>
          </a:xfrm>
        </p:spPr>
        <p:txBody>
          <a:bodyPr>
            <a:normAutofit/>
          </a:bodyPr>
          <a:lstStyle/>
          <a:p>
            <a:pPr marL="109728" indent="0">
              <a:buNone/>
            </a:pPr>
            <a:r>
              <a:rPr lang="en-GB" b="1" dirty="0">
                <a:latin typeface="Calibri" pitchFamily="34" charset="0"/>
              </a:rPr>
              <a:t>    </a:t>
            </a:r>
            <a:r>
              <a:rPr lang="en-GB" sz="3200" b="1" dirty="0">
                <a:solidFill>
                  <a:srgbClr val="002060"/>
                </a:solidFill>
                <a:latin typeface="Calibri" pitchFamily="34" charset="0"/>
              </a:rPr>
              <a:t>Combine 2 subjects</a:t>
            </a:r>
          </a:p>
          <a:p>
            <a:pPr marL="704088" lvl="2" indent="0">
              <a:buNone/>
            </a:pPr>
            <a:r>
              <a:rPr lang="en-GB" b="1" i="1" dirty="0">
                <a:latin typeface="Calibri" pitchFamily="34" charset="0"/>
              </a:rPr>
              <a:t>	</a:t>
            </a:r>
            <a:r>
              <a:rPr lang="en-GB" b="1" dirty="0">
                <a:latin typeface="Calibri" pitchFamily="34" charset="0"/>
              </a:rPr>
              <a:t>Examples:</a:t>
            </a:r>
            <a:r>
              <a:rPr lang="en-GB" b="1" i="1" dirty="0">
                <a:latin typeface="Calibri" pitchFamily="34" charset="0"/>
              </a:rPr>
              <a:t> </a:t>
            </a:r>
            <a:r>
              <a:rPr lang="en-GB" sz="2200" b="1" i="1" dirty="0">
                <a:solidFill>
                  <a:srgbClr val="C00000"/>
                </a:solidFill>
                <a:latin typeface="Calibri" pitchFamily="34" charset="0"/>
              </a:rPr>
              <a:t>History and Spanish </a:t>
            </a:r>
            <a:r>
              <a:rPr lang="en-GB" sz="2200" b="1" i="1" dirty="0">
                <a:solidFill>
                  <a:schemeClr val="tx1"/>
                </a:solidFill>
                <a:latin typeface="Calibri" pitchFamily="34" charset="0"/>
              </a:rPr>
              <a:t>or </a:t>
            </a:r>
            <a:r>
              <a:rPr lang="en-GB" sz="2200" b="1" i="1" dirty="0">
                <a:solidFill>
                  <a:srgbClr val="C00000"/>
                </a:solidFill>
                <a:latin typeface="Calibri" pitchFamily="34" charset="0"/>
              </a:rPr>
              <a:t>Physics and Music Performance</a:t>
            </a:r>
            <a:endParaRPr lang="en-GB" sz="2200" b="1" dirty="0">
              <a:solidFill>
                <a:srgbClr val="C00000"/>
              </a:solidFill>
              <a:latin typeface="Calibri" pitchFamily="34" charset="0"/>
            </a:endParaRPr>
          </a:p>
          <a:p>
            <a:pPr marL="704088" lvl="2" indent="0">
              <a:buNone/>
            </a:pPr>
            <a:endParaRPr lang="en-GB" sz="1600" b="1" i="1" dirty="0">
              <a:latin typeface="Calibri" pitchFamily="34" charset="0"/>
            </a:endParaRPr>
          </a:p>
          <a:p>
            <a:pPr marL="411480" lvl="1" indent="0">
              <a:buNone/>
            </a:pPr>
            <a:r>
              <a:rPr lang="en-GB" sz="3200" b="1" dirty="0">
                <a:solidFill>
                  <a:srgbClr val="002060"/>
                </a:solidFill>
                <a:latin typeface="Calibri" pitchFamily="34" charset="0"/>
              </a:rPr>
              <a:t>Take a major/minor course </a:t>
            </a:r>
          </a:p>
          <a:p>
            <a:pPr marL="704088" lvl="2" indent="0">
              <a:buNone/>
            </a:pPr>
            <a:r>
              <a:rPr lang="en-GB" b="1" dirty="0">
                <a:latin typeface="Calibri" pitchFamily="34" charset="0"/>
              </a:rPr>
              <a:t>	Example: </a:t>
            </a:r>
            <a:r>
              <a:rPr lang="en-GB" sz="2200" b="1" i="1" dirty="0">
                <a:solidFill>
                  <a:srgbClr val="C00000"/>
                </a:solidFill>
                <a:latin typeface="Calibri" pitchFamily="34" charset="0"/>
              </a:rPr>
              <a:t>Maths </a:t>
            </a:r>
            <a:r>
              <a:rPr lang="en-GB" sz="2200" b="1" i="1" u="sng" dirty="0">
                <a:solidFill>
                  <a:srgbClr val="C00000"/>
                </a:solidFill>
                <a:latin typeface="Calibri" pitchFamily="34" charset="0"/>
              </a:rPr>
              <a:t>with</a:t>
            </a:r>
            <a:r>
              <a:rPr lang="en-GB" sz="2200" b="1" i="1" dirty="0">
                <a:solidFill>
                  <a:srgbClr val="C00000"/>
                </a:solidFill>
                <a:latin typeface="Calibri" pitchFamily="34" charset="0"/>
              </a:rPr>
              <a:t> Management</a:t>
            </a:r>
          </a:p>
          <a:p>
            <a:pPr marL="704088" lvl="2" indent="0">
              <a:buNone/>
            </a:pPr>
            <a:endParaRPr lang="en-GB" sz="1600" b="1" i="1" dirty="0">
              <a:solidFill>
                <a:srgbClr val="C00000"/>
              </a:solidFill>
              <a:latin typeface="Calibri" pitchFamily="34" charset="0"/>
            </a:endParaRPr>
          </a:p>
          <a:p>
            <a:pPr marL="411480" lvl="1" indent="0">
              <a:buNone/>
            </a:pPr>
            <a:r>
              <a:rPr lang="en-GB" sz="1300" b="1" dirty="0">
                <a:solidFill>
                  <a:srgbClr val="C00000"/>
                </a:solidFill>
                <a:latin typeface="Calibri" pitchFamily="34" charset="0"/>
              </a:rPr>
              <a:t> </a:t>
            </a:r>
            <a:r>
              <a:rPr lang="en-GB" sz="1300" b="1" i="1" dirty="0">
                <a:solidFill>
                  <a:srgbClr val="C00000"/>
                </a:solidFill>
                <a:latin typeface="Calibri" pitchFamily="34" charset="0"/>
              </a:rPr>
              <a:t> </a:t>
            </a:r>
            <a:r>
              <a:rPr lang="en-GB" sz="3200" b="1" dirty="0">
                <a:solidFill>
                  <a:srgbClr val="002060"/>
                </a:solidFill>
                <a:latin typeface="Calibri" pitchFamily="34" charset="0"/>
              </a:rPr>
              <a:t>Combine 3 subjects</a:t>
            </a:r>
          </a:p>
          <a:p>
            <a:pPr marL="704088" lvl="2" indent="0">
              <a:buNone/>
            </a:pPr>
            <a:r>
              <a:rPr lang="en-GB" b="1" i="1" dirty="0">
                <a:latin typeface="Calibri" pitchFamily="34" charset="0"/>
              </a:rPr>
              <a:t>	</a:t>
            </a:r>
            <a:r>
              <a:rPr lang="en-GB" b="1" dirty="0">
                <a:latin typeface="Calibri" pitchFamily="34" charset="0"/>
              </a:rPr>
              <a:t>Example: </a:t>
            </a:r>
            <a:r>
              <a:rPr lang="en-GB" sz="2200" b="1" i="1" dirty="0">
                <a:solidFill>
                  <a:srgbClr val="C00000"/>
                </a:solidFill>
                <a:latin typeface="Calibri" pitchFamily="34" charset="0"/>
              </a:rPr>
              <a:t>Triple Honours at Sheffield (19 subject choices)</a:t>
            </a:r>
          </a:p>
          <a:p>
            <a:pPr marL="704088" lvl="2" indent="0">
              <a:buNone/>
            </a:pPr>
            <a:endParaRPr lang="en-GB" sz="1600" b="1" i="1" dirty="0">
              <a:solidFill>
                <a:srgbClr val="C00000"/>
              </a:solidFill>
              <a:latin typeface="Calibri" pitchFamily="34" charset="0"/>
            </a:endParaRPr>
          </a:p>
          <a:p>
            <a:pPr marL="411480" lvl="1" indent="0">
              <a:buNone/>
            </a:pPr>
            <a:r>
              <a:rPr lang="en-GB" sz="3200" b="1" dirty="0">
                <a:solidFill>
                  <a:srgbClr val="002060"/>
                </a:solidFill>
                <a:latin typeface="Calibri" pitchFamily="34" charset="0"/>
              </a:rPr>
              <a:t> Or a multidisciplinary course</a:t>
            </a:r>
          </a:p>
          <a:p>
            <a:pPr marL="704088" lvl="2" indent="0">
              <a:buNone/>
            </a:pPr>
            <a:r>
              <a:rPr lang="en-GB" b="1" dirty="0">
                <a:latin typeface="Calibri" pitchFamily="34" charset="0"/>
              </a:rPr>
              <a:t>	</a:t>
            </a:r>
            <a:r>
              <a:rPr lang="en-GB" sz="2200" b="1" dirty="0">
                <a:latin typeface="Calibri" pitchFamily="34" charset="0"/>
              </a:rPr>
              <a:t>Examples: </a:t>
            </a:r>
            <a:r>
              <a:rPr lang="en-GB" sz="2200" b="1" i="1" u="sng" dirty="0">
                <a:solidFill>
                  <a:srgbClr val="C00000"/>
                </a:solidFill>
                <a:latin typeface="Calibri" pitchFamily="34" charset="0"/>
              </a:rPr>
              <a:t>Natural Sciences</a:t>
            </a:r>
            <a:r>
              <a:rPr lang="en-GB" sz="2200" b="1" i="1" dirty="0">
                <a:solidFill>
                  <a:srgbClr val="C00000"/>
                </a:solidFill>
                <a:latin typeface="Calibri" pitchFamily="34" charset="0"/>
              </a:rPr>
              <a:t> </a:t>
            </a:r>
            <a:r>
              <a:rPr lang="en-GB" sz="2200" b="1" i="1" dirty="0">
                <a:solidFill>
                  <a:schemeClr val="tx1"/>
                </a:solidFill>
                <a:latin typeface="Calibri" pitchFamily="34" charset="0"/>
              </a:rPr>
              <a:t>or </a:t>
            </a:r>
            <a:r>
              <a:rPr lang="en-GB" sz="2200" b="1" i="1" u="sng" dirty="0">
                <a:solidFill>
                  <a:srgbClr val="C00000"/>
                </a:solidFill>
                <a:latin typeface="Calibri" pitchFamily="34" charset="0"/>
              </a:rPr>
              <a:t>Liberal Arts</a:t>
            </a:r>
            <a:r>
              <a:rPr lang="en-GB" sz="2200" b="1" i="1" dirty="0">
                <a:solidFill>
                  <a:srgbClr val="C00000"/>
                </a:solidFill>
                <a:latin typeface="Calibri" pitchFamily="34" charset="0"/>
              </a:rPr>
              <a:t> </a:t>
            </a:r>
            <a:r>
              <a:rPr lang="en-GB" sz="2200" b="1" i="1" dirty="0">
                <a:solidFill>
                  <a:schemeClr val="tx1"/>
                </a:solidFill>
                <a:latin typeface="Calibri" pitchFamily="34" charset="0"/>
              </a:rPr>
              <a:t>or </a:t>
            </a:r>
            <a:r>
              <a:rPr lang="en-GB" sz="2200" b="1" i="1" u="sng" dirty="0">
                <a:solidFill>
                  <a:srgbClr val="C00000"/>
                </a:solidFill>
                <a:latin typeface="Calibri" pitchFamily="34" charset="0"/>
              </a:rPr>
              <a:t>Arts &amp; Sciences</a:t>
            </a:r>
            <a:endParaRPr lang="en-GB" sz="2200" b="1" i="1" dirty="0">
              <a:latin typeface="Calibri" pitchFamily="34" charset="0"/>
            </a:endParaRPr>
          </a:p>
        </p:txBody>
      </p:sp>
    </p:spTree>
    <p:extLst>
      <p:ext uri="{BB962C8B-B14F-4D97-AF65-F5344CB8AC3E}">
        <p14:creationId xmlns:p14="http://schemas.microsoft.com/office/powerpoint/2010/main" val="3966913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92696"/>
            <a:ext cx="8229600" cy="792088"/>
          </a:xfrm>
        </p:spPr>
        <p:txBody>
          <a:bodyPr>
            <a:normAutofit fontScale="90000"/>
          </a:bodyPr>
          <a:lstStyle/>
          <a:p>
            <a:pPr algn="ctr"/>
            <a:r>
              <a:rPr lang="en-GB"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AND CONSIDER THE ‘SANDWICH’ OPTION </a:t>
            </a:r>
            <a:endParaRPr lang="en-GB" sz="3600" b="1" dirty="0">
              <a:cs typeface="Calibri" pitchFamily="34" charset="0"/>
            </a:endParaRPr>
          </a:p>
        </p:txBody>
      </p:sp>
      <p:sp>
        <p:nvSpPr>
          <p:cNvPr id="2" name="Content Placeholder 1"/>
          <p:cNvSpPr>
            <a:spLocks noGrp="1"/>
          </p:cNvSpPr>
          <p:nvPr>
            <p:ph idx="1"/>
          </p:nvPr>
        </p:nvSpPr>
        <p:spPr>
          <a:xfrm>
            <a:off x="323528" y="1700808"/>
            <a:ext cx="8640960" cy="5040560"/>
          </a:xfrm>
        </p:spPr>
        <p:txBody>
          <a:bodyPr>
            <a:normAutofit fontScale="92500"/>
          </a:bodyPr>
          <a:lstStyle/>
          <a:p>
            <a:pPr marL="109728" indent="0">
              <a:buNone/>
            </a:pPr>
            <a:r>
              <a:rPr lang="en-GB" b="1" dirty="0">
                <a:solidFill>
                  <a:srgbClr val="C00000"/>
                </a:solidFill>
                <a:latin typeface="Calibri" pitchFamily="34" charset="0"/>
                <a:cs typeface="Calibri" pitchFamily="34" charset="0"/>
              </a:rPr>
              <a:t>Degrees with a professional year/sandwich placement</a:t>
            </a:r>
          </a:p>
          <a:p>
            <a:pPr marL="109728" indent="0">
              <a:buNone/>
            </a:pPr>
            <a:endParaRPr lang="en-GB" sz="1400" b="1" dirty="0">
              <a:solidFill>
                <a:srgbClr val="C00000"/>
              </a:solidFill>
              <a:latin typeface="Calibri" pitchFamily="34" charset="0"/>
              <a:cs typeface="Calibri" pitchFamily="34" charset="0"/>
            </a:endParaRPr>
          </a:p>
          <a:p>
            <a:r>
              <a:rPr lang="en-GB" b="1" dirty="0">
                <a:solidFill>
                  <a:srgbClr val="002060"/>
                </a:solidFill>
                <a:latin typeface="Calibri" pitchFamily="34" charset="0"/>
                <a:cs typeface="Calibri" pitchFamily="34" charset="0"/>
              </a:rPr>
              <a:t>Unis like </a:t>
            </a:r>
            <a:r>
              <a:rPr lang="en-GB" b="1" dirty="0">
                <a:solidFill>
                  <a:srgbClr val="C00000"/>
                </a:solidFill>
                <a:latin typeface="Calibri" pitchFamily="34" charset="0"/>
                <a:cs typeface="Calibri" pitchFamily="34" charset="0"/>
              </a:rPr>
              <a:t>Aston</a:t>
            </a:r>
            <a:r>
              <a:rPr lang="en-GB" b="1" dirty="0">
                <a:solidFill>
                  <a:srgbClr val="002060"/>
                </a:solidFill>
                <a:latin typeface="Calibri" pitchFamily="34" charset="0"/>
                <a:cs typeface="Calibri" pitchFamily="34" charset="0"/>
              </a:rPr>
              <a:t>, </a:t>
            </a:r>
            <a:r>
              <a:rPr lang="en-GB" b="1" dirty="0">
                <a:solidFill>
                  <a:srgbClr val="C00000"/>
                </a:solidFill>
                <a:latin typeface="Calibri" pitchFamily="34" charset="0"/>
                <a:cs typeface="Calibri" pitchFamily="34" charset="0"/>
              </a:rPr>
              <a:t>Bath</a:t>
            </a:r>
            <a:r>
              <a:rPr lang="en-GB" b="1" dirty="0">
                <a:solidFill>
                  <a:srgbClr val="002060"/>
                </a:solidFill>
                <a:latin typeface="Calibri" pitchFamily="34" charset="0"/>
                <a:cs typeface="Calibri" pitchFamily="34" charset="0"/>
              </a:rPr>
              <a:t>, </a:t>
            </a:r>
            <a:r>
              <a:rPr lang="en-GB" b="1" dirty="0">
                <a:solidFill>
                  <a:srgbClr val="C00000"/>
                </a:solidFill>
                <a:latin typeface="Calibri" pitchFamily="34" charset="0"/>
                <a:cs typeface="Calibri" pitchFamily="34" charset="0"/>
              </a:rPr>
              <a:t>Brunel</a:t>
            </a:r>
            <a:r>
              <a:rPr lang="en-GB" b="1" dirty="0">
                <a:solidFill>
                  <a:srgbClr val="002060"/>
                </a:solidFill>
                <a:latin typeface="Calibri" pitchFamily="34" charset="0"/>
                <a:cs typeface="Calibri" pitchFamily="34" charset="0"/>
              </a:rPr>
              <a:t>, </a:t>
            </a:r>
            <a:r>
              <a:rPr lang="en-GB" b="1" dirty="0">
                <a:solidFill>
                  <a:srgbClr val="C00000"/>
                </a:solidFill>
                <a:latin typeface="Calibri" pitchFamily="34" charset="0"/>
                <a:cs typeface="Calibri" pitchFamily="34" charset="0"/>
              </a:rPr>
              <a:t>Loughborough</a:t>
            </a:r>
            <a:r>
              <a:rPr lang="en-GB" b="1" dirty="0">
                <a:solidFill>
                  <a:srgbClr val="002060"/>
                </a:solidFill>
                <a:latin typeface="Calibri" pitchFamily="34" charset="0"/>
                <a:cs typeface="Calibri" pitchFamily="34" charset="0"/>
              </a:rPr>
              <a:t>, </a:t>
            </a:r>
            <a:r>
              <a:rPr lang="en-GB" b="1" dirty="0">
                <a:solidFill>
                  <a:srgbClr val="C00000"/>
                </a:solidFill>
                <a:latin typeface="Calibri" pitchFamily="34" charset="0"/>
                <a:cs typeface="Calibri" pitchFamily="34" charset="0"/>
              </a:rPr>
              <a:t>Surrey </a:t>
            </a:r>
            <a:r>
              <a:rPr lang="en-GB" b="1" dirty="0">
                <a:solidFill>
                  <a:srgbClr val="002060"/>
                </a:solidFill>
                <a:latin typeface="Calibri" pitchFamily="34" charset="0"/>
                <a:cs typeface="Calibri" pitchFamily="34" charset="0"/>
              </a:rPr>
              <a:t>&amp; </a:t>
            </a:r>
            <a:r>
              <a:rPr lang="en-GB" b="1" dirty="0">
                <a:solidFill>
                  <a:srgbClr val="C00000"/>
                </a:solidFill>
                <a:latin typeface="Calibri" pitchFamily="34" charset="0"/>
                <a:cs typeface="Calibri" pitchFamily="34" charset="0"/>
              </a:rPr>
              <a:t>Harper Adams</a:t>
            </a:r>
            <a:r>
              <a:rPr lang="en-GB" b="1" dirty="0">
                <a:solidFill>
                  <a:srgbClr val="002060"/>
                </a:solidFill>
                <a:latin typeface="Calibri" pitchFamily="34" charset="0"/>
                <a:cs typeface="Calibri" pitchFamily="34" charset="0"/>
              </a:rPr>
              <a:t> offer it across a wide range of subjects</a:t>
            </a:r>
          </a:p>
          <a:p>
            <a:pPr marL="109728" indent="0">
              <a:buNone/>
            </a:pPr>
            <a:endParaRPr lang="en-GB" sz="1200" b="1" dirty="0">
              <a:solidFill>
                <a:srgbClr val="002060"/>
              </a:solidFill>
              <a:latin typeface="Calibri" pitchFamily="34" charset="0"/>
              <a:cs typeface="Calibri" pitchFamily="34" charset="0"/>
            </a:endParaRPr>
          </a:p>
          <a:p>
            <a:r>
              <a:rPr lang="en-GB" b="1" dirty="0">
                <a:solidFill>
                  <a:srgbClr val="C00000"/>
                </a:solidFill>
                <a:latin typeface="Calibri" pitchFamily="34" charset="0"/>
                <a:cs typeface="Calibri" pitchFamily="34" charset="0"/>
              </a:rPr>
              <a:t>Sussex </a:t>
            </a:r>
            <a:r>
              <a:rPr lang="en-GB" b="1" dirty="0">
                <a:solidFill>
                  <a:srgbClr val="002060"/>
                </a:solidFill>
                <a:latin typeface="Calibri" pitchFamily="34" charset="0"/>
                <a:cs typeface="Calibri" pitchFamily="34" charset="0"/>
              </a:rPr>
              <a:t>offers it through </a:t>
            </a:r>
            <a:r>
              <a:rPr lang="en-GB" b="1" dirty="0">
                <a:solidFill>
                  <a:srgbClr val="C00000"/>
                </a:solidFill>
                <a:latin typeface="Calibri" pitchFamily="34" charset="0"/>
                <a:cs typeface="Calibri" pitchFamily="34" charset="0"/>
              </a:rPr>
              <a:t>Sussex Choice</a:t>
            </a:r>
            <a:r>
              <a:rPr lang="en-GB" b="1" dirty="0">
                <a:solidFill>
                  <a:srgbClr val="002060"/>
                </a:solidFill>
                <a:latin typeface="Calibri" pitchFamily="34" charset="0"/>
                <a:cs typeface="Calibri" pitchFamily="34" charset="0"/>
              </a:rPr>
              <a:t> </a:t>
            </a:r>
          </a:p>
          <a:p>
            <a:pPr marL="109728" indent="0">
              <a:buNone/>
            </a:pPr>
            <a:endParaRPr lang="en-GB" sz="1200" b="1" dirty="0">
              <a:solidFill>
                <a:srgbClr val="002060"/>
              </a:solidFill>
              <a:latin typeface="Calibri" pitchFamily="34" charset="0"/>
              <a:cs typeface="Calibri" pitchFamily="34" charset="0"/>
            </a:endParaRPr>
          </a:p>
          <a:p>
            <a:r>
              <a:rPr lang="en-GB" b="1" dirty="0">
                <a:solidFill>
                  <a:srgbClr val="002060"/>
                </a:solidFill>
                <a:latin typeface="Calibri" pitchFamily="34" charset="0"/>
                <a:cs typeface="Calibri" pitchFamily="34" charset="0"/>
              </a:rPr>
              <a:t>Placement year is </a:t>
            </a:r>
            <a:r>
              <a:rPr lang="en-GB" b="1" u="sng" dirty="0">
                <a:solidFill>
                  <a:srgbClr val="002060"/>
                </a:solidFill>
                <a:latin typeface="Calibri" pitchFamily="34" charset="0"/>
                <a:cs typeface="Calibri" pitchFamily="34" charset="0"/>
              </a:rPr>
              <a:t>usually</a:t>
            </a:r>
            <a:r>
              <a:rPr lang="en-GB" b="1" dirty="0">
                <a:solidFill>
                  <a:srgbClr val="002060"/>
                </a:solidFill>
                <a:latin typeface="Calibri" pitchFamily="34" charset="0"/>
                <a:cs typeface="Calibri" pitchFamily="34" charset="0"/>
              </a:rPr>
              <a:t> paid </a:t>
            </a:r>
            <a:r>
              <a:rPr lang="en-GB" sz="2200" b="1" dirty="0">
                <a:solidFill>
                  <a:srgbClr val="002060"/>
                </a:solidFill>
                <a:latin typeface="Calibri" pitchFamily="34" charset="0"/>
                <a:cs typeface="Calibri" pitchFamily="34" charset="0"/>
              </a:rPr>
              <a:t>(e.g. Sussex average = £16K - £25K)</a:t>
            </a:r>
          </a:p>
          <a:p>
            <a:pPr marL="109728" indent="0">
              <a:buNone/>
            </a:pPr>
            <a:endParaRPr lang="en-GB" sz="1200" b="1" dirty="0">
              <a:solidFill>
                <a:srgbClr val="002060"/>
              </a:solidFill>
              <a:latin typeface="Calibri" pitchFamily="34" charset="0"/>
              <a:cs typeface="Calibri" pitchFamily="34" charset="0"/>
            </a:endParaRPr>
          </a:p>
          <a:p>
            <a:r>
              <a:rPr lang="en-GB" b="1" dirty="0">
                <a:solidFill>
                  <a:srgbClr val="002060"/>
                </a:solidFill>
                <a:latin typeface="Calibri" pitchFamily="34" charset="0"/>
                <a:cs typeface="Calibri" pitchFamily="34" charset="0"/>
              </a:rPr>
              <a:t>Tuition fee for placement reduced to £1,800 (UK/EU)</a:t>
            </a:r>
          </a:p>
          <a:p>
            <a:pPr marL="109728" indent="0">
              <a:buNone/>
            </a:pPr>
            <a:endParaRPr lang="en-GB" sz="1200" b="1" dirty="0">
              <a:solidFill>
                <a:srgbClr val="002060"/>
              </a:solidFill>
              <a:latin typeface="Calibri" pitchFamily="34" charset="0"/>
              <a:cs typeface="Calibri" pitchFamily="34" charset="0"/>
            </a:endParaRPr>
          </a:p>
          <a:p>
            <a:r>
              <a:rPr lang="en-GB" b="1" dirty="0">
                <a:solidFill>
                  <a:srgbClr val="002060"/>
                </a:solidFill>
                <a:latin typeface="Calibri" pitchFamily="34" charset="0"/>
                <a:cs typeface="Calibri" pitchFamily="34" charset="0"/>
              </a:rPr>
              <a:t>Some unis are reporting that, as well as giving a big boost to employability, sandwich students’ degree results are 30% better </a:t>
            </a:r>
          </a:p>
          <a:p>
            <a:pPr marL="109728" indent="0">
              <a:buNone/>
            </a:pPr>
            <a:endParaRPr lang="en-GB" sz="1200" dirty="0">
              <a:solidFill>
                <a:srgbClr val="002060"/>
              </a:solidFill>
              <a:latin typeface="Calibri" pitchFamily="34" charset="0"/>
              <a:cs typeface="Calibri" pitchFamily="34" charset="0"/>
            </a:endParaRPr>
          </a:p>
          <a:p>
            <a:pPr marL="109728" indent="0">
              <a:buNone/>
            </a:pPr>
            <a:endParaRPr lang="en-GB" dirty="0">
              <a:solidFill>
                <a:srgbClr val="002060"/>
              </a:solidFill>
              <a:latin typeface="Calibri" pitchFamily="34" charset="0"/>
              <a:cs typeface="Calibri" pitchFamily="34" charset="0"/>
            </a:endParaRPr>
          </a:p>
        </p:txBody>
      </p:sp>
    </p:spTree>
    <p:extLst>
      <p:ext uri="{BB962C8B-B14F-4D97-AF65-F5344CB8AC3E}">
        <p14:creationId xmlns:p14="http://schemas.microsoft.com/office/powerpoint/2010/main" val="2095889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2696"/>
            <a:ext cx="8229600" cy="1080120"/>
          </a:xfrm>
        </p:spPr>
        <p:txBody>
          <a:bodyPr>
            <a:normAutofit/>
          </a:bodyPr>
          <a:lstStyle/>
          <a:p>
            <a:pPr algn="ctr"/>
            <a:r>
              <a:rPr lang="en-GB" sz="3200" b="1" dirty="0">
                <a:solidFill>
                  <a:srgbClr val="C00000"/>
                </a:solidFill>
              </a:rPr>
              <a:t>ADVICE ON GRADUATE EMPLOYABILITY     </a:t>
            </a:r>
            <a:r>
              <a:rPr lang="en-GB" sz="1800" b="1" dirty="0">
                <a:solidFill>
                  <a:srgbClr val="C00000"/>
                </a:solidFill>
              </a:rPr>
              <a:t>from leading UK commentator Dr Paul Redmond at Manchester </a:t>
            </a:r>
            <a:r>
              <a:rPr lang="en-GB" sz="1800" b="1" dirty="0" err="1">
                <a:solidFill>
                  <a:srgbClr val="C00000"/>
                </a:solidFill>
              </a:rPr>
              <a:t>Uni</a:t>
            </a:r>
            <a:r>
              <a:rPr lang="en-GB" sz="1800" b="1" dirty="0">
                <a:solidFill>
                  <a:srgbClr val="C00000"/>
                </a:solidFill>
              </a:rPr>
              <a:t>  </a:t>
            </a:r>
          </a:p>
        </p:txBody>
      </p:sp>
      <p:sp>
        <p:nvSpPr>
          <p:cNvPr id="3" name="Content Placeholder 2"/>
          <p:cNvSpPr>
            <a:spLocks noGrp="1"/>
          </p:cNvSpPr>
          <p:nvPr>
            <p:ph idx="1"/>
          </p:nvPr>
        </p:nvSpPr>
        <p:spPr>
          <a:xfrm>
            <a:off x="323528" y="1916832"/>
            <a:ext cx="8496944" cy="4657704"/>
          </a:xfrm>
        </p:spPr>
        <p:txBody>
          <a:bodyPr>
            <a:normAutofit fontScale="92500" lnSpcReduction="10000"/>
          </a:bodyPr>
          <a:lstStyle/>
          <a:p>
            <a:pPr marL="109728" indent="0" algn="ctr">
              <a:buNone/>
            </a:pPr>
            <a:r>
              <a:rPr lang="en-GB" sz="2300" b="1" dirty="0">
                <a:solidFill>
                  <a:srgbClr val="002060"/>
                </a:solidFill>
                <a:latin typeface="Calibri" panose="020F0502020204030204" pitchFamily="34" charset="0"/>
              </a:rPr>
              <a:t>“From our work with graduate recruiters it’s clear that the key to 21</a:t>
            </a:r>
            <a:r>
              <a:rPr lang="en-GB" sz="2300" b="1" baseline="30000" dirty="0">
                <a:solidFill>
                  <a:srgbClr val="002060"/>
                </a:solidFill>
                <a:latin typeface="Calibri" panose="020F0502020204030204" pitchFamily="34" charset="0"/>
              </a:rPr>
              <a:t>st</a:t>
            </a:r>
            <a:r>
              <a:rPr lang="en-GB" sz="2300" b="1" dirty="0">
                <a:solidFill>
                  <a:srgbClr val="002060"/>
                </a:solidFill>
                <a:latin typeface="Calibri" panose="020F0502020204030204" pitchFamily="34" charset="0"/>
              </a:rPr>
              <a:t> century employability lies in positioning yourself at the intersections between academic subject disciplines. That’s where innovation exists, that’s what gives organisations from Apple to Unilever a competitive advantage.”</a:t>
            </a:r>
            <a:endParaRPr lang="en-GB" sz="2300" b="1" i="1" dirty="0">
              <a:solidFill>
                <a:srgbClr val="002060"/>
              </a:solidFill>
              <a:latin typeface="Calibri" pitchFamily="34" charset="0"/>
              <a:cs typeface="Calibri" pitchFamily="34" charset="0"/>
            </a:endParaRPr>
          </a:p>
          <a:p>
            <a:pPr marL="109728" indent="0">
              <a:buNone/>
            </a:pPr>
            <a:endParaRPr lang="en-GB" sz="2000" b="1" i="1" dirty="0">
              <a:solidFill>
                <a:srgbClr val="002060"/>
              </a:solidFill>
              <a:latin typeface="Calibri" pitchFamily="34" charset="0"/>
              <a:cs typeface="Calibri" pitchFamily="34" charset="0"/>
            </a:endParaRPr>
          </a:p>
          <a:p>
            <a:pPr marL="109728" indent="0">
              <a:buNone/>
            </a:pPr>
            <a:r>
              <a:rPr lang="en-GB" sz="2000" b="1" i="1" dirty="0">
                <a:solidFill>
                  <a:srgbClr val="002060"/>
                </a:solidFill>
                <a:latin typeface="Calibri" pitchFamily="34" charset="0"/>
                <a:cs typeface="Calibri" pitchFamily="34" charset="0"/>
              </a:rPr>
              <a:t>If you want to compete for graduate jobs, then:</a:t>
            </a:r>
          </a:p>
          <a:p>
            <a:pPr marL="109728" indent="0">
              <a:buNone/>
            </a:pPr>
            <a:endParaRPr lang="en-GB" sz="800" b="1" i="1" dirty="0">
              <a:solidFill>
                <a:srgbClr val="002060"/>
              </a:solidFill>
              <a:latin typeface="Calibri" pitchFamily="34" charset="0"/>
              <a:cs typeface="Calibri" pitchFamily="34" charset="0"/>
            </a:endParaRPr>
          </a:p>
          <a:p>
            <a:r>
              <a:rPr lang="en-GB" sz="2200" b="1" dirty="0">
                <a:solidFill>
                  <a:srgbClr val="C00000"/>
                </a:solidFill>
                <a:latin typeface="Calibri" pitchFamily="34" charset="0"/>
                <a:cs typeface="Calibri" pitchFamily="34" charset="0"/>
              </a:rPr>
              <a:t>Immerse </a:t>
            </a:r>
            <a:r>
              <a:rPr lang="en-GB" sz="2200" b="1" dirty="0">
                <a:solidFill>
                  <a:srgbClr val="002060"/>
                </a:solidFill>
                <a:latin typeface="Calibri" pitchFamily="34" charset="0"/>
                <a:cs typeface="Calibri" pitchFamily="34" charset="0"/>
              </a:rPr>
              <a:t>yourself in all aspects of university life</a:t>
            </a:r>
          </a:p>
          <a:p>
            <a:endParaRPr lang="en-GB" sz="800" b="1" dirty="0">
              <a:solidFill>
                <a:srgbClr val="002060"/>
              </a:solidFill>
              <a:latin typeface="Calibri" pitchFamily="34" charset="0"/>
              <a:cs typeface="Calibri" pitchFamily="34" charset="0"/>
            </a:endParaRPr>
          </a:p>
          <a:p>
            <a:r>
              <a:rPr lang="en-GB" sz="2200" b="1" dirty="0">
                <a:solidFill>
                  <a:srgbClr val="C00000"/>
                </a:solidFill>
                <a:latin typeface="Calibri" pitchFamily="34" charset="0"/>
                <a:cs typeface="Calibri" pitchFamily="34" charset="0"/>
              </a:rPr>
              <a:t>Year 1 </a:t>
            </a:r>
            <a:r>
              <a:rPr lang="en-GB" sz="2200" b="1" dirty="0">
                <a:solidFill>
                  <a:srgbClr val="002060"/>
                </a:solidFill>
                <a:latin typeface="Calibri" pitchFamily="34" charset="0"/>
                <a:cs typeface="Calibri" pitchFamily="34" charset="0"/>
              </a:rPr>
              <a:t>is the new Year 3</a:t>
            </a:r>
          </a:p>
          <a:p>
            <a:endParaRPr lang="en-GB" sz="800" b="1" dirty="0">
              <a:solidFill>
                <a:srgbClr val="002060"/>
              </a:solidFill>
              <a:latin typeface="Calibri" pitchFamily="34" charset="0"/>
              <a:cs typeface="Calibri" pitchFamily="34" charset="0"/>
            </a:endParaRPr>
          </a:p>
          <a:p>
            <a:pPr>
              <a:lnSpc>
                <a:spcPct val="120000"/>
              </a:lnSpc>
            </a:pPr>
            <a:r>
              <a:rPr lang="en-GB" sz="2200" b="1" dirty="0">
                <a:solidFill>
                  <a:srgbClr val="002060"/>
                </a:solidFill>
                <a:latin typeface="Calibri" pitchFamily="34" charset="0"/>
                <a:cs typeface="Calibri" pitchFamily="34" charset="0"/>
              </a:rPr>
              <a:t>32% of jobs with top 100 graduate employers now go to students who’ve already had </a:t>
            </a:r>
            <a:r>
              <a:rPr lang="en-GB" sz="2200" b="1" dirty="0">
                <a:solidFill>
                  <a:srgbClr val="C00000"/>
                </a:solidFill>
                <a:latin typeface="Calibri" pitchFamily="34" charset="0"/>
                <a:cs typeface="Calibri" pitchFamily="34" charset="0"/>
              </a:rPr>
              <a:t>work experience </a:t>
            </a:r>
            <a:r>
              <a:rPr lang="en-GB" sz="2200" b="1" dirty="0">
                <a:solidFill>
                  <a:srgbClr val="002060"/>
                </a:solidFill>
                <a:latin typeface="Calibri" pitchFamily="34" charset="0"/>
                <a:cs typeface="Calibri" pitchFamily="34" charset="0"/>
              </a:rPr>
              <a:t>with the company </a:t>
            </a:r>
          </a:p>
          <a:p>
            <a:endParaRPr lang="en-GB" sz="800" b="1" dirty="0">
              <a:solidFill>
                <a:srgbClr val="002060"/>
              </a:solidFill>
              <a:latin typeface="Calibri" pitchFamily="34" charset="0"/>
              <a:cs typeface="Calibri" pitchFamily="34" charset="0"/>
            </a:endParaRPr>
          </a:p>
          <a:p>
            <a:r>
              <a:rPr lang="en-GB" sz="2200" b="1" dirty="0">
                <a:solidFill>
                  <a:srgbClr val="002060"/>
                </a:solidFill>
                <a:latin typeface="Calibri" pitchFamily="34" charset="0"/>
                <a:cs typeface="Calibri" pitchFamily="34" charset="0"/>
              </a:rPr>
              <a:t>But it isn’t just about the </a:t>
            </a:r>
            <a:r>
              <a:rPr lang="en-GB" sz="2200" b="1" dirty="0">
                <a:solidFill>
                  <a:srgbClr val="C00000"/>
                </a:solidFill>
                <a:latin typeface="Calibri" pitchFamily="34" charset="0"/>
                <a:cs typeface="Calibri" pitchFamily="34" charset="0"/>
              </a:rPr>
              <a:t>100 top graduate employers </a:t>
            </a:r>
            <a:r>
              <a:rPr lang="en-GB" sz="2200" b="1" dirty="0">
                <a:solidFill>
                  <a:srgbClr val="002060"/>
                </a:solidFill>
                <a:latin typeface="Calibri" pitchFamily="34" charset="0"/>
                <a:cs typeface="Calibri" pitchFamily="34" charset="0"/>
              </a:rPr>
              <a:t>… 64% of graduates who go straight into employment get jobs with </a:t>
            </a:r>
            <a:r>
              <a:rPr lang="en-GB" sz="2200" b="1" dirty="0">
                <a:solidFill>
                  <a:srgbClr val="C00000"/>
                </a:solidFill>
                <a:latin typeface="Calibri" pitchFamily="34" charset="0"/>
                <a:cs typeface="Calibri" pitchFamily="34" charset="0"/>
              </a:rPr>
              <a:t>SMEs &amp; start-ups</a:t>
            </a:r>
          </a:p>
          <a:p>
            <a:pPr marL="109728" indent="0">
              <a:buNone/>
            </a:pPr>
            <a:endParaRPr lang="en-GB" sz="800" b="1" dirty="0">
              <a:solidFill>
                <a:srgbClr val="C00000"/>
              </a:solidFill>
              <a:latin typeface="Calibri" pitchFamily="34" charset="0"/>
              <a:cs typeface="Calibri" pitchFamily="34" charset="0"/>
            </a:endParaRPr>
          </a:p>
          <a:p>
            <a:endParaRPr lang="en-GB" sz="2400" b="1" dirty="0">
              <a:solidFill>
                <a:srgbClr val="C00000"/>
              </a:solidFill>
              <a:latin typeface="Calibri" pitchFamily="34" charset="0"/>
              <a:cs typeface="Calibri" pitchFamily="34" charset="0"/>
            </a:endParaRPr>
          </a:p>
          <a:p>
            <a:pPr algn="ctr"/>
            <a:endParaRPr lang="en-GB" dirty="0"/>
          </a:p>
        </p:txBody>
      </p:sp>
    </p:spTree>
    <p:extLst>
      <p:ext uri="{BB962C8B-B14F-4D97-AF65-F5344CB8AC3E}">
        <p14:creationId xmlns:p14="http://schemas.microsoft.com/office/powerpoint/2010/main" val="1184600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352928" cy="1440160"/>
          </a:xfrm>
        </p:spPr>
        <p:txBody>
          <a:bodyPr>
            <a:normAutofit/>
          </a:bodyPr>
          <a:lstStyle/>
          <a:p>
            <a:pPr algn="ctr"/>
            <a: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CHOOSING UNIVERSITIES</a:t>
            </a:r>
            <a:endParaRPr lang="en-GB" sz="4400" b="1" dirty="0">
              <a:solidFill>
                <a:srgbClr val="C00000"/>
              </a:solidFill>
              <a:latin typeface="Calibri" panose="020F0502020204030204" pitchFamily="34" charset="0"/>
            </a:endParaRPr>
          </a:p>
        </p:txBody>
      </p:sp>
      <p:sp>
        <p:nvSpPr>
          <p:cNvPr id="3" name="Content Placeholder 2"/>
          <p:cNvSpPr>
            <a:spLocks noGrp="1"/>
          </p:cNvSpPr>
          <p:nvPr>
            <p:ph idx="1"/>
          </p:nvPr>
        </p:nvSpPr>
        <p:spPr>
          <a:xfrm>
            <a:off x="251520" y="1988840"/>
            <a:ext cx="8640960" cy="4585696"/>
          </a:xfrm>
        </p:spPr>
        <p:txBody>
          <a:bodyPr>
            <a:normAutofit fontScale="77500" lnSpcReduction="20000"/>
          </a:bodyPr>
          <a:lstStyle/>
          <a:p>
            <a:pPr marL="109728" indent="0">
              <a:buNone/>
            </a:pPr>
            <a:r>
              <a:rPr lang="en-GB" sz="3600" b="1" dirty="0">
                <a:solidFill>
                  <a:srgbClr val="002060"/>
                </a:solidFill>
                <a:latin typeface="Calibri" panose="020F0502020204030204" pitchFamily="34" charset="0"/>
              </a:rPr>
              <a:t>What’s a </a:t>
            </a:r>
            <a:r>
              <a:rPr lang="en-GB" sz="3600" b="1" dirty="0">
                <a:solidFill>
                  <a:srgbClr val="C00000"/>
                </a:solidFill>
                <a:latin typeface="Calibri" panose="020F0502020204030204" pitchFamily="34" charset="0"/>
              </a:rPr>
              <a:t>“good” university</a:t>
            </a:r>
            <a:r>
              <a:rPr lang="en-GB" sz="3600" b="1" dirty="0">
                <a:solidFill>
                  <a:srgbClr val="002060"/>
                </a:solidFill>
                <a:latin typeface="Calibri" panose="020F0502020204030204" pitchFamily="34" charset="0"/>
              </a:rPr>
              <a:t>?</a:t>
            </a:r>
          </a:p>
          <a:p>
            <a:pPr marL="109728" indent="0">
              <a:buNone/>
            </a:pPr>
            <a:r>
              <a:rPr lang="en-GB" sz="3600" b="1" dirty="0">
                <a:solidFill>
                  <a:srgbClr val="002060"/>
                </a:solidFill>
                <a:latin typeface="Calibri" panose="020F0502020204030204" pitchFamily="34" charset="0"/>
              </a:rPr>
              <a:t> </a:t>
            </a:r>
          </a:p>
          <a:p>
            <a:pPr marL="109728" indent="0">
              <a:buNone/>
            </a:pPr>
            <a:r>
              <a:rPr lang="en-GB" sz="3600" b="1" dirty="0">
                <a:solidFill>
                  <a:srgbClr val="002060"/>
                </a:solidFill>
                <a:latin typeface="Calibri" panose="020F0502020204030204" pitchFamily="34" charset="0"/>
              </a:rPr>
              <a:t>There’s often an assumption that </a:t>
            </a:r>
            <a:r>
              <a:rPr lang="en-GB" sz="3600" b="1" dirty="0">
                <a:solidFill>
                  <a:srgbClr val="C00000"/>
                </a:solidFill>
                <a:latin typeface="Calibri" panose="020F0502020204030204" pitchFamily="34" charset="0"/>
              </a:rPr>
              <a:t>Russell Group</a:t>
            </a:r>
            <a:r>
              <a:rPr lang="en-GB" sz="3600" b="1" dirty="0">
                <a:solidFill>
                  <a:srgbClr val="002060"/>
                </a:solidFill>
                <a:latin typeface="Calibri" panose="020F0502020204030204" pitchFamily="34" charset="0"/>
              </a:rPr>
              <a:t> universities are the best</a:t>
            </a:r>
          </a:p>
          <a:p>
            <a:pPr marL="109728" indent="0">
              <a:buNone/>
            </a:pPr>
            <a:endParaRPr lang="en-GB" sz="1800" b="1" dirty="0">
              <a:solidFill>
                <a:srgbClr val="C00000"/>
              </a:solidFill>
              <a:latin typeface="Calibri" panose="020F0502020204030204" pitchFamily="34" charset="0"/>
            </a:endParaRPr>
          </a:p>
          <a:p>
            <a:pPr marL="109728" indent="0">
              <a:buNone/>
            </a:pPr>
            <a:r>
              <a:rPr lang="en-GB" sz="3600" b="1" dirty="0">
                <a:solidFill>
                  <a:srgbClr val="002060"/>
                </a:solidFill>
                <a:latin typeface="Calibri" panose="020F0502020204030204" pitchFamily="34" charset="0"/>
              </a:rPr>
              <a:t>But it depends what you’re judging it by …</a:t>
            </a:r>
          </a:p>
          <a:p>
            <a:pPr marL="109728" indent="0">
              <a:buNone/>
            </a:pPr>
            <a:r>
              <a:rPr lang="en-GB" sz="3600" b="1" dirty="0">
                <a:solidFill>
                  <a:srgbClr val="002060"/>
                </a:solidFill>
                <a:latin typeface="Calibri" panose="020F0502020204030204" pitchFamily="34" charset="0"/>
              </a:rPr>
              <a:t> </a:t>
            </a:r>
          </a:p>
          <a:p>
            <a:pPr marL="109728" indent="0">
              <a:buNone/>
            </a:pPr>
            <a:r>
              <a:rPr lang="en-GB" sz="3600" b="1" dirty="0">
                <a:solidFill>
                  <a:srgbClr val="002060"/>
                </a:solidFill>
                <a:latin typeface="Calibri" panose="020F0502020204030204" pitchFamily="34" charset="0"/>
              </a:rPr>
              <a:t>… most importantly, it depends on what’s right for </a:t>
            </a:r>
            <a:r>
              <a:rPr lang="en-GB" sz="3600" b="1" dirty="0">
                <a:solidFill>
                  <a:srgbClr val="C00000"/>
                </a:solidFill>
                <a:latin typeface="Calibri" panose="020F0502020204030204" pitchFamily="34" charset="0"/>
              </a:rPr>
              <a:t>YOU</a:t>
            </a:r>
          </a:p>
          <a:p>
            <a:pPr marL="109728" indent="0">
              <a:buNone/>
            </a:pPr>
            <a:endParaRPr lang="en-GB" sz="3600" b="1" dirty="0">
              <a:solidFill>
                <a:srgbClr val="C00000"/>
              </a:solidFill>
              <a:latin typeface="Calibri" panose="020F0502020204030204" pitchFamily="34" charset="0"/>
            </a:endParaRPr>
          </a:p>
          <a:p>
            <a:pPr marL="109728" indent="0">
              <a:buNone/>
            </a:pPr>
            <a:r>
              <a:rPr lang="en-GB" sz="3600" b="1" i="1" dirty="0">
                <a:solidFill>
                  <a:srgbClr val="002060"/>
                </a:solidFill>
                <a:latin typeface="Calibri" panose="020F0502020204030204" pitchFamily="34" charset="0"/>
              </a:rPr>
              <a:t>For example, in these tables, non-Russell Group unis are in </a:t>
            </a:r>
            <a:r>
              <a:rPr lang="en-GB" sz="3600" b="1" i="1" dirty="0">
                <a:solidFill>
                  <a:srgbClr val="C00000"/>
                </a:solidFill>
                <a:latin typeface="Calibri" panose="020F0502020204030204" pitchFamily="34" charset="0"/>
              </a:rPr>
              <a:t>red</a:t>
            </a:r>
            <a:r>
              <a:rPr lang="en-GB" sz="3600" b="1" i="1" dirty="0">
                <a:solidFill>
                  <a:srgbClr val="002060"/>
                </a:solidFill>
                <a:latin typeface="Calibri" panose="020F0502020204030204" pitchFamily="34" charset="0"/>
              </a:rPr>
              <a:t>:</a:t>
            </a:r>
          </a:p>
          <a:p>
            <a:pPr marL="109728" indent="0">
              <a:buNone/>
            </a:pPr>
            <a:endParaRPr lang="en-GB" sz="3600" b="1" dirty="0">
              <a:solidFill>
                <a:srgbClr val="C00000"/>
              </a:solidFill>
              <a:latin typeface="Calibri" panose="020F0502020204030204" pitchFamily="34" charset="0"/>
            </a:endParaRPr>
          </a:p>
          <a:p>
            <a:pPr marL="109728" indent="0">
              <a:buNone/>
            </a:pPr>
            <a:endParaRPr lang="en-GB" sz="3600" b="1" dirty="0">
              <a:solidFill>
                <a:srgbClr val="C00000"/>
              </a:solidFill>
              <a:latin typeface="Calibri" panose="020F0502020204030204" pitchFamily="34" charset="0"/>
            </a:endParaRPr>
          </a:p>
          <a:p>
            <a:pPr marL="109728" indent="0">
              <a:buNone/>
            </a:pPr>
            <a:endParaRPr lang="en-GB" sz="3600" b="1" dirty="0">
              <a:solidFill>
                <a:srgbClr val="C00000"/>
              </a:solidFill>
              <a:latin typeface="Calibri" panose="020F0502020204030204" pitchFamily="34" charset="0"/>
            </a:endParaRPr>
          </a:p>
          <a:p>
            <a:pPr>
              <a:buFontTx/>
              <a:buChar char="-"/>
            </a:pPr>
            <a:endParaRPr lang="en-GB" sz="3600" b="1" dirty="0">
              <a:solidFill>
                <a:srgbClr val="002060"/>
              </a:solidFill>
              <a:latin typeface="Calibri" panose="020F0502020204030204" pitchFamily="34" charset="0"/>
            </a:endParaRPr>
          </a:p>
          <a:p>
            <a:pPr>
              <a:buFontTx/>
              <a:buChar char="-"/>
            </a:pPr>
            <a:endParaRPr lang="en-GB" sz="3600" b="1" dirty="0">
              <a:solidFill>
                <a:srgbClr val="002060"/>
              </a:solidFill>
              <a:latin typeface="Calibri" panose="020F0502020204030204" pitchFamily="34" charset="0"/>
            </a:endParaRPr>
          </a:p>
          <a:p>
            <a:pPr marL="109728" indent="0">
              <a:buNone/>
            </a:pPr>
            <a:endParaRPr lang="en-GB" sz="1000" b="1" dirty="0">
              <a:solidFill>
                <a:srgbClr val="C00000"/>
              </a:solidFill>
              <a:latin typeface="Calibri" panose="020F0502020204030204" pitchFamily="34" charset="0"/>
            </a:endParaRPr>
          </a:p>
          <a:p>
            <a:pPr marL="109728" indent="0">
              <a:buNone/>
            </a:pPr>
            <a:endParaRPr lang="en-GB" sz="1000" b="1" u="sng" dirty="0">
              <a:solidFill>
                <a:srgbClr val="C00000"/>
              </a:solidFill>
              <a:latin typeface="Calibri" panose="020F0502020204030204" pitchFamily="34" charset="0"/>
            </a:endParaRPr>
          </a:p>
          <a:p>
            <a:pPr marL="411480" lvl="1" indent="0">
              <a:buNone/>
            </a:pPr>
            <a:endParaRPr lang="en-GB" sz="3600" b="1" dirty="0">
              <a:solidFill>
                <a:schemeClr val="tx2"/>
              </a:solidFill>
              <a:latin typeface="Calibri" pitchFamily="34" charset="0"/>
            </a:endParaRPr>
          </a:p>
          <a:p>
            <a:pPr marL="704088" lvl="2" indent="0" algn="ctr">
              <a:buNone/>
            </a:pPr>
            <a:endParaRPr lang="en-GB" sz="2800" b="1" dirty="0">
              <a:solidFill>
                <a:schemeClr val="tx2"/>
              </a:solidFill>
              <a:latin typeface="Calibri" pitchFamily="34" charset="0"/>
            </a:endParaRPr>
          </a:p>
          <a:p>
            <a:pPr marL="704088" lvl="2" indent="0" algn="ctr">
              <a:buNone/>
            </a:pPr>
            <a:endParaRPr lang="en-GB" sz="1200" b="1" dirty="0">
              <a:solidFill>
                <a:srgbClr val="C00000"/>
              </a:solidFill>
              <a:latin typeface="Calibri" pitchFamily="34" charset="0"/>
            </a:endParaRPr>
          </a:p>
          <a:p>
            <a:pPr marL="704088" lvl="2" indent="0" algn="ctr">
              <a:buNone/>
            </a:pPr>
            <a:endParaRPr lang="en-GB" sz="2800" b="1" i="1" dirty="0">
              <a:solidFill>
                <a:schemeClr val="tx2"/>
              </a:solidFill>
              <a:latin typeface="Calibri" pitchFamily="34" charset="0"/>
            </a:endParaRPr>
          </a:p>
          <a:p>
            <a:pPr marL="704088" lvl="2" indent="0" algn="ctr">
              <a:buNone/>
            </a:pPr>
            <a:endParaRPr lang="en-GB" sz="2800" b="1" i="1" dirty="0">
              <a:solidFill>
                <a:srgbClr val="C00000"/>
              </a:solidFill>
              <a:latin typeface="Calibri" pitchFamily="34" charset="0"/>
            </a:endParaRPr>
          </a:p>
        </p:txBody>
      </p:sp>
    </p:spTree>
    <p:extLst>
      <p:ext uri="{BB962C8B-B14F-4D97-AF65-F5344CB8AC3E}">
        <p14:creationId xmlns:p14="http://schemas.microsoft.com/office/powerpoint/2010/main" val="439094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20689"/>
            <a:ext cx="8568952" cy="648071"/>
          </a:xfrm>
        </p:spPr>
        <p:txBody>
          <a:bodyPr>
            <a:normAutofit fontScale="90000"/>
          </a:bodyPr>
          <a:lstStyle/>
          <a:p>
            <a:pPr algn="ctr"/>
            <a:r>
              <a:rPr lang="en-GB" b="1" dirty="0">
                <a:solidFill>
                  <a:srgbClr val="C00000"/>
                </a:solidFill>
              </a:rPr>
              <a:t>2016: UK UNIS IN WORLD TOP 150</a:t>
            </a:r>
          </a:p>
        </p:txBody>
      </p:sp>
      <p:graphicFrame>
        <p:nvGraphicFramePr>
          <p:cNvPr id="4" name="Content Placeholder 3"/>
          <p:cNvGraphicFramePr>
            <a:graphicFrameLocks noGrp="1"/>
          </p:cNvGraphicFramePr>
          <p:nvPr>
            <p:ph idx="1"/>
            <p:extLst/>
          </p:nvPr>
        </p:nvGraphicFramePr>
        <p:xfrm>
          <a:off x="467544" y="1268759"/>
          <a:ext cx="8229600" cy="5472611"/>
        </p:xfrm>
        <a:graphic>
          <a:graphicData uri="http://schemas.openxmlformats.org/drawingml/2006/table">
            <a:tbl>
              <a:tblPr firstRow="1" bandRow="1">
                <a:tableStyleId>{5C22544A-7EE6-4342-B048-85BDC9FD1C3A}</a:tableStyleId>
              </a:tblPr>
              <a:tblGrid>
                <a:gridCol w="4294820">
                  <a:extLst>
                    <a:ext uri="{9D8B030D-6E8A-4147-A177-3AD203B41FA5}">
                      <a16:colId xmlns:a16="http://schemas.microsoft.com/office/drawing/2014/main" xmlns="" val="20000"/>
                    </a:ext>
                  </a:extLst>
                </a:gridCol>
                <a:gridCol w="3934780">
                  <a:extLst>
                    <a:ext uri="{9D8B030D-6E8A-4147-A177-3AD203B41FA5}">
                      <a16:colId xmlns:a16="http://schemas.microsoft.com/office/drawing/2014/main" xmlns="" val="20001"/>
                    </a:ext>
                  </a:extLst>
                </a:gridCol>
              </a:tblGrid>
              <a:tr h="467434">
                <a:tc>
                  <a:txBody>
                    <a:bodyPr/>
                    <a:lstStyle/>
                    <a:p>
                      <a:r>
                        <a:rPr lang="en-GB" sz="1200" dirty="0">
                          <a:solidFill>
                            <a:schemeClr val="bg1"/>
                          </a:solidFill>
                        </a:rPr>
                        <a:t>MY OWN LEAGUE TABLE, GIVING EACH UNI’S BEST POSITION IN QS OR TIMES 2016  TABLES</a:t>
                      </a:r>
                    </a:p>
                  </a:txBody>
                  <a:tcPr/>
                </a:tc>
                <a:tc>
                  <a:txBody>
                    <a:bodyPr/>
                    <a:lstStyle/>
                    <a:p>
                      <a:r>
                        <a:rPr lang="en-GB" sz="1200" dirty="0"/>
                        <a:t>UNIS  IN RED =  </a:t>
                      </a:r>
                      <a:r>
                        <a:rPr lang="en-GB" sz="1200" u="sng" dirty="0"/>
                        <a:t>NOT</a:t>
                      </a:r>
                      <a:r>
                        <a:rPr lang="en-GB" sz="1200" u="none" dirty="0"/>
                        <a:t> IN THE RUSSELL GROUP</a:t>
                      </a:r>
                      <a:endParaRPr lang="en-GB" sz="1200" dirty="0"/>
                    </a:p>
                  </a:txBody>
                  <a:tcPr/>
                </a:tc>
                <a:extLst>
                  <a:ext uri="{0D108BD9-81ED-4DB2-BD59-A6C34878D82A}">
                    <a16:rowId xmlns:a16="http://schemas.microsoft.com/office/drawing/2014/main" xmlns="" val="10000"/>
                  </a:ext>
                </a:extLst>
              </a:tr>
              <a:tr h="385183">
                <a:tc>
                  <a:txBody>
                    <a:bodyPr/>
                    <a:lstStyle/>
                    <a:p>
                      <a:pPr marL="0" indent="0">
                        <a:buNone/>
                      </a:pPr>
                      <a:r>
                        <a:rPr lang="en-GB" b="1" dirty="0"/>
                        <a:t>  2   OXFORD</a:t>
                      </a:r>
                    </a:p>
                  </a:txBody>
                  <a:tcPr/>
                </a:tc>
                <a:tc>
                  <a:txBody>
                    <a:bodyPr/>
                    <a:lstStyle/>
                    <a:p>
                      <a:r>
                        <a:rPr lang="en-GB" b="1" dirty="0"/>
                        <a:t> 76   BIRMINGHAM</a:t>
                      </a:r>
                    </a:p>
                  </a:txBody>
                  <a:tcPr/>
                </a:tc>
                <a:extLst>
                  <a:ext uri="{0D108BD9-81ED-4DB2-BD59-A6C34878D82A}">
                    <a16:rowId xmlns:a16="http://schemas.microsoft.com/office/drawing/2014/main" xmlns="" val="10001"/>
                  </a:ext>
                </a:extLst>
              </a:tr>
              <a:tr h="385183">
                <a:tc>
                  <a:txBody>
                    <a:bodyPr/>
                    <a:lstStyle/>
                    <a:p>
                      <a:pPr marL="0" indent="0">
                        <a:buFont typeface="+mj-lt"/>
                        <a:buNone/>
                      </a:pPr>
                      <a:r>
                        <a:rPr lang="en-GB" b="1" dirty="0"/>
                        <a:t>  3   CAMBRIDGE</a:t>
                      </a:r>
                    </a:p>
                  </a:txBody>
                  <a:tcPr/>
                </a:tc>
                <a:tc>
                  <a:txBody>
                    <a:bodyPr/>
                    <a:lstStyle/>
                    <a:p>
                      <a:pPr marL="0" indent="0">
                        <a:buNone/>
                      </a:pPr>
                      <a:r>
                        <a:rPr lang="en-GB" b="1" dirty="0"/>
                        <a:t> 80  SHEFFIELD   </a:t>
                      </a:r>
                    </a:p>
                  </a:txBody>
                  <a:tcPr/>
                </a:tc>
                <a:extLst>
                  <a:ext uri="{0D108BD9-81ED-4DB2-BD59-A6C34878D82A}">
                    <a16:rowId xmlns:a16="http://schemas.microsoft.com/office/drawing/2014/main" xmlns="" val="10002"/>
                  </a:ext>
                </a:extLst>
              </a:tr>
              <a:tr h="385183">
                <a:tc>
                  <a:txBody>
                    <a:bodyPr/>
                    <a:lstStyle/>
                    <a:p>
                      <a:pPr marL="0" indent="0">
                        <a:buFont typeface="+mj-lt"/>
                        <a:buNone/>
                      </a:pPr>
                      <a:r>
                        <a:rPr lang="en-GB" b="1" dirty="0"/>
                        <a:t>  7   UCL</a:t>
                      </a:r>
                    </a:p>
                  </a:txBody>
                  <a:tcPr/>
                </a:tc>
                <a:tc>
                  <a:txBody>
                    <a:bodyPr/>
                    <a:lstStyle/>
                    <a:p>
                      <a:pPr marL="0" indent="0">
                        <a:buFont typeface="+mj-lt"/>
                        <a:buNone/>
                      </a:pPr>
                      <a:r>
                        <a:rPr lang="en-GB" b="1" dirty="0">
                          <a:solidFill>
                            <a:schemeClr val="tx1"/>
                          </a:solidFill>
                        </a:rPr>
                        <a:t> 81   SOUTHAMPTON</a:t>
                      </a:r>
                    </a:p>
                  </a:txBody>
                  <a:tcPr/>
                </a:tc>
                <a:extLst>
                  <a:ext uri="{0D108BD9-81ED-4DB2-BD59-A6C34878D82A}">
                    <a16:rowId xmlns:a16="http://schemas.microsoft.com/office/drawing/2014/main" xmlns="" val="10003"/>
                  </a:ext>
                </a:extLst>
              </a:tr>
              <a:tr h="385183">
                <a:tc>
                  <a:txBody>
                    <a:bodyPr/>
                    <a:lstStyle/>
                    <a:p>
                      <a:pPr marL="0" indent="0">
                        <a:buFont typeface="+mj-lt"/>
                        <a:buNone/>
                      </a:pPr>
                      <a:r>
                        <a:rPr lang="en-GB" b="1" dirty="0"/>
                        <a:t>  8   IMPERIAL</a:t>
                      </a:r>
                    </a:p>
                  </a:txBody>
                  <a:tcPr/>
                </a:tc>
                <a:tc>
                  <a:txBody>
                    <a:bodyPr/>
                    <a:lstStyle/>
                    <a:p>
                      <a:pPr marL="0" indent="0">
                        <a:buFont typeface="+mj-lt"/>
                        <a:buNone/>
                      </a:pPr>
                      <a:r>
                        <a:rPr lang="en-GB" b="1" dirty="0">
                          <a:solidFill>
                            <a:schemeClr val="tx1"/>
                          </a:solidFill>
                        </a:rPr>
                        <a:t> 87   LEEDS</a:t>
                      </a:r>
                    </a:p>
                  </a:txBody>
                  <a:tcPr/>
                </a:tc>
                <a:extLst>
                  <a:ext uri="{0D108BD9-81ED-4DB2-BD59-A6C34878D82A}">
                    <a16:rowId xmlns:a16="http://schemas.microsoft.com/office/drawing/2014/main" xmlns="" val="10004"/>
                  </a:ext>
                </a:extLst>
              </a:tr>
              <a:tr h="385183">
                <a:tc>
                  <a:txBody>
                    <a:bodyPr/>
                    <a:lstStyle/>
                    <a:p>
                      <a:pPr marL="0" indent="0">
                        <a:buFont typeface="+mj-lt"/>
                        <a:buNone/>
                      </a:pPr>
                      <a:r>
                        <a:rPr lang="en-GB" b="1" dirty="0"/>
                        <a:t>19   KINGS</a:t>
                      </a:r>
                    </a:p>
                  </a:txBody>
                  <a:tcPr/>
                </a:tc>
                <a:tc>
                  <a:txBody>
                    <a:bodyPr/>
                    <a:lstStyle/>
                    <a:p>
                      <a:pPr marL="0" indent="0">
                        <a:buFont typeface="+mj-lt"/>
                        <a:buNone/>
                      </a:pPr>
                      <a:r>
                        <a:rPr lang="en-GB" b="1" dirty="0">
                          <a:solidFill>
                            <a:schemeClr val="tx1"/>
                          </a:solidFill>
                        </a:rPr>
                        <a:t> 93   EXETER</a:t>
                      </a:r>
                    </a:p>
                  </a:txBody>
                  <a:tcPr/>
                </a:tc>
                <a:extLst>
                  <a:ext uri="{0D108BD9-81ED-4DB2-BD59-A6C34878D82A}">
                    <a16:rowId xmlns:a16="http://schemas.microsoft.com/office/drawing/2014/main" xmlns="" val="10005"/>
                  </a:ext>
                </a:extLst>
              </a:tr>
              <a:tr h="385183">
                <a:tc>
                  <a:txBody>
                    <a:bodyPr/>
                    <a:lstStyle/>
                    <a:p>
                      <a:pPr marL="0" indent="0">
                        <a:buFont typeface="+mj-lt"/>
                        <a:buNone/>
                      </a:pPr>
                      <a:r>
                        <a:rPr lang="en-GB" b="1" dirty="0"/>
                        <a:t>21   EDINBURGH</a:t>
                      </a:r>
                    </a:p>
                  </a:txBody>
                  <a:tcPr/>
                </a:tc>
                <a:tc>
                  <a:txBody>
                    <a:bodyPr/>
                    <a:lstStyle/>
                    <a:p>
                      <a:pPr marL="0" indent="0">
                        <a:buFont typeface="+mj-lt"/>
                        <a:buNone/>
                      </a:pPr>
                      <a:r>
                        <a:rPr lang="en-GB" b="1" dirty="0">
                          <a:solidFill>
                            <a:schemeClr val="tx1"/>
                          </a:solidFill>
                        </a:rPr>
                        <a:t> 98   QUEEN MARY</a:t>
                      </a:r>
                    </a:p>
                  </a:txBody>
                  <a:tcPr/>
                </a:tc>
                <a:extLst>
                  <a:ext uri="{0D108BD9-81ED-4DB2-BD59-A6C34878D82A}">
                    <a16:rowId xmlns:a16="http://schemas.microsoft.com/office/drawing/2014/main" xmlns="" val="10006"/>
                  </a:ext>
                </a:extLst>
              </a:tr>
              <a:tr h="385183">
                <a:tc>
                  <a:txBody>
                    <a:bodyPr/>
                    <a:lstStyle/>
                    <a:p>
                      <a:pPr marL="0" indent="0">
                        <a:buFont typeface="+mj-lt"/>
                        <a:buNone/>
                      </a:pPr>
                      <a:r>
                        <a:rPr lang="en-GB" b="1" dirty="0"/>
                        <a:t>23   LSE</a:t>
                      </a:r>
                    </a:p>
                  </a:txBody>
                  <a:tcPr/>
                </a:tc>
                <a:tc>
                  <a:txBody>
                    <a:bodyPr/>
                    <a:lstStyle/>
                    <a:p>
                      <a:pPr marL="0" indent="0">
                        <a:buFont typeface="+mj-lt"/>
                        <a:buNone/>
                      </a:pPr>
                      <a:r>
                        <a:rPr lang="en-GB" b="1" dirty="0">
                          <a:solidFill>
                            <a:schemeClr val="tx1"/>
                          </a:solidFill>
                        </a:rPr>
                        <a:t>103   YORK</a:t>
                      </a:r>
                    </a:p>
                  </a:txBody>
                  <a:tcPr/>
                </a:tc>
                <a:extLst>
                  <a:ext uri="{0D108BD9-81ED-4DB2-BD59-A6C34878D82A}">
                    <a16:rowId xmlns:a16="http://schemas.microsoft.com/office/drawing/2014/main" xmlns="" val="10007"/>
                  </a:ext>
                </a:extLst>
              </a:tr>
              <a:tr h="385183">
                <a:tc>
                  <a:txBody>
                    <a:bodyPr/>
                    <a:lstStyle/>
                    <a:p>
                      <a:pPr marL="0" indent="0">
                        <a:buFont typeface="+mj-lt"/>
                        <a:buNone/>
                      </a:pPr>
                      <a:r>
                        <a:rPr lang="en-GB" b="1" dirty="0"/>
                        <a:t>33   MANCHESTER</a:t>
                      </a:r>
                    </a:p>
                  </a:txBody>
                  <a:tcPr/>
                </a:tc>
                <a:tc>
                  <a:txBody>
                    <a:bodyPr/>
                    <a:lstStyle/>
                    <a:p>
                      <a:r>
                        <a:rPr lang="en-GB" b="1" dirty="0">
                          <a:solidFill>
                            <a:srgbClr val="C00000"/>
                          </a:solidFill>
                        </a:rPr>
                        <a:t>121   LANCASTER</a:t>
                      </a:r>
                    </a:p>
                  </a:txBody>
                  <a:tcPr/>
                </a:tc>
                <a:extLst>
                  <a:ext uri="{0D108BD9-81ED-4DB2-BD59-A6C34878D82A}">
                    <a16:rowId xmlns:a16="http://schemas.microsoft.com/office/drawing/2014/main" xmlns="" val="10008"/>
                  </a:ext>
                </a:extLst>
              </a:tr>
              <a:tr h="385183">
                <a:tc>
                  <a:txBody>
                    <a:bodyPr/>
                    <a:lstStyle/>
                    <a:p>
                      <a:pPr marL="0" indent="0">
                        <a:buFont typeface="+mj-lt"/>
                        <a:buNone/>
                      </a:pPr>
                      <a:r>
                        <a:rPr lang="en-GB" b="1" dirty="0"/>
                        <a:t>48   WARWICK</a:t>
                      </a:r>
                    </a:p>
                  </a:txBody>
                  <a:tcPr/>
                </a:tc>
                <a:tc>
                  <a:txBody>
                    <a:bodyPr/>
                    <a:lstStyle/>
                    <a:p>
                      <a:pPr marL="0" indent="0">
                        <a:buNone/>
                      </a:pPr>
                      <a:r>
                        <a:rPr lang="en-GB" b="1" dirty="0"/>
                        <a:t>122   CARDIFF</a:t>
                      </a:r>
                    </a:p>
                  </a:txBody>
                  <a:tcPr/>
                </a:tc>
                <a:extLst>
                  <a:ext uri="{0D108BD9-81ED-4DB2-BD59-A6C34878D82A}">
                    <a16:rowId xmlns:a16="http://schemas.microsoft.com/office/drawing/2014/main" xmlns="" val="10009"/>
                  </a:ext>
                </a:extLst>
              </a:tr>
              <a:tr h="385183">
                <a:tc>
                  <a:txBody>
                    <a:bodyPr/>
                    <a:lstStyle/>
                    <a:p>
                      <a:pPr marL="0" indent="0">
                        <a:buFont typeface="+mj-lt"/>
                        <a:buNone/>
                      </a:pPr>
                      <a:r>
                        <a:rPr lang="en-GB" b="1" dirty="0"/>
                        <a:t>61    DURHAM</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i="0" dirty="0">
                          <a:solidFill>
                            <a:srgbClr val="C00000"/>
                          </a:solidFill>
                        </a:rPr>
                        <a:t>129   ROYAL HOLLOWAY</a:t>
                      </a:r>
                    </a:p>
                  </a:txBody>
                  <a:tcPr/>
                </a:tc>
                <a:extLst>
                  <a:ext uri="{0D108BD9-81ED-4DB2-BD59-A6C34878D82A}">
                    <a16:rowId xmlns:a16="http://schemas.microsoft.com/office/drawing/2014/main" xmlns="" val="10010"/>
                  </a:ext>
                </a:extLst>
              </a:tr>
              <a:tr h="384449">
                <a:tc>
                  <a:txBody>
                    <a:bodyPr/>
                    <a:lstStyle/>
                    <a:p>
                      <a:pPr marL="0" indent="0">
                        <a:buFont typeface="+mj-lt"/>
                        <a:buNone/>
                      </a:pPr>
                      <a:r>
                        <a:rPr lang="en-GB" b="1" dirty="0"/>
                        <a:t>62   GLASGOW</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i="0" dirty="0">
                          <a:solidFill>
                            <a:srgbClr val="C00000"/>
                          </a:solidFill>
                        </a:rPr>
                        <a:t>137   ABERDEEN</a:t>
                      </a:r>
                    </a:p>
                  </a:txBody>
                  <a:tcPr/>
                </a:tc>
                <a:extLst>
                  <a:ext uri="{0D108BD9-81ED-4DB2-BD59-A6C34878D82A}">
                    <a16:rowId xmlns:a16="http://schemas.microsoft.com/office/drawing/2014/main" xmlns="" val="10011"/>
                  </a:ext>
                </a:extLst>
              </a:tr>
              <a:tr h="384449">
                <a:tc>
                  <a:txBody>
                    <a:bodyPr/>
                    <a:lstStyle/>
                    <a:p>
                      <a:pPr marL="0" indent="0">
                        <a:buFont typeface="+mj-lt"/>
                        <a:buNone/>
                      </a:pPr>
                      <a:r>
                        <a:rPr lang="en-GB" b="1" dirty="0">
                          <a:solidFill>
                            <a:srgbClr val="C00000"/>
                          </a:solidFill>
                        </a:rPr>
                        <a:t>68   ST ANDREWS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i="0" dirty="0">
                          <a:solidFill>
                            <a:srgbClr val="C00000"/>
                          </a:solidFill>
                        </a:rPr>
                        <a:t>140   SUSSEX</a:t>
                      </a:r>
                    </a:p>
                  </a:txBody>
                  <a:tcPr/>
                </a:tc>
                <a:extLst>
                  <a:ext uri="{0D108BD9-81ED-4DB2-BD59-A6C34878D82A}">
                    <a16:rowId xmlns:a16="http://schemas.microsoft.com/office/drawing/2014/main" xmlns="" val="1781409815"/>
                  </a:ext>
                </a:extLst>
              </a:tr>
              <a:tr h="384449">
                <a:tc>
                  <a:txBody>
                    <a:bodyPr/>
                    <a:lstStyle/>
                    <a:p>
                      <a:pPr marL="0" indent="0">
                        <a:buFont typeface="+mj-lt"/>
                        <a:buNone/>
                      </a:pPr>
                      <a:r>
                        <a:rPr lang="en-GB" b="1" dirty="0"/>
                        <a:t>70   NOTTINGHAM</a:t>
                      </a:r>
                    </a:p>
                  </a:txBody>
                  <a:tcPr/>
                </a:tc>
                <a:tc>
                  <a:txBody>
                    <a:bodyPr/>
                    <a:lstStyle/>
                    <a:p>
                      <a:pPr algn="r"/>
                      <a:r>
                        <a:rPr lang="en-GB" i="1" dirty="0"/>
                        <a:t>Source: latest QS &amp; THE tables </a:t>
                      </a:r>
                    </a:p>
                  </a:txBody>
                  <a:tcPr/>
                </a:tc>
                <a:extLst>
                  <a:ext uri="{0D108BD9-81ED-4DB2-BD59-A6C34878D82A}">
                    <a16:rowId xmlns:a16="http://schemas.microsoft.com/office/drawing/2014/main" xmlns="" val="3346811789"/>
                  </a:ext>
                </a:extLst>
              </a:tr>
            </a:tbl>
          </a:graphicData>
        </a:graphic>
      </p:graphicFrame>
    </p:spTree>
    <p:extLst>
      <p:ext uri="{BB962C8B-B14F-4D97-AF65-F5344CB8AC3E}">
        <p14:creationId xmlns:p14="http://schemas.microsoft.com/office/powerpoint/2010/main" val="1174177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1"/>
            <a:ext cx="8568952" cy="1152131"/>
          </a:xfrm>
        </p:spPr>
        <p:txBody>
          <a:bodyPr>
            <a:normAutofit/>
          </a:bodyPr>
          <a:lstStyle/>
          <a:p>
            <a:pPr algn="ctr"/>
            <a:r>
              <a:rPr lang="en-GB" sz="3200" b="1" dirty="0">
                <a:solidFill>
                  <a:srgbClr val="C00000"/>
                </a:solidFill>
              </a:rPr>
              <a:t>2016: UNIS TARGETED BY LARGEST NUMBER OF GRADUATE EMPLOYERS</a:t>
            </a:r>
          </a:p>
        </p:txBody>
      </p:sp>
      <p:graphicFrame>
        <p:nvGraphicFramePr>
          <p:cNvPr id="4" name="Content Placeholder 3"/>
          <p:cNvGraphicFramePr>
            <a:graphicFrameLocks noGrp="1"/>
          </p:cNvGraphicFramePr>
          <p:nvPr>
            <p:ph idx="1"/>
            <p:extLst/>
          </p:nvPr>
        </p:nvGraphicFramePr>
        <p:xfrm>
          <a:off x="516378" y="1628802"/>
          <a:ext cx="8183252" cy="5120640"/>
        </p:xfrm>
        <a:graphic>
          <a:graphicData uri="http://schemas.openxmlformats.org/drawingml/2006/table">
            <a:tbl>
              <a:tblPr firstRow="1" bandRow="1">
                <a:tableStyleId>{5C22544A-7EE6-4342-B048-85BDC9FD1C3A}</a:tableStyleId>
              </a:tblPr>
              <a:tblGrid>
                <a:gridCol w="4270632">
                  <a:extLst>
                    <a:ext uri="{9D8B030D-6E8A-4147-A177-3AD203B41FA5}">
                      <a16:colId xmlns:a16="http://schemas.microsoft.com/office/drawing/2014/main" xmlns="" val="20000"/>
                    </a:ext>
                  </a:extLst>
                </a:gridCol>
                <a:gridCol w="3912620">
                  <a:extLst>
                    <a:ext uri="{9D8B030D-6E8A-4147-A177-3AD203B41FA5}">
                      <a16:colId xmlns:a16="http://schemas.microsoft.com/office/drawing/2014/main" xmlns="" val="20001"/>
                    </a:ext>
                  </a:extLst>
                </a:gridCol>
              </a:tblGrid>
              <a:tr h="354896">
                <a:tc>
                  <a:txBody>
                    <a:bodyPr/>
                    <a:lstStyle/>
                    <a:p>
                      <a:r>
                        <a:rPr lang="en-GB" sz="1200" dirty="0"/>
                        <a:t>NON-RUSSELL GROUP UNIS IN RED </a:t>
                      </a:r>
                    </a:p>
                  </a:txBody>
                  <a:tcPr/>
                </a:tc>
                <a:tc>
                  <a:txBody>
                    <a:bodyPr/>
                    <a:lstStyle/>
                    <a:p>
                      <a:endParaRPr lang="en-GB" dirty="0"/>
                    </a:p>
                  </a:txBody>
                  <a:tcPr/>
                </a:tc>
                <a:extLst>
                  <a:ext uri="{0D108BD9-81ED-4DB2-BD59-A6C34878D82A}">
                    <a16:rowId xmlns:a16="http://schemas.microsoft.com/office/drawing/2014/main" xmlns="" val="10000"/>
                  </a:ext>
                </a:extLst>
              </a:tr>
              <a:tr h="354896">
                <a:tc>
                  <a:txBody>
                    <a:bodyPr/>
                    <a:lstStyle/>
                    <a:p>
                      <a:pPr marL="342900" indent="-342900">
                        <a:buAutoNum type="arabicPeriod"/>
                      </a:pPr>
                      <a:r>
                        <a:rPr lang="en-GB" b="1" dirty="0"/>
                        <a:t>MANCHESTER</a:t>
                      </a:r>
                    </a:p>
                  </a:txBody>
                  <a:tcPr/>
                </a:tc>
                <a:tc>
                  <a:txBody>
                    <a:bodyPr/>
                    <a:lstStyle/>
                    <a:p>
                      <a:pPr marL="342900" indent="-342900">
                        <a:buAutoNum type="arabicPeriod" startAt="14"/>
                      </a:pPr>
                      <a:r>
                        <a:rPr lang="en-GB" b="1" dirty="0"/>
                        <a:t> LSE</a:t>
                      </a:r>
                    </a:p>
                  </a:txBody>
                  <a:tcPr/>
                </a:tc>
                <a:extLst>
                  <a:ext uri="{0D108BD9-81ED-4DB2-BD59-A6C34878D82A}">
                    <a16:rowId xmlns:a16="http://schemas.microsoft.com/office/drawing/2014/main" xmlns="" val="10001"/>
                  </a:ext>
                </a:extLst>
              </a:tr>
              <a:tr h="354896">
                <a:tc>
                  <a:txBody>
                    <a:bodyPr/>
                    <a:lstStyle/>
                    <a:p>
                      <a:pPr marL="342900" indent="-342900">
                        <a:buFont typeface="+mj-lt"/>
                        <a:buAutoNum type="arabicPeriod" startAt="2"/>
                      </a:pPr>
                      <a:r>
                        <a:rPr lang="en-GB" b="1" dirty="0"/>
                        <a:t>NOTTINGHAM</a:t>
                      </a:r>
                    </a:p>
                  </a:txBody>
                  <a:tcPr/>
                </a:tc>
                <a:tc>
                  <a:txBody>
                    <a:bodyPr/>
                    <a:lstStyle/>
                    <a:p>
                      <a:pPr marL="342900" indent="-342900">
                        <a:buAutoNum type="arabicPeriod" startAt="15"/>
                      </a:pPr>
                      <a:r>
                        <a:rPr lang="en-GB" b="1" dirty="0">
                          <a:solidFill>
                            <a:srgbClr val="C00000"/>
                          </a:solidFill>
                        </a:rPr>
                        <a:t> LOUGHBOROUGH</a:t>
                      </a:r>
                    </a:p>
                  </a:txBody>
                  <a:tcPr/>
                </a:tc>
                <a:extLst>
                  <a:ext uri="{0D108BD9-81ED-4DB2-BD59-A6C34878D82A}">
                    <a16:rowId xmlns:a16="http://schemas.microsoft.com/office/drawing/2014/main" xmlns="" val="10002"/>
                  </a:ext>
                </a:extLst>
              </a:tr>
              <a:tr h="354896">
                <a:tc>
                  <a:txBody>
                    <a:bodyPr/>
                    <a:lstStyle/>
                    <a:p>
                      <a:pPr marL="342900" indent="-342900">
                        <a:buAutoNum type="arabicPeriod" startAt="3"/>
                      </a:pPr>
                      <a:r>
                        <a:rPr lang="en-GB" b="1" dirty="0"/>
                        <a:t>WARWICK</a:t>
                      </a:r>
                    </a:p>
                  </a:txBody>
                  <a:tcPr/>
                </a:tc>
                <a:tc>
                  <a:txBody>
                    <a:bodyPr/>
                    <a:lstStyle/>
                    <a:p>
                      <a:r>
                        <a:rPr lang="en-GB" b="1" dirty="0"/>
                        <a:t>16. SHEFFIELD </a:t>
                      </a:r>
                    </a:p>
                  </a:txBody>
                  <a:tcPr/>
                </a:tc>
                <a:extLst>
                  <a:ext uri="{0D108BD9-81ED-4DB2-BD59-A6C34878D82A}">
                    <a16:rowId xmlns:a16="http://schemas.microsoft.com/office/drawing/2014/main" xmlns="" val="10003"/>
                  </a:ext>
                </a:extLst>
              </a:tr>
              <a:tr h="354896">
                <a:tc>
                  <a:txBody>
                    <a:bodyPr/>
                    <a:lstStyle/>
                    <a:p>
                      <a:pPr marL="342900" indent="-342900">
                        <a:buAutoNum type="arabicPeriod" startAt="4"/>
                      </a:pPr>
                      <a:r>
                        <a:rPr lang="en-GB" b="1" dirty="0"/>
                        <a:t>BRISTOL</a:t>
                      </a:r>
                    </a:p>
                  </a:txBody>
                  <a:tcPr/>
                </a:tc>
                <a:tc>
                  <a:txBody>
                    <a:bodyPr/>
                    <a:lstStyle/>
                    <a:p>
                      <a:r>
                        <a:rPr lang="en-GB" b="1" dirty="0"/>
                        <a:t>17. SOUTHAMPTON</a:t>
                      </a:r>
                    </a:p>
                  </a:txBody>
                  <a:tcPr/>
                </a:tc>
                <a:extLst>
                  <a:ext uri="{0D108BD9-81ED-4DB2-BD59-A6C34878D82A}">
                    <a16:rowId xmlns:a16="http://schemas.microsoft.com/office/drawing/2014/main" xmlns="" val="10004"/>
                  </a:ext>
                </a:extLst>
              </a:tr>
              <a:tr h="354896">
                <a:tc>
                  <a:txBody>
                    <a:bodyPr/>
                    <a:lstStyle/>
                    <a:p>
                      <a:pPr marL="342900" indent="-342900">
                        <a:buAutoNum type="arabicPeriod" startAt="5"/>
                      </a:pPr>
                      <a:r>
                        <a:rPr lang="en-GB" b="1" dirty="0"/>
                        <a:t>CAMBRIDGE</a:t>
                      </a:r>
                    </a:p>
                  </a:txBody>
                  <a:tcPr/>
                </a:tc>
                <a:tc>
                  <a:txBody>
                    <a:bodyPr/>
                    <a:lstStyle/>
                    <a:p>
                      <a:r>
                        <a:rPr lang="en-GB" b="1" dirty="0"/>
                        <a:t>18. EXETER</a:t>
                      </a:r>
                    </a:p>
                  </a:txBody>
                  <a:tcPr/>
                </a:tc>
                <a:extLst>
                  <a:ext uri="{0D108BD9-81ED-4DB2-BD59-A6C34878D82A}">
                    <a16:rowId xmlns:a16="http://schemas.microsoft.com/office/drawing/2014/main" xmlns="" val="10005"/>
                  </a:ext>
                </a:extLst>
              </a:tr>
              <a:tr h="354896">
                <a:tc>
                  <a:txBody>
                    <a:bodyPr/>
                    <a:lstStyle/>
                    <a:p>
                      <a:pPr marL="342900" indent="-342900">
                        <a:buAutoNum type="arabicPeriod" startAt="6"/>
                      </a:pPr>
                      <a:r>
                        <a:rPr lang="en-GB" b="1" dirty="0"/>
                        <a:t>OXFORD</a:t>
                      </a:r>
                    </a:p>
                  </a:txBody>
                  <a:tcPr/>
                </a:tc>
                <a:tc>
                  <a:txBody>
                    <a:bodyPr/>
                    <a:lstStyle/>
                    <a:p>
                      <a:r>
                        <a:rPr lang="en-GB" b="1" dirty="0"/>
                        <a:t>19. NEWCASTLE</a:t>
                      </a:r>
                    </a:p>
                  </a:txBody>
                  <a:tcPr/>
                </a:tc>
                <a:extLst>
                  <a:ext uri="{0D108BD9-81ED-4DB2-BD59-A6C34878D82A}">
                    <a16:rowId xmlns:a16="http://schemas.microsoft.com/office/drawing/2014/main" xmlns="" val="10006"/>
                  </a:ext>
                </a:extLst>
              </a:tr>
              <a:tr h="354896">
                <a:tc>
                  <a:txBody>
                    <a:bodyPr/>
                    <a:lstStyle/>
                    <a:p>
                      <a:pPr marL="342900" indent="-342900">
                        <a:buAutoNum type="arabicPeriod" startAt="7"/>
                      </a:pPr>
                      <a:r>
                        <a:rPr lang="en-GB" b="1" dirty="0"/>
                        <a:t>UCL</a:t>
                      </a:r>
                    </a:p>
                  </a:txBody>
                  <a:tcPr/>
                </a:tc>
                <a:tc>
                  <a:txBody>
                    <a:bodyPr/>
                    <a:lstStyle/>
                    <a:p>
                      <a:r>
                        <a:rPr lang="en-GB" b="1" dirty="0"/>
                        <a:t>20. KING’S</a:t>
                      </a:r>
                    </a:p>
                  </a:txBody>
                  <a:tcPr/>
                </a:tc>
                <a:extLst>
                  <a:ext uri="{0D108BD9-81ED-4DB2-BD59-A6C34878D82A}">
                    <a16:rowId xmlns:a16="http://schemas.microsoft.com/office/drawing/2014/main" xmlns="" val="10007"/>
                  </a:ext>
                </a:extLst>
              </a:tr>
              <a:tr h="354896">
                <a:tc>
                  <a:txBody>
                    <a:bodyPr/>
                    <a:lstStyle/>
                    <a:p>
                      <a:pPr marL="342900" indent="-342900">
                        <a:buAutoNum type="arabicPeriod" startAt="8"/>
                      </a:pPr>
                      <a:r>
                        <a:rPr lang="en-GB" b="1" dirty="0"/>
                        <a:t>DURHAM</a:t>
                      </a:r>
                    </a:p>
                  </a:txBody>
                  <a:tcPr/>
                </a:tc>
                <a:tc>
                  <a:txBody>
                    <a:bodyPr/>
                    <a:lstStyle/>
                    <a:p>
                      <a:r>
                        <a:rPr lang="en-GB" b="1" dirty="0"/>
                        <a:t>21. YORK</a:t>
                      </a:r>
                    </a:p>
                  </a:txBody>
                  <a:tcPr/>
                </a:tc>
                <a:extLst>
                  <a:ext uri="{0D108BD9-81ED-4DB2-BD59-A6C34878D82A}">
                    <a16:rowId xmlns:a16="http://schemas.microsoft.com/office/drawing/2014/main" xmlns="" val="10008"/>
                  </a:ext>
                </a:extLst>
              </a:tr>
              <a:tr h="354896">
                <a:tc>
                  <a:txBody>
                    <a:bodyPr/>
                    <a:lstStyle/>
                    <a:p>
                      <a:pPr marL="342900" indent="-342900">
                        <a:buAutoNum type="arabicPeriod" startAt="9"/>
                      </a:pPr>
                      <a:r>
                        <a:rPr lang="en-GB" b="1" dirty="0">
                          <a:solidFill>
                            <a:srgbClr val="C00000"/>
                          </a:solidFill>
                        </a:rPr>
                        <a:t>BATH</a:t>
                      </a:r>
                    </a:p>
                  </a:txBody>
                  <a:tcPr/>
                </a:tc>
                <a:tc>
                  <a:txBody>
                    <a:bodyPr/>
                    <a:lstStyle/>
                    <a:p>
                      <a:r>
                        <a:rPr lang="en-GB" b="1" dirty="0"/>
                        <a:t>22. CARDIFF</a:t>
                      </a:r>
                    </a:p>
                  </a:txBody>
                  <a:tcPr/>
                </a:tc>
                <a:extLst>
                  <a:ext uri="{0D108BD9-81ED-4DB2-BD59-A6C34878D82A}">
                    <a16:rowId xmlns:a16="http://schemas.microsoft.com/office/drawing/2014/main" xmlns="" val="10009"/>
                  </a:ext>
                </a:extLst>
              </a:tr>
              <a:tr h="354896">
                <a:tc>
                  <a:txBody>
                    <a:bodyPr/>
                    <a:lstStyle/>
                    <a:p>
                      <a:pPr marL="342900" indent="-342900">
                        <a:buAutoNum type="arabicPeriod" startAt="10"/>
                      </a:pPr>
                      <a:r>
                        <a:rPr lang="en-GB" b="1" dirty="0"/>
                        <a:t> LEEDS</a:t>
                      </a:r>
                    </a:p>
                  </a:txBody>
                  <a:tcPr/>
                </a:tc>
                <a:tc>
                  <a:txBody>
                    <a:bodyPr/>
                    <a:lstStyle/>
                    <a:p>
                      <a:r>
                        <a:rPr lang="en-GB" b="1" dirty="0">
                          <a:solidFill>
                            <a:schemeClr val="tx1"/>
                          </a:solidFill>
                        </a:rPr>
                        <a:t>23.</a:t>
                      </a:r>
                      <a:r>
                        <a:rPr lang="en-GB" b="1" dirty="0">
                          <a:solidFill>
                            <a:srgbClr val="C00000"/>
                          </a:solidFill>
                        </a:rPr>
                        <a:t> </a:t>
                      </a:r>
                      <a:r>
                        <a:rPr lang="en-GB" b="1" dirty="0">
                          <a:solidFill>
                            <a:schemeClr val="tx1"/>
                          </a:solidFill>
                        </a:rPr>
                        <a:t>LIVERPOOL</a:t>
                      </a:r>
                      <a:endParaRPr lang="en-GB" b="1" dirty="0">
                        <a:solidFill>
                          <a:srgbClr val="C00000"/>
                        </a:solidFill>
                      </a:endParaRPr>
                    </a:p>
                  </a:txBody>
                  <a:tcPr/>
                </a:tc>
                <a:extLst>
                  <a:ext uri="{0D108BD9-81ED-4DB2-BD59-A6C34878D82A}">
                    <a16:rowId xmlns:a16="http://schemas.microsoft.com/office/drawing/2014/main" xmlns="" val="10010"/>
                  </a:ext>
                </a:extLst>
              </a:tr>
              <a:tr h="354896">
                <a:tc>
                  <a:txBody>
                    <a:bodyPr/>
                    <a:lstStyle/>
                    <a:p>
                      <a:pPr marL="342900" indent="-342900">
                        <a:buAutoNum type="arabicPeriod" startAt="11"/>
                      </a:pPr>
                      <a:r>
                        <a:rPr lang="en-GB" b="1" dirty="0"/>
                        <a:t> BIRMINGHAM</a:t>
                      </a:r>
                      <a:endParaRPr lang="en-GB" b="1" dirty="0">
                        <a:solidFill>
                          <a:schemeClr val="tx1"/>
                        </a:solidFill>
                      </a:endParaRPr>
                    </a:p>
                  </a:txBody>
                  <a:tcPr/>
                </a:tc>
                <a:tc>
                  <a:txBody>
                    <a:bodyPr/>
                    <a:lstStyle/>
                    <a:p>
                      <a:r>
                        <a:rPr lang="en-GB" b="1" dirty="0">
                          <a:solidFill>
                            <a:srgbClr val="C00000"/>
                          </a:solidFill>
                        </a:rPr>
                        <a:t>24.</a:t>
                      </a:r>
                      <a:r>
                        <a:rPr lang="en-GB" b="1" dirty="0"/>
                        <a:t> </a:t>
                      </a:r>
                      <a:r>
                        <a:rPr lang="en-GB" b="1" dirty="0">
                          <a:solidFill>
                            <a:srgbClr val="C00000"/>
                          </a:solidFill>
                        </a:rPr>
                        <a:t>LANCASTER</a:t>
                      </a:r>
                      <a:endParaRPr lang="en-GB" b="1" dirty="0"/>
                    </a:p>
                  </a:txBody>
                  <a:tcPr/>
                </a:tc>
                <a:extLst>
                  <a:ext uri="{0D108BD9-81ED-4DB2-BD59-A6C34878D82A}">
                    <a16:rowId xmlns:a16="http://schemas.microsoft.com/office/drawing/2014/main" xmlns="" val="10011"/>
                  </a:ext>
                </a:extLst>
              </a:tr>
              <a:tr h="354896">
                <a:tc>
                  <a:txBody>
                    <a:bodyPr/>
                    <a:lstStyle/>
                    <a:p>
                      <a:pPr marL="342900" indent="-342900">
                        <a:buAutoNum type="arabicPeriod" startAt="12"/>
                      </a:pPr>
                      <a:r>
                        <a:rPr lang="en-GB" b="1" dirty="0"/>
                        <a:t> IMPERIAL</a:t>
                      </a:r>
                    </a:p>
                  </a:txBody>
                  <a:tcPr/>
                </a:tc>
                <a:tc>
                  <a:txBody>
                    <a:bodyPr/>
                    <a:lstStyle/>
                    <a:p>
                      <a:r>
                        <a:rPr lang="en-GB" b="1" dirty="0">
                          <a:solidFill>
                            <a:schemeClr val="tx1"/>
                          </a:solidFill>
                        </a:rPr>
                        <a:t>25.</a:t>
                      </a:r>
                      <a:r>
                        <a:rPr lang="en-GB" b="1" dirty="0">
                          <a:solidFill>
                            <a:srgbClr val="C00000"/>
                          </a:solidFill>
                        </a:rPr>
                        <a:t> </a:t>
                      </a:r>
                      <a:r>
                        <a:rPr lang="en-GB" b="1" dirty="0"/>
                        <a:t>GLASGOW</a:t>
                      </a:r>
                      <a:endParaRPr lang="en-GB" b="1" dirty="0">
                        <a:solidFill>
                          <a:srgbClr val="C00000"/>
                        </a:solidFill>
                      </a:endParaRPr>
                    </a:p>
                  </a:txBody>
                  <a:tcPr/>
                </a:tc>
                <a:extLst>
                  <a:ext uri="{0D108BD9-81ED-4DB2-BD59-A6C34878D82A}">
                    <a16:rowId xmlns:a16="http://schemas.microsoft.com/office/drawing/2014/main" xmlns="" val="10012"/>
                  </a:ext>
                </a:extLst>
              </a:tr>
              <a:tr h="3548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13. EDINBURGH</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i="1" dirty="0"/>
                        <a:t>(www.highfliers.co.uk 2016)</a:t>
                      </a:r>
                    </a:p>
                  </a:txBody>
                  <a:tcPr/>
                </a:tc>
                <a:extLst>
                  <a:ext uri="{0D108BD9-81ED-4DB2-BD59-A6C34878D82A}">
                    <a16:rowId xmlns:a16="http://schemas.microsoft.com/office/drawing/2014/main" xmlns="" val="10013"/>
                  </a:ext>
                </a:extLst>
              </a:tr>
            </a:tbl>
          </a:graphicData>
        </a:graphic>
      </p:graphicFrame>
    </p:spTree>
    <p:extLst>
      <p:ext uri="{BB962C8B-B14F-4D97-AF65-F5344CB8AC3E}">
        <p14:creationId xmlns:p14="http://schemas.microsoft.com/office/powerpoint/2010/main" val="1132579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48679"/>
            <a:ext cx="8568952" cy="1008113"/>
          </a:xfrm>
        </p:spPr>
        <p:txBody>
          <a:bodyPr>
            <a:noAutofit/>
          </a:bodyPr>
          <a:lstStyle/>
          <a:p>
            <a:pPr algn="ctr"/>
            <a:r>
              <a:rPr lang="en-GB" sz="3200" b="1" dirty="0">
                <a:solidFill>
                  <a:srgbClr val="C00000"/>
                </a:solidFill>
              </a:rPr>
              <a:t>2016: TOP 25 IN THE TIMES / </a:t>
            </a:r>
            <a:br>
              <a:rPr lang="en-GB" sz="3200" b="1" dirty="0">
                <a:solidFill>
                  <a:srgbClr val="C00000"/>
                </a:solidFill>
              </a:rPr>
            </a:br>
            <a:r>
              <a:rPr lang="en-GB" sz="3200" b="1" dirty="0">
                <a:solidFill>
                  <a:srgbClr val="C00000"/>
                </a:solidFill>
              </a:rPr>
              <a:t>SUNDAY TIMES LEAGUE TABLE</a:t>
            </a:r>
          </a:p>
        </p:txBody>
      </p:sp>
      <p:graphicFrame>
        <p:nvGraphicFramePr>
          <p:cNvPr id="4" name="Content Placeholder 3"/>
          <p:cNvGraphicFramePr>
            <a:graphicFrameLocks noGrp="1"/>
          </p:cNvGraphicFramePr>
          <p:nvPr>
            <p:ph idx="1"/>
            <p:extLst/>
          </p:nvPr>
        </p:nvGraphicFramePr>
        <p:xfrm>
          <a:off x="493204" y="1556791"/>
          <a:ext cx="8229600" cy="5120640"/>
        </p:xfrm>
        <a:graphic>
          <a:graphicData uri="http://schemas.openxmlformats.org/drawingml/2006/table">
            <a:tbl>
              <a:tblPr firstRow="1" bandRow="1">
                <a:tableStyleId>{5C22544A-7EE6-4342-B048-85BDC9FD1C3A}</a:tableStyleId>
              </a:tblPr>
              <a:tblGrid>
                <a:gridCol w="3790764">
                  <a:extLst>
                    <a:ext uri="{9D8B030D-6E8A-4147-A177-3AD203B41FA5}">
                      <a16:colId xmlns:a16="http://schemas.microsoft.com/office/drawing/2014/main" xmlns="" val="20000"/>
                    </a:ext>
                  </a:extLst>
                </a:gridCol>
                <a:gridCol w="4438836">
                  <a:extLst>
                    <a:ext uri="{9D8B030D-6E8A-4147-A177-3AD203B41FA5}">
                      <a16:colId xmlns:a16="http://schemas.microsoft.com/office/drawing/2014/main" xmlns="" val="20001"/>
                    </a:ext>
                  </a:extLst>
                </a:gridCol>
              </a:tblGrid>
              <a:tr h="3600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t>NON-RUSSELL GROUP UNIS IN RED </a:t>
                      </a:r>
                      <a:endParaRPr lang="en-GB" dirty="0"/>
                    </a:p>
                  </a:txBody>
                  <a:tcPr/>
                </a:tc>
                <a:tc>
                  <a:txBody>
                    <a:bodyPr/>
                    <a:lstStyle/>
                    <a:p>
                      <a:endParaRPr lang="en-GB"/>
                    </a:p>
                  </a:txBody>
                  <a:tcPr/>
                </a:tc>
                <a:extLst>
                  <a:ext uri="{0D108BD9-81ED-4DB2-BD59-A6C34878D82A}">
                    <a16:rowId xmlns:a16="http://schemas.microsoft.com/office/drawing/2014/main" xmlns="" val="10000"/>
                  </a:ext>
                </a:extLst>
              </a:tr>
              <a:tr h="360040">
                <a:tc>
                  <a:txBody>
                    <a:bodyPr/>
                    <a:lstStyle/>
                    <a:p>
                      <a:pPr marL="342900" indent="-342900">
                        <a:buAutoNum type="arabicPeriod"/>
                      </a:pPr>
                      <a:r>
                        <a:rPr lang="en-GB" b="1" dirty="0">
                          <a:solidFill>
                            <a:schemeClr val="tx1"/>
                          </a:solidFill>
                        </a:rPr>
                        <a:t> CAMBRIDGE</a:t>
                      </a:r>
                    </a:p>
                  </a:txBody>
                  <a:tcPr/>
                </a:tc>
                <a:tc>
                  <a:txBody>
                    <a:bodyPr/>
                    <a:lstStyle/>
                    <a:p>
                      <a:pPr marL="342900" indent="-342900">
                        <a:buAutoNum type="arabicPeriod" startAt="14"/>
                      </a:pPr>
                      <a:r>
                        <a:rPr lang="en-GB" b="1" dirty="0">
                          <a:solidFill>
                            <a:schemeClr val="tx1"/>
                          </a:solidFill>
                        </a:rPr>
                        <a:t>   LEEDS</a:t>
                      </a:r>
                    </a:p>
                  </a:txBody>
                  <a:tcPr/>
                </a:tc>
                <a:extLst>
                  <a:ext uri="{0D108BD9-81ED-4DB2-BD59-A6C34878D82A}">
                    <a16:rowId xmlns:a16="http://schemas.microsoft.com/office/drawing/2014/main" xmlns="" val="10001"/>
                  </a:ext>
                </a:extLst>
              </a:tr>
              <a:tr h="360040">
                <a:tc>
                  <a:txBody>
                    <a:bodyPr/>
                    <a:lstStyle/>
                    <a:p>
                      <a:pPr marL="342900" indent="-342900">
                        <a:buFont typeface="+mj-lt"/>
                        <a:buAutoNum type="arabicPeriod" startAt="2"/>
                      </a:pPr>
                      <a:r>
                        <a:rPr lang="en-GB" b="1" dirty="0">
                          <a:solidFill>
                            <a:schemeClr val="tx1"/>
                          </a:solidFill>
                        </a:rPr>
                        <a:t> OXFORD</a:t>
                      </a:r>
                    </a:p>
                  </a:txBody>
                  <a:tcPr/>
                </a:tc>
                <a:tc>
                  <a:txBody>
                    <a:bodyPr/>
                    <a:lstStyle/>
                    <a:p>
                      <a:pPr marL="342900" indent="-342900">
                        <a:buAutoNum type="arabicPeriod" startAt="15"/>
                      </a:pPr>
                      <a:r>
                        <a:rPr lang="en-GB" b="1" dirty="0">
                          <a:solidFill>
                            <a:schemeClr val="tx1"/>
                          </a:solidFill>
                        </a:rPr>
                        <a:t>   YORK</a:t>
                      </a:r>
                    </a:p>
                  </a:txBody>
                  <a:tcPr/>
                </a:tc>
                <a:extLst>
                  <a:ext uri="{0D108BD9-81ED-4DB2-BD59-A6C34878D82A}">
                    <a16:rowId xmlns:a16="http://schemas.microsoft.com/office/drawing/2014/main" xmlns="" val="10002"/>
                  </a:ext>
                </a:extLst>
              </a:tr>
              <a:tr h="360040">
                <a:tc>
                  <a:txBody>
                    <a:bodyPr/>
                    <a:lstStyle/>
                    <a:p>
                      <a:pPr marL="342900" marR="0" indent="-342900" algn="l" defTabSz="914400" rtl="0" eaLnBrk="1" fontAlgn="auto" latinLnBrk="0" hangingPunct="1">
                        <a:lnSpc>
                          <a:spcPct val="100000"/>
                        </a:lnSpc>
                        <a:spcBef>
                          <a:spcPts val="0"/>
                        </a:spcBef>
                        <a:spcAft>
                          <a:spcPts val="0"/>
                        </a:spcAft>
                        <a:buClrTx/>
                        <a:buSzTx/>
                        <a:buFontTx/>
                        <a:buAutoNum type="arabicPeriod" startAt="3"/>
                        <a:tabLst/>
                        <a:defRPr/>
                      </a:pPr>
                      <a:r>
                        <a:rPr lang="en-GB" b="1" dirty="0">
                          <a:solidFill>
                            <a:schemeClr val="tx1"/>
                          </a:solidFill>
                        </a:rPr>
                        <a:t> IMPERIAL</a:t>
                      </a:r>
                    </a:p>
                  </a:txBody>
                  <a:tcPr/>
                </a:tc>
                <a:tc>
                  <a:txBody>
                    <a:bodyPr/>
                    <a:lstStyle/>
                    <a:p>
                      <a:pPr marL="342900" indent="-342900">
                        <a:buAutoNum type="arabicPeriod" startAt="16"/>
                      </a:pPr>
                      <a:r>
                        <a:rPr lang="en-GB" b="1" dirty="0">
                          <a:solidFill>
                            <a:schemeClr val="tx1"/>
                          </a:solidFill>
                        </a:rPr>
                        <a:t>   SOUTHAMPTON</a:t>
                      </a:r>
                    </a:p>
                  </a:txBody>
                  <a:tcPr/>
                </a:tc>
                <a:extLst>
                  <a:ext uri="{0D108BD9-81ED-4DB2-BD59-A6C34878D82A}">
                    <a16:rowId xmlns:a16="http://schemas.microsoft.com/office/drawing/2014/main" xmlns="" val="10003"/>
                  </a:ext>
                </a:extLst>
              </a:tr>
              <a:tr h="360040">
                <a:tc>
                  <a:txBody>
                    <a:bodyPr/>
                    <a:lstStyle/>
                    <a:p>
                      <a:pPr marL="342900" marR="0" indent="-342900" algn="l" defTabSz="914400" rtl="0" eaLnBrk="1" fontAlgn="auto" latinLnBrk="0" hangingPunct="1">
                        <a:lnSpc>
                          <a:spcPct val="100000"/>
                        </a:lnSpc>
                        <a:spcBef>
                          <a:spcPts val="0"/>
                        </a:spcBef>
                        <a:spcAft>
                          <a:spcPts val="0"/>
                        </a:spcAft>
                        <a:buClrTx/>
                        <a:buSzTx/>
                        <a:buFontTx/>
                        <a:buAutoNum type="arabicPeriod" startAt="4"/>
                        <a:tabLst/>
                        <a:defRPr/>
                      </a:pPr>
                      <a:r>
                        <a:rPr lang="en-GB" b="1" dirty="0">
                          <a:solidFill>
                            <a:srgbClr val="C00000"/>
                          </a:solidFill>
                        </a:rPr>
                        <a:t> ST ANDREWS</a:t>
                      </a:r>
                      <a:endParaRPr lang="en-GB" b="1" dirty="0">
                        <a:solidFill>
                          <a:schemeClr val="tx1"/>
                        </a:solidFill>
                      </a:endParaRPr>
                    </a:p>
                  </a:txBody>
                  <a:tcPr/>
                </a:tc>
                <a:tc>
                  <a:txBody>
                    <a:bodyPr/>
                    <a:lstStyle/>
                    <a:p>
                      <a:r>
                        <a:rPr lang="en-GB" b="1" dirty="0"/>
                        <a:t>17.   BIRMINGHAM</a:t>
                      </a:r>
                    </a:p>
                  </a:txBody>
                  <a:tcPr/>
                </a:tc>
                <a:extLst>
                  <a:ext uri="{0D108BD9-81ED-4DB2-BD59-A6C34878D82A}">
                    <a16:rowId xmlns:a16="http://schemas.microsoft.com/office/drawing/2014/main" xmlns="" val="10004"/>
                  </a:ext>
                </a:extLst>
              </a:tr>
              <a:tr h="360040">
                <a:tc>
                  <a:txBody>
                    <a:bodyPr/>
                    <a:lstStyle/>
                    <a:p>
                      <a:pPr marL="342900" indent="-342900">
                        <a:buAutoNum type="arabicPeriod" startAt="5"/>
                      </a:pPr>
                      <a:r>
                        <a:rPr lang="en-GB" b="1" dirty="0">
                          <a:solidFill>
                            <a:schemeClr val="tx1"/>
                          </a:solidFill>
                        </a:rPr>
                        <a:t> DURHAM</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solidFill>
                            <a:srgbClr val="C00000"/>
                          </a:solidFill>
                        </a:rPr>
                        <a:t>18.</a:t>
                      </a:r>
                      <a:r>
                        <a:rPr lang="en-GB" b="1" dirty="0"/>
                        <a:t>   </a:t>
                      </a:r>
                      <a:r>
                        <a:rPr lang="en-GB" b="1" dirty="0">
                          <a:solidFill>
                            <a:srgbClr val="C00000"/>
                          </a:solidFill>
                        </a:rPr>
                        <a:t>EAST ANGLIA</a:t>
                      </a:r>
                    </a:p>
                  </a:txBody>
                  <a:tcPr/>
                </a:tc>
                <a:extLst>
                  <a:ext uri="{0D108BD9-81ED-4DB2-BD59-A6C34878D82A}">
                    <a16:rowId xmlns:a16="http://schemas.microsoft.com/office/drawing/2014/main" xmlns="" val="10005"/>
                  </a:ext>
                </a:extLst>
              </a:tr>
              <a:tr h="360040">
                <a:tc>
                  <a:txBody>
                    <a:bodyPr/>
                    <a:lstStyle/>
                    <a:p>
                      <a:pPr marL="342900" indent="-342900">
                        <a:buAutoNum type="arabicPeriod" startAt="6"/>
                      </a:pPr>
                      <a:r>
                        <a:rPr lang="en-GB" b="1" dirty="0">
                          <a:solidFill>
                            <a:schemeClr val="tx1"/>
                          </a:solidFill>
                        </a:rPr>
                        <a:t> WARWICK</a:t>
                      </a:r>
                    </a:p>
                  </a:txBody>
                  <a:tcPr/>
                </a:tc>
                <a:tc>
                  <a:txBody>
                    <a:bodyPr/>
                    <a:lstStyle/>
                    <a:p>
                      <a:pPr marL="342900" indent="-342900">
                        <a:buAutoNum type="arabicPeriod" startAt="19"/>
                      </a:pPr>
                      <a:r>
                        <a:rPr lang="en-GB" b="1" dirty="0">
                          <a:solidFill>
                            <a:srgbClr val="C00000"/>
                          </a:solidFill>
                        </a:rPr>
                        <a:t>   SUSSEX</a:t>
                      </a:r>
                    </a:p>
                  </a:txBody>
                  <a:tcPr/>
                </a:tc>
                <a:extLst>
                  <a:ext uri="{0D108BD9-81ED-4DB2-BD59-A6C34878D82A}">
                    <a16:rowId xmlns:a16="http://schemas.microsoft.com/office/drawing/2014/main" xmlns="" val="10006"/>
                  </a:ext>
                </a:extLst>
              </a:tr>
              <a:tr h="360040">
                <a:tc>
                  <a:txBody>
                    <a:bodyPr/>
                    <a:lstStyle/>
                    <a:p>
                      <a:pPr marL="342900" indent="-342900">
                        <a:buAutoNum type="arabicPeriod" startAt="7"/>
                      </a:pPr>
                      <a:r>
                        <a:rPr lang="en-GB" b="1" dirty="0">
                          <a:solidFill>
                            <a:schemeClr val="tx1"/>
                          </a:solidFill>
                        </a:rPr>
                        <a:t> EXETER</a:t>
                      </a:r>
                    </a:p>
                  </a:txBody>
                  <a:tcPr/>
                </a:tc>
                <a:tc>
                  <a:txBody>
                    <a:bodyPr/>
                    <a:lstStyle/>
                    <a:p>
                      <a:pPr marL="342900" indent="-342900">
                        <a:buAutoNum type="arabicPeriod" startAt="20"/>
                      </a:pPr>
                      <a:r>
                        <a:rPr lang="en-GB" b="1" dirty="0">
                          <a:solidFill>
                            <a:schemeClr val="tx1"/>
                          </a:solidFill>
                        </a:rPr>
                        <a:t>  BRISTOL</a:t>
                      </a:r>
                    </a:p>
                  </a:txBody>
                  <a:tcPr/>
                </a:tc>
                <a:extLst>
                  <a:ext uri="{0D108BD9-81ED-4DB2-BD59-A6C34878D82A}">
                    <a16:rowId xmlns:a16="http://schemas.microsoft.com/office/drawing/2014/main" xmlns="" val="10007"/>
                  </a:ext>
                </a:extLst>
              </a:tr>
              <a:tr h="360040">
                <a:tc>
                  <a:txBody>
                    <a:bodyPr/>
                    <a:lstStyle/>
                    <a:p>
                      <a:pPr marL="342900" marR="0" indent="-342900" algn="l" defTabSz="914400" rtl="0" eaLnBrk="1" fontAlgn="auto" latinLnBrk="0" hangingPunct="1">
                        <a:lnSpc>
                          <a:spcPct val="100000"/>
                        </a:lnSpc>
                        <a:spcBef>
                          <a:spcPts val="0"/>
                        </a:spcBef>
                        <a:spcAft>
                          <a:spcPts val="0"/>
                        </a:spcAft>
                        <a:buClrTx/>
                        <a:buSzTx/>
                        <a:buFontTx/>
                        <a:buAutoNum type="arabicPeriod" startAt="8"/>
                        <a:tabLst/>
                        <a:defRPr/>
                      </a:pPr>
                      <a:r>
                        <a:rPr lang="en-GB" b="1" dirty="0">
                          <a:solidFill>
                            <a:srgbClr val="C00000"/>
                          </a:solidFill>
                        </a:rPr>
                        <a:t> SURREY</a:t>
                      </a:r>
                      <a:endParaRPr lang="en-GB" b="1" dirty="0">
                        <a:solidFill>
                          <a:schemeClr val="tx1"/>
                        </a:solidFill>
                      </a:endParaRPr>
                    </a:p>
                  </a:txBody>
                  <a:tcPr/>
                </a:tc>
                <a:tc>
                  <a:txBody>
                    <a:bodyPr/>
                    <a:lstStyle/>
                    <a:p>
                      <a:r>
                        <a:rPr lang="en-GB" b="1" dirty="0">
                          <a:solidFill>
                            <a:schemeClr val="tx1"/>
                          </a:solidFill>
                        </a:rPr>
                        <a:t>21.   SHEFFIELD</a:t>
                      </a:r>
                    </a:p>
                  </a:txBody>
                  <a:tcPr/>
                </a:tc>
                <a:extLst>
                  <a:ext uri="{0D108BD9-81ED-4DB2-BD59-A6C34878D82A}">
                    <a16:rowId xmlns:a16="http://schemas.microsoft.com/office/drawing/2014/main" xmlns="" val="10008"/>
                  </a:ext>
                </a:extLst>
              </a:tr>
              <a:tr h="360040">
                <a:tc>
                  <a:txBody>
                    <a:bodyPr/>
                    <a:lstStyle/>
                    <a:p>
                      <a:pPr marL="342900" indent="-342900">
                        <a:buAutoNum type="arabicPeriod" startAt="9"/>
                      </a:pPr>
                      <a:r>
                        <a:rPr lang="en-GB" b="1" dirty="0">
                          <a:solidFill>
                            <a:schemeClr val="tx1"/>
                          </a:solidFill>
                        </a:rPr>
                        <a:t> LSE</a:t>
                      </a:r>
                    </a:p>
                  </a:txBody>
                  <a:tcPr/>
                </a:tc>
                <a:tc>
                  <a:txBody>
                    <a:bodyPr/>
                    <a:lstStyle/>
                    <a:p>
                      <a:r>
                        <a:rPr lang="en-GB" b="1" dirty="0">
                          <a:solidFill>
                            <a:schemeClr val="tx1"/>
                          </a:solidFill>
                        </a:rPr>
                        <a:t>22.  EDINBURGH</a:t>
                      </a:r>
                    </a:p>
                  </a:txBody>
                  <a:tcPr/>
                </a:tc>
                <a:extLst>
                  <a:ext uri="{0D108BD9-81ED-4DB2-BD59-A6C34878D82A}">
                    <a16:rowId xmlns:a16="http://schemas.microsoft.com/office/drawing/2014/main" xmlns="" val="10009"/>
                  </a:ext>
                </a:extLst>
              </a:tr>
              <a:tr h="360040">
                <a:tc>
                  <a:txBody>
                    <a:bodyPr/>
                    <a:lstStyle/>
                    <a:p>
                      <a:pPr marL="342900" indent="-342900">
                        <a:buAutoNum type="arabicPeriod" startAt="10"/>
                      </a:pPr>
                      <a:r>
                        <a:rPr lang="en-GB" b="1" dirty="0">
                          <a:solidFill>
                            <a:srgbClr val="C00000"/>
                          </a:solidFill>
                        </a:rPr>
                        <a:t> </a:t>
                      </a:r>
                      <a:r>
                        <a:rPr lang="en-GB" b="1" dirty="0">
                          <a:solidFill>
                            <a:schemeClr val="tx1"/>
                          </a:solidFill>
                        </a:rPr>
                        <a:t>UCL</a:t>
                      </a:r>
                      <a:r>
                        <a:rPr lang="en-GB" b="1" dirty="0">
                          <a:solidFill>
                            <a:srgbClr val="C00000"/>
                          </a:solidFill>
                        </a:rPr>
                        <a:t> </a:t>
                      </a:r>
                    </a:p>
                  </a:txBody>
                  <a:tcPr/>
                </a:tc>
                <a:tc>
                  <a:txBody>
                    <a:bodyPr/>
                    <a:lstStyle/>
                    <a:p>
                      <a:r>
                        <a:rPr lang="en-GB" b="1" dirty="0">
                          <a:solidFill>
                            <a:srgbClr val="C00000"/>
                          </a:solidFill>
                        </a:rPr>
                        <a:t>23= KENT</a:t>
                      </a:r>
                    </a:p>
                  </a:txBody>
                  <a:tcPr/>
                </a:tc>
                <a:extLst>
                  <a:ext uri="{0D108BD9-81ED-4DB2-BD59-A6C34878D82A}">
                    <a16:rowId xmlns:a16="http://schemas.microsoft.com/office/drawing/2014/main" xmlns="" val="10010"/>
                  </a:ext>
                </a:extLst>
              </a:tr>
              <a:tr h="360040">
                <a:tc>
                  <a:txBody>
                    <a:bodyPr/>
                    <a:lstStyle/>
                    <a:p>
                      <a:pPr marL="342900" indent="-342900">
                        <a:buAutoNum type="arabicPeriod" startAt="11"/>
                      </a:pPr>
                      <a:r>
                        <a:rPr lang="en-GB" b="1" dirty="0">
                          <a:solidFill>
                            <a:srgbClr val="C00000"/>
                          </a:solidFill>
                        </a:rPr>
                        <a:t> LANCASTER</a:t>
                      </a:r>
                    </a:p>
                  </a:txBody>
                  <a:tcPr/>
                </a:tc>
                <a:tc>
                  <a:txBody>
                    <a:bodyPr/>
                    <a:lstStyle/>
                    <a:p>
                      <a:r>
                        <a:rPr lang="en-GB" b="1" dirty="0"/>
                        <a:t>23= NEWCASTLE</a:t>
                      </a:r>
                    </a:p>
                  </a:txBody>
                  <a:tcPr/>
                </a:tc>
                <a:extLst>
                  <a:ext uri="{0D108BD9-81ED-4DB2-BD59-A6C34878D82A}">
                    <a16:rowId xmlns:a16="http://schemas.microsoft.com/office/drawing/2014/main" xmlns="" val="10011"/>
                  </a:ext>
                </a:extLst>
              </a:tr>
              <a:tr h="360040">
                <a:tc>
                  <a:txBody>
                    <a:bodyPr/>
                    <a:lstStyle/>
                    <a:p>
                      <a:pPr marL="342900" indent="-342900">
                        <a:buAutoNum type="arabicPeriod" startAt="12"/>
                      </a:pPr>
                      <a:r>
                        <a:rPr lang="en-GB" b="1" dirty="0">
                          <a:solidFill>
                            <a:srgbClr val="C00000"/>
                          </a:solidFill>
                        </a:rPr>
                        <a:t> BATH</a:t>
                      </a:r>
                    </a:p>
                  </a:txBody>
                  <a:tcPr/>
                </a:tc>
                <a:tc>
                  <a:txBody>
                    <a:bodyPr/>
                    <a:lstStyle/>
                    <a:p>
                      <a:r>
                        <a:rPr lang="en-GB" b="1" dirty="0">
                          <a:solidFill>
                            <a:schemeClr val="tx1"/>
                          </a:solidFill>
                        </a:rPr>
                        <a:t>25.   NOTTINGHAM</a:t>
                      </a:r>
                    </a:p>
                  </a:txBody>
                  <a:tcPr/>
                </a:tc>
                <a:extLst>
                  <a:ext uri="{0D108BD9-81ED-4DB2-BD59-A6C34878D82A}">
                    <a16:rowId xmlns:a16="http://schemas.microsoft.com/office/drawing/2014/main" xmlns="" val="10012"/>
                  </a:ext>
                </a:extLst>
              </a:tr>
              <a:tr h="360040">
                <a:tc>
                  <a:txBody>
                    <a:bodyPr/>
                    <a:lstStyle/>
                    <a:p>
                      <a:r>
                        <a:rPr lang="en-GB" b="1" dirty="0">
                          <a:solidFill>
                            <a:srgbClr val="C00000"/>
                          </a:solidFill>
                        </a:rPr>
                        <a:t>13. LOUGHBOROUGH</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i="1" dirty="0"/>
                        <a:t>(Good University Guide 2016)</a:t>
                      </a:r>
                    </a:p>
                  </a:txBody>
                  <a:tcPr/>
                </a:tc>
                <a:extLst>
                  <a:ext uri="{0D108BD9-81ED-4DB2-BD59-A6C34878D82A}">
                    <a16:rowId xmlns:a16="http://schemas.microsoft.com/office/drawing/2014/main" xmlns="" val="10013"/>
                  </a:ext>
                </a:extLst>
              </a:tr>
            </a:tbl>
          </a:graphicData>
        </a:graphic>
      </p:graphicFrame>
    </p:spTree>
    <p:extLst>
      <p:ext uri="{BB962C8B-B14F-4D97-AF65-F5344CB8AC3E}">
        <p14:creationId xmlns:p14="http://schemas.microsoft.com/office/powerpoint/2010/main" val="3008387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48679"/>
            <a:ext cx="8568952" cy="1008113"/>
          </a:xfrm>
        </p:spPr>
        <p:txBody>
          <a:bodyPr>
            <a:normAutofit fontScale="90000"/>
          </a:bodyPr>
          <a:lstStyle/>
          <a:p>
            <a:pPr algn="ctr"/>
            <a:r>
              <a:rPr lang="en-GB" sz="3600" b="1" dirty="0">
                <a:solidFill>
                  <a:srgbClr val="C00000"/>
                </a:solidFill>
              </a:rPr>
              <a:t>2016: TOP 25 IN THE COMPLETE UNIVERSITY GUIDE LEAGUE TABLE </a:t>
            </a:r>
          </a:p>
        </p:txBody>
      </p:sp>
      <p:graphicFrame>
        <p:nvGraphicFramePr>
          <p:cNvPr id="4" name="Content Placeholder 3"/>
          <p:cNvGraphicFramePr>
            <a:graphicFrameLocks noGrp="1"/>
          </p:cNvGraphicFramePr>
          <p:nvPr>
            <p:ph idx="1"/>
            <p:extLst/>
          </p:nvPr>
        </p:nvGraphicFramePr>
        <p:xfrm>
          <a:off x="493204" y="1556789"/>
          <a:ext cx="8229600" cy="5120640"/>
        </p:xfrm>
        <a:graphic>
          <a:graphicData uri="http://schemas.openxmlformats.org/drawingml/2006/table">
            <a:tbl>
              <a:tblPr firstRow="1" bandRow="1">
                <a:tableStyleId>{5C22544A-7EE6-4342-B048-85BDC9FD1C3A}</a:tableStyleId>
              </a:tblPr>
              <a:tblGrid>
                <a:gridCol w="3790764">
                  <a:extLst>
                    <a:ext uri="{9D8B030D-6E8A-4147-A177-3AD203B41FA5}">
                      <a16:colId xmlns:a16="http://schemas.microsoft.com/office/drawing/2014/main" xmlns="" val="20000"/>
                    </a:ext>
                  </a:extLst>
                </a:gridCol>
                <a:gridCol w="4438836">
                  <a:extLst>
                    <a:ext uri="{9D8B030D-6E8A-4147-A177-3AD203B41FA5}">
                      <a16:colId xmlns:a16="http://schemas.microsoft.com/office/drawing/2014/main" xmlns="" val="20001"/>
                    </a:ext>
                  </a:extLst>
                </a:gridCol>
              </a:tblGrid>
              <a:tr h="365541">
                <a:tc>
                  <a:txBody>
                    <a:bodyPr/>
                    <a:lstStyle/>
                    <a:p>
                      <a:endParaRPr lang="en-GB" dirty="0"/>
                    </a:p>
                  </a:txBody>
                  <a:tcPr/>
                </a:tc>
                <a:tc>
                  <a:txBody>
                    <a:bodyPr/>
                    <a:lstStyle/>
                    <a:p>
                      <a:endParaRPr lang="en-GB"/>
                    </a:p>
                  </a:txBody>
                  <a:tcPr/>
                </a:tc>
                <a:extLst>
                  <a:ext uri="{0D108BD9-81ED-4DB2-BD59-A6C34878D82A}">
                    <a16:rowId xmlns:a16="http://schemas.microsoft.com/office/drawing/2014/main" xmlns="" val="10000"/>
                  </a:ext>
                </a:extLst>
              </a:tr>
              <a:tr h="365541">
                <a:tc>
                  <a:txBody>
                    <a:bodyPr/>
                    <a:lstStyle/>
                    <a:p>
                      <a:pPr marL="342900" indent="-342900">
                        <a:buAutoNum type="arabicPeriod"/>
                      </a:pPr>
                      <a:r>
                        <a:rPr lang="en-GB" b="1" dirty="0">
                          <a:solidFill>
                            <a:schemeClr val="tx1"/>
                          </a:solidFill>
                        </a:rPr>
                        <a:t>CAMBRIDGE</a:t>
                      </a:r>
                    </a:p>
                  </a:txBody>
                  <a:tcPr/>
                </a:tc>
                <a:tc>
                  <a:txBody>
                    <a:bodyPr/>
                    <a:lstStyle/>
                    <a:p>
                      <a:pPr marL="342900" indent="-342900">
                        <a:buAutoNum type="arabicPeriod" startAt="14"/>
                      </a:pPr>
                      <a:r>
                        <a:rPr lang="en-GB" b="1" dirty="0">
                          <a:solidFill>
                            <a:srgbClr val="C00000"/>
                          </a:solidFill>
                        </a:rPr>
                        <a:t> EAST ANGLIA </a:t>
                      </a:r>
                    </a:p>
                  </a:txBody>
                  <a:tcPr/>
                </a:tc>
                <a:extLst>
                  <a:ext uri="{0D108BD9-81ED-4DB2-BD59-A6C34878D82A}">
                    <a16:rowId xmlns:a16="http://schemas.microsoft.com/office/drawing/2014/main" xmlns="" val="10001"/>
                  </a:ext>
                </a:extLst>
              </a:tr>
              <a:tr h="365541">
                <a:tc>
                  <a:txBody>
                    <a:bodyPr/>
                    <a:lstStyle/>
                    <a:p>
                      <a:pPr marL="342900" indent="-342900">
                        <a:buFont typeface="+mj-lt"/>
                        <a:buAutoNum type="arabicPeriod" startAt="2"/>
                      </a:pPr>
                      <a:r>
                        <a:rPr lang="en-GB" b="1" dirty="0">
                          <a:solidFill>
                            <a:schemeClr val="tx1"/>
                          </a:solidFill>
                        </a:rPr>
                        <a:t>OXFORD</a:t>
                      </a:r>
                    </a:p>
                  </a:txBody>
                  <a:tcPr/>
                </a:tc>
                <a:tc>
                  <a:txBody>
                    <a:bodyPr/>
                    <a:lstStyle/>
                    <a:p>
                      <a:pPr marL="342900" indent="-342900">
                        <a:buAutoNum type="arabicPeriod" startAt="15"/>
                      </a:pPr>
                      <a:r>
                        <a:rPr lang="en-GB" b="1" dirty="0">
                          <a:solidFill>
                            <a:schemeClr val="tx1"/>
                          </a:solidFill>
                        </a:rPr>
                        <a:t> BIRMINGHAM</a:t>
                      </a:r>
                    </a:p>
                  </a:txBody>
                  <a:tcPr/>
                </a:tc>
                <a:extLst>
                  <a:ext uri="{0D108BD9-81ED-4DB2-BD59-A6C34878D82A}">
                    <a16:rowId xmlns:a16="http://schemas.microsoft.com/office/drawing/2014/main" xmlns="" val="10002"/>
                  </a:ext>
                </a:extLst>
              </a:tr>
              <a:tr h="365541">
                <a:tc>
                  <a:txBody>
                    <a:bodyPr/>
                    <a:lstStyle/>
                    <a:p>
                      <a:pPr marL="342900" marR="0" indent="-342900" algn="l" defTabSz="914400" rtl="0" eaLnBrk="1" fontAlgn="auto" latinLnBrk="0" hangingPunct="1">
                        <a:lnSpc>
                          <a:spcPct val="100000"/>
                        </a:lnSpc>
                        <a:spcBef>
                          <a:spcPts val="0"/>
                        </a:spcBef>
                        <a:spcAft>
                          <a:spcPts val="0"/>
                        </a:spcAft>
                        <a:buClrTx/>
                        <a:buSzTx/>
                        <a:buFontTx/>
                        <a:buAutoNum type="arabicPeriod" startAt="3"/>
                        <a:tabLst/>
                        <a:defRPr/>
                      </a:pPr>
                      <a:r>
                        <a:rPr lang="en-GB" b="1" dirty="0">
                          <a:solidFill>
                            <a:schemeClr val="tx1"/>
                          </a:solidFill>
                        </a:rPr>
                        <a:t>LSE</a:t>
                      </a:r>
                      <a:endParaRPr lang="en-GB" b="1" dirty="0">
                        <a:solidFill>
                          <a:srgbClr val="C00000"/>
                        </a:solidFill>
                      </a:endParaRPr>
                    </a:p>
                  </a:txBody>
                  <a:tcPr/>
                </a:tc>
                <a:tc>
                  <a:txBody>
                    <a:bodyPr/>
                    <a:lstStyle/>
                    <a:p>
                      <a:r>
                        <a:rPr lang="en-GB" b="1" dirty="0">
                          <a:solidFill>
                            <a:schemeClr val="tx1"/>
                          </a:solidFill>
                        </a:rPr>
                        <a:t>16. LEEDS</a:t>
                      </a:r>
                    </a:p>
                  </a:txBody>
                  <a:tcPr/>
                </a:tc>
                <a:extLst>
                  <a:ext uri="{0D108BD9-81ED-4DB2-BD59-A6C34878D82A}">
                    <a16:rowId xmlns:a16="http://schemas.microsoft.com/office/drawing/2014/main" xmlns="" val="10003"/>
                  </a:ext>
                </a:extLst>
              </a:tr>
              <a:tr h="365541">
                <a:tc>
                  <a:txBody>
                    <a:bodyPr/>
                    <a:lstStyle/>
                    <a:p>
                      <a:pPr marL="342900" indent="-342900">
                        <a:buAutoNum type="arabicPeriod" startAt="4"/>
                      </a:pPr>
                      <a:r>
                        <a:rPr lang="en-GB" b="1" dirty="0">
                          <a:solidFill>
                            <a:schemeClr val="tx1"/>
                          </a:solidFill>
                        </a:rPr>
                        <a:t>IMPERIAL</a:t>
                      </a:r>
                    </a:p>
                  </a:txBody>
                  <a:tcPr/>
                </a:tc>
                <a:tc>
                  <a:txBody>
                    <a:bodyPr/>
                    <a:lstStyle/>
                    <a:p>
                      <a:r>
                        <a:rPr lang="en-GB" b="1" dirty="0"/>
                        <a:t>17. SOUTHAMPTON</a:t>
                      </a:r>
                    </a:p>
                  </a:txBody>
                  <a:tcPr/>
                </a:tc>
                <a:extLst>
                  <a:ext uri="{0D108BD9-81ED-4DB2-BD59-A6C34878D82A}">
                    <a16:rowId xmlns:a16="http://schemas.microsoft.com/office/drawing/2014/main" xmlns="" val="10004"/>
                  </a:ext>
                </a:extLst>
              </a:tr>
              <a:tr h="365541">
                <a:tc>
                  <a: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startAt="5"/>
                        <a:tabLst/>
                        <a:defRPr/>
                      </a:pPr>
                      <a:r>
                        <a:rPr lang="en-GB" b="1" dirty="0">
                          <a:solidFill>
                            <a:srgbClr val="C00000"/>
                          </a:solidFill>
                        </a:rPr>
                        <a:t>ST ANDREWS</a:t>
                      </a:r>
                      <a:endParaRPr lang="en-GB" b="1"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solidFill>
                            <a:srgbClr val="C00000"/>
                          </a:solidFill>
                        </a:rPr>
                        <a:t>18. SUSSEX</a:t>
                      </a:r>
                    </a:p>
                  </a:txBody>
                  <a:tcPr/>
                </a:tc>
                <a:extLst>
                  <a:ext uri="{0D108BD9-81ED-4DB2-BD59-A6C34878D82A}">
                    <a16:rowId xmlns:a16="http://schemas.microsoft.com/office/drawing/2014/main" xmlns="" val="10005"/>
                  </a:ext>
                </a:extLst>
              </a:tr>
              <a:tr h="365541">
                <a:tc>
                  <a:txBody>
                    <a:bodyPr/>
                    <a:lstStyle/>
                    <a:p>
                      <a:pPr marL="342900" indent="-342900">
                        <a:buAutoNum type="arabicPeriod" startAt="6"/>
                      </a:pPr>
                      <a:r>
                        <a:rPr lang="en-GB" b="1" dirty="0">
                          <a:solidFill>
                            <a:schemeClr val="tx1"/>
                          </a:solidFill>
                        </a:rPr>
                        <a:t>DURHAM</a:t>
                      </a:r>
                    </a:p>
                  </a:txBody>
                  <a:tcPr/>
                </a:tc>
                <a:tc>
                  <a:txBody>
                    <a:bodyPr/>
                    <a:lstStyle/>
                    <a:p>
                      <a:r>
                        <a:rPr lang="en-GB" b="1" dirty="0"/>
                        <a:t>19. </a:t>
                      </a:r>
                      <a:r>
                        <a:rPr lang="en-GB" b="1" dirty="0">
                          <a:solidFill>
                            <a:schemeClr val="tx1"/>
                          </a:solidFill>
                        </a:rPr>
                        <a:t>EDINBURGH</a:t>
                      </a:r>
                      <a:endParaRPr lang="en-GB" b="1" dirty="0"/>
                    </a:p>
                  </a:txBody>
                  <a:tcPr/>
                </a:tc>
                <a:extLst>
                  <a:ext uri="{0D108BD9-81ED-4DB2-BD59-A6C34878D82A}">
                    <a16:rowId xmlns:a16="http://schemas.microsoft.com/office/drawing/2014/main" xmlns="" val="10006"/>
                  </a:ext>
                </a:extLst>
              </a:tr>
              <a:tr h="365541">
                <a:tc>
                  <a:txBody>
                    <a:bodyPr/>
                    <a:lstStyle/>
                    <a:p>
                      <a:pPr marL="342900" marR="0" indent="-342900" algn="l" defTabSz="914400" rtl="0" eaLnBrk="1" fontAlgn="auto" latinLnBrk="0" hangingPunct="1">
                        <a:lnSpc>
                          <a:spcPct val="100000"/>
                        </a:lnSpc>
                        <a:spcBef>
                          <a:spcPts val="0"/>
                        </a:spcBef>
                        <a:spcAft>
                          <a:spcPts val="0"/>
                        </a:spcAft>
                        <a:buClrTx/>
                        <a:buSzTx/>
                        <a:buFontTx/>
                        <a:buAutoNum type="arabicPeriod" startAt="7"/>
                        <a:tabLst/>
                        <a:defRPr/>
                      </a:pPr>
                      <a:r>
                        <a:rPr lang="en-GB" b="1" dirty="0">
                          <a:solidFill>
                            <a:srgbClr val="C00000"/>
                          </a:solidFill>
                        </a:rPr>
                        <a:t>LOUGHBOROUGH</a:t>
                      </a:r>
                      <a:endParaRPr lang="en-GB" b="1" dirty="0">
                        <a:solidFill>
                          <a:schemeClr val="tx1"/>
                        </a:solidFill>
                      </a:endParaRPr>
                    </a:p>
                  </a:txBody>
                  <a:tcPr/>
                </a:tc>
                <a:tc>
                  <a:txBody>
                    <a:bodyPr/>
                    <a:lstStyle/>
                    <a:p>
                      <a:r>
                        <a:rPr lang="en-GB" b="1" dirty="0">
                          <a:solidFill>
                            <a:schemeClr val="tx1"/>
                          </a:solidFill>
                        </a:rPr>
                        <a:t>20. YORK</a:t>
                      </a:r>
                    </a:p>
                  </a:txBody>
                  <a:tcPr/>
                </a:tc>
                <a:extLst>
                  <a:ext uri="{0D108BD9-81ED-4DB2-BD59-A6C34878D82A}">
                    <a16:rowId xmlns:a16="http://schemas.microsoft.com/office/drawing/2014/main" xmlns="" val="10007"/>
                  </a:ext>
                </a:extLst>
              </a:tr>
              <a:tr h="365541">
                <a:tc>
                  <a:txBody>
                    <a:bodyPr/>
                    <a:lstStyle/>
                    <a:p>
                      <a:pPr marL="342900" indent="-342900">
                        <a:buAutoNum type="arabicPeriod" startAt="8"/>
                      </a:pPr>
                      <a:r>
                        <a:rPr lang="en-GB" b="1" dirty="0">
                          <a:solidFill>
                            <a:schemeClr val="tx1"/>
                          </a:solidFill>
                        </a:rPr>
                        <a:t>WARWICK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21. KING’S</a:t>
                      </a:r>
                      <a:endParaRPr lang="en-GB" b="1" dirty="0">
                        <a:solidFill>
                          <a:srgbClr val="C00000"/>
                        </a:solidFill>
                      </a:endParaRPr>
                    </a:p>
                  </a:txBody>
                  <a:tcPr/>
                </a:tc>
                <a:extLst>
                  <a:ext uri="{0D108BD9-81ED-4DB2-BD59-A6C34878D82A}">
                    <a16:rowId xmlns:a16="http://schemas.microsoft.com/office/drawing/2014/main" xmlns="" val="10008"/>
                  </a:ext>
                </a:extLst>
              </a:tr>
              <a:tr h="365541">
                <a:tc>
                  <a:txBody>
                    <a:bodyPr/>
                    <a:lstStyle/>
                    <a:p>
                      <a:pPr marL="342900" indent="-342900">
                        <a:buAutoNum type="arabicPeriod" startAt="9"/>
                      </a:pPr>
                      <a:r>
                        <a:rPr lang="en-GB" b="1" dirty="0">
                          <a:solidFill>
                            <a:srgbClr val="C00000"/>
                          </a:solidFill>
                        </a:rPr>
                        <a:t>LANCASTER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solidFill>
                            <a:schemeClr val="tx1"/>
                          </a:solidFill>
                        </a:rPr>
                        <a:t>22. NOTTINGHAM</a:t>
                      </a:r>
                      <a:endParaRPr lang="en-GB" b="1" dirty="0">
                        <a:solidFill>
                          <a:srgbClr val="C00000"/>
                        </a:solidFill>
                      </a:endParaRPr>
                    </a:p>
                  </a:txBody>
                  <a:tcPr/>
                </a:tc>
                <a:extLst>
                  <a:ext uri="{0D108BD9-81ED-4DB2-BD59-A6C34878D82A}">
                    <a16:rowId xmlns:a16="http://schemas.microsoft.com/office/drawing/2014/main" xmlns="" val="10009"/>
                  </a:ext>
                </a:extLst>
              </a:tr>
              <a:tr h="365541">
                <a:tc>
                  <a:txBody>
                    <a:bodyPr/>
                    <a:lstStyle/>
                    <a:p>
                      <a:pPr marL="342900" indent="-342900">
                        <a:buAutoNum type="arabicPeriod" startAt="10"/>
                      </a:pPr>
                      <a:r>
                        <a:rPr lang="en-GB" b="1" dirty="0">
                          <a:solidFill>
                            <a:schemeClr val="tx1"/>
                          </a:solidFill>
                        </a:rPr>
                        <a:t> UCL</a:t>
                      </a:r>
                    </a:p>
                  </a:txBody>
                  <a:tcPr/>
                </a:tc>
                <a:tc>
                  <a:txBody>
                    <a:bodyPr/>
                    <a:lstStyle/>
                    <a:p>
                      <a:r>
                        <a:rPr lang="en-GB" b="1" dirty="0">
                          <a:solidFill>
                            <a:srgbClr val="C00000"/>
                          </a:solidFill>
                        </a:rPr>
                        <a:t>23. KENT</a:t>
                      </a:r>
                    </a:p>
                  </a:txBody>
                  <a:tcPr/>
                </a:tc>
                <a:extLst>
                  <a:ext uri="{0D108BD9-81ED-4DB2-BD59-A6C34878D82A}">
                    <a16:rowId xmlns:a16="http://schemas.microsoft.com/office/drawing/2014/main" xmlns="" val="10010"/>
                  </a:ext>
                </a:extLst>
              </a:tr>
              <a:tr h="365541">
                <a:tc>
                  <a:txBody>
                    <a:bodyPr/>
                    <a:lstStyle/>
                    <a:p>
                      <a:pPr marL="342900" indent="-342900">
                        <a:buAutoNum type="arabicPeriod" startAt="11"/>
                      </a:pPr>
                      <a:r>
                        <a:rPr lang="en-GB" b="1" dirty="0">
                          <a:solidFill>
                            <a:srgbClr val="C00000"/>
                          </a:solidFill>
                        </a:rPr>
                        <a:t> SURREY</a:t>
                      </a:r>
                    </a:p>
                  </a:txBody>
                  <a:tcPr/>
                </a:tc>
                <a:tc>
                  <a:txBody>
                    <a:bodyPr/>
                    <a:lstStyle/>
                    <a:p>
                      <a:r>
                        <a:rPr lang="en-GB" b="1" dirty="0">
                          <a:solidFill>
                            <a:schemeClr val="tx1"/>
                          </a:solidFill>
                        </a:rPr>
                        <a:t>24. BRISTOL</a:t>
                      </a:r>
                    </a:p>
                  </a:txBody>
                  <a:tcPr/>
                </a:tc>
                <a:extLst>
                  <a:ext uri="{0D108BD9-81ED-4DB2-BD59-A6C34878D82A}">
                    <a16:rowId xmlns:a16="http://schemas.microsoft.com/office/drawing/2014/main" xmlns="" val="10011"/>
                  </a:ext>
                </a:extLst>
              </a:tr>
              <a:tr h="365541">
                <a:tc>
                  <a:txBody>
                    <a:bodyPr/>
                    <a:lstStyle/>
                    <a:p>
                      <a:pPr marL="342900" indent="-342900">
                        <a:buAutoNum type="arabicPeriod" startAt="12"/>
                      </a:pPr>
                      <a:r>
                        <a:rPr lang="en-GB" b="1" dirty="0">
                          <a:solidFill>
                            <a:srgbClr val="C00000"/>
                          </a:solidFill>
                        </a:rPr>
                        <a:t> BATH</a:t>
                      </a:r>
                    </a:p>
                  </a:txBody>
                  <a:tcPr/>
                </a:tc>
                <a:tc>
                  <a:txBody>
                    <a:bodyPr/>
                    <a:lstStyle/>
                    <a:p>
                      <a:r>
                        <a:rPr lang="en-GB" b="1" dirty="0">
                          <a:solidFill>
                            <a:schemeClr val="tx1"/>
                          </a:solidFill>
                        </a:rPr>
                        <a:t>25. MANCHESTER/NEWCASTLE</a:t>
                      </a:r>
                    </a:p>
                  </a:txBody>
                  <a:tcPr/>
                </a:tc>
                <a:extLst>
                  <a:ext uri="{0D108BD9-81ED-4DB2-BD59-A6C34878D82A}">
                    <a16:rowId xmlns:a16="http://schemas.microsoft.com/office/drawing/2014/main" xmlns="" val="10012"/>
                  </a:ext>
                </a:extLst>
              </a:tr>
              <a:tr h="360534">
                <a:tc>
                  <a:txBody>
                    <a:bodyPr/>
                    <a:lstStyle/>
                    <a:p>
                      <a:r>
                        <a:rPr lang="en-GB" b="1" dirty="0">
                          <a:solidFill>
                            <a:schemeClr val="tx1"/>
                          </a:solidFill>
                        </a:rPr>
                        <a:t>13. EXETER</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i="1" dirty="0"/>
                        <a:t>(The Complete University Guide 2016)</a:t>
                      </a:r>
                    </a:p>
                  </a:txBody>
                  <a:tcPr/>
                </a:tc>
                <a:extLst>
                  <a:ext uri="{0D108BD9-81ED-4DB2-BD59-A6C34878D82A}">
                    <a16:rowId xmlns:a16="http://schemas.microsoft.com/office/drawing/2014/main" xmlns="" val="10013"/>
                  </a:ext>
                </a:extLst>
              </a:tr>
            </a:tbl>
          </a:graphicData>
        </a:graphic>
      </p:graphicFrame>
    </p:spTree>
    <p:extLst>
      <p:ext uri="{BB962C8B-B14F-4D97-AF65-F5344CB8AC3E}">
        <p14:creationId xmlns:p14="http://schemas.microsoft.com/office/powerpoint/2010/main" val="2228702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92695"/>
            <a:ext cx="8568952" cy="792089"/>
          </a:xfrm>
        </p:spPr>
        <p:txBody>
          <a:bodyPr>
            <a:noAutofit/>
          </a:bodyPr>
          <a:lstStyle/>
          <a:p>
            <a:pPr algn="ctr"/>
            <a:r>
              <a:rPr lang="en-GB" sz="3200" b="1" dirty="0">
                <a:solidFill>
                  <a:srgbClr val="C00000"/>
                </a:solidFill>
              </a:rPr>
              <a:t>2016: TOP 25 IN </a:t>
            </a:r>
            <a:br>
              <a:rPr lang="en-GB" sz="3200" b="1" dirty="0">
                <a:solidFill>
                  <a:srgbClr val="C00000"/>
                </a:solidFill>
              </a:rPr>
            </a:br>
            <a:r>
              <a:rPr lang="en-GB" sz="3200" b="1" dirty="0">
                <a:solidFill>
                  <a:srgbClr val="C00000"/>
                </a:solidFill>
              </a:rPr>
              <a:t>THE GUARDIAN LEAGUE TABLE</a:t>
            </a:r>
          </a:p>
        </p:txBody>
      </p:sp>
      <p:graphicFrame>
        <p:nvGraphicFramePr>
          <p:cNvPr id="4" name="Content Placeholder 3"/>
          <p:cNvGraphicFramePr>
            <a:graphicFrameLocks noGrp="1"/>
          </p:cNvGraphicFramePr>
          <p:nvPr>
            <p:ph idx="1"/>
            <p:extLst/>
          </p:nvPr>
        </p:nvGraphicFramePr>
        <p:xfrm>
          <a:off x="493204" y="1556787"/>
          <a:ext cx="8229600" cy="5120640"/>
        </p:xfrm>
        <a:graphic>
          <a:graphicData uri="http://schemas.openxmlformats.org/drawingml/2006/table">
            <a:tbl>
              <a:tblPr firstRow="1" bandRow="1">
                <a:tableStyleId>{5C22544A-7EE6-4342-B048-85BDC9FD1C3A}</a:tableStyleId>
              </a:tblPr>
              <a:tblGrid>
                <a:gridCol w="3790764">
                  <a:extLst>
                    <a:ext uri="{9D8B030D-6E8A-4147-A177-3AD203B41FA5}">
                      <a16:colId xmlns:a16="http://schemas.microsoft.com/office/drawing/2014/main" xmlns="" val="20000"/>
                    </a:ext>
                  </a:extLst>
                </a:gridCol>
                <a:gridCol w="4438836">
                  <a:extLst>
                    <a:ext uri="{9D8B030D-6E8A-4147-A177-3AD203B41FA5}">
                      <a16:colId xmlns:a16="http://schemas.microsoft.com/office/drawing/2014/main" xmlns="" val="20001"/>
                    </a:ext>
                  </a:extLst>
                </a:gridCol>
              </a:tblGrid>
              <a:tr h="354897">
                <a:tc>
                  <a:txBody>
                    <a:bodyPr/>
                    <a:lstStyle/>
                    <a:p>
                      <a:endParaRPr lang="en-GB" dirty="0"/>
                    </a:p>
                  </a:txBody>
                  <a:tcPr/>
                </a:tc>
                <a:tc>
                  <a:txBody>
                    <a:bodyPr/>
                    <a:lstStyle/>
                    <a:p>
                      <a:endParaRPr lang="en-GB"/>
                    </a:p>
                  </a:txBody>
                  <a:tcPr/>
                </a:tc>
                <a:extLst>
                  <a:ext uri="{0D108BD9-81ED-4DB2-BD59-A6C34878D82A}">
                    <a16:rowId xmlns:a16="http://schemas.microsoft.com/office/drawing/2014/main" xmlns="" val="10000"/>
                  </a:ext>
                </a:extLst>
              </a:tr>
              <a:tr h="354897">
                <a:tc>
                  <a:txBody>
                    <a:bodyPr/>
                    <a:lstStyle/>
                    <a:p>
                      <a:pPr marL="342900" indent="-342900">
                        <a:buAutoNum type="arabicPeriod"/>
                      </a:pPr>
                      <a:r>
                        <a:rPr lang="en-GB" b="1" dirty="0">
                          <a:solidFill>
                            <a:schemeClr val="tx1"/>
                          </a:solidFill>
                        </a:rPr>
                        <a:t> CAMBRIDGE</a:t>
                      </a:r>
                    </a:p>
                  </a:txBody>
                  <a:tcPr/>
                </a:tc>
                <a:tc>
                  <a:txBody>
                    <a:bodyPr/>
                    <a:lstStyle/>
                    <a:p>
                      <a:pPr marL="342900" indent="-342900">
                        <a:buAutoNum type="arabicPeriod" startAt="14"/>
                      </a:pPr>
                      <a:r>
                        <a:rPr lang="en-GB" b="1" dirty="0">
                          <a:solidFill>
                            <a:schemeClr val="tx1"/>
                          </a:solidFill>
                        </a:rPr>
                        <a:t>  UCL</a:t>
                      </a:r>
                    </a:p>
                  </a:txBody>
                  <a:tcPr/>
                </a:tc>
                <a:extLst>
                  <a:ext uri="{0D108BD9-81ED-4DB2-BD59-A6C34878D82A}">
                    <a16:rowId xmlns:a16="http://schemas.microsoft.com/office/drawing/2014/main" xmlns="" val="10001"/>
                  </a:ext>
                </a:extLst>
              </a:tr>
              <a:tr h="354897">
                <a:tc>
                  <a:txBody>
                    <a:bodyPr/>
                    <a:lstStyle/>
                    <a:p>
                      <a:pPr marL="342900" indent="-342900">
                        <a:buFont typeface="+mj-lt"/>
                        <a:buAutoNum type="arabicPeriod" startAt="2"/>
                      </a:pPr>
                      <a:r>
                        <a:rPr lang="en-GB" b="1" dirty="0">
                          <a:solidFill>
                            <a:schemeClr val="tx1"/>
                          </a:solidFill>
                        </a:rPr>
                        <a:t> OXFORD</a:t>
                      </a:r>
                    </a:p>
                  </a:txBody>
                  <a:tcPr/>
                </a:tc>
                <a:tc>
                  <a:txBody>
                    <a:bodyPr/>
                    <a:lstStyle/>
                    <a:p>
                      <a:pPr marL="342900" indent="-342900">
                        <a:buAutoNum type="arabicPeriod" startAt="15"/>
                      </a:pPr>
                      <a:r>
                        <a:rPr lang="en-GB" b="1" dirty="0">
                          <a:solidFill>
                            <a:srgbClr val="C00000"/>
                          </a:solidFill>
                        </a:rPr>
                        <a:t>  COVENTRY</a:t>
                      </a:r>
                    </a:p>
                  </a:txBody>
                  <a:tcPr/>
                </a:tc>
                <a:extLst>
                  <a:ext uri="{0D108BD9-81ED-4DB2-BD59-A6C34878D82A}">
                    <a16:rowId xmlns:a16="http://schemas.microsoft.com/office/drawing/2014/main" xmlns="" val="10002"/>
                  </a:ext>
                </a:extLst>
              </a:tr>
              <a:tr h="354897">
                <a:tc>
                  <a:txBody>
                    <a:bodyPr/>
                    <a:lstStyle/>
                    <a:p>
                      <a:pPr marL="342900" marR="0" indent="-342900" algn="l" defTabSz="914400" rtl="0" eaLnBrk="1" fontAlgn="auto" latinLnBrk="0" hangingPunct="1">
                        <a:lnSpc>
                          <a:spcPct val="100000"/>
                        </a:lnSpc>
                        <a:spcBef>
                          <a:spcPts val="0"/>
                        </a:spcBef>
                        <a:spcAft>
                          <a:spcPts val="0"/>
                        </a:spcAft>
                        <a:buClrTx/>
                        <a:buSzTx/>
                        <a:buFontTx/>
                        <a:buAutoNum type="arabicPeriod" startAt="3"/>
                        <a:tabLst/>
                        <a:defRPr/>
                      </a:pPr>
                      <a:r>
                        <a:rPr lang="en-GB" b="1" dirty="0">
                          <a:solidFill>
                            <a:srgbClr val="C00000"/>
                          </a:solidFill>
                        </a:rPr>
                        <a:t> ST ANDREWS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16.  LEEDS</a:t>
                      </a:r>
                      <a:endParaRPr lang="en-GB" b="1" dirty="0">
                        <a:solidFill>
                          <a:srgbClr val="C00000"/>
                        </a:solidFill>
                      </a:endParaRPr>
                    </a:p>
                  </a:txBody>
                  <a:tcPr/>
                </a:tc>
                <a:extLst>
                  <a:ext uri="{0D108BD9-81ED-4DB2-BD59-A6C34878D82A}">
                    <a16:rowId xmlns:a16="http://schemas.microsoft.com/office/drawing/2014/main" xmlns="" val="10003"/>
                  </a:ext>
                </a:extLst>
              </a:tr>
              <a:tr h="354897">
                <a:tc>
                  <a:txBody>
                    <a:bodyPr/>
                    <a:lstStyle/>
                    <a:p>
                      <a:pPr marL="342900" marR="0" indent="-342900" algn="l" defTabSz="914400" rtl="0" eaLnBrk="1" fontAlgn="auto" latinLnBrk="0" hangingPunct="1">
                        <a:lnSpc>
                          <a:spcPct val="100000"/>
                        </a:lnSpc>
                        <a:spcBef>
                          <a:spcPts val="0"/>
                        </a:spcBef>
                        <a:spcAft>
                          <a:spcPts val="0"/>
                        </a:spcAft>
                        <a:buClrTx/>
                        <a:buSzTx/>
                        <a:buFontTx/>
                        <a:buAutoNum type="arabicPeriod" startAt="4"/>
                        <a:tabLst/>
                        <a:defRPr/>
                      </a:pPr>
                      <a:r>
                        <a:rPr lang="en-GB" b="1" dirty="0">
                          <a:solidFill>
                            <a:srgbClr val="C00000"/>
                          </a:solidFill>
                        </a:rPr>
                        <a:t> SURREY</a:t>
                      </a:r>
                      <a:endParaRPr lang="en-GB" b="1"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17.  SOUTHAMPTON</a:t>
                      </a:r>
                    </a:p>
                  </a:txBody>
                  <a:tcPr/>
                </a:tc>
                <a:extLst>
                  <a:ext uri="{0D108BD9-81ED-4DB2-BD59-A6C34878D82A}">
                    <a16:rowId xmlns:a16="http://schemas.microsoft.com/office/drawing/2014/main" xmlns="" val="10004"/>
                  </a:ext>
                </a:extLst>
              </a:tr>
              <a:tr h="354897">
                <a:tc>
                  <a:txBody>
                    <a:bodyPr/>
                    <a:lstStyle/>
                    <a:p>
                      <a:pPr marL="342900" marR="0" indent="-342900" algn="l" defTabSz="914400" rtl="0" eaLnBrk="1" fontAlgn="auto" latinLnBrk="0" hangingPunct="1">
                        <a:lnSpc>
                          <a:spcPct val="100000"/>
                        </a:lnSpc>
                        <a:spcBef>
                          <a:spcPts val="0"/>
                        </a:spcBef>
                        <a:spcAft>
                          <a:spcPts val="0"/>
                        </a:spcAft>
                        <a:buClrTx/>
                        <a:buSzTx/>
                        <a:buFontTx/>
                        <a:buAutoNum type="arabicPeriod" startAt="5"/>
                        <a:tabLst/>
                        <a:defRPr/>
                      </a:pPr>
                      <a:r>
                        <a:rPr lang="en-GB" b="1" dirty="0">
                          <a:solidFill>
                            <a:srgbClr val="C00000"/>
                          </a:solidFill>
                        </a:rPr>
                        <a:t> LOUGHBOROUGH</a:t>
                      </a:r>
                      <a:endParaRPr lang="en-GB" b="1"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solidFill>
                            <a:srgbClr val="C00000"/>
                          </a:solidFill>
                        </a:rPr>
                        <a:t>18.  CITY</a:t>
                      </a:r>
                    </a:p>
                  </a:txBody>
                  <a:tcPr/>
                </a:tc>
                <a:extLst>
                  <a:ext uri="{0D108BD9-81ED-4DB2-BD59-A6C34878D82A}">
                    <a16:rowId xmlns:a16="http://schemas.microsoft.com/office/drawing/2014/main" xmlns="" val="10005"/>
                  </a:ext>
                </a:extLst>
              </a:tr>
              <a:tr h="354897">
                <a:tc>
                  <a:txBody>
                    <a:bodyPr/>
                    <a:lstStyle/>
                    <a:p>
                      <a:pPr marL="342900" indent="-342900">
                        <a:buAutoNum type="arabicPeriod" startAt="6"/>
                      </a:pPr>
                      <a:r>
                        <a:rPr lang="en-GB" b="1" dirty="0">
                          <a:solidFill>
                            <a:schemeClr val="tx1"/>
                          </a:solidFill>
                        </a:rPr>
                        <a:t> DURHAM</a:t>
                      </a:r>
                    </a:p>
                  </a:txBody>
                  <a:tcPr/>
                </a:tc>
                <a:tc>
                  <a:txBody>
                    <a:bodyPr/>
                    <a:lstStyle/>
                    <a:p>
                      <a:r>
                        <a:rPr lang="en-GB" b="1" dirty="0">
                          <a:solidFill>
                            <a:schemeClr val="tx1"/>
                          </a:solidFill>
                        </a:rPr>
                        <a:t>19.  YORK</a:t>
                      </a:r>
                    </a:p>
                  </a:txBody>
                  <a:tcPr/>
                </a:tc>
                <a:extLst>
                  <a:ext uri="{0D108BD9-81ED-4DB2-BD59-A6C34878D82A}">
                    <a16:rowId xmlns:a16="http://schemas.microsoft.com/office/drawing/2014/main" xmlns="" val="10006"/>
                  </a:ext>
                </a:extLst>
              </a:tr>
              <a:tr h="354897">
                <a:tc>
                  <a: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startAt="7"/>
                        <a:tabLst/>
                        <a:defRPr/>
                      </a:pPr>
                      <a:r>
                        <a:rPr lang="en-GB" b="1" dirty="0">
                          <a:solidFill>
                            <a:schemeClr val="tx1"/>
                          </a:solidFill>
                        </a:rPr>
                        <a:t> IMPERIAL</a:t>
                      </a:r>
                    </a:p>
                  </a:txBody>
                  <a:tcPr/>
                </a:tc>
                <a:tc>
                  <a:txBody>
                    <a:bodyPr/>
                    <a:lstStyle/>
                    <a:p>
                      <a:r>
                        <a:rPr lang="en-GB" b="1" dirty="0">
                          <a:solidFill>
                            <a:srgbClr val="C00000"/>
                          </a:solidFill>
                        </a:rPr>
                        <a:t>20. SUSSEX</a:t>
                      </a:r>
                    </a:p>
                  </a:txBody>
                  <a:tcPr/>
                </a:tc>
                <a:extLst>
                  <a:ext uri="{0D108BD9-81ED-4DB2-BD59-A6C34878D82A}">
                    <a16:rowId xmlns:a16="http://schemas.microsoft.com/office/drawing/2014/main" xmlns="" val="10007"/>
                  </a:ext>
                </a:extLst>
              </a:tr>
              <a:tr h="354897">
                <a:tc>
                  <a:txBody>
                    <a:bodyPr/>
                    <a:lstStyle/>
                    <a:p>
                      <a:pPr marL="342900" indent="-342900">
                        <a:buAutoNum type="arabicPeriod" startAt="8"/>
                      </a:pPr>
                      <a:r>
                        <a:rPr lang="en-GB" b="1" dirty="0">
                          <a:solidFill>
                            <a:srgbClr val="C00000"/>
                          </a:solidFill>
                        </a:rPr>
                        <a:t> LANCASTER</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solidFill>
                            <a:srgbClr val="C00000"/>
                          </a:solidFill>
                        </a:rPr>
                        <a:t>21.  FALMOUTH</a:t>
                      </a:r>
                    </a:p>
                  </a:txBody>
                  <a:tcPr/>
                </a:tc>
                <a:extLst>
                  <a:ext uri="{0D108BD9-81ED-4DB2-BD59-A6C34878D82A}">
                    <a16:rowId xmlns:a16="http://schemas.microsoft.com/office/drawing/2014/main" xmlns="" val="10008"/>
                  </a:ext>
                </a:extLst>
              </a:tr>
              <a:tr h="354897">
                <a:tc>
                  <a:txBody>
                    <a:bodyPr/>
                    <a:lstStyle/>
                    <a:p>
                      <a:pPr marL="342900" marR="0" indent="-342900" algn="l" defTabSz="914400" rtl="0" eaLnBrk="1" fontAlgn="auto" latinLnBrk="0" hangingPunct="1">
                        <a:lnSpc>
                          <a:spcPct val="100000"/>
                        </a:lnSpc>
                        <a:spcBef>
                          <a:spcPts val="0"/>
                        </a:spcBef>
                        <a:spcAft>
                          <a:spcPts val="0"/>
                        </a:spcAft>
                        <a:buClrTx/>
                        <a:buSzTx/>
                        <a:buFontTx/>
                        <a:buAutoNum type="arabicPeriod" startAt="9"/>
                        <a:tabLst/>
                        <a:defRPr/>
                      </a:pPr>
                      <a:r>
                        <a:rPr lang="en-GB" b="1" dirty="0">
                          <a:solidFill>
                            <a:schemeClr val="tx1"/>
                          </a:solidFill>
                        </a:rPr>
                        <a:t> WARWICK</a:t>
                      </a:r>
                    </a:p>
                  </a:txBody>
                  <a:tcPr/>
                </a:tc>
                <a:tc>
                  <a:txBody>
                    <a:bodyPr/>
                    <a:lstStyle/>
                    <a:p>
                      <a:r>
                        <a:rPr lang="en-GB" b="1" dirty="0">
                          <a:solidFill>
                            <a:schemeClr val="tx1"/>
                          </a:solidFill>
                        </a:rPr>
                        <a:t>22. EDINBURGH</a:t>
                      </a:r>
                    </a:p>
                  </a:txBody>
                  <a:tcPr/>
                </a:tc>
                <a:extLst>
                  <a:ext uri="{0D108BD9-81ED-4DB2-BD59-A6C34878D82A}">
                    <a16:rowId xmlns:a16="http://schemas.microsoft.com/office/drawing/2014/main" xmlns="" val="10009"/>
                  </a:ext>
                </a:extLst>
              </a:tr>
              <a:tr h="354897">
                <a:tc>
                  <a:txBody>
                    <a:bodyPr/>
                    <a:lstStyle/>
                    <a:p>
                      <a:pPr marL="342900" marR="0" indent="-342900" algn="l" defTabSz="914400" rtl="0" eaLnBrk="1" fontAlgn="auto" latinLnBrk="0" hangingPunct="1">
                        <a:lnSpc>
                          <a:spcPct val="100000"/>
                        </a:lnSpc>
                        <a:spcBef>
                          <a:spcPts val="0"/>
                        </a:spcBef>
                        <a:spcAft>
                          <a:spcPts val="0"/>
                        </a:spcAft>
                        <a:buClrTx/>
                        <a:buSzTx/>
                        <a:buFontTx/>
                        <a:buAutoNum type="arabicPeriod" startAt="10"/>
                        <a:tabLst/>
                        <a:defRPr/>
                      </a:pPr>
                      <a:r>
                        <a:rPr lang="en-GB" b="1" dirty="0">
                          <a:solidFill>
                            <a:srgbClr val="C00000"/>
                          </a:solidFill>
                        </a:rPr>
                        <a:t> BATH</a:t>
                      </a:r>
                    </a:p>
                  </a:txBody>
                  <a:tcPr/>
                </a:tc>
                <a:tc>
                  <a:txBody>
                    <a:bodyPr/>
                    <a:lstStyle/>
                    <a:p>
                      <a:r>
                        <a:rPr lang="en-GB" b="1" dirty="0">
                          <a:solidFill>
                            <a:srgbClr val="C00000"/>
                          </a:solidFill>
                        </a:rPr>
                        <a:t>23.  KENT</a:t>
                      </a:r>
                    </a:p>
                  </a:txBody>
                  <a:tcPr/>
                </a:tc>
                <a:extLst>
                  <a:ext uri="{0D108BD9-81ED-4DB2-BD59-A6C34878D82A}">
                    <a16:rowId xmlns:a16="http://schemas.microsoft.com/office/drawing/2014/main" xmlns="" val="10010"/>
                  </a:ext>
                </a:extLst>
              </a:tr>
              <a:tr h="354897">
                <a:tc>
                  <a:txBody>
                    <a:bodyPr/>
                    <a:lstStyle/>
                    <a:p>
                      <a:pPr marL="342900" marR="0" indent="-342900" algn="l" defTabSz="914400" rtl="0" eaLnBrk="1" fontAlgn="auto" latinLnBrk="0" hangingPunct="1">
                        <a:lnSpc>
                          <a:spcPct val="100000"/>
                        </a:lnSpc>
                        <a:spcBef>
                          <a:spcPts val="0"/>
                        </a:spcBef>
                        <a:spcAft>
                          <a:spcPts val="0"/>
                        </a:spcAft>
                        <a:buClrTx/>
                        <a:buSzTx/>
                        <a:buFontTx/>
                        <a:buAutoNum type="arabicPeriod" startAt="11"/>
                        <a:tabLst/>
                        <a:defRPr/>
                      </a:pPr>
                      <a:r>
                        <a:rPr lang="en-GB" b="1" dirty="0">
                          <a:solidFill>
                            <a:schemeClr val="tx1"/>
                          </a:solidFill>
                        </a:rPr>
                        <a:t> EXETER</a:t>
                      </a:r>
                    </a:p>
                  </a:txBody>
                  <a:tcPr/>
                </a:tc>
                <a:tc>
                  <a:txBody>
                    <a:bodyPr/>
                    <a:lstStyle/>
                    <a:p>
                      <a:r>
                        <a:rPr lang="en-GB" b="1" dirty="0">
                          <a:solidFill>
                            <a:srgbClr val="C00000"/>
                          </a:solidFill>
                        </a:rPr>
                        <a:t>24. EAST ANGLIA</a:t>
                      </a:r>
                    </a:p>
                  </a:txBody>
                  <a:tcPr/>
                </a:tc>
                <a:extLst>
                  <a:ext uri="{0D108BD9-81ED-4DB2-BD59-A6C34878D82A}">
                    <a16:rowId xmlns:a16="http://schemas.microsoft.com/office/drawing/2014/main" xmlns="" val="10011"/>
                  </a:ext>
                </a:extLst>
              </a:tr>
              <a:tr h="354897">
                <a:tc>
                  <a:txBody>
                    <a:bodyPr/>
                    <a:lstStyle/>
                    <a:p>
                      <a:pPr marL="342900" indent="-342900">
                        <a:buAutoNum type="arabicPeriod" startAt="12"/>
                      </a:pPr>
                      <a:r>
                        <a:rPr lang="en-GB" b="1" dirty="0">
                          <a:solidFill>
                            <a:schemeClr val="tx1"/>
                          </a:solidFill>
                        </a:rPr>
                        <a:t> LSE</a:t>
                      </a:r>
                    </a:p>
                  </a:txBody>
                  <a:tcPr/>
                </a:tc>
                <a:tc>
                  <a:txBody>
                    <a:bodyPr/>
                    <a:lstStyle/>
                    <a:p>
                      <a:r>
                        <a:rPr lang="en-GB" b="1" dirty="0">
                          <a:solidFill>
                            <a:schemeClr val="tx1"/>
                          </a:solidFill>
                        </a:rPr>
                        <a:t>25. NOTTINGHAM</a:t>
                      </a:r>
                    </a:p>
                  </a:txBody>
                  <a:tcPr/>
                </a:tc>
                <a:extLst>
                  <a:ext uri="{0D108BD9-81ED-4DB2-BD59-A6C34878D82A}">
                    <a16:rowId xmlns:a16="http://schemas.microsoft.com/office/drawing/2014/main" xmlns="" val="10012"/>
                  </a:ext>
                </a:extLst>
              </a:tr>
              <a:tr h="354897">
                <a:tc>
                  <a:txBody>
                    <a:bodyPr/>
                    <a:lstStyle/>
                    <a:p>
                      <a:r>
                        <a:rPr lang="en-GB" b="1" dirty="0">
                          <a:solidFill>
                            <a:schemeClr val="tx1"/>
                          </a:solidFill>
                        </a:rPr>
                        <a:t>13. BIRMINGHAM</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i="1" dirty="0"/>
                        <a:t>(The Guardian 2016 rankings)</a:t>
                      </a:r>
                    </a:p>
                  </a:txBody>
                  <a:tcPr/>
                </a:tc>
                <a:extLst>
                  <a:ext uri="{0D108BD9-81ED-4DB2-BD59-A6C34878D82A}">
                    <a16:rowId xmlns:a16="http://schemas.microsoft.com/office/drawing/2014/main" xmlns="" val="10013"/>
                  </a:ext>
                </a:extLst>
              </a:tr>
            </a:tbl>
          </a:graphicData>
        </a:graphic>
      </p:graphicFrame>
    </p:spTree>
    <p:extLst>
      <p:ext uri="{BB962C8B-B14F-4D97-AF65-F5344CB8AC3E}">
        <p14:creationId xmlns:p14="http://schemas.microsoft.com/office/powerpoint/2010/main" val="42573989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48679"/>
            <a:ext cx="8568952" cy="1008113"/>
          </a:xfrm>
        </p:spPr>
        <p:txBody>
          <a:bodyPr>
            <a:noAutofit/>
          </a:bodyPr>
          <a:lstStyle/>
          <a:p>
            <a:pPr algn="ctr"/>
            <a:r>
              <a:rPr lang="en-GB" sz="3200" b="1" dirty="0">
                <a:solidFill>
                  <a:srgbClr val="C00000"/>
                </a:solidFill>
              </a:rPr>
              <a:t>2016: UNIS WITH </a:t>
            </a:r>
            <a:br>
              <a:rPr lang="en-GB" sz="3200" b="1" dirty="0">
                <a:solidFill>
                  <a:srgbClr val="C00000"/>
                </a:solidFill>
              </a:rPr>
            </a:br>
            <a:r>
              <a:rPr lang="en-GB" sz="3200" b="1" dirty="0">
                <a:solidFill>
                  <a:srgbClr val="C00000"/>
                </a:solidFill>
              </a:rPr>
              <a:t>HIGHEST STUDENT SATISFACTION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83655439"/>
              </p:ext>
            </p:extLst>
          </p:nvPr>
        </p:nvGraphicFramePr>
        <p:xfrm>
          <a:off x="493204" y="1556792"/>
          <a:ext cx="8229600" cy="5120640"/>
        </p:xfrm>
        <a:graphic>
          <a:graphicData uri="http://schemas.openxmlformats.org/drawingml/2006/table">
            <a:tbl>
              <a:tblPr firstRow="1" bandRow="1">
                <a:tableStyleId>{5C22544A-7EE6-4342-B048-85BDC9FD1C3A}</a:tableStyleId>
              </a:tblPr>
              <a:tblGrid>
                <a:gridCol w="3790764">
                  <a:extLst>
                    <a:ext uri="{9D8B030D-6E8A-4147-A177-3AD203B41FA5}">
                      <a16:colId xmlns:a16="http://schemas.microsoft.com/office/drawing/2014/main" xmlns="" val="20000"/>
                    </a:ext>
                  </a:extLst>
                </a:gridCol>
                <a:gridCol w="4438836">
                  <a:extLst>
                    <a:ext uri="{9D8B030D-6E8A-4147-A177-3AD203B41FA5}">
                      <a16:colId xmlns:a16="http://schemas.microsoft.com/office/drawing/2014/main" xmlns="" val="20001"/>
                    </a:ext>
                  </a:extLst>
                </a:gridCol>
              </a:tblGrid>
              <a:tr h="288033">
                <a:tc>
                  <a:txBody>
                    <a:bodyPr/>
                    <a:lstStyle/>
                    <a:p>
                      <a:r>
                        <a:rPr lang="en-GB" sz="1200" dirty="0"/>
                        <a:t>NON-RUSSELL GROUP UNIS IN RED </a:t>
                      </a:r>
                    </a:p>
                  </a:txBody>
                  <a:tcPr/>
                </a:tc>
                <a:tc>
                  <a:txBody>
                    <a:bodyPr/>
                    <a:lstStyle/>
                    <a:p>
                      <a:endParaRPr lang="en-GB"/>
                    </a:p>
                  </a:txBody>
                  <a:tcPr/>
                </a:tc>
                <a:extLst>
                  <a:ext uri="{0D108BD9-81ED-4DB2-BD59-A6C34878D82A}">
                    <a16:rowId xmlns:a16="http://schemas.microsoft.com/office/drawing/2014/main" xmlns="" val="10000"/>
                  </a:ext>
                </a:extLst>
              </a:tr>
              <a:tr h="365184">
                <a:tc>
                  <a:txBody>
                    <a:bodyPr/>
                    <a:lstStyle/>
                    <a:p>
                      <a:pPr marL="342900" marR="0" indent="-342900" algn="l" defTabSz="914400" rtl="0" eaLnBrk="1" fontAlgn="auto" latinLnBrk="0" hangingPunct="1">
                        <a:lnSpc>
                          <a:spcPct val="100000"/>
                        </a:lnSpc>
                        <a:spcBef>
                          <a:spcPts val="0"/>
                        </a:spcBef>
                        <a:spcAft>
                          <a:spcPts val="0"/>
                        </a:spcAft>
                        <a:buClrTx/>
                        <a:buSzTx/>
                        <a:buFontTx/>
                        <a:buAutoNum type="arabicPeriod"/>
                        <a:tabLst/>
                        <a:defRPr/>
                      </a:pPr>
                      <a:r>
                        <a:rPr lang="en-GB" b="1" dirty="0">
                          <a:solidFill>
                            <a:srgbClr val="C00000"/>
                          </a:solidFill>
                        </a:rPr>
                        <a:t>  LOUGHBOROUGH</a:t>
                      </a:r>
                    </a:p>
                  </a:txBody>
                  <a:tcPr/>
                </a:tc>
                <a:tc>
                  <a:txBody>
                    <a:bodyPr/>
                    <a:lstStyle/>
                    <a:p>
                      <a:pPr marL="0" indent="0">
                        <a:buNone/>
                      </a:pPr>
                      <a:r>
                        <a:rPr lang="en-GB" b="1" dirty="0">
                          <a:solidFill>
                            <a:srgbClr val="C00000"/>
                          </a:solidFill>
                        </a:rPr>
                        <a:t>14=  ST ANDREWS </a:t>
                      </a:r>
                    </a:p>
                  </a:txBody>
                  <a:tcPr/>
                </a:tc>
                <a:extLst>
                  <a:ext uri="{0D108BD9-81ED-4DB2-BD59-A6C34878D82A}">
                    <a16:rowId xmlns:a16="http://schemas.microsoft.com/office/drawing/2014/main" xmlns="" val="10001"/>
                  </a:ext>
                </a:extLst>
              </a:tr>
              <a:tr h="365184">
                <a:tc>
                  <a:txBody>
                    <a:bodyPr/>
                    <a:lstStyle/>
                    <a:p>
                      <a:pPr marL="342900" indent="-342900">
                        <a:buFont typeface="+mj-lt"/>
                        <a:buAutoNum type="arabicPeriod" startAt="2"/>
                      </a:pPr>
                      <a:r>
                        <a:rPr lang="en-GB" b="1" dirty="0">
                          <a:solidFill>
                            <a:srgbClr val="C00000"/>
                          </a:solidFill>
                        </a:rPr>
                        <a:t>  HARPER ADAMS</a:t>
                      </a:r>
                    </a:p>
                  </a:txBody>
                  <a:tcPr/>
                </a:tc>
                <a:tc>
                  <a:txBody>
                    <a:bodyPr/>
                    <a:lstStyle/>
                    <a:p>
                      <a:pPr marL="0" indent="0">
                        <a:buNone/>
                      </a:pPr>
                      <a:r>
                        <a:rPr lang="en-GB" b="1" dirty="0">
                          <a:solidFill>
                            <a:srgbClr val="C00000"/>
                          </a:solidFill>
                        </a:rPr>
                        <a:t>14=  BANGOR</a:t>
                      </a:r>
                    </a:p>
                  </a:txBody>
                  <a:tcPr/>
                </a:tc>
                <a:extLst>
                  <a:ext uri="{0D108BD9-81ED-4DB2-BD59-A6C34878D82A}">
                    <a16:rowId xmlns:a16="http://schemas.microsoft.com/office/drawing/2014/main" xmlns="" val="10002"/>
                  </a:ext>
                </a:extLst>
              </a:tr>
              <a:tr h="365184">
                <a:tc>
                  <a:txBody>
                    <a:bodyPr/>
                    <a:lstStyle/>
                    <a:p>
                      <a:pPr marL="342900" indent="-342900">
                        <a:buAutoNum type="arabicPeriod" startAt="3"/>
                      </a:pPr>
                      <a:r>
                        <a:rPr lang="en-GB" b="1" dirty="0"/>
                        <a:t>  SHEFFIELD</a:t>
                      </a:r>
                    </a:p>
                  </a:txBody>
                  <a:tcPr/>
                </a:tc>
                <a:tc>
                  <a:txBody>
                    <a:bodyPr/>
                    <a:lstStyle/>
                    <a:p>
                      <a:r>
                        <a:rPr lang="en-GB" b="1" dirty="0">
                          <a:solidFill>
                            <a:srgbClr val="C00000"/>
                          </a:solidFill>
                        </a:rPr>
                        <a:t>14=  </a:t>
                      </a:r>
                      <a:r>
                        <a:rPr lang="en-GB" b="1" dirty="0"/>
                        <a:t>EXETER</a:t>
                      </a:r>
                      <a:endParaRPr lang="en-GB" b="1" dirty="0">
                        <a:solidFill>
                          <a:srgbClr val="C00000"/>
                        </a:solidFill>
                      </a:endParaRPr>
                    </a:p>
                  </a:txBody>
                  <a:tcPr/>
                </a:tc>
                <a:extLst>
                  <a:ext uri="{0D108BD9-81ED-4DB2-BD59-A6C34878D82A}">
                    <a16:rowId xmlns:a16="http://schemas.microsoft.com/office/drawing/2014/main" xmlns="" val="10003"/>
                  </a:ext>
                </a:extLst>
              </a:tr>
              <a:tr h="365184">
                <a:tc>
                  <a:txBody>
                    <a:bodyPr/>
                    <a:lstStyle/>
                    <a:p>
                      <a:pPr marL="342900" marR="0" indent="-342900" algn="l" defTabSz="914400" rtl="0" eaLnBrk="1" fontAlgn="auto" latinLnBrk="0" hangingPunct="1">
                        <a:lnSpc>
                          <a:spcPct val="100000"/>
                        </a:lnSpc>
                        <a:spcBef>
                          <a:spcPts val="0"/>
                        </a:spcBef>
                        <a:spcAft>
                          <a:spcPts val="0"/>
                        </a:spcAft>
                        <a:buClrTx/>
                        <a:buSzTx/>
                        <a:buFontTx/>
                        <a:buAutoNum type="arabicPeriod" startAt="4"/>
                        <a:tabLst/>
                        <a:defRPr/>
                      </a:pPr>
                      <a:r>
                        <a:rPr lang="en-GB" b="1" dirty="0"/>
                        <a:t>  OXFORD</a:t>
                      </a:r>
                    </a:p>
                  </a:txBody>
                  <a:tcPr/>
                </a:tc>
                <a:tc>
                  <a:txBody>
                    <a:bodyPr/>
                    <a:lstStyle/>
                    <a:p>
                      <a:r>
                        <a:rPr lang="en-GB" b="1" dirty="0">
                          <a:solidFill>
                            <a:srgbClr val="C00000"/>
                          </a:solidFill>
                        </a:rPr>
                        <a:t>17.    NOTTINGHAM TRENT</a:t>
                      </a:r>
                    </a:p>
                  </a:txBody>
                  <a:tcPr/>
                </a:tc>
                <a:extLst>
                  <a:ext uri="{0D108BD9-81ED-4DB2-BD59-A6C34878D82A}">
                    <a16:rowId xmlns:a16="http://schemas.microsoft.com/office/drawing/2014/main" xmlns="" val="10004"/>
                  </a:ext>
                </a:extLst>
              </a:tr>
              <a:tr h="365184">
                <a:tc>
                  <a:txBody>
                    <a:bodyPr/>
                    <a:lstStyle/>
                    <a:p>
                      <a:pPr marL="342900" indent="-342900">
                        <a:buAutoNum type="arabicPeriod" startAt="5"/>
                      </a:pPr>
                      <a:r>
                        <a:rPr lang="en-GB" b="1" dirty="0">
                          <a:solidFill>
                            <a:srgbClr val="C00000"/>
                          </a:solidFill>
                        </a:rPr>
                        <a:t>  BATH</a:t>
                      </a:r>
                    </a:p>
                  </a:txBody>
                  <a:tcPr/>
                </a:tc>
                <a:tc>
                  <a:txBody>
                    <a:bodyPr/>
                    <a:lstStyle/>
                    <a:p>
                      <a:r>
                        <a:rPr lang="en-GB" b="1" dirty="0">
                          <a:solidFill>
                            <a:srgbClr val="C00000"/>
                          </a:solidFill>
                        </a:rPr>
                        <a:t>18=  NORTHUMBRIA</a:t>
                      </a:r>
                    </a:p>
                  </a:txBody>
                  <a:tcPr/>
                </a:tc>
                <a:extLst>
                  <a:ext uri="{0D108BD9-81ED-4DB2-BD59-A6C34878D82A}">
                    <a16:rowId xmlns:a16="http://schemas.microsoft.com/office/drawing/2014/main" xmlns="" val="10005"/>
                  </a:ext>
                </a:extLst>
              </a:tr>
              <a:tr h="365184">
                <a:tc>
                  <a:txBody>
                    <a:bodyPr/>
                    <a:lstStyle/>
                    <a:p>
                      <a:pPr marL="342900" indent="-342900">
                        <a:buAutoNum type="arabicPeriod" startAt="6"/>
                      </a:pPr>
                      <a:r>
                        <a:rPr lang="en-GB" b="1" dirty="0">
                          <a:solidFill>
                            <a:schemeClr val="tx1"/>
                          </a:solidFill>
                        </a:rPr>
                        <a:t>  LEEDS</a:t>
                      </a:r>
                    </a:p>
                  </a:txBody>
                  <a:tcPr/>
                </a:tc>
                <a:tc>
                  <a:txBody>
                    <a:bodyPr/>
                    <a:lstStyle/>
                    <a:p>
                      <a:r>
                        <a:rPr lang="en-GB" b="1" dirty="0"/>
                        <a:t>18=  NOTTINGHAM</a:t>
                      </a:r>
                    </a:p>
                  </a:txBody>
                  <a:tcPr/>
                </a:tc>
                <a:extLst>
                  <a:ext uri="{0D108BD9-81ED-4DB2-BD59-A6C34878D82A}">
                    <a16:rowId xmlns:a16="http://schemas.microsoft.com/office/drawing/2014/main" xmlns="" val="10006"/>
                  </a:ext>
                </a:extLst>
              </a:tr>
              <a:tr h="365184">
                <a:tc>
                  <a:txBody>
                    <a:bodyPr/>
                    <a:lstStyle/>
                    <a:p>
                      <a:pPr marL="0" indent="0">
                        <a:buNone/>
                      </a:pPr>
                      <a:r>
                        <a:rPr lang="en-GB" b="1" dirty="0">
                          <a:solidFill>
                            <a:srgbClr val="C00000"/>
                          </a:solidFill>
                        </a:rPr>
                        <a:t>7=   EAST ANGLIA</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solidFill>
                            <a:srgbClr val="C00000"/>
                          </a:solidFill>
                        </a:rPr>
                        <a:t>20.   READING</a:t>
                      </a:r>
                      <a:endParaRPr lang="en-GB" b="1" dirty="0"/>
                    </a:p>
                  </a:txBody>
                  <a:tcPr/>
                </a:tc>
                <a:extLst>
                  <a:ext uri="{0D108BD9-81ED-4DB2-BD59-A6C34878D82A}">
                    <a16:rowId xmlns:a16="http://schemas.microsoft.com/office/drawing/2014/main" xmlns="" val="10007"/>
                  </a:ext>
                </a:extLst>
              </a:tr>
              <a:tr h="365184">
                <a:tc>
                  <a:txBody>
                    <a:bodyPr/>
                    <a:lstStyle/>
                    <a:p>
                      <a:pPr marL="0" indent="0">
                        <a:buFontTx/>
                        <a:buNone/>
                      </a:pPr>
                      <a:r>
                        <a:rPr lang="en-GB" b="1" dirty="0"/>
                        <a:t>7=   NEWCASTLE</a:t>
                      </a:r>
                    </a:p>
                  </a:txBody>
                  <a:tcPr/>
                </a:tc>
                <a:tc>
                  <a:txBody>
                    <a:bodyPr/>
                    <a:lstStyle/>
                    <a:p>
                      <a:pPr marL="342900" indent="-342900">
                        <a:buAutoNum type="arabicPeriod" startAt="21"/>
                      </a:pPr>
                      <a:r>
                        <a:rPr lang="en-GB" b="1" dirty="0">
                          <a:solidFill>
                            <a:srgbClr val="C00000"/>
                          </a:solidFill>
                        </a:rPr>
                        <a:t>   DUNDEE</a:t>
                      </a:r>
                    </a:p>
                  </a:txBody>
                  <a:tcPr/>
                </a:tc>
                <a:extLst>
                  <a:ext uri="{0D108BD9-81ED-4DB2-BD59-A6C34878D82A}">
                    <a16:rowId xmlns:a16="http://schemas.microsoft.com/office/drawing/2014/main" xmlns="" val="10008"/>
                  </a:ext>
                </a:extLst>
              </a:tr>
              <a:tr h="365184">
                <a:tc>
                  <a:txBody>
                    <a:bodyPr/>
                    <a:lstStyle/>
                    <a:p>
                      <a:pPr marL="342900" indent="-342900">
                        <a:buAutoNum type="arabicPeriod" startAt="9"/>
                      </a:pPr>
                      <a:r>
                        <a:rPr lang="en-GB" b="1" dirty="0"/>
                        <a:t>  CAMBRIDGE</a:t>
                      </a:r>
                    </a:p>
                  </a:txBody>
                  <a:tcPr/>
                </a:tc>
                <a:tc>
                  <a:txBody>
                    <a:bodyPr/>
                    <a:lstStyle/>
                    <a:p>
                      <a:pPr marL="342900" indent="-342900">
                        <a:buAutoNum type="arabicPeriod" startAt="22"/>
                      </a:pPr>
                      <a:r>
                        <a:rPr lang="en-GB" b="1" dirty="0">
                          <a:solidFill>
                            <a:schemeClr val="tx1"/>
                          </a:solidFill>
                        </a:rPr>
                        <a:t>   BIRMINGHAM</a:t>
                      </a:r>
                    </a:p>
                  </a:txBody>
                  <a:tcPr/>
                </a:tc>
                <a:extLst>
                  <a:ext uri="{0D108BD9-81ED-4DB2-BD59-A6C34878D82A}">
                    <a16:rowId xmlns:a16="http://schemas.microsoft.com/office/drawing/2014/main" xmlns="" val="10009"/>
                  </a:ext>
                </a:extLst>
              </a:tr>
              <a:tr h="365184">
                <a:tc>
                  <a:txBody>
                    <a:bodyPr/>
                    <a:lstStyle/>
                    <a:p>
                      <a:pPr marL="0" indent="0">
                        <a:buFontTx/>
                        <a:buNone/>
                      </a:pPr>
                      <a:r>
                        <a:rPr lang="en-GB" b="1" dirty="0">
                          <a:solidFill>
                            <a:srgbClr val="C00000"/>
                          </a:solidFill>
                        </a:rPr>
                        <a:t>10.  KEELE</a:t>
                      </a:r>
                      <a:endParaRPr lang="en-GB" b="1" dirty="0"/>
                    </a:p>
                  </a:txBody>
                  <a:tcPr/>
                </a:tc>
                <a:tc>
                  <a:txBody>
                    <a:bodyPr/>
                    <a:lstStyle/>
                    <a:p>
                      <a:r>
                        <a:rPr lang="en-GB" b="1" dirty="0">
                          <a:solidFill>
                            <a:srgbClr val="C00000"/>
                          </a:solidFill>
                        </a:rPr>
                        <a:t>23=  EDGE HILL</a:t>
                      </a:r>
                    </a:p>
                  </a:txBody>
                  <a:tcPr/>
                </a:tc>
                <a:extLst>
                  <a:ext uri="{0D108BD9-81ED-4DB2-BD59-A6C34878D82A}">
                    <a16:rowId xmlns:a16="http://schemas.microsoft.com/office/drawing/2014/main" xmlns="" val="10010"/>
                  </a:ext>
                </a:extLst>
              </a:tr>
              <a:tr h="365184">
                <a:tc>
                  <a:txBody>
                    <a:bodyPr/>
                    <a:lstStyle/>
                    <a:p>
                      <a:pPr marL="342900" indent="-342900">
                        <a:buAutoNum type="arabicPeriod" startAt="11"/>
                      </a:pPr>
                      <a:r>
                        <a:rPr lang="en-GB" b="1" dirty="0">
                          <a:solidFill>
                            <a:srgbClr val="C00000"/>
                          </a:solidFill>
                        </a:rPr>
                        <a:t>  FALMOUTH</a:t>
                      </a:r>
                    </a:p>
                  </a:txBody>
                  <a:tcPr/>
                </a:tc>
                <a:tc>
                  <a:txBody>
                    <a:bodyPr/>
                    <a:lstStyle/>
                    <a:p>
                      <a:r>
                        <a:rPr lang="en-GB" b="1" dirty="0"/>
                        <a:t>23=  YORK</a:t>
                      </a:r>
                    </a:p>
                  </a:txBody>
                  <a:tcPr/>
                </a:tc>
                <a:extLst>
                  <a:ext uri="{0D108BD9-81ED-4DB2-BD59-A6C34878D82A}">
                    <a16:rowId xmlns:a16="http://schemas.microsoft.com/office/drawing/2014/main" xmlns="" val="10011"/>
                  </a:ext>
                </a:extLst>
              </a:tr>
              <a:tr h="365184">
                <a:tc>
                  <a:txBody>
                    <a:bodyPr/>
                    <a:lstStyle/>
                    <a:p>
                      <a:pPr marL="0" indent="0">
                        <a:buNone/>
                      </a:pPr>
                      <a:r>
                        <a:rPr lang="en-GB" b="1" dirty="0">
                          <a:solidFill>
                            <a:schemeClr val="tx1"/>
                          </a:solidFill>
                        </a:rPr>
                        <a:t>12= QUEEN’S BELFAST</a:t>
                      </a:r>
                    </a:p>
                  </a:txBody>
                  <a:tcPr/>
                </a:tc>
                <a:tc>
                  <a:txBody>
                    <a:bodyPr/>
                    <a:lstStyle/>
                    <a:p>
                      <a:pPr marL="342900" indent="-342900">
                        <a:buAutoNum type="arabicPeriod" startAt="25"/>
                      </a:pPr>
                      <a:r>
                        <a:rPr lang="en-GB" b="1" dirty="0">
                          <a:solidFill>
                            <a:srgbClr val="C00000"/>
                          </a:solidFill>
                        </a:rPr>
                        <a:t>    CHICHESTER</a:t>
                      </a:r>
                    </a:p>
                  </a:txBody>
                  <a:tcPr/>
                </a:tc>
                <a:extLst>
                  <a:ext uri="{0D108BD9-81ED-4DB2-BD59-A6C34878D82A}">
                    <a16:rowId xmlns:a16="http://schemas.microsoft.com/office/drawing/2014/main" xmlns="" val="10012"/>
                  </a:ext>
                </a:extLst>
              </a:tr>
              <a:tr h="365184">
                <a:tc>
                  <a:txBody>
                    <a:bodyPr/>
                    <a:lstStyle/>
                    <a:p>
                      <a:r>
                        <a:rPr lang="en-GB" b="1" dirty="0"/>
                        <a:t>12=  CARDIFF</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i="1" dirty="0"/>
                        <a:t>(TIMES HIGHER EDUCATION 2016)</a:t>
                      </a:r>
                    </a:p>
                  </a:txBody>
                  <a:tcPr/>
                </a:tc>
                <a:extLst>
                  <a:ext uri="{0D108BD9-81ED-4DB2-BD59-A6C34878D82A}">
                    <a16:rowId xmlns:a16="http://schemas.microsoft.com/office/drawing/2014/main" xmlns="" val="10013"/>
                  </a:ext>
                </a:extLst>
              </a:tr>
            </a:tbl>
          </a:graphicData>
        </a:graphic>
      </p:graphicFrame>
    </p:spTree>
    <p:extLst>
      <p:ext uri="{BB962C8B-B14F-4D97-AF65-F5344CB8AC3E}">
        <p14:creationId xmlns:p14="http://schemas.microsoft.com/office/powerpoint/2010/main" val="40980361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548679"/>
            <a:ext cx="8928992" cy="1008113"/>
          </a:xfrm>
        </p:spPr>
        <p:txBody>
          <a:bodyPr>
            <a:noAutofit/>
          </a:bodyPr>
          <a:lstStyle/>
          <a:p>
            <a:pPr algn="ctr"/>
            <a:r>
              <a:rPr lang="en-GB" sz="3200" b="1" dirty="0">
                <a:solidFill>
                  <a:srgbClr val="C00000"/>
                </a:solidFill>
              </a:rPr>
              <a:t>2016: TIMES HIGHER EDUCATION MOCK TABLE</a:t>
            </a:r>
            <a:br>
              <a:rPr lang="en-GB" sz="3200" b="1" dirty="0">
                <a:solidFill>
                  <a:srgbClr val="C00000"/>
                </a:solidFill>
              </a:rPr>
            </a:br>
            <a:r>
              <a:rPr lang="en-GB" sz="1600" b="1" dirty="0">
                <a:solidFill>
                  <a:srgbClr val="C00000"/>
                </a:solidFill>
              </a:rPr>
              <a:t>BASED ON TEACHING EXCELLENCE, EMPLOYMENT, RETENTION, STUDENT SATISFACTION  </a:t>
            </a:r>
          </a:p>
        </p:txBody>
      </p:sp>
      <p:graphicFrame>
        <p:nvGraphicFramePr>
          <p:cNvPr id="4" name="Content Placeholder 3"/>
          <p:cNvGraphicFramePr>
            <a:graphicFrameLocks noGrp="1"/>
          </p:cNvGraphicFramePr>
          <p:nvPr>
            <p:ph idx="1"/>
            <p:extLst/>
          </p:nvPr>
        </p:nvGraphicFramePr>
        <p:xfrm>
          <a:off x="493204" y="1556792"/>
          <a:ext cx="8229600" cy="5120640"/>
        </p:xfrm>
        <a:graphic>
          <a:graphicData uri="http://schemas.openxmlformats.org/drawingml/2006/table">
            <a:tbl>
              <a:tblPr firstRow="1" bandRow="1">
                <a:tableStyleId>{5C22544A-7EE6-4342-B048-85BDC9FD1C3A}</a:tableStyleId>
              </a:tblPr>
              <a:tblGrid>
                <a:gridCol w="3790764">
                  <a:extLst>
                    <a:ext uri="{9D8B030D-6E8A-4147-A177-3AD203B41FA5}">
                      <a16:colId xmlns:a16="http://schemas.microsoft.com/office/drawing/2014/main" xmlns="" val="20000"/>
                    </a:ext>
                  </a:extLst>
                </a:gridCol>
                <a:gridCol w="4438836">
                  <a:extLst>
                    <a:ext uri="{9D8B030D-6E8A-4147-A177-3AD203B41FA5}">
                      <a16:colId xmlns:a16="http://schemas.microsoft.com/office/drawing/2014/main" xmlns="" val="20001"/>
                    </a:ext>
                  </a:extLst>
                </a:gridCol>
              </a:tblGrid>
              <a:tr h="288033">
                <a:tc>
                  <a:txBody>
                    <a:bodyPr/>
                    <a:lstStyle/>
                    <a:p>
                      <a:r>
                        <a:rPr lang="en-GB" sz="1200" dirty="0"/>
                        <a:t>NON-RUSSELL GROUP UNIS IN RED </a:t>
                      </a:r>
                    </a:p>
                  </a:txBody>
                  <a:tcPr/>
                </a:tc>
                <a:tc>
                  <a:txBody>
                    <a:bodyPr/>
                    <a:lstStyle/>
                    <a:p>
                      <a:endParaRPr lang="en-GB"/>
                    </a:p>
                  </a:txBody>
                  <a:tcPr/>
                </a:tc>
                <a:extLst>
                  <a:ext uri="{0D108BD9-81ED-4DB2-BD59-A6C34878D82A}">
                    <a16:rowId xmlns:a16="http://schemas.microsoft.com/office/drawing/2014/main" xmlns="" val="10000"/>
                  </a:ext>
                </a:extLst>
              </a:tr>
              <a:tr h="365184">
                <a:tc>
                  <a:txBody>
                    <a:bodyPr/>
                    <a:lstStyle/>
                    <a:p>
                      <a:pPr marL="342900" marR="0" indent="-342900" algn="l" defTabSz="914400" rtl="0" eaLnBrk="1" fontAlgn="auto" latinLnBrk="0" hangingPunct="1">
                        <a:lnSpc>
                          <a:spcPct val="100000"/>
                        </a:lnSpc>
                        <a:spcBef>
                          <a:spcPts val="0"/>
                        </a:spcBef>
                        <a:spcAft>
                          <a:spcPts val="0"/>
                        </a:spcAft>
                        <a:buClrTx/>
                        <a:buSzTx/>
                        <a:buFontTx/>
                        <a:buAutoNum type="arabicPeriod"/>
                        <a:tabLst/>
                        <a:defRPr/>
                      </a:pPr>
                      <a:r>
                        <a:rPr lang="en-GB" b="1" dirty="0">
                          <a:solidFill>
                            <a:srgbClr val="C00000"/>
                          </a:solidFill>
                        </a:rPr>
                        <a:t>  LOUGHBOROUGH</a:t>
                      </a:r>
                    </a:p>
                  </a:txBody>
                  <a:tcPr/>
                </a:tc>
                <a:tc>
                  <a:txBody>
                    <a:bodyPr/>
                    <a:lstStyle/>
                    <a:p>
                      <a:pPr marL="0" indent="0">
                        <a:buNone/>
                      </a:pPr>
                      <a:r>
                        <a:rPr lang="en-GB" b="1" dirty="0">
                          <a:solidFill>
                            <a:srgbClr val="C00000"/>
                          </a:solidFill>
                        </a:rPr>
                        <a:t>14.    LINCOLN </a:t>
                      </a:r>
                    </a:p>
                  </a:txBody>
                  <a:tcPr/>
                </a:tc>
                <a:extLst>
                  <a:ext uri="{0D108BD9-81ED-4DB2-BD59-A6C34878D82A}">
                    <a16:rowId xmlns:a16="http://schemas.microsoft.com/office/drawing/2014/main" xmlns="" val="10001"/>
                  </a:ext>
                </a:extLst>
              </a:tr>
              <a:tr h="365184">
                <a:tc>
                  <a:txBody>
                    <a:bodyPr/>
                    <a:lstStyle/>
                    <a:p>
                      <a:pPr marL="342900" indent="-342900">
                        <a:buFont typeface="+mj-lt"/>
                        <a:buAutoNum type="arabicPeriod" startAt="2"/>
                      </a:pPr>
                      <a:r>
                        <a:rPr lang="en-GB" b="1" dirty="0">
                          <a:solidFill>
                            <a:srgbClr val="C00000"/>
                          </a:solidFill>
                        </a:rPr>
                        <a:t>  ASTON</a:t>
                      </a:r>
                    </a:p>
                  </a:txBody>
                  <a:tcPr/>
                </a:tc>
                <a:tc>
                  <a:txBody>
                    <a:bodyPr/>
                    <a:lstStyle/>
                    <a:p>
                      <a:pPr marL="0" indent="0">
                        <a:buNone/>
                      </a:pPr>
                      <a:r>
                        <a:rPr lang="en-GB" b="1" dirty="0">
                          <a:solidFill>
                            <a:srgbClr val="C00000"/>
                          </a:solidFill>
                        </a:rPr>
                        <a:t>15.    SUSSEX</a:t>
                      </a:r>
                    </a:p>
                  </a:txBody>
                  <a:tcPr/>
                </a:tc>
                <a:extLst>
                  <a:ext uri="{0D108BD9-81ED-4DB2-BD59-A6C34878D82A}">
                    <a16:rowId xmlns:a16="http://schemas.microsoft.com/office/drawing/2014/main" xmlns="" val="10002"/>
                  </a:ext>
                </a:extLst>
              </a:tr>
              <a:tr h="365184">
                <a:tc>
                  <a:txBody>
                    <a:bodyPr/>
                    <a:lstStyle/>
                    <a:p>
                      <a:pPr marL="0" indent="0">
                        <a:buNone/>
                      </a:pPr>
                      <a:r>
                        <a:rPr lang="en-GB" b="1" dirty="0">
                          <a:solidFill>
                            <a:srgbClr val="C00000"/>
                          </a:solidFill>
                        </a:rPr>
                        <a:t>3.   </a:t>
                      </a:r>
                      <a:r>
                        <a:rPr lang="en-GB" b="1" dirty="0"/>
                        <a:t> </a:t>
                      </a:r>
                      <a:r>
                        <a:rPr lang="en-GB" b="1" dirty="0">
                          <a:solidFill>
                            <a:srgbClr val="C00000"/>
                          </a:solidFill>
                        </a:rPr>
                        <a:t>DE MONTFORT</a:t>
                      </a:r>
                      <a:endParaRPr lang="en-GB" b="1" dirty="0"/>
                    </a:p>
                  </a:txBody>
                  <a:tcPr/>
                </a:tc>
                <a:tc>
                  <a:txBody>
                    <a:bodyPr/>
                    <a:lstStyle/>
                    <a:p>
                      <a:r>
                        <a:rPr lang="en-GB" b="1" dirty="0"/>
                        <a:t>16.    </a:t>
                      </a:r>
                      <a:r>
                        <a:rPr lang="en-GB" b="1" dirty="0">
                          <a:solidFill>
                            <a:schemeClr val="tx1"/>
                          </a:solidFill>
                        </a:rPr>
                        <a:t>DURHAM</a:t>
                      </a:r>
                      <a:endParaRPr lang="en-GB" b="1" dirty="0">
                        <a:solidFill>
                          <a:srgbClr val="C00000"/>
                        </a:solidFill>
                      </a:endParaRPr>
                    </a:p>
                  </a:txBody>
                  <a:tcPr/>
                </a:tc>
                <a:extLst>
                  <a:ext uri="{0D108BD9-81ED-4DB2-BD59-A6C34878D82A}">
                    <a16:rowId xmlns:a16="http://schemas.microsoft.com/office/drawing/2014/main" xmlns="" val="10003"/>
                  </a:ext>
                </a:extLst>
              </a:tr>
              <a:tr h="3651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solidFill>
                            <a:srgbClr val="C00000"/>
                          </a:solidFill>
                        </a:rPr>
                        <a:t>4.  </a:t>
                      </a:r>
                      <a:r>
                        <a:rPr lang="en-GB" b="1" dirty="0"/>
                        <a:t>  </a:t>
                      </a:r>
                      <a:r>
                        <a:rPr lang="en-GB" b="1" dirty="0">
                          <a:solidFill>
                            <a:srgbClr val="C00000"/>
                          </a:solidFill>
                        </a:rPr>
                        <a:t>SWANSEA</a:t>
                      </a:r>
                      <a:endParaRPr lang="en-GB" b="1" dirty="0"/>
                    </a:p>
                  </a:txBody>
                  <a:tcPr/>
                </a:tc>
                <a:tc>
                  <a:txBody>
                    <a:bodyPr/>
                    <a:lstStyle/>
                    <a:p>
                      <a:r>
                        <a:rPr lang="en-GB" b="1" dirty="0">
                          <a:solidFill>
                            <a:srgbClr val="C00000"/>
                          </a:solidFill>
                        </a:rPr>
                        <a:t>17.    HUDDERSFIELD</a:t>
                      </a:r>
                    </a:p>
                  </a:txBody>
                  <a:tcPr/>
                </a:tc>
                <a:extLst>
                  <a:ext uri="{0D108BD9-81ED-4DB2-BD59-A6C34878D82A}">
                    <a16:rowId xmlns:a16="http://schemas.microsoft.com/office/drawing/2014/main" xmlns="" val="10004"/>
                  </a:ext>
                </a:extLst>
              </a:tr>
              <a:tr h="365184">
                <a:tc>
                  <a:txBody>
                    <a:bodyPr/>
                    <a:lstStyle/>
                    <a:p>
                      <a:pPr marL="342900" indent="-342900">
                        <a:buAutoNum type="arabicPeriod" startAt="5"/>
                      </a:pPr>
                      <a:r>
                        <a:rPr lang="en-GB" b="1" dirty="0">
                          <a:solidFill>
                            <a:srgbClr val="C00000"/>
                          </a:solidFill>
                        </a:rPr>
                        <a:t>  KENT</a:t>
                      </a:r>
                    </a:p>
                  </a:txBody>
                  <a:tcPr/>
                </a:tc>
                <a:tc>
                  <a:txBody>
                    <a:bodyPr/>
                    <a:lstStyle/>
                    <a:p>
                      <a:r>
                        <a:rPr lang="en-GB" b="1" dirty="0">
                          <a:solidFill>
                            <a:schemeClr val="tx1"/>
                          </a:solidFill>
                        </a:rPr>
                        <a:t>18.    BIRMINGHAM</a:t>
                      </a:r>
                    </a:p>
                  </a:txBody>
                  <a:tcPr/>
                </a:tc>
                <a:extLst>
                  <a:ext uri="{0D108BD9-81ED-4DB2-BD59-A6C34878D82A}">
                    <a16:rowId xmlns:a16="http://schemas.microsoft.com/office/drawing/2014/main" xmlns="" val="10005"/>
                  </a:ext>
                </a:extLst>
              </a:tr>
              <a:tr h="365184">
                <a:tc>
                  <a:txBody>
                    <a:bodyPr/>
                    <a:lstStyle/>
                    <a:p>
                      <a:pPr marL="0" indent="0">
                        <a:buNone/>
                      </a:pPr>
                      <a:r>
                        <a:rPr lang="en-GB" b="1" dirty="0">
                          <a:solidFill>
                            <a:srgbClr val="C00000"/>
                          </a:solidFill>
                        </a:rPr>
                        <a:t>6.  </a:t>
                      </a:r>
                      <a:r>
                        <a:rPr lang="en-GB" b="1" dirty="0">
                          <a:solidFill>
                            <a:schemeClr val="tx1"/>
                          </a:solidFill>
                        </a:rPr>
                        <a:t>  </a:t>
                      </a:r>
                      <a:r>
                        <a:rPr lang="en-GB" b="1" dirty="0">
                          <a:solidFill>
                            <a:srgbClr val="C00000"/>
                          </a:solidFill>
                        </a:rPr>
                        <a:t>COVENTRY</a:t>
                      </a:r>
                      <a:endParaRPr lang="en-GB" b="1" dirty="0">
                        <a:solidFill>
                          <a:schemeClr val="tx1"/>
                        </a:solidFill>
                      </a:endParaRPr>
                    </a:p>
                  </a:txBody>
                  <a:tcPr/>
                </a:tc>
                <a:tc>
                  <a:txBody>
                    <a:bodyPr/>
                    <a:lstStyle/>
                    <a:p>
                      <a:r>
                        <a:rPr lang="en-GB" b="1" dirty="0">
                          <a:solidFill>
                            <a:srgbClr val="C00000"/>
                          </a:solidFill>
                        </a:rPr>
                        <a:t>19.    PORTSMOUTH </a:t>
                      </a:r>
                      <a:endParaRPr lang="en-GB" b="1" dirty="0"/>
                    </a:p>
                  </a:txBody>
                  <a:tcPr/>
                </a:tc>
                <a:extLst>
                  <a:ext uri="{0D108BD9-81ED-4DB2-BD59-A6C34878D82A}">
                    <a16:rowId xmlns:a16="http://schemas.microsoft.com/office/drawing/2014/main" xmlns="" val="10006"/>
                  </a:ext>
                </a:extLst>
              </a:tr>
              <a:tr h="365184">
                <a:tc>
                  <a:txBody>
                    <a:bodyPr/>
                    <a:lstStyle/>
                    <a:p>
                      <a:pPr marL="0" indent="0">
                        <a:buNone/>
                      </a:pPr>
                      <a:r>
                        <a:rPr lang="en-GB" b="1" dirty="0">
                          <a:solidFill>
                            <a:srgbClr val="C00000"/>
                          </a:solidFill>
                        </a:rPr>
                        <a:t>7.    KEELE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solidFill>
                            <a:srgbClr val="C00000"/>
                          </a:solidFill>
                        </a:rPr>
                        <a:t>20=  CHICHESTER</a:t>
                      </a:r>
                      <a:endParaRPr lang="en-GB" b="1" dirty="0"/>
                    </a:p>
                  </a:txBody>
                  <a:tcPr/>
                </a:tc>
                <a:extLst>
                  <a:ext uri="{0D108BD9-81ED-4DB2-BD59-A6C34878D82A}">
                    <a16:rowId xmlns:a16="http://schemas.microsoft.com/office/drawing/2014/main" xmlns="" val="10007"/>
                  </a:ext>
                </a:extLst>
              </a:tr>
              <a:tr h="365184">
                <a:tc>
                  <a:txBody>
                    <a:bodyPr/>
                    <a:lstStyle/>
                    <a:p>
                      <a:pPr marL="0" indent="0">
                        <a:buFontTx/>
                        <a:buNone/>
                      </a:pPr>
                      <a:r>
                        <a:rPr lang="en-GB" b="1" dirty="0">
                          <a:solidFill>
                            <a:srgbClr val="C00000"/>
                          </a:solidFill>
                        </a:rPr>
                        <a:t>8.    SURREY</a:t>
                      </a:r>
                    </a:p>
                  </a:txBody>
                  <a:tcPr/>
                </a:tc>
                <a:tc>
                  <a:txBody>
                    <a:bodyPr/>
                    <a:lstStyle/>
                    <a:p>
                      <a:pPr marL="0" indent="0">
                        <a:buNone/>
                      </a:pPr>
                      <a:r>
                        <a:rPr lang="en-GB" b="1" dirty="0">
                          <a:solidFill>
                            <a:srgbClr val="C00000"/>
                          </a:solidFill>
                        </a:rPr>
                        <a:t>20=  OXFORD BROOKES</a:t>
                      </a:r>
                    </a:p>
                  </a:txBody>
                  <a:tcPr/>
                </a:tc>
                <a:extLst>
                  <a:ext uri="{0D108BD9-81ED-4DB2-BD59-A6C34878D82A}">
                    <a16:rowId xmlns:a16="http://schemas.microsoft.com/office/drawing/2014/main" xmlns="" val="10008"/>
                  </a:ext>
                </a:extLst>
              </a:tr>
              <a:tr h="365184">
                <a:tc>
                  <a:txBody>
                    <a:bodyPr/>
                    <a:lstStyle/>
                    <a:p>
                      <a:pPr marL="0" indent="0">
                        <a:buNone/>
                      </a:pPr>
                      <a:r>
                        <a:rPr lang="en-GB" b="1" dirty="0">
                          <a:solidFill>
                            <a:srgbClr val="C00000"/>
                          </a:solidFill>
                        </a:rPr>
                        <a:t>9.    BATH</a:t>
                      </a:r>
                      <a:endParaRPr lang="en-GB" b="1" dirty="0"/>
                    </a:p>
                  </a:txBody>
                  <a:tcPr/>
                </a:tc>
                <a:tc>
                  <a:txBody>
                    <a:bodyPr/>
                    <a:lstStyle/>
                    <a:p>
                      <a:pPr marL="342900" indent="-342900">
                        <a:buAutoNum type="arabicPeriod" startAt="22"/>
                      </a:pPr>
                      <a:r>
                        <a:rPr lang="en-GB" b="1" dirty="0">
                          <a:solidFill>
                            <a:schemeClr val="tx1"/>
                          </a:solidFill>
                        </a:rPr>
                        <a:t>    EXETER</a:t>
                      </a:r>
                    </a:p>
                  </a:txBody>
                  <a:tcPr/>
                </a:tc>
                <a:extLst>
                  <a:ext uri="{0D108BD9-81ED-4DB2-BD59-A6C34878D82A}">
                    <a16:rowId xmlns:a16="http://schemas.microsoft.com/office/drawing/2014/main" xmlns="" val="10009"/>
                  </a:ext>
                </a:extLst>
              </a:tr>
              <a:tr h="365184">
                <a:tc>
                  <a:txBody>
                    <a:bodyPr/>
                    <a:lstStyle/>
                    <a:p>
                      <a:pPr marL="0" indent="0">
                        <a:buFontTx/>
                        <a:buNone/>
                      </a:pPr>
                      <a:r>
                        <a:rPr lang="en-GB" b="1" dirty="0">
                          <a:solidFill>
                            <a:srgbClr val="C00000"/>
                          </a:solidFill>
                        </a:rPr>
                        <a:t>10.  LANCASTER</a:t>
                      </a:r>
                      <a:endParaRPr lang="en-GB" b="1" dirty="0"/>
                    </a:p>
                  </a:txBody>
                  <a:tcPr/>
                </a:tc>
                <a:tc>
                  <a:txBody>
                    <a:bodyPr/>
                    <a:lstStyle/>
                    <a:p>
                      <a:r>
                        <a:rPr lang="en-GB" b="1" dirty="0">
                          <a:solidFill>
                            <a:srgbClr val="C00000"/>
                          </a:solidFill>
                        </a:rPr>
                        <a:t>23.    EAST ANGLIA</a:t>
                      </a:r>
                    </a:p>
                  </a:txBody>
                  <a:tcPr/>
                </a:tc>
                <a:extLst>
                  <a:ext uri="{0D108BD9-81ED-4DB2-BD59-A6C34878D82A}">
                    <a16:rowId xmlns:a16="http://schemas.microsoft.com/office/drawing/2014/main" xmlns="" val="10010"/>
                  </a:ext>
                </a:extLst>
              </a:tr>
              <a:tr h="365184">
                <a:tc>
                  <a:txBody>
                    <a:bodyPr/>
                    <a:lstStyle/>
                    <a:p>
                      <a:pPr marL="342900" indent="-342900">
                        <a:buAutoNum type="arabicPeriod" startAt="11"/>
                      </a:pPr>
                      <a:r>
                        <a:rPr lang="en-GB" b="1" dirty="0">
                          <a:solidFill>
                            <a:srgbClr val="C00000"/>
                          </a:solidFill>
                        </a:rPr>
                        <a:t>  WINCHESTER</a:t>
                      </a:r>
                    </a:p>
                  </a:txBody>
                  <a:tcPr/>
                </a:tc>
                <a:tc>
                  <a:txBody>
                    <a:bodyPr/>
                    <a:lstStyle/>
                    <a:p>
                      <a:r>
                        <a:rPr lang="en-GB" b="1" dirty="0"/>
                        <a:t>24.    NEWCASTLE</a:t>
                      </a:r>
                    </a:p>
                  </a:txBody>
                  <a:tcPr/>
                </a:tc>
                <a:extLst>
                  <a:ext uri="{0D108BD9-81ED-4DB2-BD59-A6C34878D82A}">
                    <a16:rowId xmlns:a16="http://schemas.microsoft.com/office/drawing/2014/main" xmlns="" val="10011"/>
                  </a:ext>
                </a:extLst>
              </a:tr>
              <a:tr h="365184">
                <a:tc>
                  <a:txBody>
                    <a:bodyPr/>
                    <a:lstStyle/>
                    <a:p>
                      <a:pPr marL="0" indent="0">
                        <a:buNone/>
                      </a:pPr>
                      <a:r>
                        <a:rPr lang="en-GB" b="1" dirty="0">
                          <a:solidFill>
                            <a:schemeClr val="tx1"/>
                          </a:solidFill>
                        </a:rPr>
                        <a:t>12.   CAMBRIDGE</a:t>
                      </a:r>
                    </a:p>
                  </a:txBody>
                  <a:tcPr/>
                </a:tc>
                <a:tc>
                  <a:txBody>
                    <a:bodyPr/>
                    <a:lstStyle/>
                    <a:p>
                      <a:pPr marL="0" indent="0">
                        <a:buNone/>
                      </a:pPr>
                      <a:r>
                        <a:rPr lang="en-GB" b="1" dirty="0">
                          <a:solidFill>
                            <a:schemeClr val="tx1"/>
                          </a:solidFill>
                        </a:rPr>
                        <a:t>25.    LEEDS</a:t>
                      </a:r>
                      <a:r>
                        <a:rPr lang="en-GB" b="1" dirty="0">
                          <a:solidFill>
                            <a:srgbClr val="C00000"/>
                          </a:solidFill>
                        </a:rPr>
                        <a:t>   </a:t>
                      </a:r>
                    </a:p>
                  </a:txBody>
                  <a:tcPr/>
                </a:tc>
                <a:extLst>
                  <a:ext uri="{0D108BD9-81ED-4DB2-BD59-A6C34878D82A}">
                    <a16:rowId xmlns:a16="http://schemas.microsoft.com/office/drawing/2014/main" xmlns="" val="10012"/>
                  </a:ext>
                </a:extLst>
              </a:tr>
              <a:tr h="365184">
                <a:tc>
                  <a:txBody>
                    <a:bodyPr/>
                    <a:lstStyle/>
                    <a:p>
                      <a:r>
                        <a:rPr lang="en-GB" b="1" dirty="0">
                          <a:solidFill>
                            <a:srgbClr val="C00000"/>
                          </a:solidFill>
                        </a:rPr>
                        <a:t>13.   ESSEX</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i="1" dirty="0"/>
                        <a:t>(TIMES HIGHER EDUCATION 2016)</a:t>
                      </a:r>
                    </a:p>
                  </a:txBody>
                  <a:tcPr/>
                </a:tc>
                <a:extLst>
                  <a:ext uri="{0D108BD9-81ED-4DB2-BD59-A6C34878D82A}">
                    <a16:rowId xmlns:a16="http://schemas.microsoft.com/office/drawing/2014/main" xmlns="" val="10013"/>
                  </a:ext>
                </a:extLst>
              </a:tr>
            </a:tbl>
          </a:graphicData>
        </a:graphic>
      </p:graphicFrame>
    </p:spTree>
    <p:extLst>
      <p:ext uri="{BB962C8B-B14F-4D97-AF65-F5344CB8AC3E}">
        <p14:creationId xmlns:p14="http://schemas.microsoft.com/office/powerpoint/2010/main" val="38079911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836712"/>
            <a:ext cx="8784976" cy="720080"/>
          </a:xfrm>
        </p:spPr>
        <p:txBody>
          <a:bodyPr>
            <a:noAutofit/>
          </a:bodyPr>
          <a:lstStyle/>
          <a:p>
            <a:pPr algn="ctr"/>
            <a:r>
              <a:rPr lang="en-GB" sz="3200" b="1" dirty="0">
                <a:solidFill>
                  <a:srgbClr val="C00000"/>
                </a:solidFill>
              </a:rPr>
              <a:t>TOP UK UNIS FOR PRODUCING MILLIONAIRES</a:t>
            </a:r>
          </a:p>
        </p:txBody>
      </p:sp>
      <p:graphicFrame>
        <p:nvGraphicFramePr>
          <p:cNvPr id="4" name="Content Placeholder 3"/>
          <p:cNvGraphicFramePr>
            <a:graphicFrameLocks noGrp="1"/>
          </p:cNvGraphicFramePr>
          <p:nvPr>
            <p:ph idx="1"/>
            <p:extLst/>
          </p:nvPr>
        </p:nvGraphicFramePr>
        <p:xfrm>
          <a:off x="457200" y="1844824"/>
          <a:ext cx="8229600" cy="4023360"/>
        </p:xfrm>
        <a:graphic>
          <a:graphicData uri="http://schemas.openxmlformats.org/drawingml/2006/table">
            <a:tbl>
              <a:tblPr firstRow="1" bandRow="1">
                <a:tableStyleId>{5C22544A-7EE6-4342-B048-85BDC9FD1C3A}</a:tableStyleId>
              </a:tblPr>
              <a:tblGrid>
                <a:gridCol w="4032448">
                  <a:extLst>
                    <a:ext uri="{9D8B030D-6E8A-4147-A177-3AD203B41FA5}">
                      <a16:colId xmlns:a16="http://schemas.microsoft.com/office/drawing/2014/main" xmlns="" val="20000"/>
                    </a:ext>
                  </a:extLst>
                </a:gridCol>
                <a:gridCol w="4197152">
                  <a:extLst>
                    <a:ext uri="{9D8B030D-6E8A-4147-A177-3AD203B41FA5}">
                      <a16:colId xmlns:a16="http://schemas.microsoft.com/office/drawing/2014/main" xmlns="" val="20001"/>
                    </a:ext>
                  </a:extLst>
                </a:gridCol>
              </a:tblGrid>
              <a:tr h="288033">
                <a:tc>
                  <a:txBody>
                    <a:bodyPr/>
                    <a:lstStyle/>
                    <a:p>
                      <a:r>
                        <a:rPr lang="en-GB" sz="1200" dirty="0"/>
                        <a:t>POSITION  IN WORLD TOP 500 </a:t>
                      </a:r>
                    </a:p>
                  </a:txBody>
                  <a:tcPr/>
                </a:tc>
                <a:tc>
                  <a:txBody>
                    <a:bodyPr/>
                    <a:lstStyle/>
                    <a:p>
                      <a:endParaRPr lang="en-GB" dirty="0"/>
                    </a:p>
                  </a:txBody>
                  <a:tcPr/>
                </a:tc>
                <a:extLst>
                  <a:ext uri="{0D108BD9-81ED-4DB2-BD59-A6C34878D82A}">
                    <a16:rowId xmlns:a16="http://schemas.microsoft.com/office/drawing/2014/main" xmlns="" val="10000"/>
                  </a:ext>
                </a:extLst>
              </a:tr>
              <a:tr h="3651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solidFill>
                            <a:schemeClr val="tx1"/>
                          </a:solidFill>
                        </a:rPr>
                        <a:t>    6    OXFORD  </a:t>
                      </a:r>
                    </a:p>
                  </a:txBody>
                  <a:tcPr/>
                </a:tc>
                <a:tc>
                  <a:txBody>
                    <a:bodyPr/>
                    <a:lstStyle/>
                    <a:p>
                      <a:pPr marL="0" indent="0">
                        <a:buNone/>
                      </a:pPr>
                      <a:r>
                        <a:rPr lang="en-GB" b="1" dirty="0">
                          <a:solidFill>
                            <a:schemeClr val="tx1"/>
                          </a:solidFill>
                        </a:rPr>
                        <a:t>168    NEWCASTLE</a:t>
                      </a:r>
                    </a:p>
                  </a:txBody>
                  <a:tcPr/>
                </a:tc>
                <a:extLst>
                  <a:ext uri="{0D108BD9-81ED-4DB2-BD59-A6C34878D82A}">
                    <a16:rowId xmlns:a16="http://schemas.microsoft.com/office/drawing/2014/main" xmlns="" val="10001"/>
                  </a:ext>
                </a:extLst>
              </a:tr>
              <a:tr h="365184">
                <a:tc>
                  <a:txBody>
                    <a:bodyPr/>
                    <a:lstStyle/>
                    <a:p>
                      <a:pPr marL="0" indent="0">
                        <a:buFont typeface="+mj-lt"/>
                        <a:buNone/>
                      </a:pPr>
                      <a:r>
                        <a:rPr lang="en-GB" b="1" dirty="0">
                          <a:solidFill>
                            <a:schemeClr val="tx1"/>
                          </a:solidFill>
                        </a:rPr>
                        <a:t>    9    CAMBRIDGE  </a:t>
                      </a:r>
                    </a:p>
                  </a:txBody>
                  <a:tcPr/>
                </a:tc>
                <a:tc>
                  <a:txBody>
                    <a:bodyPr/>
                    <a:lstStyle/>
                    <a:p>
                      <a:pPr marL="0" indent="0">
                        <a:buNone/>
                      </a:pPr>
                      <a:r>
                        <a:rPr lang="en-GB" b="1" dirty="0">
                          <a:solidFill>
                            <a:schemeClr val="tx1"/>
                          </a:solidFill>
                        </a:rPr>
                        <a:t>173     DURHAM</a:t>
                      </a:r>
                    </a:p>
                  </a:txBody>
                  <a:tcPr/>
                </a:tc>
                <a:extLst>
                  <a:ext uri="{0D108BD9-81ED-4DB2-BD59-A6C34878D82A}">
                    <a16:rowId xmlns:a16="http://schemas.microsoft.com/office/drawing/2014/main" xmlns="" val="10002"/>
                  </a:ext>
                </a:extLst>
              </a:tr>
              <a:tr h="365184">
                <a:tc>
                  <a:txBody>
                    <a:bodyPr/>
                    <a:lstStyle/>
                    <a:p>
                      <a:pPr marL="0" indent="0">
                        <a:buFont typeface="+mj-lt"/>
                        <a:buNone/>
                      </a:pPr>
                      <a:r>
                        <a:rPr lang="en-GB" b="1" dirty="0">
                          <a:solidFill>
                            <a:schemeClr val="tx1"/>
                          </a:solidFill>
                        </a:rPr>
                        <a:t>  27    LSE  </a:t>
                      </a:r>
                    </a:p>
                  </a:txBody>
                  <a:tcPr/>
                </a:tc>
                <a:tc>
                  <a:txBody>
                    <a:bodyPr/>
                    <a:lstStyle/>
                    <a:p>
                      <a:r>
                        <a:rPr lang="en-GB" b="1" dirty="0">
                          <a:solidFill>
                            <a:schemeClr val="tx1"/>
                          </a:solidFill>
                        </a:rPr>
                        <a:t>215     BIRMINGHAM</a:t>
                      </a:r>
                    </a:p>
                  </a:txBody>
                  <a:tcPr/>
                </a:tc>
                <a:extLst>
                  <a:ext uri="{0D108BD9-81ED-4DB2-BD59-A6C34878D82A}">
                    <a16:rowId xmlns:a16="http://schemas.microsoft.com/office/drawing/2014/main" xmlns="" val="10003"/>
                  </a:ext>
                </a:extLst>
              </a:tr>
              <a:tr h="365184">
                <a:tc>
                  <a:txBody>
                    <a:bodyPr/>
                    <a:lstStyle/>
                    <a:p>
                      <a:pPr marL="0" marR="0" indent="0" algn="l" defTabSz="914400" rtl="0" eaLnBrk="1" fontAlgn="auto" latinLnBrk="0" hangingPunct="1">
                        <a:lnSpc>
                          <a:spcPct val="100000"/>
                        </a:lnSpc>
                        <a:spcBef>
                          <a:spcPts val="0"/>
                        </a:spcBef>
                        <a:spcAft>
                          <a:spcPts val="0"/>
                        </a:spcAft>
                        <a:buClrTx/>
                        <a:buSzTx/>
                        <a:buFont typeface="+mj-lt"/>
                        <a:buNone/>
                        <a:tabLst/>
                        <a:defRPr/>
                      </a:pPr>
                      <a:r>
                        <a:rPr lang="en-GB" b="1" dirty="0">
                          <a:solidFill>
                            <a:schemeClr val="tx1"/>
                          </a:solidFill>
                        </a:rPr>
                        <a:t>  68    IMPERIAL</a:t>
                      </a:r>
                    </a:p>
                  </a:txBody>
                  <a:tcPr/>
                </a:tc>
                <a:tc>
                  <a:txBody>
                    <a:bodyPr/>
                    <a:lstStyle/>
                    <a:p>
                      <a:r>
                        <a:rPr lang="en-GB" b="1" dirty="0">
                          <a:solidFill>
                            <a:schemeClr val="tx1"/>
                          </a:solidFill>
                        </a:rPr>
                        <a:t>217     NOTTINGHAM</a:t>
                      </a:r>
                    </a:p>
                  </a:txBody>
                  <a:tcPr/>
                </a:tc>
                <a:extLst>
                  <a:ext uri="{0D108BD9-81ED-4DB2-BD59-A6C34878D82A}">
                    <a16:rowId xmlns:a16="http://schemas.microsoft.com/office/drawing/2014/main" xmlns="" val="10004"/>
                  </a:ext>
                </a:extLst>
              </a:tr>
              <a:tr h="365184">
                <a:tc>
                  <a:txBody>
                    <a:bodyPr/>
                    <a:lstStyle/>
                    <a:p>
                      <a:pPr marL="0" indent="0">
                        <a:buFont typeface="+mj-lt"/>
                        <a:buNone/>
                      </a:pPr>
                      <a:r>
                        <a:rPr lang="en-GB" b="1" dirty="0">
                          <a:solidFill>
                            <a:schemeClr val="tx1"/>
                          </a:solidFill>
                        </a:rPr>
                        <a:t>102    BRISTOL  </a:t>
                      </a:r>
                    </a:p>
                  </a:txBody>
                  <a:tcPr/>
                </a:tc>
                <a:tc>
                  <a:txBody>
                    <a:bodyPr/>
                    <a:lstStyle/>
                    <a:p>
                      <a:r>
                        <a:rPr lang="en-GB" b="1" dirty="0">
                          <a:solidFill>
                            <a:schemeClr val="tx1"/>
                          </a:solidFill>
                        </a:rPr>
                        <a:t>238    LIVERPOOL</a:t>
                      </a:r>
                    </a:p>
                  </a:txBody>
                  <a:tcPr/>
                </a:tc>
                <a:extLst>
                  <a:ext uri="{0D108BD9-81ED-4DB2-BD59-A6C34878D82A}">
                    <a16:rowId xmlns:a16="http://schemas.microsoft.com/office/drawing/2014/main" xmlns="" val="10005"/>
                  </a:ext>
                </a:extLst>
              </a:tr>
              <a:tr h="365184">
                <a:tc>
                  <a:txBody>
                    <a:bodyPr/>
                    <a:lstStyle/>
                    <a:p>
                      <a:pPr marL="0" indent="0">
                        <a:buFont typeface="+mj-lt"/>
                        <a:buNone/>
                      </a:pPr>
                      <a:r>
                        <a:rPr lang="en-GB" b="1" dirty="0">
                          <a:solidFill>
                            <a:schemeClr val="tx1"/>
                          </a:solidFill>
                        </a:rPr>
                        <a:t>114     UCL</a:t>
                      </a:r>
                    </a:p>
                  </a:txBody>
                  <a:tcPr/>
                </a:tc>
                <a:tc>
                  <a:txBody>
                    <a:bodyPr/>
                    <a:lstStyle/>
                    <a:p>
                      <a:r>
                        <a:rPr lang="en-GB" b="1" dirty="0">
                          <a:solidFill>
                            <a:schemeClr val="tx1"/>
                          </a:solidFill>
                        </a:rPr>
                        <a:t>267    GLASGOW</a:t>
                      </a:r>
                    </a:p>
                  </a:txBody>
                  <a:tcPr/>
                </a:tc>
                <a:extLst>
                  <a:ext uri="{0D108BD9-81ED-4DB2-BD59-A6C34878D82A}">
                    <a16:rowId xmlns:a16="http://schemas.microsoft.com/office/drawing/2014/main" xmlns="" val="10006"/>
                  </a:ext>
                </a:extLst>
              </a:tr>
              <a:tr h="365184">
                <a:tc>
                  <a:txBody>
                    <a:bodyPr/>
                    <a:lstStyle/>
                    <a:p>
                      <a:pPr marL="0" indent="0">
                        <a:buFont typeface="+mj-lt"/>
                        <a:buNone/>
                      </a:pPr>
                      <a:r>
                        <a:rPr lang="en-GB" b="1" dirty="0">
                          <a:solidFill>
                            <a:schemeClr val="tx1"/>
                          </a:solidFill>
                        </a:rPr>
                        <a:t>115     EDINBURGH</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solidFill>
                            <a:srgbClr val="C00000"/>
                          </a:solidFill>
                        </a:rPr>
                        <a:t>296    LANCASTER</a:t>
                      </a:r>
                    </a:p>
                  </a:txBody>
                  <a:tcPr/>
                </a:tc>
                <a:extLst>
                  <a:ext uri="{0D108BD9-81ED-4DB2-BD59-A6C34878D82A}">
                    <a16:rowId xmlns:a16="http://schemas.microsoft.com/office/drawing/2014/main" xmlns="" val="10007"/>
                  </a:ext>
                </a:extLst>
              </a:tr>
              <a:tr h="365184">
                <a:tc>
                  <a:txBody>
                    <a:bodyPr/>
                    <a:lstStyle/>
                    <a:p>
                      <a:pPr marL="0" indent="0">
                        <a:buFont typeface="+mj-lt"/>
                        <a:buNone/>
                      </a:pPr>
                      <a:r>
                        <a:rPr lang="en-GB" b="1" dirty="0">
                          <a:solidFill>
                            <a:schemeClr val="tx1"/>
                          </a:solidFill>
                        </a:rPr>
                        <a:t>148    LEEDS</a:t>
                      </a:r>
                    </a:p>
                  </a:txBody>
                  <a:tcPr/>
                </a:tc>
                <a:tc>
                  <a:txBody>
                    <a:bodyPr/>
                    <a:lstStyle/>
                    <a:p>
                      <a:pPr marL="0" indent="0">
                        <a:buNone/>
                      </a:pPr>
                      <a:r>
                        <a:rPr lang="en-GB" b="1" dirty="0">
                          <a:solidFill>
                            <a:schemeClr val="tx1"/>
                          </a:solidFill>
                        </a:rPr>
                        <a:t>299    SHEFFIELD</a:t>
                      </a:r>
                    </a:p>
                  </a:txBody>
                  <a:tcPr/>
                </a:tc>
                <a:extLst>
                  <a:ext uri="{0D108BD9-81ED-4DB2-BD59-A6C34878D82A}">
                    <a16:rowId xmlns:a16="http://schemas.microsoft.com/office/drawing/2014/main" xmlns="" val="10008"/>
                  </a:ext>
                </a:extLst>
              </a:tr>
              <a:tr h="365184">
                <a:tc>
                  <a:txBody>
                    <a:bodyPr/>
                    <a:lstStyle/>
                    <a:p>
                      <a:pPr marL="0" indent="0">
                        <a:buFont typeface="+mj-lt"/>
                        <a:buNone/>
                      </a:pPr>
                      <a:r>
                        <a:rPr lang="en-GB" b="1" dirty="0">
                          <a:solidFill>
                            <a:schemeClr val="tx1"/>
                          </a:solidFill>
                        </a:rPr>
                        <a:t>150    SOUTHAMPTON</a:t>
                      </a:r>
                    </a:p>
                  </a:txBody>
                  <a:tcPr/>
                </a:tc>
                <a:tc>
                  <a:txBody>
                    <a:bodyPr/>
                    <a:lstStyle/>
                    <a:p>
                      <a:pPr marL="0" indent="0">
                        <a:buNone/>
                      </a:pPr>
                      <a:r>
                        <a:rPr lang="en-GB" b="1" dirty="0">
                          <a:solidFill>
                            <a:srgbClr val="C00000"/>
                          </a:solidFill>
                        </a:rPr>
                        <a:t>460    BRADFORD</a:t>
                      </a:r>
                    </a:p>
                  </a:txBody>
                  <a:tcPr/>
                </a:tc>
                <a:extLst>
                  <a:ext uri="{0D108BD9-81ED-4DB2-BD59-A6C34878D82A}">
                    <a16:rowId xmlns:a16="http://schemas.microsoft.com/office/drawing/2014/main" xmlns="" val="10009"/>
                  </a:ext>
                </a:extLst>
              </a:tr>
              <a:tr h="365184">
                <a:tc>
                  <a:txBody>
                    <a:bodyPr/>
                    <a:lstStyle/>
                    <a:p>
                      <a:pPr marL="0" indent="0">
                        <a:buFont typeface="+mj-lt"/>
                        <a:buNone/>
                      </a:pPr>
                      <a:r>
                        <a:rPr lang="en-GB" b="1" dirty="0">
                          <a:solidFill>
                            <a:schemeClr val="tx1"/>
                          </a:solidFill>
                        </a:rPr>
                        <a:t>152    MANCHESTER</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200" i="1" dirty="0"/>
                        <a:t>(Source: Times HE/</a:t>
                      </a:r>
                      <a:r>
                        <a:rPr lang="en-GB" sz="1200" i="1" dirty="0" err="1"/>
                        <a:t>Wealthinsight</a:t>
                      </a:r>
                      <a:r>
                        <a:rPr lang="en-GB" sz="1200" i="1" dirty="0"/>
                        <a:t>/Spear’s, 11/2013)</a:t>
                      </a:r>
                      <a:endParaRPr lang="en-GB" sz="1200" b="1" dirty="0">
                        <a:solidFill>
                          <a:srgbClr val="C00000"/>
                        </a:solidFill>
                      </a:endParaRPr>
                    </a:p>
                  </a:txBody>
                  <a:tcPr/>
                </a:tc>
                <a:extLst>
                  <a:ext uri="{0D108BD9-81ED-4DB2-BD59-A6C34878D82A}">
                    <a16:rowId xmlns:a16="http://schemas.microsoft.com/office/drawing/2014/main" xmlns="" val="10010"/>
                  </a:ext>
                </a:extLst>
              </a:tr>
            </a:tbl>
          </a:graphicData>
        </a:graphic>
      </p:graphicFrame>
    </p:spTree>
    <p:extLst>
      <p:ext uri="{BB962C8B-B14F-4D97-AF65-F5344CB8AC3E}">
        <p14:creationId xmlns:p14="http://schemas.microsoft.com/office/powerpoint/2010/main" val="6684681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20688"/>
            <a:ext cx="8568952" cy="1728192"/>
          </a:xfrm>
        </p:spPr>
        <p:txBody>
          <a:bodyPr>
            <a:normAutofit/>
          </a:bodyPr>
          <a:lstStyle/>
          <a:p>
            <a:pPr algn="ctr"/>
            <a:r>
              <a:rPr lang="en-GB" b="1" dirty="0">
                <a:solidFill>
                  <a:srgbClr val="C00000"/>
                </a:solidFill>
              </a:rPr>
              <a:t>UNIS WITH BEST NIGHTLIFE</a:t>
            </a:r>
            <a:br>
              <a:rPr lang="en-GB" b="1" dirty="0">
                <a:solidFill>
                  <a:srgbClr val="C00000"/>
                </a:solidFill>
              </a:rPr>
            </a:br>
            <a:r>
              <a:rPr lang="en-GB" sz="2400" b="1" i="1" dirty="0">
                <a:solidFill>
                  <a:srgbClr val="C00000"/>
                </a:solidFill>
              </a:rPr>
              <a:t>(this slide is not for parents)</a:t>
            </a:r>
            <a:endParaRPr lang="en-GB" b="1" dirty="0">
              <a:solidFill>
                <a:srgbClr val="C00000"/>
              </a:solidFill>
            </a:endParaRPr>
          </a:p>
        </p:txBody>
      </p:sp>
      <p:graphicFrame>
        <p:nvGraphicFramePr>
          <p:cNvPr id="4" name="Content Placeholder 3"/>
          <p:cNvGraphicFramePr>
            <a:graphicFrameLocks noGrp="1"/>
          </p:cNvGraphicFramePr>
          <p:nvPr>
            <p:ph idx="1"/>
            <p:extLst/>
          </p:nvPr>
        </p:nvGraphicFramePr>
        <p:xfrm>
          <a:off x="539552" y="2204865"/>
          <a:ext cx="8229600" cy="3474309"/>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xmlns="" val="20000"/>
                    </a:ext>
                  </a:extLst>
                </a:gridCol>
                <a:gridCol w="4114800">
                  <a:extLst>
                    <a:ext uri="{9D8B030D-6E8A-4147-A177-3AD203B41FA5}">
                      <a16:colId xmlns:a16="http://schemas.microsoft.com/office/drawing/2014/main" xmlns="" val="20001"/>
                    </a:ext>
                  </a:extLst>
                </a:gridCol>
              </a:tblGrid>
              <a:tr h="3819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t>NON-RUSSELL GROUP UNIS IN RED </a:t>
                      </a:r>
                    </a:p>
                  </a:txBody>
                  <a:tcPr/>
                </a:tc>
                <a:tc>
                  <a:txBody>
                    <a:bodyPr/>
                    <a:lstStyle/>
                    <a:p>
                      <a:endParaRPr lang="en-GB"/>
                    </a:p>
                  </a:txBody>
                  <a:tcPr/>
                </a:tc>
                <a:extLst>
                  <a:ext uri="{0D108BD9-81ED-4DB2-BD59-A6C34878D82A}">
                    <a16:rowId xmlns:a16="http://schemas.microsoft.com/office/drawing/2014/main" xmlns="" val="10000"/>
                  </a:ext>
                </a:extLst>
              </a:tr>
              <a:tr h="387213">
                <a:tc>
                  <a:txBody>
                    <a:bodyPr/>
                    <a:lstStyle/>
                    <a:p>
                      <a:pPr marL="342900" indent="-342900">
                        <a:buAutoNum type="arabicPeriod"/>
                      </a:pPr>
                      <a:r>
                        <a:rPr lang="en-GB" b="1" dirty="0"/>
                        <a:t>LSE</a:t>
                      </a:r>
                    </a:p>
                  </a:txBody>
                  <a:tcPr/>
                </a:tc>
                <a:tc>
                  <a:txBody>
                    <a:bodyPr/>
                    <a:lstStyle/>
                    <a:p>
                      <a:pPr marL="0" marR="0" indent="0" algn="l" defTabSz="914400" rtl="0" eaLnBrk="1" fontAlgn="auto" latinLnBrk="0" hangingPunct="1">
                        <a:lnSpc>
                          <a:spcPct val="100000"/>
                        </a:lnSpc>
                        <a:spcBef>
                          <a:spcPts val="0"/>
                        </a:spcBef>
                        <a:spcAft>
                          <a:spcPts val="0"/>
                        </a:spcAft>
                        <a:buClrTx/>
                        <a:buSzTx/>
                        <a:buFont typeface="+mj-lt"/>
                        <a:buNone/>
                        <a:tabLst/>
                        <a:defRPr/>
                      </a:pPr>
                      <a:r>
                        <a:rPr lang="en-GB" b="1" dirty="0"/>
                        <a:t>9.  LEEDS</a:t>
                      </a:r>
                    </a:p>
                  </a:txBody>
                  <a:tcPr/>
                </a:tc>
                <a:extLst>
                  <a:ext uri="{0D108BD9-81ED-4DB2-BD59-A6C34878D82A}">
                    <a16:rowId xmlns:a16="http://schemas.microsoft.com/office/drawing/2014/main" xmlns="" val="10001"/>
                  </a:ext>
                </a:extLst>
              </a:tr>
              <a:tr h="387213">
                <a:tc>
                  <a:txBody>
                    <a:bodyPr/>
                    <a:lstStyle/>
                    <a:p>
                      <a:pPr marL="342900" indent="-342900">
                        <a:buFont typeface="+mj-lt"/>
                        <a:buAutoNum type="arabicPeriod" startAt="2"/>
                      </a:pPr>
                      <a:r>
                        <a:rPr lang="en-GB" b="1" dirty="0"/>
                        <a:t>MANCHESTER</a:t>
                      </a:r>
                    </a:p>
                  </a:txBody>
                  <a:tcPr/>
                </a:tc>
                <a:tc>
                  <a:txBody>
                    <a:bodyPr/>
                    <a:lstStyle/>
                    <a:p>
                      <a:pPr marL="0" marR="0" indent="0" algn="l" defTabSz="914400" rtl="0" eaLnBrk="1" fontAlgn="auto" latinLnBrk="0" hangingPunct="1">
                        <a:lnSpc>
                          <a:spcPct val="100000"/>
                        </a:lnSpc>
                        <a:spcBef>
                          <a:spcPts val="0"/>
                        </a:spcBef>
                        <a:spcAft>
                          <a:spcPts val="0"/>
                        </a:spcAft>
                        <a:buClrTx/>
                        <a:buSzTx/>
                        <a:buFont typeface="+mj-lt"/>
                        <a:buNone/>
                        <a:tabLst/>
                        <a:defRPr/>
                      </a:pPr>
                      <a:r>
                        <a:rPr lang="en-GB" b="1" dirty="0"/>
                        <a:t>10. LIVERPOOL</a:t>
                      </a:r>
                    </a:p>
                  </a:txBody>
                  <a:tcPr/>
                </a:tc>
                <a:extLst>
                  <a:ext uri="{0D108BD9-81ED-4DB2-BD59-A6C34878D82A}">
                    <a16:rowId xmlns:a16="http://schemas.microsoft.com/office/drawing/2014/main" xmlns="" val="10002"/>
                  </a:ext>
                </a:extLst>
              </a:tr>
              <a:tr h="387213">
                <a:tc>
                  <a:txBody>
                    <a:bodyPr/>
                    <a:lstStyle/>
                    <a:p>
                      <a:pPr marL="342900" indent="-342900">
                        <a:buAutoNum type="arabicPeriod" startAt="3"/>
                      </a:pPr>
                      <a:r>
                        <a:rPr lang="en-GB" b="1" dirty="0"/>
                        <a:t>NEWCASTLE</a:t>
                      </a:r>
                    </a:p>
                  </a:txBody>
                  <a:tcPr/>
                </a:tc>
                <a:tc>
                  <a:txBody>
                    <a:bodyPr/>
                    <a:lstStyle/>
                    <a:p>
                      <a:pPr marL="0" marR="0" indent="0" algn="l" defTabSz="914400" rtl="0" eaLnBrk="1" fontAlgn="auto" latinLnBrk="0" hangingPunct="1">
                        <a:lnSpc>
                          <a:spcPct val="100000"/>
                        </a:lnSpc>
                        <a:spcBef>
                          <a:spcPts val="0"/>
                        </a:spcBef>
                        <a:spcAft>
                          <a:spcPts val="0"/>
                        </a:spcAft>
                        <a:buClrTx/>
                        <a:buSzTx/>
                        <a:buFont typeface="+mj-lt"/>
                        <a:buNone/>
                        <a:tabLst/>
                        <a:defRPr/>
                      </a:pPr>
                      <a:r>
                        <a:rPr lang="en-GB" b="1" dirty="0">
                          <a:solidFill>
                            <a:srgbClr val="C00000"/>
                          </a:solidFill>
                        </a:rPr>
                        <a:t>11. SUSSEX</a:t>
                      </a:r>
                    </a:p>
                  </a:txBody>
                  <a:tcPr/>
                </a:tc>
                <a:extLst>
                  <a:ext uri="{0D108BD9-81ED-4DB2-BD59-A6C34878D82A}">
                    <a16:rowId xmlns:a16="http://schemas.microsoft.com/office/drawing/2014/main" xmlns="" val="10003"/>
                  </a:ext>
                </a:extLst>
              </a:tr>
              <a:tr h="387213">
                <a:tc>
                  <a:txBody>
                    <a:bodyPr/>
                    <a:lstStyle/>
                    <a:p>
                      <a:pPr marL="342900" indent="-342900">
                        <a:buAutoNum type="arabicPeriod" startAt="4"/>
                      </a:pPr>
                      <a:r>
                        <a:rPr lang="en-GB" b="1" dirty="0">
                          <a:solidFill>
                            <a:srgbClr val="C00000"/>
                          </a:solidFill>
                        </a:rPr>
                        <a:t>LIVERPOOL JOHN MOORES</a:t>
                      </a:r>
                    </a:p>
                  </a:txBody>
                  <a:tcPr/>
                </a:tc>
                <a:tc>
                  <a:txBody>
                    <a:bodyPr/>
                    <a:lstStyle/>
                    <a:p>
                      <a:pPr marL="0" indent="0">
                        <a:buFont typeface="+mj-lt"/>
                        <a:buNone/>
                      </a:pPr>
                      <a:r>
                        <a:rPr lang="en-GB" b="1" dirty="0"/>
                        <a:t>12. UCL </a:t>
                      </a:r>
                    </a:p>
                  </a:txBody>
                  <a:tcPr/>
                </a:tc>
                <a:extLst>
                  <a:ext uri="{0D108BD9-81ED-4DB2-BD59-A6C34878D82A}">
                    <a16:rowId xmlns:a16="http://schemas.microsoft.com/office/drawing/2014/main" xmlns="" val="10004"/>
                  </a:ext>
                </a:extLst>
              </a:tr>
              <a:tr h="387213">
                <a:tc>
                  <a:txBody>
                    <a:bodyPr/>
                    <a:lstStyle/>
                    <a:p>
                      <a:pPr marL="342900" indent="-342900">
                        <a:buAutoNum type="arabicPeriod" startAt="5"/>
                      </a:pPr>
                      <a:r>
                        <a:rPr lang="en-GB" b="1" dirty="0">
                          <a:solidFill>
                            <a:srgbClr val="C00000"/>
                          </a:solidFill>
                        </a:rPr>
                        <a:t>GLASGOW CALEDONIAN</a:t>
                      </a:r>
                    </a:p>
                  </a:txBody>
                  <a:tcPr/>
                </a:tc>
                <a:tc>
                  <a:txBody>
                    <a:bodyPr/>
                    <a:lstStyle/>
                    <a:p>
                      <a:pPr marL="0" marR="0" indent="0" algn="l" defTabSz="914400" rtl="0" eaLnBrk="1" fontAlgn="auto" latinLnBrk="0" hangingPunct="1">
                        <a:lnSpc>
                          <a:spcPct val="100000"/>
                        </a:lnSpc>
                        <a:spcBef>
                          <a:spcPts val="0"/>
                        </a:spcBef>
                        <a:spcAft>
                          <a:spcPts val="0"/>
                        </a:spcAft>
                        <a:buClrTx/>
                        <a:buSzTx/>
                        <a:buFont typeface="+mj-lt"/>
                        <a:buNone/>
                        <a:tabLst/>
                        <a:defRPr/>
                      </a:pPr>
                      <a:r>
                        <a:rPr lang="en-GB" b="1" dirty="0">
                          <a:solidFill>
                            <a:srgbClr val="C00000"/>
                          </a:solidFill>
                        </a:rPr>
                        <a:t>13. LEEDS BECKETT</a:t>
                      </a:r>
                    </a:p>
                  </a:txBody>
                  <a:tcPr/>
                </a:tc>
                <a:extLst>
                  <a:ext uri="{0D108BD9-81ED-4DB2-BD59-A6C34878D82A}">
                    <a16:rowId xmlns:a16="http://schemas.microsoft.com/office/drawing/2014/main" xmlns="" val="10005"/>
                  </a:ext>
                </a:extLst>
              </a:tr>
              <a:tr h="381909">
                <a:tc>
                  <a:txBody>
                    <a:bodyPr/>
                    <a:lstStyle/>
                    <a:p>
                      <a:pPr marL="342900" indent="-342900">
                        <a:buAutoNum type="arabicPeriod" startAt="6"/>
                      </a:pPr>
                      <a:r>
                        <a:rPr lang="en-GB" b="1" dirty="0">
                          <a:solidFill>
                            <a:srgbClr val="C00000"/>
                          </a:solidFill>
                        </a:rPr>
                        <a:t>STRATHCLYDE</a:t>
                      </a:r>
                    </a:p>
                  </a:txBody>
                  <a:tcPr/>
                </a:tc>
                <a:tc>
                  <a:txBody>
                    <a:bodyPr/>
                    <a:lstStyle/>
                    <a:p>
                      <a:pPr marL="0" indent="0">
                        <a:buFont typeface="+mj-lt"/>
                        <a:buNone/>
                      </a:pPr>
                      <a:r>
                        <a:rPr lang="en-GB" b="1" dirty="0">
                          <a:solidFill>
                            <a:srgbClr val="C00000"/>
                          </a:solidFill>
                        </a:rPr>
                        <a:t>14. NOTTINGHAM TRENT</a:t>
                      </a:r>
                    </a:p>
                  </a:txBody>
                  <a:tcPr/>
                </a:tc>
                <a:extLst>
                  <a:ext uri="{0D108BD9-81ED-4DB2-BD59-A6C34878D82A}">
                    <a16:rowId xmlns:a16="http://schemas.microsoft.com/office/drawing/2014/main" xmlns="" val="10006"/>
                  </a:ext>
                </a:extLst>
              </a:tr>
              <a:tr h="387213">
                <a:tc>
                  <a:txBody>
                    <a:bodyPr/>
                    <a:lstStyle/>
                    <a:p>
                      <a:pPr marL="342900" indent="-342900">
                        <a:buAutoNum type="arabicPeriod" startAt="7"/>
                      </a:pPr>
                      <a:r>
                        <a:rPr lang="en-GB" b="1" dirty="0">
                          <a:solidFill>
                            <a:srgbClr val="C00000"/>
                          </a:solidFill>
                        </a:rPr>
                        <a:t>NORTHUMBRIA</a:t>
                      </a:r>
                    </a:p>
                  </a:txBody>
                  <a:tcPr/>
                </a:tc>
                <a:tc>
                  <a:txBody>
                    <a:bodyPr/>
                    <a:lstStyle/>
                    <a:p>
                      <a:pPr marL="0" marR="0" indent="0" algn="l" defTabSz="914400" rtl="0" eaLnBrk="1" fontAlgn="auto" latinLnBrk="0" hangingPunct="1">
                        <a:lnSpc>
                          <a:spcPct val="100000"/>
                        </a:lnSpc>
                        <a:spcBef>
                          <a:spcPts val="0"/>
                        </a:spcBef>
                        <a:spcAft>
                          <a:spcPts val="0"/>
                        </a:spcAft>
                        <a:buClrTx/>
                        <a:buSzTx/>
                        <a:buFont typeface="+mj-lt"/>
                        <a:buNone/>
                        <a:tabLst/>
                        <a:defRPr/>
                      </a:pPr>
                      <a:r>
                        <a:rPr lang="en-GB" b="1" dirty="0"/>
                        <a:t>15. GLASGOW</a:t>
                      </a:r>
                    </a:p>
                  </a:txBody>
                  <a:tcPr/>
                </a:tc>
                <a:extLst>
                  <a:ext uri="{0D108BD9-81ED-4DB2-BD59-A6C34878D82A}">
                    <a16:rowId xmlns:a16="http://schemas.microsoft.com/office/drawing/2014/main" xmlns="" val="10007"/>
                  </a:ext>
                </a:extLst>
              </a:tr>
              <a:tr h="387213">
                <a:tc>
                  <a:txBody>
                    <a:bodyPr/>
                    <a:lstStyle/>
                    <a:p>
                      <a:pPr marL="342900" indent="-342900">
                        <a:buAutoNum type="arabicPeriod" startAt="8"/>
                      </a:pPr>
                      <a:r>
                        <a:rPr lang="en-GB" b="1" dirty="0"/>
                        <a:t>BRISTOL</a:t>
                      </a:r>
                    </a:p>
                  </a:txBody>
                  <a:tcPr/>
                </a:tc>
                <a:tc>
                  <a:txBody>
                    <a:bodyPr/>
                    <a:lstStyle/>
                    <a:p>
                      <a:pPr marL="0" indent="0" algn="r">
                        <a:buFont typeface="+mj-lt"/>
                        <a:buNone/>
                      </a:pPr>
                      <a:r>
                        <a:rPr lang="en-GB" sz="1800" i="1" dirty="0"/>
                        <a:t>(“Which? University” 2015)</a:t>
                      </a:r>
                      <a:endParaRPr lang="en-GB" sz="1800" b="1" i="1" dirty="0"/>
                    </a:p>
                  </a:txBody>
                  <a:tcP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8107887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548680"/>
            <a:ext cx="8496944" cy="2808312"/>
          </a:xfrm>
        </p:spPr>
        <p:txBody>
          <a:bodyPr>
            <a:noAutofit/>
          </a:bodyPr>
          <a:lstStyle/>
          <a:p>
            <a:pPr algn="ctr"/>
            <a:r>
              <a:rPr lang="en-GB" sz="6000" b="1" i="1" dirty="0">
                <a:solidFill>
                  <a:schemeClr val="accent6">
                    <a:lumMod val="60000"/>
                    <a:lumOff val="40000"/>
                  </a:schemeClr>
                </a:solidFill>
              </a:rPr>
              <a:t>SECTION 2</a:t>
            </a:r>
            <a:br>
              <a:rPr lang="en-GB" sz="6000" b="1" i="1" dirty="0">
                <a:solidFill>
                  <a:schemeClr val="accent6">
                    <a:lumMod val="60000"/>
                    <a:lumOff val="40000"/>
                  </a:schemeClr>
                </a:solidFill>
              </a:rPr>
            </a:br>
            <a:r>
              <a:rPr lang="en-GB" sz="4800" b="1" dirty="0"/>
              <a:t>“VARIATIONS ON A THEME” OF HIGHER EDUCATION</a:t>
            </a:r>
          </a:p>
        </p:txBody>
      </p:sp>
      <p:sp>
        <p:nvSpPr>
          <p:cNvPr id="3" name="Subtitle 2"/>
          <p:cNvSpPr>
            <a:spLocks noGrp="1"/>
          </p:cNvSpPr>
          <p:nvPr>
            <p:ph type="subTitle" idx="1"/>
          </p:nvPr>
        </p:nvSpPr>
        <p:spPr>
          <a:xfrm>
            <a:off x="107504" y="3933056"/>
            <a:ext cx="8928992" cy="3168352"/>
          </a:xfrm>
        </p:spPr>
        <p:txBody>
          <a:bodyPr>
            <a:normAutofit/>
          </a:bodyPr>
          <a:lstStyle/>
          <a:p>
            <a:pPr algn="ctr"/>
            <a:endParaRPr lang="en-GB" sz="3000" b="1" dirty="0">
              <a:latin typeface="Calibri" pitchFamily="34" charset="0"/>
              <a:cs typeface="Calibri" pitchFamily="34" charset="0"/>
            </a:endParaRPr>
          </a:p>
          <a:p>
            <a:pPr marL="109728" algn="ctr"/>
            <a:endParaRPr lang="en-GB" sz="2000" b="1" dirty="0">
              <a:latin typeface="Calibri" panose="020F0502020204030204" pitchFamily="34" charset="0"/>
              <a:cs typeface="Aharoni" panose="02010803020104030203" pitchFamily="2" charset="-79"/>
            </a:endParaRPr>
          </a:p>
          <a:p>
            <a:pPr marL="109728" algn="ctr"/>
            <a:r>
              <a:rPr lang="en-GB" sz="3800" b="1" dirty="0">
                <a:latin typeface="Calibri" panose="020F0502020204030204" pitchFamily="34" charset="0"/>
                <a:cs typeface="Aharoni" panose="02010803020104030203" pitchFamily="2" charset="-79"/>
              </a:rPr>
              <a:t>Higher Education, with a twist…</a:t>
            </a:r>
            <a:endParaRPr lang="en-GB" sz="3800" dirty="0"/>
          </a:p>
          <a:p>
            <a:pPr marL="109728" algn="ctr"/>
            <a:endParaRPr lang="en-GB" sz="3000" b="1" dirty="0">
              <a:latin typeface="Calibri" panose="020F0502020204030204" pitchFamily="34" charset="0"/>
              <a:cs typeface="Aharoni" panose="02010803020104030203" pitchFamily="2" charset="-79"/>
            </a:endParaRPr>
          </a:p>
          <a:p>
            <a:endParaRPr lang="en-GB" sz="1600" dirty="0">
              <a:latin typeface="Calibri" pitchFamily="34" charset="0"/>
              <a:cs typeface="Calibri" pitchFamily="34" charset="0"/>
            </a:endParaRPr>
          </a:p>
          <a:p>
            <a:r>
              <a:rPr lang="en-GB" dirty="0"/>
              <a:t> </a:t>
            </a:r>
          </a:p>
        </p:txBody>
      </p:sp>
    </p:spTree>
    <p:extLst>
      <p:ext uri="{BB962C8B-B14F-4D97-AF65-F5344CB8AC3E}">
        <p14:creationId xmlns:p14="http://schemas.microsoft.com/office/powerpoint/2010/main" val="3176436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764704"/>
            <a:ext cx="8229600" cy="648072"/>
          </a:xfrm>
        </p:spPr>
        <p:txBody>
          <a:bodyPr>
            <a:normAutofit fontScale="90000"/>
          </a:bodyPr>
          <a:lstStyle/>
          <a:p>
            <a:pPr algn="ctr"/>
            <a:r>
              <a:rPr lang="en-GB" sz="2400" b="1" dirty="0">
                <a:latin typeface="Calibri" pitchFamily="34" charset="0"/>
                <a:cs typeface="Calibri" pitchFamily="34" charset="0"/>
              </a:rPr>
              <a:t/>
            </a:r>
            <a:br>
              <a:rPr lang="en-GB" sz="2400" b="1" dirty="0">
                <a:latin typeface="Calibri" pitchFamily="34" charset="0"/>
                <a:cs typeface="Calibri" pitchFamily="34" charset="0"/>
              </a:rPr>
            </a:br>
            <a:r>
              <a:rPr lang="en-GB"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rPr>
              <a:t>NEW/Private/INDEPENDENT UNIs </a:t>
            </a:r>
            <a:r>
              <a:rPr lang="en-GB" sz="3600"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rPr>
              <a:t>IN UCAS </a:t>
            </a: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endParaRPr lang="en-GB" b="1" dirty="0">
              <a:latin typeface="Calibri" pitchFamily="34" charset="0"/>
              <a:cs typeface="Calibri" pitchFamily="34" charset="0"/>
            </a:endParaRPr>
          </a:p>
        </p:txBody>
      </p:sp>
      <p:sp>
        <p:nvSpPr>
          <p:cNvPr id="2" name="Content Placeholder 1"/>
          <p:cNvSpPr>
            <a:spLocks noGrp="1"/>
          </p:cNvSpPr>
          <p:nvPr>
            <p:ph idx="1"/>
          </p:nvPr>
        </p:nvSpPr>
        <p:spPr>
          <a:xfrm>
            <a:off x="179512" y="1412776"/>
            <a:ext cx="8964488" cy="5445224"/>
          </a:xfrm>
        </p:spPr>
        <p:txBody>
          <a:bodyPr>
            <a:normAutofit fontScale="85000" lnSpcReduction="20000"/>
          </a:bodyPr>
          <a:lstStyle/>
          <a:p>
            <a:pPr marL="109728" indent="0">
              <a:buNone/>
            </a:pPr>
            <a:r>
              <a:rPr lang="en-GB" sz="2100" b="1" i="1" dirty="0">
                <a:latin typeface="Calibri" pitchFamily="34" charset="0"/>
              </a:rPr>
              <a:t>Cost differentials now less prohibitive; partial scholarships or tuition fee loans available in most cases; </a:t>
            </a:r>
            <a:r>
              <a:rPr lang="en-GB" sz="2100" i="1" dirty="0">
                <a:latin typeface="Calibri" pitchFamily="34" charset="0"/>
              </a:rPr>
              <a:t>all in UCAS </a:t>
            </a:r>
            <a:r>
              <a:rPr lang="en-GB" sz="2100" i="1" u="sng" dirty="0">
                <a:latin typeface="Calibri" pitchFamily="34" charset="0"/>
              </a:rPr>
              <a:t>except</a:t>
            </a:r>
            <a:r>
              <a:rPr lang="en-GB" sz="2100" i="1" dirty="0">
                <a:latin typeface="Calibri" pitchFamily="34" charset="0"/>
              </a:rPr>
              <a:t> CTC Wings &amp; Cond</a:t>
            </a:r>
            <a:r>
              <a:rPr lang="en-GB" sz="2100" dirty="0">
                <a:latin typeface="Calibri" pitchFamily="34" charset="0"/>
                <a:cs typeface="Calibri" pitchFamily="34" charset="0"/>
              </a:rPr>
              <a:t>é</a:t>
            </a:r>
            <a:r>
              <a:rPr lang="en-GB" sz="2100" i="1" dirty="0">
                <a:latin typeface="Calibri" pitchFamily="34" charset="0"/>
              </a:rPr>
              <a:t> Nast</a:t>
            </a:r>
            <a:r>
              <a:rPr lang="en-GB" sz="2100" i="1" dirty="0">
                <a:latin typeface="Calibri" pitchFamily="34" charset="0"/>
                <a:cs typeface="Calibri" pitchFamily="34" charset="0"/>
              </a:rPr>
              <a:t>:</a:t>
            </a:r>
            <a:endParaRPr lang="en-GB" sz="500" i="1" dirty="0">
              <a:latin typeface="Calibri" pitchFamily="34" charset="0"/>
              <a:cs typeface="Calibri" pitchFamily="34" charset="0"/>
            </a:endParaRPr>
          </a:p>
          <a:p>
            <a:r>
              <a:rPr lang="en-GB" sz="2100" b="1" dirty="0">
                <a:solidFill>
                  <a:srgbClr val="C00000"/>
                </a:solidFill>
                <a:latin typeface="Calibri" pitchFamily="34" charset="0"/>
                <a:cs typeface="Calibri" pitchFamily="34" charset="0"/>
              </a:rPr>
              <a:t>University of Law </a:t>
            </a:r>
            <a:r>
              <a:rPr lang="en-GB" sz="2100" b="1" dirty="0">
                <a:latin typeface="Calibri" pitchFamily="34" charset="0"/>
                <a:cs typeface="Calibri" pitchFamily="34" charset="0"/>
              </a:rPr>
              <a:t>(Birmingham/Bristol/Chester/Guildford/London/Manchester/York</a:t>
            </a:r>
            <a:r>
              <a:rPr lang="en-GB" sz="2000" b="1" dirty="0">
                <a:latin typeface="Calibri" pitchFamily="34" charset="0"/>
                <a:cs typeface="Calibri" pitchFamily="34" charset="0"/>
              </a:rPr>
              <a:t>)</a:t>
            </a:r>
          </a:p>
          <a:p>
            <a:endParaRPr lang="en-GB" sz="200" dirty="0">
              <a:latin typeface="Calibri" pitchFamily="34" charset="0"/>
              <a:cs typeface="Calibri" pitchFamily="34" charset="0"/>
            </a:endParaRPr>
          </a:p>
          <a:p>
            <a:r>
              <a:rPr lang="en-GB" sz="2100" b="1" dirty="0">
                <a:solidFill>
                  <a:srgbClr val="C00000"/>
                </a:solidFill>
                <a:latin typeface="Calibri" pitchFamily="34" charset="0"/>
                <a:cs typeface="Calibri" pitchFamily="34" charset="0"/>
              </a:rPr>
              <a:t>New College for the Humanities (NCH)</a:t>
            </a:r>
            <a:r>
              <a:rPr lang="en-GB" sz="2100" b="1" dirty="0">
                <a:latin typeface="Calibri" panose="020F0502020204030204" pitchFamily="34" charset="0"/>
                <a:cs typeface="Calibri" pitchFamily="34" charset="0"/>
              </a:rPr>
              <a:t> (London) </a:t>
            </a:r>
            <a:r>
              <a:rPr lang="en-GB" sz="2100" b="1" i="1" dirty="0">
                <a:solidFill>
                  <a:srgbClr val="7030A0"/>
                </a:solidFill>
                <a:latin typeface="Calibri" pitchFamily="34" charset="0"/>
              </a:rPr>
              <a:t>can also apply outside UCAS</a:t>
            </a:r>
            <a:endParaRPr lang="en-GB" sz="2100" b="1" dirty="0">
              <a:latin typeface="Calibri" panose="020F0502020204030204" pitchFamily="34" charset="0"/>
              <a:cs typeface="Calibri" pitchFamily="34" charset="0"/>
            </a:endParaRPr>
          </a:p>
          <a:p>
            <a:endParaRPr lang="en-GB" sz="200" b="1" dirty="0">
              <a:solidFill>
                <a:srgbClr val="C00000"/>
              </a:solidFill>
              <a:latin typeface="Calibri" pitchFamily="34" charset="0"/>
              <a:cs typeface="Calibri" pitchFamily="34" charset="0"/>
            </a:endParaRPr>
          </a:p>
          <a:p>
            <a:r>
              <a:rPr lang="en-GB" sz="2100" b="1" dirty="0">
                <a:solidFill>
                  <a:srgbClr val="C00000"/>
                </a:solidFill>
                <a:latin typeface="Calibri" pitchFamily="34" charset="0"/>
                <a:cs typeface="Calibri" pitchFamily="34" charset="0"/>
              </a:rPr>
              <a:t>UCFB</a:t>
            </a:r>
            <a:r>
              <a:rPr lang="en-GB" sz="2100" b="1" dirty="0">
                <a:latin typeface="Calibri" pitchFamily="34" charset="0"/>
                <a:cs typeface="Calibri" pitchFamily="34" charset="0"/>
              </a:rPr>
              <a:t> (Wembley Stadium/The Etihad) </a:t>
            </a:r>
            <a:r>
              <a:rPr lang="en-GB" sz="2100" dirty="0">
                <a:latin typeface="Calibri" pitchFamily="34" charset="0"/>
                <a:cs typeface="Calibri" pitchFamily="34" charset="0"/>
              </a:rPr>
              <a:t>Degrees for the football &amp; sports Industries </a:t>
            </a:r>
            <a:endParaRPr lang="en-GB" sz="2100" b="1" dirty="0">
              <a:latin typeface="Calibri" pitchFamily="34" charset="0"/>
              <a:cs typeface="Calibri" pitchFamily="34" charset="0"/>
            </a:endParaRPr>
          </a:p>
          <a:p>
            <a:endParaRPr lang="en-GB" sz="200" b="1" dirty="0">
              <a:latin typeface="Calibri" pitchFamily="34" charset="0"/>
              <a:cs typeface="Calibri" pitchFamily="34" charset="0"/>
            </a:endParaRPr>
          </a:p>
          <a:p>
            <a:r>
              <a:rPr lang="en-GB" sz="2100" b="1" dirty="0">
                <a:solidFill>
                  <a:srgbClr val="C00000"/>
                </a:solidFill>
                <a:latin typeface="Calibri" pitchFamily="34" charset="0"/>
                <a:cs typeface="Calibri" pitchFamily="34" charset="0"/>
              </a:rPr>
              <a:t>Academy of Contemporary Music</a:t>
            </a:r>
            <a:r>
              <a:rPr lang="en-GB" sz="2100" b="1" dirty="0">
                <a:latin typeface="Calibri" pitchFamily="34" charset="0"/>
                <a:cs typeface="Calibri" pitchFamily="34" charset="0"/>
              </a:rPr>
              <a:t> (Guildford)  / </a:t>
            </a:r>
            <a:r>
              <a:rPr lang="en-GB" sz="2100" b="1" dirty="0">
                <a:solidFill>
                  <a:srgbClr val="C00000"/>
                </a:solidFill>
                <a:latin typeface="Calibri" pitchFamily="34" charset="0"/>
                <a:cs typeface="Calibri" pitchFamily="34" charset="0"/>
              </a:rPr>
              <a:t>Tech Music School </a:t>
            </a:r>
            <a:r>
              <a:rPr lang="en-GB" sz="2100" b="1" dirty="0">
                <a:latin typeface="Calibri" pitchFamily="34" charset="0"/>
                <a:cs typeface="Calibri" pitchFamily="34" charset="0"/>
              </a:rPr>
              <a:t>(London)</a:t>
            </a:r>
            <a:r>
              <a:rPr lang="en-GB" sz="2100" b="1" dirty="0">
                <a:solidFill>
                  <a:srgbClr val="C00000"/>
                </a:solidFill>
                <a:latin typeface="Calibri" pitchFamily="34" charset="0"/>
                <a:cs typeface="Calibri" pitchFamily="34" charset="0"/>
              </a:rPr>
              <a:t>  </a:t>
            </a:r>
            <a:r>
              <a:rPr lang="en-GB" sz="2100" b="1" dirty="0">
                <a:latin typeface="Calibri" pitchFamily="34" charset="0"/>
                <a:cs typeface="Calibri" pitchFamily="34" charset="0"/>
              </a:rPr>
              <a:t>/ </a:t>
            </a:r>
            <a:r>
              <a:rPr lang="en-GB" sz="2100" b="1" dirty="0">
                <a:solidFill>
                  <a:srgbClr val="C00000"/>
                </a:solidFill>
                <a:latin typeface="Calibri" pitchFamily="34" charset="0"/>
                <a:cs typeface="Calibri" pitchFamily="34" charset="0"/>
              </a:rPr>
              <a:t> BIMM</a:t>
            </a:r>
            <a:r>
              <a:rPr lang="en-GB" sz="2100" b="1" dirty="0">
                <a:latin typeface="Calibri" pitchFamily="34" charset="0"/>
                <a:cs typeface="Calibri" pitchFamily="34" charset="0"/>
              </a:rPr>
              <a:t> (Brighton/Bristol/Dublin) / </a:t>
            </a:r>
            <a:r>
              <a:rPr lang="en-GB" sz="2100" b="1" dirty="0">
                <a:solidFill>
                  <a:srgbClr val="C00000"/>
                </a:solidFill>
                <a:latin typeface="Calibri" pitchFamily="34" charset="0"/>
                <a:cs typeface="Calibri" pitchFamily="34" charset="0"/>
              </a:rPr>
              <a:t>Inst of Contemporary Music</a:t>
            </a:r>
            <a:r>
              <a:rPr lang="en-GB" sz="2100" dirty="0">
                <a:latin typeface="Calibri" pitchFamily="34" charset="0"/>
                <a:cs typeface="Calibri" pitchFamily="34" charset="0"/>
              </a:rPr>
              <a:t> </a:t>
            </a:r>
            <a:r>
              <a:rPr lang="en-GB" sz="2100" b="1" dirty="0">
                <a:latin typeface="Calibri" pitchFamily="34" charset="0"/>
                <a:cs typeface="Calibri" pitchFamily="34" charset="0"/>
              </a:rPr>
              <a:t>(London) </a:t>
            </a:r>
            <a:r>
              <a:rPr lang="en-GB" sz="2100" dirty="0">
                <a:latin typeface="Calibri" pitchFamily="34" charset="0"/>
                <a:cs typeface="Calibri" pitchFamily="34" charset="0"/>
              </a:rPr>
              <a:t>popular music degrees </a:t>
            </a:r>
            <a:endParaRPr lang="en-GB" sz="2100" b="1" dirty="0">
              <a:latin typeface="Calibri" pitchFamily="34" charset="0"/>
              <a:cs typeface="Calibri" pitchFamily="34" charset="0"/>
            </a:endParaRPr>
          </a:p>
          <a:p>
            <a:pPr marL="109728" indent="0">
              <a:buNone/>
            </a:pPr>
            <a:endParaRPr lang="en-GB" sz="200" b="1" dirty="0">
              <a:latin typeface="Calibri" pitchFamily="34" charset="0"/>
              <a:cs typeface="Calibri" pitchFamily="34" charset="0"/>
            </a:endParaRPr>
          </a:p>
          <a:p>
            <a:r>
              <a:rPr lang="en-GB" sz="2100" b="1" dirty="0">
                <a:solidFill>
                  <a:srgbClr val="C00000"/>
                </a:solidFill>
                <a:latin typeface="Calibri" pitchFamily="34" charset="0"/>
                <a:cs typeface="Calibri" pitchFamily="34" charset="0"/>
              </a:rPr>
              <a:t>Backstage Academy</a:t>
            </a:r>
            <a:r>
              <a:rPr lang="en-GB" sz="2100" b="1" dirty="0">
                <a:latin typeface="Calibri" pitchFamily="34" charset="0"/>
                <a:cs typeface="Calibri" pitchFamily="34" charset="0"/>
              </a:rPr>
              <a:t> </a:t>
            </a:r>
            <a:r>
              <a:rPr lang="en-GB" sz="2100" dirty="0">
                <a:latin typeface="Calibri" pitchFamily="34" charset="0"/>
                <a:cs typeface="Calibri" pitchFamily="34" charset="0"/>
              </a:rPr>
              <a:t>Degrees in Stage Management/Live Events/Visual Prod </a:t>
            </a:r>
            <a:r>
              <a:rPr lang="en-GB" sz="2100" b="1" dirty="0">
                <a:latin typeface="Calibri" pitchFamily="34" charset="0"/>
                <a:cs typeface="Calibri" pitchFamily="34" charset="0"/>
              </a:rPr>
              <a:t>(Wakefield)</a:t>
            </a:r>
            <a:endParaRPr lang="en-GB" sz="2100" b="1" dirty="0">
              <a:solidFill>
                <a:srgbClr val="C00000"/>
              </a:solidFill>
              <a:latin typeface="Calibri" pitchFamily="34" charset="0"/>
              <a:cs typeface="Calibri" pitchFamily="34" charset="0"/>
            </a:endParaRPr>
          </a:p>
          <a:p>
            <a:endParaRPr lang="en-GB" sz="200" b="1" dirty="0">
              <a:latin typeface="Calibri" pitchFamily="34" charset="0"/>
              <a:cs typeface="Calibri" pitchFamily="34" charset="0"/>
            </a:endParaRPr>
          </a:p>
          <a:p>
            <a:r>
              <a:rPr lang="en-GB" sz="2100" b="1" dirty="0">
                <a:solidFill>
                  <a:srgbClr val="C00000"/>
                </a:solidFill>
                <a:latin typeface="Calibri" pitchFamily="34" charset="0"/>
                <a:cs typeface="Calibri" pitchFamily="34" charset="0"/>
              </a:rPr>
              <a:t>SAE Institute </a:t>
            </a:r>
            <a:r>
              <a:rPr lang="en-GB" sz="2100" dirty="0">
                <a:latin typeface="Calibri" pitchFamily="34" charset="0"/>
                <a:cs typeface="Calibri" pitchFamily="34" charset="0"/>
              </a:rPr>
              <a:t>2-yr degrees for creative industries </a:t>
            </a:r>
            <a:r>
              <a:rPr lang="en-GB" sz="2100" b="1" dirty="0">
                <a:latin typeface="Calibri" pitchFamily="34" charset="0"/>
                <a:cs typeface="Calibri" pitchFamily="34" charset="0"/>
              </a:rPr>
              <a:t>(London/Oxford/Liverpool/Glasgow)</a:t>
            </a:r>
          </a:p>
          <a:p>
            <a:pPr marL="109728" indent="0">
              <a:buNone/>
            </a:pPr>
            <a:endParaRPr lang="en-GB" sz="200" b="1" dirty="0">
              <a:solidFill>
                <a:srgbClr val="C00000"/>
              </a:solidFill>
              <a:latin typeface="Calibri" pitchFamily="34" charset="0"/>
              <a:cs typeface="Calibri" pitchFamily="34" charset="0"/>
            </a:endParaRPr>
          </a:p>
          <a:p>
            <a:r>
              <a:rPr lang="en-GB" sz="2100" b="1" dirty="0">
                <a:solidFill>
                  <a:srgbClr val="C00000"/>
                </a:solidFill>
                <a:latin typeface="Calibri" pitchFamily="34" charset="0"/>
                <a:cs typeface="Calibri" pitchFamily="34" charset="0"/>
              </a:rPr>
              <a:t>BPP University </a:t>
            </a:r>
            <a:r>
              <a:rPr lang="en-GB" sz="2100" dirty="0">
                <a:latin typeface="Calibri" pitchFamily="34" charset="0"/>
                <a:cs typeface="Calibri" pitchFamily="34" charset="0"/>
              </a:rPr>
              <a:t>2 or 3-year Law/Business degrees </a:t>
            </a:r>
            <a:r>
              <a:rPr lang="en-GB" sz="2100" b="1" dirty="0">
                <a:latin typeface="Calibri" panose="020F0502020204030204" pitchFamily="34" charset="0"/>
              </a:rPr>
              <a:t>(Birmingham/Bristol/Cambridge/Leeds/Liverpool/London/Manchester/Swindon)</a:t>
            </a:r>
          </a:p>
          <a:p>
            <a:endParaRPr lang="en-GB" sz="200" b="1" dirty="0">
              <a:latin typeface="Calibri" panose="020F0502020204030204" pitchFamily="34" charset="0"/>
              <a:cs typeface="Calibri" pitchFamily="34" charset="0"/>
            </a:endParaRPr>
          </a:p>
          <a:p>
            <a:r>
              <a:rPr lang="en-GB" sz="2100" b="1" dirty="0">
                <a:solidFill>
                  <a:srgbClr val="C00000"/>
                </a:solidFill>
                <a:latin typeface="Calibri" pitchFamily="34" charset="0"/>
                <a:cs typeface="Calibri" pitchFamily="34" charset="0"/>
              </a:rPr>
              <a:t>Pearson College </a:t>
            </a:r>
            <a:r>
              <a:rPr lang="en-GB" sz="2100" dirty="0">
                <a:latin typeface="Calibri" pitchFamily="34" charset="0"/>
                <a:cs typeface="Calibri" pitchFamily="34" charset="0"/>
              </a:rPr>
              <a:t>FTSE 100 company; job-ready degrees in Business/Law/Media </a:t>
            </a:r>
            <a:r>
              <a:rPr lang="en-GB" sz="2100" b="1" dirty="0">
                <a:latin typeface="Calibri" pitchFamily="34" charset="0"/>
                <a:cs typeface="Calibri" pitchFamily="34" charset="0"/>
              </a:rPr>
              <a:t>(London</a:t>
            </a:r>
            <a:r>
              <a:rPr lang="en-GB" sz="2100" dirty="0">
                <a:latin typeface="Calibri" pitchFamily="34" charset="0"/>
                <a:cs typeface="Calibri" pitchFamily="34" charset="0"/>
              </a:rPr>
              <a:t>) </a:t>
            </a:r>
          </a:p>
          <a:p>
            <a:endParaRPr lang="en-GB" sz="200" b="1" dirty="0">
              <a:solidFill>
                <a:srgbClr val="C00000"/>
              </a:solidFill>
              <a:latin typeface="Calibri" pitchFamily="34" charset="0"/>
              <a:cs typeface="Calibri" pitchFamily="34" charset="0"/>
            </a:endParaRPr>
          </a:p>
          <a:p>
            <a:r>
              <a:rPr lang="en-GB" sz="2100" b="1" dirty="0">
                <a:solidFill>
                  <a:srgbClr val="C00000"/>
                </a:solidFill>
                <a:latin typeface="Calibri" pitchFamily="34" charset="0"/>
                <a:cs typeface="Calibri" pitchFamily="34" charset="0"/>
              </a:rPr>
              <a:t>Richmond American International University</a:t>
            </a:r>
            <a:r>
              <a:rPr lang="en-GB" sz="2100" dirty="0">
                <a:solidFill>
                  <a:srgbClr val="C00000"/>
                </a:solidFill>
                <a:latin typeface="Calibri" panose="020F0502020204030204" pitchFamily="34" charset="0"/>
                <a:cs typeface="Calibri" pitchFamily="34" charset="0"/>
              </a:rPr>
              <a:t> </a:t>
            </a:r>
            <a:r>
              <a:rPr lang="en-GB" sz="2100" dirty="0">
                <a:latin typeface="Calibri" panose="020F0502020204030204" pitchFamily="34" charset="0"/>
                <a:cs typeface="Calibri" pitchFamily="34" charset="0"/>
              </a:rPr>
              <a:t>dual US/UK degree </a:t>
            </a:r>
            <a:r>
              <a:rPr lang="en-GB" sz="2100" b="1" dirty="0">
                <a:latin typeface="Calibri" panose="020F0502020204030204" pitchFamily="34" charset="0"/>
                <a:cs typeface="Calibri" pitchFamily="34" charset="0"/>
              </a:rPr>
              <a:t>(London)</a:t>
            </a:r>
          </a:p>
          <a:p>
            <a:pPr marL="109728" indent="0">
              <a:buNone/>
            </a:pPr>
            <a:endParaRPr lang="en-GB" sz="200" b="1" dirty="0">
              <a:latin typeface="Calibri" panose="020F0502020204030204" pitchFamily="34" charset="0"/>
              <a:cs typeface="Calibri" pitchFamily="34" charset="0"/>
            </a:endParaRPr>
          </a:p>
          <a:p>
            <a:r>
              <a:rPr lang="en-GB" sz="2100" b="1" dirty="0">
                <a:solidFill>
                  <a:srgbClr val="C00000"/>
                </a:solidFill>
                <a:latin typeface="Calibri" panose="020F0502020204030204" pitchFamily="34" charset="0"/>
                <a:cs typeface="Calibri" pitchFamily="34" charset="0"/>
              </a:rPr>
              <a:t>Norland College </a:t>
            </a:r>
            <a:r>
              <a:rPr lang="en-GB" sz="2100" dirty="0">
                <a:latin typeface="Calibri" panose="020F0502020204030204" pitchFamily="34" charset="0"/>
                <a:cs typeface="Calibri" pitchFamily="34" charset="0"/>
              </a:rPr>
              <a:t>BA Early Childhood Studies </a:t>
            </a:r>
            <a:r>
              <a:rPr lang="en-GB" sz="2100" b="1" dirty="0">
                <a:latin typeface="Calibri" panose="020F0502020204030204" pitchFamily="34" charset="0"/>
                <a:cs typeface="Calibri" pitchFamily="34" charset="0"/>
              </a:rPr>
              <a:t>(Bath) </a:t>
            </a:r>
          </a:p>
          <a:p>
            <a:endParaRPr lang="en-GB" sz="200" b="1" dirty="0">
              <a:latin typeface="Calibri" panose="020F0502020204030204" pitchFamily="34" charset="0"/>
              <a:cs typeface="Calibri" pitchFamily="34" charset="0"/>
            </a:endParaRPr>
          </a:p>
          <a:p>
            <a:r>
              <a:rPr lang="en-GB" sz="2100" b="1" dirty="0">
                <a:solidFill>
                  <a:srgbClr val="C00000"/>
                </a:solidFill>
                <a:latin typeface="Calibri" pitchFamily="34" charset="0"/>
                <a:cs typeface="Calibri" pitchFamily="34" charset="0"/>
              </a:rPr>
              <a:t>University of Buckingham </a:t>
            </a:r>
            <a:r>
              <a:rPr lang="en-GB" sz="2100" dirty="0">
                <a:latin typeface="Calibri" pitchFamily="34" charset="0"/>
                <a:cs typeface="Calibri" pitchFamily="34" charset="0"/>
              </a:rPr>
              <a:t>2-yr degrees (+ a new degree in </a:t>
            </a:r>
            <a:r>
              <a:rPr lang="en-GB" sz="2100" b="1" i="1" dirty="0">
                <a:latin typeface="Calibri" pitchFamily="34" charset="0"/>
                <a:cs typeface="Calibri" pitchFamily="34" charset="0"/>
              </a:rPr>
              <a:t>Medicine</a:t>
            </a:r>
            <a:r>
              <a:rPr lang="en-GB" sz="2100" dirty="0">
                <a:latin typeface="Calibri" pitchFamily="34" charset="0"/>
                <a:cs typeface="Calibri" pitchFamily="34" charset="0"/>
              </a:rPr>
              <a:t> with £36K fees) </a:t>
            </a:r>
          </a:p>
          <a:p>
            <a:pPr marL="109728" indent="0">
              <a:buNone/>
            </a:pPr>
            <a:endParaRPr lang="en-GB" sz="200" dirty="0">
              <a:latin typeface="Calibri" pitchFamily="34" charset="0"/>
              <a:cs typeface="Calibri" pitchFamily="34" charset="0"/>
            </a:endParaRPr>
          </a:p>
          <a:p>
            <a:r>
              <a:rPr lang="en-GB" sz="2100" b="1" dirty="0">
                <a:solidFill>
                  <a:srgbClr val="C00000"/>
                </a:solidFill>
                <a:latin typeface="Calibri" pitchFamily="34" charset="0"/>
                <a:cs typeface="Calibri" pitchFamily="34" charset="0"/>
              </a:rPr>
              <a:t>Edge Hotel School </a:t>
            </a:r>
            <a:r>
              <a:rPr lang="en-GB" sz="2100" dirty="0">
                <a:latin typeface="Calibri" pitchFamily="34" charset="0"/>
                <a:cs typeface="Calibri" pitchFamily="34" charset="0"/>
              </a:rPr>
              <a:t>2-year degree at country house hotel on </a:t>
            </a:r>
            <a:r>
              <a:rPr lang="en-GB" sz="2100" b="1" dirty="0">
                <a:latin typeface="Calibri" pitchFamily="34" charset="0"/>
                <a:cs typeface="Calibri" pitchFamily="34" charset="0"/>
              </a:rPr>
              <a:t>Essex</a:t>
            </a:r>
            <a:r>
              <a:rPr lang="en-GB" sz="2100" dirty="0">
                <a:latin typeface="Calibri" pitchFamily="34" charset="0"/>
                <a:cs typeface="Calibri" pitchFamily="34" charset="0"/>
              </a:rPr>
              <a:t> University campus</a:t>
            </a:r>
          </a:p>
          <a:p>
            <a:pPr marL="109728" indent="0">
              <a:buNone/>
            </a:pPr>
            <a:endParaRPr lang="en-GB" sz="200" dirty="0">
              <a:latin typeface="Calibri" pitchFamily="34" charset="0"/>
              <a:cs typeface="Calibri" pitchFamily="34" charset="0"/>
            </a:endParaRPr>
          </a:p>
          <a:p>
            <a:r>
              <a:rPr lang="en-GB" sz="2100" b="1" dirty="0">
                <a:solidFill>
                  <a:srgbClr val="C00000"/>
                </a:solidFill>
                <a:latin typeface="Calibri" pitchFamily="34" charset="0"/>
                <a:cs typeface="Calibri" pitchFamily="34" charset="0"/>
              </a:rPr>
              <a:t>CTC Wings </a:t>
            </a:r>
            <a:r>
              <a:rPr lang="en-GB" sz="2100" dirty="0">
                <a:latin typeface="Calibri" pitchFamily="34" charset="0"/>
                <a:cs typeface="Calibri" pitchFamily="34" charset="0"/>
              </a:rPr>
              <a:t>BSc Professional Aviation Pilot Practice </a:t>
            </a:r>
            <a:r>
              <a:rPr lang="en-GB" sz="1600" b="1" dirty="0">
                <a:latin typeface="Calibri" pitchFamily="34" charset="0"/>
                <a:cs typeface="Calibri" pitchFamily="34" charset="0"/>
              </a:rPr>
              <a:t>(Southampton/Bournemouth/Gatwick/Coventry)</a:t>
            </a:r>
            <a:endParaRPr lang="en-GB" sz="1600" dirty="0">
              <a:latin typeface="Calibri" pitchFamily="34" charset="0"/>
              <a:cs typeface="Calibri" pitchFamily="34" charset="0"/>
            </a:endParaRPr>
          </a:p>
          <a:p>
            <a:pPr marL="109728" indent="0">
              <a:buNone/>
            </a:pPr>
            <a:endParaRPr lang="en-GB" sz="200" dirty="0">
              <a:latin typeface="Calibri" pitchFamily="34" charset="0"/>
              <a:cs typeface="Calibri" pitchFamily="34" charset="0"/>
            </a:endParaRPr>
          </a:p>
          <a:p>
            <a:r>
              <a:rPr lang="en-GB" sz="2100" b="1" dirty="0">
                <a:solidFill>
                  <a:srgbClr val="C00000"/>
                </a:solidFill>
                <a:latin typeface="Calibri" pitchFamily="34" charset="0"/>
                <a:cs typeface="Calibri" pitchFamily="34" charset="0"/>
              </a:rPr>
              <a:t>Condé</a:t>
            </a:r>
            <a:r>
              <a:rPr lang="en-GB" sz="2400" dirty="0">
                <a:solidFill>
                  <a:srgbClr val="C00000"/>
                </a:solidFill>
                <a:latin typeface="Calibri" pitchFamily="34" charset="0"/>
                <a:cs typeface="Calibri" pitchFamily="34" charset="0"/>
              </a:rPr>
              <a:t> </a:t>
            </a:r>
            <a:r>
              <a:rPr lang="en-GB" sz="2100" b="1" dirty="0">
                <a:solidFill>
                  <a:srgbClr val="C00000"/>
                </a:solidFill>
                <a:latin typeface="Calibri" pitchFamily="34" charset="0"/>
                <a:cs typeface="Calibri" pitchFamily="34" charset="0"/>
              </a:rPr>
              <a:t>Nast College of Fashion &amp; Design </a:t>
            </a:r>
            <a:r>
              <a:rPr lang="en-GB" sz="2100" dirty="0">
                <a:latin typeface="Calibri" pitchFamily="34" charset="0"/>
                <a:cs typeface="Calibri" pitchFamily="34" charset="0"/>
              </a:rPr>
              <a:t>2-yr BA Fashion Communication </a:t>
            </a:r>
            <a:r>
              <a:rPr lang="en-GB" sz="2100" b="1" dirty="0">
                <a:latin typeface="Calibri" pitchFamily="34" charset="0"/>
                <a:cs typeface="Calibri" pitchFamily="34" charset="0"/>
              </a:rPr>
              <a:t>(London</a:t>
            </a:r>
            <a:r>
              <a:rPr lang="en-GB" sz="2100" dirty="0">
                <a:latin typeface="Calibri" pitchFamily="34" charset="0"/>
                <a:cs typeface="Calibri" pitchFamily="34" charset="0"/>
              </a:rPr>
              <a:t>)</a:t>
            </a:r>
            <a:r>
              <a:rPr lang="en-GB" sz="2100" b="1" dirty="0">
                <a:solidFill>
                  <a:srgbClr val="C00000"/>
                </a:solidFill>
                <a:latin typeface="Calibri" pitchFamily="34" charset="0"/>
                <a:cs typeface="Calibri" pitchFamily="34" charset="0"/>
              </a:rPr>
              <a:t> </a:t>
            </a:r>
          </a:p>
          <a:p>
            <a:pPr marL="109728" indent="0">
              <a:buNone/>
            </a:pPr>
            <a:endParaRPr lang="en-GB" sz="1600" dirty="0">
              <a:latin typeface="Calibri" pitchFamily="34" charset="0"/>
              <a:cs typeface="Calibri" pitchFamily="34" charset="0"/>
            </a:endParaRPr>
          </a:p>
          <a:p>
            <a:endParaRPr lang="en-GB" sz="2200" dirty="0">
              <a:latin typeface="Calibri" pitchFamily="34" charset="0"/>
              <a:cs typeface="Calibri" pitchFamily="34" charset="0"/>
            </a:endParaRPr>
          </a:p>
          <a:p>
            <a:pPr marL="109728" indent="0">
              <a:buNone/>
            </a:pPr>
            <a:endParaRPr lang="en-GB" sz="2200" dirty="0">
              <a:latin typeface="Calibri" pitchFamily="34" charset="0"/>
              <a:cs typeface="Calibri" pitchFamily="34" charset="0"/>
            </a:endParaRPr>
          </a:p>
          <a:p>
            <a:endParaRPr lang="en-GB" dirty="0">
              <a:latin typeface="Calibri" pitchFamily="34" charset="0"/>
              <a:cs typeface="Calibri" pitchFamily="34" charset="0"/>
            </a:endParaRPr>
          </a:p>
          <a:p>
            <a:endParaRPr lang="en-GB" dirty="0"/>
          </a:p>
          <a:p>
            <a:pPr marL="109728" indent="0">
              <a:buNone/>
            </a:pPr>
            <a:endParaRPr lang="en-GB" dirty="0"/>
          </a:p>
        </p:txBody>
      </p:sp>
    </p:spTree>
    <p:extLst>
      <p:ext uri="{BB962C8B-B14F-4D97-AF65-F5344CB8AC3E}">
        <p14:creationId xmlns:p14="http://schemas.microsoft.com/office/powerpoint/2010/main" val="36352448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20688"/>
            <a:ext cx="8229600" cy="720080"/>
          </a:xfrm>
        </p:spPr>
        <p:txBody>
          <a:bodyPr>
            <a:normAutofit/>
          </a:bodyPr>
          <a:lstStyle/>
          <a:p>
            <a:pPr algn="ct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cs typeface="Calibri" pitchFamily="34" charset="0"/>
              </a:rPr>
              <a:t>FOUNDATION DEGREE OR HND</a:t>
            </a:r>
            <a:endParaRPr lang="en-GB" sz="3100" b="1" dirty="0"/>
          </a:p>
        </p:txBody>
      </p:sp>
      <p:sp>
        <p:nvSpPr>
          <p:cNvPr id="2" name="Content Placeholder 1"/>
          <p:cNvSpPr>
            <a:spLocks noGrp="1"/>
          </p:cNvSpPr>
          <p:nvPr>
            <p:ph idx="1"/>
          </p:nvPr>
        </p:nvSpPr>
        <p:spPr>
          <a:xfrm>
            <a:off x="179512" y="1340768"/>
            <a:ext cx="8856984" cy="5517232"/>
          </a:xfrm>
        </p:spPr>
        <p:txBody>
          <a:bodyPr>
            <a:normAutofit/>
          </a:bodyPr>
          <a:lstStyle/>
          <a:p>
            <a:pPr marL="109728" indent="0">
              <a:buNone/>
            </a:pPr>
            <a:r>
              <a:rPr lang="en-GB" sz="1800" b="1" dirty="0">
                <a:solidFill>
                  <a:srgbClr val="C00000"/>
                </a:solidFill>
                <a:latin typeface="Calibri" pitchFamily="34" charset="0"/>
                <a:cs typeface="Calibri" pitchFamily="34" charset="0"/>
              </a:rPr>
              <a:t>2-year vocational courses </a:t>
            </a:r>
            <a:r>
              <a:rPr lang="en-GB" sz="1400" b="1" dirty="0">
                <a:solidFill>
                  <a:srgbClr val="C00000"/>
                </a:solidFill>
                <a:latin typeface="Calibri" pitchFamily="34" charset="0"/>
                <a:cs typeface="Calibri" pitchFamily="34" charset="0"/>
              </a:rPr>
              <a:t>(</a:t>
            </a:r>
            <a:r>
              <a:rPr lang="en-GB" sz="1400" b="1" dirty="0" err="1">
                <a:solidFill>
                  <a:srgbClr val="C00000"/>
                </a:solidFill>
                <a:latin typeface="Calibri" pitchFamily="34" charset="0"/>
                <a:cs typeface="Calibri" pitchFamily="34" charset="0"/>
              </a:rPr>
              <a:t>eg</a:t>
            </a:r>
            <a:r>
              <a:rPr lang="en-GB" sz="1400" b="1" dirty="0">
                <a:solidFill>
                  <a:srgbClr val="C00000"/>
                </a:solidFill>
                <a:latin typeface="Calibri" pitchFamily="34" charset="0"/>
                <a:cs typeface="Calibri" pitchFamily="34" charset="0"/>
              </a:rPr>
              <a:t> these are all available in the Bath/Bristol area, where I was speaking recently)</a:t>
            </a:r>
          </a:p>
          <a:p>
            <a:pPr marL="109728" indent="0">
              <a:buNone/>
            </a:pPr>
            <a:r>
              <a:rPr lang="en-GB" sz="1800" b="1" dirty="0" err="1">
                <a:solidFill>
                  <a:srgbClr val="C00000"/>
                </a:solidFill>
                <a:latin typeface="Calibri" pitchFamily="34" charset="0"/>
              </a:rPr>
              <a:t>FDg</a:t>
            </a:r>
            <a:r>
              <a:rPr lang="en-GB" sz="1800" b="1" dirty="0">
                <a:solidFill>
                  <a:srgbClr val="C00000"/>
                </a:solidFill>
                <a:latin typeface="Calibri" pitchFamily="34" charset="0"/>
              </a:rPr>
              <a:t>: </a:t>
            </a:r>
            <a:r>
              <a:rPr lang="en-GB" sz="1600" dirty="0">
                <a:latin typeface="Calibri" pitchFamily="34" charset="0"/>
              </a:rPr>
              <a:t>Addiction Counselling, Aerospace Engineering Manufacturing, Agriculture, Agricultural Management, Animal Behaviour &amp; Welfare, Animal Management, Animal Science &amp; Management, Applied Computing, Administration &amp; Business Technology, Art &amp; Design, Business, Business with Management, Care Management in the Community, Communication &amp; Computer Networks, Computing &amp; IT, Contemporary Circus &amp; Visual Performance, Contemporary Art &amp; Professional Studies, Counselling, Creative Arts Therapy Studies, Dance Theatre &amp; Performance, Digital Media Production, Early Childhood Studies, Early Years, Early Years Care &amp; Education, Education Studies for T/As, Equine Performance, Equine Science &amp; Management, Equine Veterinary Nursing Science, Fashion &amp; Textile Design Skills, Film &amp; Media Arts Production, Fine Art, Games &amp; Animation Production, Graphic Design, Graphic Design with Interactive Multimedia, Health &amp; Social Care Practice, Healthcare Science, Inclusive Practice, Integrated Wildlife Conservation, Interactive Multimedia with Graphic Design, Mechatronics, Media Practice, Music Production, Music Production &amp; Artist Development, Musical Theatre, Performing Arts, Photography in Practice, Popular Music, Professional &amp; Commercial Dance, Professional Photography, Public &amp; Environmental Health, Public Services with Outdoor Education, River &amp; Coastal Engineering, Sports Business Management, Sports Coaching, Sports Performance, Sports Studies, Tourism Management, Uniformed &amp; Public Services, Veterinary Nursing Science</a:t>
            </a:r>
          </a:p>
          <a:p>
            <a:pPr marL="109728" indent="0">
              <a:buNone/>
            </a:pPr>
            <a:endParaRPr lang="en-GB" sz="800" dirty="0">
              <a:latin typeface="Calibri" pitchFamily="34" charset="0"/>
            </a:endParaRPr>
          </a:p>
          <a:p>
            <a:pPr marL="109728" indent="0">
              <a:buNone/>
            </a:pPr>
            <a:r>
              <a:rPr lang="en-GB" sz="1800" b="1" dirty="0">
                <a:solidFill>
                  <a:srgbClr val="C00000"/>
                </a:solidFill>
                <a:latin typeface="Calibri" pitchFamily="34" charset="0"/>
              </a:rPr>
              <a:t>HNC/HND: </a:t>
            </a:r>
            <a:r>
              <a:rPr lang="en-GB" sz="1600" dirty="0">
                <a:latin typeface="Calibri" pitchFamily="34" charset="0"/>
              </a:rPr>
              <a:t>Aeronautical Engineering, Biology for Industrial Applications, Business, Civil Engineering, Computing, Electronic Engineering, Health &amp; Social Care, Horticulture, Mechanical Engineering, Music Performance/Production, Photography, Sport</a:t>
            </a:r>
            <a:endParaRPr lang="en-GB" sz="1800" b="1" dirty="0">
              <a:solidFill>
                <a:srgbClr val="C00000"/>
              </a:solidFill>
            </a:endParaRPr>
          </a:p>
        </p:txBody>
      </p:sp>
    </p:spTree>
    <p:extLst>
      <p:ext uri="{BB962C8B-B14F-4D97-AF65-F5344CB8AC3E}">
        <p14:creationId xmlns:p14="http://schemas.microsoft.com/office/powerpoint/2010/main" val="2717135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836712"/>
            <a:ext cx="8229600" cy="648072"/>
          </a:xfrm>
        </p:spPr>
        <p:txBody>
          <a:bodyPr>
            <a:normAutofit fontScale="90000"/>
          </a:bodyPr>
          <a:lstStyle/>
          <a:p>
            <a:pPr algn="ct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cs typeface="Calibri" pitchFamily="34" charset="0"/>
              </a:rPr>
              <a:t>OTHER Level 3/4 </a:t>
            </a:r>
            <a:r>
              <a:rPr lang="en-GB"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cs typeface="Calibri" pitchFamily="34" charset="0"/>
              </a:rPr>
              <a:t>courseS</a:t>
            </a: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cs typeface="Calibri" pitchFamily="34" charset="0"/>
              </a:rPr>
              <a:t> </a:t>
            </a: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GB" dirty="0">
                <a:latin typeface="Calibri" pitchFamily="34" charset="0"/>
                <a:cs typeface="Calibri" pitchFamily="34" charset="0"/>
              </a:rPr>
              <a:t> </a:t>
            </a:r>
            <a:endParaRPr lang="en-GB" sz="3100" b="1" dirty="0"/>
          </a:p>
        </p:txBody>
      </p:sp>
      <p:sp>
        <p:nvSpPr>
          <p:cNvPr id="2" name="Content Placeholder 1"/>
          <p:cNvSpPr>
            <a:spLocks noGrp="1"/>
          </p:cNvSpPr>
          <p:nvPr>
            <p:ph idx="1"/>
          </p:nvPr>
        </p:nvSpPr>
        <p:spPr>
          <a:xfrm>
            <a:off x="179512" y="1340768"/>
            <a:ext cx="8964488" cy="5517232"/>
          </a:xfrm>
        </p:spPr>
        <p:txBody>
          <a:bodyPr>
            <a:normAutofit lnSpcReduction="10000"/>
          </a:bodyPr>
          <a:lstStyle/>
          <a:p>
            <a:pPr marL="109728" indent="0">
              <a:buNone/>
            </a:pPr>
            <a:r>
              <a:rPr lang="en-GB" sz="1600" i="1" dirty="0">
                <a:latin typeface="Calibri" pitchFamily="34" charset="0"/>
                <a:cs typeface="Calibri" pitchFamily="34" charset="0"/>
              </a:rPr>
              <a:t>Examples (</a:t>
            </a:r>
            <a:r>
              <a:rPr lang="en-GB" sz="1600" i="1" u="sng" dirty="0">
                <a:latin typeface="Calibri" pitchFamily="34" charset="0"/>
                <a:cs typeface="Calibri" pitchFamily="34" charset="0"/>
              </a:rPr>
              <a:t>not</a:t>
            </a:r>
            <a:r>
              <a:rPr lang="en-GB" sz="1600" i="1" dirty="0">
                <a:latin typeface="Calibri" pitchFamily="34" charset="0"/>
                <a:cs typeface="Calibri" pitchFamily="34" charset="0"/>
              </a:rPr>
              <a:t> in UCAS):</a:t>
            </a:r>
            <a:endParaRPr lang="en-GB" sz="800" dirty="0">
              <a:latin typeface="Calibri" pitchFamily="34" charset="0"/>
              <a:cs typeface="Calibri" pitchFamily="34" charset="0"/>
            </a:endParaRPr>
          </a:p>
          <a:p>
            <a:pPr marL="109728" indent="0">
              <a:buNone/>
            </a:pPr>
            <a:r>
              <a:rPr lang="en-GB" sz="2200" b="1" u="sng" dirty="0">
                <a:latin typeface="Calibri" pitchFamily="34" charset="0"/>
                <a:cs typeface="Calibri" pitchFamily="34" charset="0"/>
              </a:rPr>
              <a:t>CAE Aviation Academy</a:t>
            </a:r>
            <a:r>
              <a:rPr lang="en-GB" sz="2200" b="1" dirty="0">
                <a:latin typeface="Calibri" pitchFamily="34" charset="0"/>
                <a:cs typeface="Calibri" pitchFamily="34" charset="0"/>
              </a:rPr>
              <a:t> (Oxford) </a:t>
            </a:r>
          </a:p>
          <a:p>
            <a:r>
              <a:rPr lang="en-GB" sz="2000" b="1" dirty="0">
                <a:solidFill>
                  <a:srgbClr val="C00000"/>
                </a:solidFill>
                <a:latin typeface="Calibri" pitchFamily="34" charset="0"/>
                <a:cs typeface="Calibri" pitchFamily="34" charset="0"/>
              </a:rPr>
              <a:t>£80,000 for 16 month course (but Ben became a First Officer with BA at 21)</a:t>
            </a:r>
          </a:p>
          <a:p>
            <a:pPr marL="109728" indent="0">
              <a:buNone/>
            </a:pPr>
            <a:r>
              <a:rPr lang="en-GB" sz="2200" b="1" u="sng" dirty="0" err="1">
                <a:latin typeface="Calibri" pitchFamily="34" charset="0"/>
                <a:cs typeface="Calibri" pitchFamily="34" charset="0"/>
              </a:rPr>
              <a:t>Tante</a:t>
            </a:r>
            <a:r>
              <a:rPr lang="en-GB" sz="2200" b="1" u="sng" dirty="0">
                <a:latin typeface="Calibri" pitchFamily="34" charset="0"/>
                <a:cs typeface="Calibri" pitchFamily="34" charset="0"/>
              </a:rPr>
              <a:t> Marie Culinary Academy</a:t>
            </a:r>
            <a:r>
              <a:rPr lang="en-GB" sz="2200" b="1" dirty="0">
                <a:latin typeface="Calibri" pitchFamily="34" charset="0"/>
                <a:cs typeface="Calibri" pitchFamily="34" charset="0"/>
              </a:rPr>
              <a:t> (Woking); </a:t>
            </a:r>
            <a:r>
              <a:rPr lang="en-GB" sz="2200" b="1" u="sng" dirty="0">
                <a:latin typeface="Calibri" pitchFamily="34" charset="0"/>
                <a:cs typeface="Calibri" pitchFamily="34" charset="0"/>
              </a:rPr>
              <a:t>Cordon Bleu School</a:t>
            </a:r>
            <a:r>
              <a:rPr lang="en-GB" sz="2200" b="1" dirty="0">
                <a:latin typeface="Calibri" pitchFamily="34" charset="0"/>
                <a:cs typeface="Calibri" pitchFamily="34" charset="0"/>
              </a:rPr>
              <a:t> (London)   </a:t>
            </a:r>
          </a:p>
          <a:p>
            <a:r>
              <a:rPr lang="en-GB" sz="2000" b="1" dirty="0">
                <a:solidFill>
                  <a:srgbClr val="C00000"/>
                </a:solidFill>
                <a:latin typeface="Calibri" pitchFamily="34" charset="0"/>
                <a:cs typeface="Calibri" pitchFamily="34" charset="0"/>
              </a:rPr>
              <a:t>£20,000+ for up to 1 year </a:t>
            </a:r>
          </a:p>
          <a:p>
            <a:pPr marL="109728" indent="0">
              <a:buNone/>
            </a:pPr>
            <a:r>
              <a:rPr lang="en-GB" sz="2200" b="1" u="sng" dirty="0">
                <a:latin typeface="Calibri" pitchFamily="34" charset="0"/>
                <a:cs typeface="Calibri" pitchFamily="34" charset="0"/>
              </a:rPr>
              <a:t>Executive PA Diploma </a:t>
            </a:r>
          </a:p>
          <a:p>
            <a:r>
              <a:rPr lang="en-GB" sz="2000" b="1" dirty="0">
                <a:solidFill>
                  <a:srgbClr val="C00000"/>
                </a:solidFill>
                <a:latin typeface="Calibri" pitchFamily="34" charset="0"/>
                <a:cs typeface="Calibri" pitchFamily="34" charset="0"/>
              </a:rPr>
              <a:t>£10,500 for 1 year course </a:t>
            </a:r>
            <a:r>
              <a:rPr lang="en-GB" sz="2000" dirty="0" err="1">
                <a:latin typeface="Calibri" pitchFamily="34" charset="0"/>
                <a:cs typeface="Calibri" pitchFamily="34" charset="0"/>
              </a:rPr>
              <a:t>eg</a:t>
            </a:r>
            <a:r>
              <a:rPr lang="en-GB" sz="2000" dirty="0">
                <a:latin typeface="Calibri" pitchFamily="34" charset="0"/>
                <a:cs typeface="Calibri" pitchFamily="34" charset="0"/>
              </a:rPr>
              <a:t> at</a:t>
            </a:r>
            <a:r>
              <a:rPr lang="en-GB" sz="2000" b="1" dirty="0">
                <a:latin typeface="Calibri" pitchFamily="34" charset="0"/>
                <a:cs typeface="Calibri" pitchFamily="34" charset="0"/>
              </a:rPr>
              <a:t> Oxford Media &amp; Business School</a:t>
            </a:r>
            <a:endParaRPr lang="en-GB" sz="2000" dirty="0">
              <a:latin typeface="Calibri" pitchFamily="34" charset="0"/>
              <a:cs typeface="Calibri" pitchFamily="34" charset="0"/>
            </a:endParaRPr>
          </a:p>
          <a:p>
            <a:pPr marL="109728" indent="0">
              <a:buNone/>
            </a:pPr>
            <a:r>
              <a:rPr lang="en-GB" sz="2200" b="1" u="sng" dirty="0">
                <a:latin typeface="Calibri" pitchFamily="34" charset="0"/>
                <a:cs typeface="Calibri" pitchFamily="34" charset="0"/>
              </a:rPr>
              <a:t>Fashion Retail Academy, London</a:t>
            </a:r>
          </a:p>
          <a:p>
            <a:r>
              <a:rPr lang="en-GB" sz="2000" b="1" dirty="0">
                <a:solidFill>
                  <a:srgbClr val="C00000"/>
                </a:solidFill>
                <a:latin typeface="Calibri" pitchFamily="34" charset="0"/>
                <a:cs typeface="Calibri" pitchFamily="34" charset="0"/>
              </a:rPr>
              <a:t>£9,000 for 1 year </a:t>
            </a:r>
            <a:r>
              <a:rPr lang="en-GB" sz="2000" dirty="0">
                <a:latin typeface="Calibri" pitchFamily="34" charset="0"/>
                <a:cs typeface="Calibri" pitchFamily="34" charset="0"/>
              </a:rPr>
              <a:t>(Retail, Merchandising, Buying &amp; Range Planning, Garment Technology, Visual Display &amp; Branding; placements with 110 retailers)</a:t>
            </a:r>
          </a:p>
          <a:p>
            <a:pPr marL="109728" indent="0">
              <a:buNone/>
            </a:pPr>
            <a:r>
              <a:rPr lang="en-GB" sz="2200" b="1" u="sng" dirty="0">
                <a:latin typeface="Calibri" pitchFamily="34" charset="0"/>
                <a:cs typeface="Calibri" pitchFamily="34" charset="0"/>
              </a:rPr>
              <a:t>NCTJ Pre-Entry Journalism</a:t>
            </a:r>
          </a:p>
          <a:p>
            <a:r>
              <a:rPr lang="en-GB" sz="2000" dirty="0">
                <a:latin typeface="Calibri" pitchFamily="34" charset="0"/>
                <a:cs typeface="Calibri" pitchFamily="34" charset="0"/>
              </a:rPr>
              <a:t>1-year professional journalism training at random colleges</a:t>
            </a:r>
          </a:p>
          <a:p>
            <a:r>
              <a:rPr lang="en-GB" sz="2000" dirty="0" err="1">
                <a:latin typeface="Calibri" pitchFamily="34" charset="0"/>
                <a:cs typeface="Calibri" pitchFamily="34" charset="0"/>
              </a:rPr>
              <a:t>eg</a:t>
            </a:r>
            <a:r>
              <a:rPr lang="en-GB" sz="2000" dirty="0">
                <a:latin typeface="Calibri" pitchFamily="34" charset="0"/>
                <a:cs typeface="Calibri" pitchFamily="34" charset="0"/>
              </a:rPr>
              <a:t> </a:t>
            </a:r>
            <a:r>
              <a:rPr lang="en-GB" sz="2000" b="1" dirty="0">
                <a:solidFill>
                  <a:srgbClr val="C00000"/>
                </a:solidFill>
                <a:latin typeface="Calibri" pitchFamily="34" charset="0"/>
                <a:cs typeface="Calibri" pitchFamily="34" charset="0"/>
              </a:rPr>
              <a:t>£1,800 </a:t>
            </a:r>
            <a:r>
              <a:rPr lang="en-GB" sz="2000" dirty="0">
                <a:latin typeface="Calibri" pitchFamily="34" charset="0"/>
                <a:cs typeface="Calibri" pitchFamily="34" charset="0"/>
              </a:rPr>
              <a:t>@Highbury College, Portsmouth (a leading NCTJ centre)</a:t>
            </a:r>
          </a:p>
          <a:p>
            <a:pPr marL="109728" indent="0">
              <a:buNone/>
            </a:pPr>
            <a:r>
              <a:rPr lang="en-GB" sz="2200" b="1" u="sng" dirty="0">
                <a:latin typeface="Calibri" pitchFamily="34" charset="0"/>
                <a:cs typeface="Calibri" pitchFamily="34" charset="0"/>
              </a:rPr>
              <a:t>Pre-Degree Art Foundation</a:t>
            </a:r>
          </a:p>
          <a:p>
            <a:r>
              <a:rPr lang="en-GB" sz="2000" dirty="0">
                <a:latin typeface="Calibri" pitchFamily="34" charset="0"/>
                <a:cs typeface="Calibri" pitchFamily="34" charset="0"/>
              </a:rPr>
              <a:t>1-year course giving the option to progress to art/design degrees</a:t>
            </a:r>
          </a:p>
          <a:p>
            <a:r>
              <a:rPr lang="en-GB" sz="2000" dirty="0">
                <a:latin typeface="Calibri" pitchFamily="34" charset="0"/>
                <a:cs typeface="Calibri" pitchFamily="34" charset="0"/>
              </a:rPr>
              <a:t>Usually </a:t>
            </a:r>
            <a:r>
              <a:rPr lang="en-GB" sz="2000" b="1" dirty="0">
                <a:solidFill>
                  <a:srgbClr val="C00000"/>
                </a:solidFill>
                <a:latin typeface="Calibri" pitchFamily="34" charset="0"/>
                <a:cs typeface="Calibri" pitchFamily="34" charset="0"/>
              </a:rPr>
              <a:t>free</a:t>
            </a:r>
            <a:r>
              <a:rPr lang="en-GB" sz="2000" dirty="0">
                <a:latin typeface="Calibri" pitchFamily="34" charset="0"/>
                <a:cs typeface="Calibri" pitchFamily="34" charset="0"/>
              </a:rPr>
              <a:t> if under 19 </a:t>
            </a:r>
          </a:p>
          <a:p>
            <a:endParaRPr lang="en-GB" sz="2000" dirty="0">
              <a:latin typeface="Calibri" pitchFamily="34" charset="0"/>
              <a:cs typeface="Calibri" pitchFamily="34" charset="0"/>
            </a:endParaRPr>
          </a:p>
        </p:txBody>
      </p:sp>
    </p:spTree>
    <p:extLst>
      <p:ext uri="{BB962C8B-B14F-4D97-AF65-F5344CB8AC3E}">
        <p14:creationId xmlns:p14="http://schemas.microsoft.com/office/powerpoint/2010/main" val="7105407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48680"/>
            <a:ext cx="7772400" cy="2808312"/>
          </a:xfrm>
        </p:spPr>
        <p:txBody>
          <a:bodyPr>
            <a:noAutofit/>
          </a:bodyPr>
          <a:lstStyle/>
          <a:p>
            <a:pPr algn="ctr"/>
            <a:r>
              <a:rPr lang="en-GB" sz="6000" b="1" i="1" dirty="0">
                <a:solidFill>
                  <a:schemeClr val="accent6">
                    <a:lumMod val="60000"/>
                    <a:lumOff val="40000"/>
                  </a:schemeClr>
                </a:solidFill>
              </a:rPr>
              <a:t>SECTION 3</a:t>
            </a:r>
            <a:br>
              <a:rPr lang="en-GB" sz="6000" b="1" i="1" dirty="0">
                <a:solidFill>
                  <a:schemeClr val="accent6">
                    <a:lumMod val="60000"/>
                    <a:lumOff val="40000"/>
                  </a:schemeClr>
                </a:solidFill>
              </a:rPr>
            </a:br>
            <a:r>
              <a:rPr lang="en-GB" sz="6000" b="1" dirty="0"/>
              <a:t>HIGHER EDUCATION  </a:t>
            </a:r>
            <a:br>
              <a:rPr lang="en-GB" sz="6000" b="1" dirty="0"/>
            </a:br>
            <a:r>
              <a:rPr lang="en-GB" sz="6000" b="1" dirty="0"/>
              <a:t>ABROAD</a:t>
            </a:r>
          </a:p>
        </p:txBody>
      </p:sp>
      <p:sp>
        <p:nvSpPr>
          <p:cNvPr id="3" name="Subtitle 2"/>
          <p:cNvSpPr>
            <a:spLocks noGrp="1"/>
          </p:cNvSpPr>
          <p:nvPr>
            <p:ph type="subTitle" idx="1"/>
          </p:nvPr>
        </p:nvSpPr>
        <p:spPr>
          <a:xfrm>
            <a:off x="107504" y="3789040"/>
            <a:ext cx="8928992" cy="3312368"/>
          </a:xfrm>
        </p:spPr>
        <p:txBody>
          <a:bodyPr>
            <a:normAutofit fontScale="32500" lnSpcReduction="20000"/>
          </a:bodyPr>
          <a:lstStyle/>
          <a:p>
            <a:pPr algn="ctr"/>
            <a:endParaRPr lang="en-GB" sz="5500" b="1" dirty="0">
              <a:latin typeface="Calibri" pitchFamily="34" charset="0"/>
              <a:cs typeface="Calibri" pitchFamily="34" charset="0"/>
            </a:endParaRPr>
          </a:p>
          <a:p>
            <a:pPr marL="109728"/>
            <a:r>
              <a:rPr lang="en-GB" sz="7400" b="1" dirty="0">
                <a:latin typeface="Calibri" panose="020F0502020204030204" pitchFamily="34" charset="0"/>
                <a:cs typeface="Aharoni" panose="02010803020104030203" pitchFamily="2" charset="-79"/>
              </a:rPr>
              <a:t>There’s a global revolution going on…</a:t>
            </a:r>
          </a:p>
          <a:p>
            <a:pPr marL="109728"/>
            <a:endParaRPr lang="en-GB" sz="5500" b="1" dirty="0">
              <a:latin typeface="Calibri" panose="020F0502020204030204" pitchFamily="34" charset="0"/>
              <a:cs typeface="Aharoni" panose="02010803020104030203" pitchFamily="2" charset="-79"/>
            </a:endParaRPr>
          </a:p>
          <a:p>
            <a:pPr marL="109728"/>
            <a:endParaRPr lang="en-GB" sz="3100" b="1" dirty="0">
              <a:latin typeface="Calibri" panose="020F0502020204030204" pitchFamily="34" charset="0"/>
              <a:cs typeface="Aharoni" panose="02010803020104030203" pitchFamily="2" charset="-79"/>
            </a:endParaRPr>
          </a:p>
          <a:p>
            <a:pPr marL="0" algn="ctr"/>
            <a:r>
              <a:rPr lang="en-GB" sz="7400" b="1" i="1" dirty="0">
                <a:solidFill>
                  <a:srgbClr val="C00000"/>
                </a:solidFill>
                <a:latin typeface="Calibri" pitchFamily="34" charset="0"/>
              </a:rPr>
              <a:t>“It’s no good thinking national now, you have to be global” </a:t>
            </a:r>
            <a:endParaRPr lang="en-GB" sz="7400" b="1" i="1" dirty="0">
              <a:solidFill>
                <a:srgbClr val="002060"/>
              </a:solidFill>
              <a:latin typeface="Calibri" pitchFamily="34" charset="0"/>
            </a:endParaRPr>
          </a:p>
          <a:p>
            <a:pPr marL="0" algn="ctr"/>
            <a:r>
              <a:rPr lang="en-GB" sz="5500" b="1" i="1" dirty="0">
                <a:solidFill>
                  <a:srgbClr val="002060"/>
                </a:solidFill>
                <a:latin typeface="Calibri" pitchFamily="34" charset="0"/>
              </a:rPr>
              <a:t>(Dorothy Foster, SKEMA Business School, Antibes, FR)</a:t>
            </a:r>
          </a:p>
          <a:p>
            <a:pPr marL="109728" algn="ctr"/>
            <a:endParaRPr lang="en-GB" sz="5500" dirty="0"/>
          </a:p>
          <a:p>
            <a:pPr marL="0" algn="ctr"/>
            <a:r>
              <a:rPr lang="en-GB" sz="7400" b="1" i="1" dirty="0">
                <a:solidFill>
                  <a:srgbClr val="C00000"/>
                </a:solidFill>
                <a:latin typeface="Calibri" pitchFamily="34" charset="0"/>
              </a:rPr>
              <a:t>“Internationalization of education worldwide isn’t going to stop” </a:t>
            </a:r>
            <a:endParaRPr lang="en-GB" sz="7400" b="1" i="1" dirty="0">
              <a:solidFill>
                <a:srgbClr val="002060"/>
              </a:solidFill>
              <a:latin typeface="Calibri" pitchFamily="34" charset="0"/>
            </a:endParaRPr>
          </a:p>
          <a:p>
            <a:pPr marL="0" algn="ctr"/>
            <a:r>
              <a:rPr lang="en-GB" sz="5500" b="1" i="1" dirty="0">
                <a:solidFill>
                  <a:srgbClr val="002060"/>
                </a:solidFill>
                <a:latin typeface="Calibri" pitchFamily="34" charset="0"/>
              </a:rPr>
              <a:t>(Rob Maat, </a:t>
            </a:r>
            <a:r>
              <a:rPr lang="en-GB" sz="5500" b="1" i="1" dirty="0" err="1">
                <a:solidFill>
                  <a:srgbClr val="002060"/>
                </a:solidFill>
                <a:latin typeface="Calibri" pitchFamily="34" charset="0"/>
              </a:rPr>
              <a:t>Fontys</a:t>
            </a:r>
            <a:r>
              <a:rPr lang="en-GB" sz="5500" b="1" i="1" dirty="0">
                <a:solidFill>
                  <a:srgbClr val="002060"/>
                </a:solidFill>
                <a:latin typeface="Calibri" pitchFamily="34" charset="0"/>
              </a:rPr>
              <a:t> International Business School, Venlo, NL)</a:t>
            </a:r>
          </a:p>
          <a:p>
            <a:pPr marL="109728" algn="ctr"/>
            <a:endParaRPr lang="en-GB" sz="3000" b="1" dirty="0">
              <a:latin typeface="Calibri" panose="020F0502020204030204" pitchFamily="34" charset="0"/>
              <a:cs typeface="Aharoni" panose="02010803020104030203" pitchFamily="2" charset="-79"/>
            </a:endParaRPr>
          </a:p>
          <a:p>
            <a:endParaRPr lang="en-GB" sz="1600" dirty="0">
              <a:latin typeface="Calibri" pitchFamily="34" charset="0"/>
              <a:cs typeface="Calibri" pitchFamily="34" charset="0"/>
            </a:endParaRPr>
          </a:p>
        </p:txBody>
      </p:sp>
    </p:spTree>
    <p:extLst>
      <p:ext uri="{BB962C8B-B14F-4D97-AF65-F5344CB8AC3E}">
        <p14:creationId xmlns:p14="http://schemas.microsoft.com/office/powerpoint/2010/main" val="14693902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76672"/>
            <a:ext cx="8352928" cy="1584176"/>
          </a:xfrm>
        </p:spPr>
        <p:txBody>
          <a:bodyPr>
            <a:normAutofit fontScale="90000"/>
          </a:bodyPr>
          <a:lstStyle/>
          <a:p>
            <a:pPr lvl="0" algn="ctr"/>
            <a:r>
              <a:rPr lang="en-GB" b="1" dirty="0">
                <a:latin typeface="Calibri" pitchFamily="34" charset="0"/>
                <a:cs typeface="Calibri" pitchFamily="34" charset="0"/>
              </a:rPr>
              <a:t/>
            </a:r>
            <a:br>
              <a:rPr lang="en-GB" b="1" dirty="0">
                <a:latin typeface="Calibri" pitchFamily="34" charset="0"/>
                <a:cs typeface="Calibri" pitchFamily="34" charset="0"/>
              </a:rPr>
            </a:br>
            <a:r>
              <a:rPr lang="en-GB" sz="4900" b="1" dirty="0">
                <a:solidFill>
                  <a:srgbClr val="C00000"/>
                </a:solidFill>
                <a:cs typeface="Calibri" pitchFamily="34" charset="0"/>
              </a:rPr>
              <a:t>OVERSEAS UNIVERSITIES:</a:t>
            </a:r>
            <a:br>
              <a:rPr lang="en-GB" sz="4900" b="1" dirty="0">
                <a:solidFill>
                  <a:srgbClr val="C00000"/>
                </a:solidFill>
                <a:cs typeface="Calibri" pitchFamily="34" charset="0"/>
              </a:rPr>
            </a:br>
            <a:r>
              <a:rPr lang="en-GB" sz="3100" b="1" dirty="0">
                <a:solidFill>
                  <a:srgbClr val="C00000"/>
                </a:solidFill>
                <a:cs typeface="Calibri" pitchFamily="34" charset="0"/>
              </a:rPr>
              <a:t>APPROX </a:t>
            </a:r>
            <a:r>
              <a:rPr lang="en-GB" sz="3100" b="1" dirty="0">
                <a:solidFill>
                  <a:srgbClr val="C00000"/>
                </a:solidFill>
                <a:ea typeface="+mn-ea"/>
                <a:cs typeface="Calibri" pitchFamily="34" charset="0"/>
              </a:rPr>
              <a:t>TUITION FEES FOR UK/EU APPLICANTS</a:t>
            </a:r>
            <a:br>
              <a:rPr lang="en-GB" sz="3100" b="1" dirty="0">
                <a:solidFill>
                  <a:srgbClr val="C00000"/>
                </a:solidFill>
                <a:ea typeface="+mn-ea"/>
                <a:cs typeface="Calibri" pitchFamily="34" charset="0"/>
              </a:rPr>
            </a:br>
            <a:r>
              <a:rPr lang="en-GB" sz="1300" b="1" dirty="0">
                <a:solidFill>
                  <a:srgbClr val="C00000"/>
                </a:solidFill>
                <a:ea typeface="+mn-ea"/>
                <a:cs typeface="Calibri" pitchFamily="34" charset="0"/>
              </a:rPr>
              <a:t>(</a:t>
            </a:r>
            <a:r>
              <a:rPr lang="en-GB" sz="1300" b="1" dirty="0">
                <a:solidFill>
                  <a:schemeClr val="tx1"/>
                </a:solidFill>
                <a:ea typeface="+mn-ea"/>
                <a:cs typeface="Calibri" pitchFamily="34" charset="0"/>
              </a:rPr>
              <a:t>THIS IS </a:t>
            </a:r>
            <a:r>
              <a:rPr lang="en-GB" sz="1300" b="1" u="sng" dirty="0">
                <a:solidFill>
                  <a:schemeClr val="tx1"/>
                </a:solidFill>
                <a:ea typeface="+mn-ea"/>
                <a:cs typeface="Calibri" pitchFamily="34" charset="0"/>
              </a:rPr>
              <a:t>PER YEAR</a:t>
            </a:r>
            <a:r>
              <a:rPr lang="en-GB" sz="1300" b="1" dirty="0">
                <a:solidFill>
                  <a:schemeClr val="tx1"/>
                </a:solidFill>
                <a:ea typeface="+mn-ea"/>
                <a:cs typeface="Calibri" pitchFamily="34" charset="0"/>
              </a:rPr>
              <a:t> IN </a:t>
            </a:r>
            <a:r>
              <a:rPr lang="en-GB" sz="1300" b="1" u="sng" dirty="0">
                <a:solidFill>
                  <a:schemeClr val="tx1"/>
                </a:solidFill>
                <a:ea typeface="+mn-ea"/>
                <a:cs typeface="Calibri" pitchFamily="34" charset="0"/>
              </a:rPr>
              <a:t>STERLING</a:t>
            </a:r>
            <a:r>
              <a:rPr lang="en-GB" sz="1300" b="1" dirty="0">
                <a:solidFill>
                  <a:schemeClr val="tx1"/>
                </a:solidFill>
                <a:ea typeface="+mn-ea"/>
                <a:cs typeface="Calibri" pitchFamily="34" charset="0"/>
              </a:rPr>
              <a:t> AND MAINLY FOR </a:t>
            </a:r>
            <a:r>
              <a:rPr lang="en-GB" sz="1300" b="1" u="sng" dirty="0">
                <a:solidFill>
                  <a:schemeClr val="tx1"/>
                </a:solidFill>
                <a:ea typeface="+mn-ea"/>
                <a:cs typeface="Calibri" pitchFamily="34" charset="0"/>
              </a:rPr>
              <a:t>PUBLIC</a:t>
            </a:r>
            <a:r>
              <a:rPr lang="en-GB" sz="1300" b="1" dirty="0">
                <a:solidFill>
                  <a:schemeClr val="tx1"/>
                </a:solidFill>
                <a:ea typeface="+mn-ea"/>
                <a:cs typeface="Calibri" pitchFamily="34" charset="0"/>
              </a:rPr>
              <a:t> UNIVERSITIES; </a:t>
            </a:r>
            <a:r>
              <a:rPr lang="en-GB" sz="1300" b="1" dirty="0">
                <a:solidFill>
                  <a:srgbClr val="C00000"/>
                </a:solidFill>
                <a:ea typeface="+mn-ea"/>
                <a:cs typeface="Calibri" pitchFamily="34" charset="0"/>
              </a:rPr>
              <a:t>but BREXIT would change everything) </a:t>
            </a:r>
            <a:r>
              <a:rPr lang="en-GB" sz="3100" b="1" dirty="0">
                <a:solidFill>
                  <a:prstClr val="black"/>
                </a:solidFill>
                <a:latin typeface="Calibri" pitchFamily="34" charset="0"/>
                <a:ea typeface="+mn-ea"/>
                <a:cs typeface="Calibri" pitchFamily="34" charset="0"/>
              </a:rPr>
              <a:t/>
            </a:r>
            <a:br>
              <a:rPr lang="en-GB" sz="3100" b="1" dirty="0">
                <a:solidFill>
                  <a:prstClr val="black"/>
                </a:solidFill>
                <a:latin typeface="Calibri" pitchFamily="34" charset="0"/>
                <a:ea typeface="+mn-ea"/>
                <a:cs typeface="Calibri" pitchFamily="34" charset="0"/>
              </a:rPr>
            </a:br>
            <a:r>
              <a:rPr lang="en-GB" dirty="0"/>
              <a:t> </a:t>
            </a:r>
            <a:endParaRPr lang="en-GB" sz="31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15659630"/>
              </p:ext>
            </p:extLst>
          </p:nvPr>
        </p:nvGraphicFramePr>
        <p:xfrm>
          <a:off x="107504" y="2060848"/>
          <a:ext cx="8928992" cy="6323836"/>
        </p:xfrm>
        <a:graphic>
          <a:graphicData uri="http://schemas.openxmlformats.org/drawingml/2006/table">
            <a:tbl>
              <a:tblPr firstRow="1" bandRow="1">
                <a:tableStyleId>{5C22544A-7EE6-4342-B048-85BDC9FD1C3A}</a:tableStyleId>
              </a:tblPr>
              <a:tblGrid>
                <a:gridCol w="4464496">
                  <a:extLst>
                    <a:ext uri="{9D8B030D-6E8A-4147-A177-3AD203B41FA5}">
                      <a16:colId xmlns:a16="http://schemas.microsoft.com/office/drawing/2014/main" xmlns="" val="20000"/>
                    </a:ext>
                  </a:extLst>
                </a:gridCol>
                <a:gridCol w="4464496">
                  <a:extLst>
                    <a:ext uri="{9D8B030D-6E8A-4147-A177-3AD203B41FA5}">
                      <a16:colId xmlns:a16="http://schemas.microsoft.com/office/drawing/2014/main" xmlns="" val="20001"/>
                    </a:ext>
                  </a:extLst>
                </a:gridCol>
              </a:tblGrid>
              <a:tr h="6323836">
                <a:tc>
                  <a:txBody>
                    <a:bodyPr/>
                    <a:lstStyle/>
                    <a:p>
                      <a:pPr marL="365760" marR="0" lvl="0" indent="-256032" algn="l" defTabSz="914400" rtl="0" eaLnBrk="1" fontAlgn="auto" latinLnBrk="0" hangingPunct="1">
                        <a:lnSpc>
                          <a:spcPct val="100000"/>
                        </a:lnSpc>
                        <a:spcBef>
                          <a:spcPts val="300"/>
                        </a:spcBef>
                        <a:spcAft>
                          <a:spcPts val="0"/>
                        </a:spcAft>
                        <a:buClr>
                          <a:srgbClr val="A04DA3"/>
                        </a:buClr>
                        <a:buSzTx/>
                        <a:buFont typeface="Georgia"/>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£0</a:t>
                      </a:r>
                      <a:r>
                        <a:rPr kumimoji="0" lang="en-GB" sz="1800" b="0" i="0" u="none" strike="noStrike" kern="1200" cap="none" spc="0" normalizeH="0" baseline="0" noProof="0" dirty="0">
                          <a:ln>
                            <a:noFill/>
                          </a:ln>
                          <a:solidFill>
                            <a:prstClr val="black"/>
                          </a:solidFill>
                          <a:effectLst/>
                          <a:uLnTx/>
                          <a:uFillTx/>
                          <a:latin typeface="+mn-lt"/>
                          <a:ea typeface="+mn-ea"/>
                          <a:cs typeface="+mn-cs"/>
                        </a:rPr>
                        <a:t>: Austria, Denmark, Finland, Germany, Greece, Hungary, Iceland, Luxembourg, Malta, Norway, Slovenia, Sweden</a:t>
                      </a:r>
                    </a:p>
                    <a:p>
                      <a:pPr marL="365760" marR="0" lvl="0" indent="-256032" algn="l" defTabSz="914400" rtl="0" eaLnBrk="1" fontAlgn="auto" latinLnBrk="0" hangingPunct="1">
                        <a:lnSpc>
                          <a:spcPct val="100000"/>
                        </a:lnSpc>
                        <a:spcBef>
                          <a:spcPts val="300"/>
                        </a:spcBef>
                        <a:spcAft>
                          <a:spcPts val="0"/>
                        </a:spcAft>
                        <a:buClr>
                          <a:srgbClr val="A04DA3"/>
                        </a:buClr>
                        <a:buSzTx/>
                        <a:buFont typeface="Georgia"/>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£160-£535</a:t>
                      </a:r>
                      <a:r>
                        <a:rPr kumimoji="0" lang="en-GB" sz="1800" b="0" i="0" u="none" strike="noStrike" kern="1200" cap="none" spc="0" normalizeH="0" baseline="0" noProof="0" dirty="0">
                          <a:ln>
                            <a:noFill/>
                          </a:ln>
                          <a:solidFill>
                            <a:prstClr val="black"/>
                          </a:solidFill>
                          <a:effectLst/>
                          <a:uLnTx/>
                          <a:uFillTx/>
                          <a:latin typeface="+mn-lt"/>
                          <a:ea typeface="+mn-ea"/>
                          <a:cs typeface="+mn-cs"/>
                        </a:rPr>
                        <a:t>: France</a:t>
                      </a:r>
                    </a:p>
                    <a:p>
                      <a:pPr marL="365760" marR="0" lvl="0" indent="-256032" algn="l" defTabSz="914400" rtl="0" eaLnBrk="1" fontAlgn="auto" latinLnBrk="0" hangingPunct="1">
                        <a:lnSpc>
                          <a:spcPct val="100000"/>
                        </a:lnSpc>
                        <a:spcBef>
                          <a:spcPts val="300"/>
                        </a:spcBef>
                        <a:spcAft>
                          <a:spcPts val="0"/>
                        </a:spcAft>
                        <a:buClr>
                          <a:srgbClr val="A04DA3"/>
                        </a:buClr>
                        <a:buSzTx/>
                        <a:buFont typeface="Georgia"/>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£400-£2700</a:t>
                      </a:r>
                      <a:r>
                        <a:rPr kumimoji="0" lang="en-GB" sz="1800" b="0" i="0" u="none" strike="noStrike" kern="1200" cap="none" spc="0" normalizeH="0" baseline="0" noProof="0" dirty="0">
                          <a:ln>
                            <a:noFill/>
                          </a:ln>
                          <a:solidFill>
                            <a:prstClr val="black"/>
                          </a:solidFill>
                          <a:effectLst/>
                          <a:uLnTx/>
                          <a:uFillTx/>
                          <a:latin typeface="+mn-lt"/>
                          <a:ea typeface="+mn-ea"/>
                          <a:cs typeface="+mn-cs"/>
                        </a:rPr>
                        <a:t>: Switzerland</a:t>
                      </a:r>
                    </a:p>
                    <a:p>
                      <a:pPr marL="365760" marR="0" lvl="0" indent="-256032" algn="l" defTabSz="914400" rtl="0" eaLnBrk="1" fontAlgn="auto" latinLnBrk="0" hangingPunct="1">
                        <a:lnSpc>
                          <a:spcPct val="100000"/>
                        </a:lnSpc>
                        <a:spcBef>
                          <a:spcPts val="300"/>
                        </a:spcBef>
                        <a:spcAft>
                          <a:spcPts val="0"/>
                        </a:spcAft>
                        <a:buClr>
                          <a:srgbClr val="A04DA3"/>
                        </a:buClr>
                        <a:buSzTx/>
                        <a:buFont typeface="Georgia"/>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£450-£1850</a:t>
                      </a:r>
                      <a:r>
                        <a:rPr kumimoji="0" lang="en-GB" sz="1800" b="0" i="0" u="none" strike="noStrike" kern="1200" cap="none" spc="0" normalizeH="0" baseline="0" noProof="0" dirty="0">
                          <a:ln>
                            <a:noFill/>
                          </a:ln>
                          <a:solidFill>
                            <a:prstClr val="black"/>
                          </a:solidFill>
                          <a:effectLst/>
                          <a:uLnTx/>
                          <a:uFillTx/>
                          <a:latin typeface="+mn-lt"/>
                          <a:ea typeface="+mn-ea"/>
                          <a:cs typeface="+mn-cs"/>
                        </a:rPr>
                        <a:t>: Portugal, Spain</a:t>
                      </a:r>
                    </a:p>
                    <a:p>
                      <a:pPr marL="365760" marR="0" lvl="0" indent="-256032" algn="l" defTabSz="914400" rtl="0" eaLnBrk="1" fontAlgn="auto" latinLnBrk="0" hangingPunct="1">
                        <a:lnSpc>
                          <a:spcPct val="100000"/>
                        </a:lnSpc>
                        <a:spcBef>
                          <a:spcPts val="300"/>
                        </a:spcBef>
                        <a:spcAft>
                          <a:spcPts val="0"/>
                        </a:spcAft>
                        <a:buClr>
                          <a:srgbClr val="A04DA3"/>
                        </a:buClr>
                        <a:buSzTx/>
                        <a:buFont typeface="Georgia"/>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£500-£3500</a:t>
                      </a:r>
                      <a:r>
                        <a:rPr kumimoji="0" lang="en-GB" sz="1800" b="0" i="0" u="none" strike="noStrike" kern="1200" cap="none" spc="0" normalizeH="0" baseline="0" noProof="0" dirty="0">
                          <a:ln>
                            <a:noFill/>
                          </a:ln>
                          <a:solidFill>
                            <a:schemeClr val="tx1"/>
                          </a:solidFill>
                          <a:effectLst/>
                          <a:uLnTx/>
                          <a:uFillTx/>
                          <a:latin typeface="+mn-lt"/>
                          <a:ea typeface="+mn-ea"/>
                          <a:cs typeface="+mn-cs"/>
                        </a:rPr>
                        <a:t>:</a:t>
                      </a:r>
                      <a:r>
                        <a:rPr kumimoji="0" lang="en-GB" sz="1800" b="0" i="0" u="none" strike="noStrike" kern="1200" cap="none" spc="0" normalizeH="0" baseline="0" noProof="0" dirty="0">
                          <a:ln>
                            <a:noFill/>
                          </a:ln>
                          <a:solidFill>
                            <a:prstClr val="black"/>
                          </a:solidFill>
                          <a:effectLst/>
                          <a:uLnTx/>
                          <a:uFillTx/>
                          <a:latin typeface="+mn-lt"/>
                          <a:ea typeface="+mn-ea"/>
                          <a:cs typeface="+mn-cs"/>
                        </a:rPr>
                        <a:t> Belgium</a:t>
                      </a:r>
                    </a:p>
                    <a:p>
                      <a:pPr marL="365760" marR="0" lvl="0" indent="-256032" algn="l" defTabSz="914400" rtl="0" eaLnBrk="1" fontAlgn="auto" latinLnBrk="0" hangingPunct="1">
                        <a:lnSpc>
                          <a:spcPct val="100000"/>
                        </a:lnSpc>
                        <a:spcBef>
                          <a:spcPts val="300"/>
                        </a:spcBef>
                        <a:spcAft>
                          <a:spcPts val="0"/>
                        </a:spcAft>
                        <a:buClr>
                          <a:srgbClr val="A04DA3"/>
                        </a:buClr>
                        <a:buSzTx/>
                        <a:buFont typeface="Georgia"/>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£750-£2900</a:t>
                      </a:r>
                      <a:r>
                        <a:rPr kumimoji="0" lang="en-GB" sz="1800" b="0" i="0" u="none" strike="noStrike" kern="1200" cap="none" spc="0" normalizeH="0" baseline="0" noProof="0" dirty="0">
                          <a:ln>
                            <a:noFill/>
                          </a:ln>
                          <a:solidFill>
                            <a:prstClr val="black"/>
                          </a:solidFill>
                          <a:effectLst/>
                          <a:uLnTx/>
                          <a:uFillTx/>
                          <a:latin typeface="+mn-lt"/>
                          <a:ea typeface="+mn-ea"/>
                          <a:cs typeface="+mn-cs"/>
                        </a:rPr>
                        <a:t>: Italy</a:t>
                      </a:r>
                    </a:p>
                    <a:p>
                      <a:pPr marL="365760" marR="0" lvl="0" indent="-256032" algn="l" defTabSz="914400" rtl="0" eaLnBrk="1" fontAlgn="auto" latinLnBrk="0" hangingPunct="1">
                        <a:lnSpc>
                          <a:spcPct val="100000"/>
                        </a:lnSpc>
                        <a:spcBef>
                          <a:spcPts val="300"/>
                        </a:spcBef>
                        <a:spcAft>
                          <a:spcPts val="0"/>
                        </a:spcAft>
                        <a:buClr>
                          <a:srgbClr val="A04DA3"/>
                        </a:buClr>
                        <a:buSzTx/>
                        <a:buFont typeface="Georgia"/>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£800+</a:t>
                      </a:r>
                      <a:r>
                        <a:rPr kumimoji="0" lang="en-GB" sz="1800" b="0" i="0" u="none" strike="noStrike" kern="1200" cap="none" spc="0" normalizeH="0" baseline="0" noProof="0" dirty="0">
                          <a:ln>
                            <a:noFill/>
                          </a:ln>
                          <a:solidFill>
                            <a:prstClr val="black"/>
                          </a:solidFill>
                          <a:effectLst/>
                          <a:uLnTx/>
                          <a:uFillTx/>
                          <a:latin typeface="+mn-lt"/>
                          <a:ea typeface="+mn-ea"/>
                          <a:cs typeface="+mn-cs"/>
                        </a:rPr>
                        <a:t>: Czech Republic</a:t>
                      </a:r>
                    </a:p>
                    <a:p>
                      <a:pPr marL="365760" marR="0" lvl="0" indent="-256032" algn="l" defTabSz="914400" rtl="0" eaLnBrk="1" fontAlgn="auto" latinLnBrk="0" hangingPunct="1">
                        <a:lnSpc>
                          <a:spcPct val="100000"/>
                        </a:lnSpc>
                        <a:spcBef>
                          <a:spcPts val="300"/>
                        </a:spcBef>
                        <a:spcAft>
                          <a:spcPts val="0"/>
                        </a:spcAft>
                        <a:buClr>
                          <a:srgbClr val="A04DA3"/>
                        </a:buClr>
                        <a:buSzTx/>
                        <a:buFont typeface="Georgia"/>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£1600</a:t>
                      </a:r>
                      <a:r>
                        <a:rPr kumimoji="0" lang="en-GB" sz="1800" b="0" i="0" u="none" strike="noStrike" kern="1200" cap="none" spc="0" normalizeH="0" baseline="0" noProof="0" dirty="0">
                          <a:ln>
                            <a:noFill/>
                          </a:ln>
                          <a:solidFill>
                            <a:prstClr val="black"/>
                          </a:solidFill>
                          <a:effectLst/>
                          <a:uLnTx/>
                          <a:uFillTx/>
                          <a:latin typeface="+mn-lt"/>
                          <a:ea typeface="+mn-ea"/>
                          <a:cs typeface="+mn-cs"/>
                        </a:rPr>
                        <a:t>: The Netherlands </a:t>
                      </a:r>
                    </a:p>
                    <a:p>
                      <a:pPr marL="365760" marR="0" lvl="0" indent="-256032" algn="l" defTabSz="914400" rtl="0" eaLnBrk="1" fontAlgn="auto" latinLnBrk="0" hangingPunct="1">
                        <a:lnSpc>
                          <a:spcPct val="100000"/>
                        </a:lnSpc>
                        <a:spcBef>
                          <a:spcPts val="300"/>
                        </a:spcBef>
                        <a:spcAft>
                          <a:spcPts val="0"/>
                        </a:spcAft>
                        <a:buClr>
                          <a:srgbClr val="A04DA3"/>
                        </a:buClr>
                        <a:buSzTx/>
                        <a:buFont typeface="Georgia"/>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£2100</a:t>
                      </a:r>
                      <a:r>
                        <a:rPr kumimoji="0" lang="en-GB" sz="1800" b="0" i="0" u="none" strike="noStrike" kern="1200" cap="none" spc="0" normalizeH="0" baseline="0" noProof="0" dirty="0">
                          <a:ln>
                            <a:noFill/>
                          </a:ln>
                          <a:solidFill>
                            <a:prstClr val="black"/>
                          </a:solidFill>
                          <a:effectLst/>
                          <a:uLnTx/>
                          <a:uFillTx/>
                          <a:latin typeface="+mn-lt"/>
                          <a:ea typeface="+mn-ea"/>
                          <a:cs typeface="+mn-cs"/>
                        </a:rPr>
                        <a:t>: Ireland</a:t>
                      </a:r>
                    </a:p>
                    <a:p>
                      <a:pPr marL="365760" marR="0" lvl="0" indent="-256032" algn="l" defTabSz="914400" rtl="0" eaLnBrk="1" fontAlgn="auto" latinLnBrk="0" hangingPunct="1">
                        <a:lnSpc>
                          <a:spcPct val="100000"/>
                        </a:lnSpc>
                        <a:spcBef>
                          <a:spcPts val="300"/>
                        </a:spcBef>
                        <a:spcAft>
                          <a:spcPts val="0"/>
                        </a:spcAft>
                        <a:buClr>
                          <a:srgbClr val="A04DA3"/>
                        </a:buClr>
                        <a:buSzTx/>
                        <a:buFont typeface="Georgia"/>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£2150-£3750</a:t>
                      </a:r>
                      <a:r>
                        <a:rPr kumimoji="0" lang="en-GB" sz="1800" b="0" i="0" u="none" strike="noStrike" kern="1200" cap="none" spc="0" normalizeH="0" baseline="0" noProof="0" dirty="0">
                          <a:ln>
                            <a:noFill/>
                          </a:ln>
                          <a:solidFill>
                            <a:prstClr val="black"/>
                          </a:solidFill>
                          <a:effectLst/>
                          <a:uLnTx/>
                          <a:uFillTx/>
                          <a:latin typeface="+mn-lt"/>
                          <a:ea typeface="+mn-ea"/>
                          <a:cs typeface="+mn-cs"/>
                        </a:rPr>
                        <a:t>: China</a:t>
                      </a:r>
                    </a:p>
                    <a:p>
                      <a:pPr marL="365760" marR="0" lvl="0" indent="-256032" algn="l" defTabSz="914400" rtl="0" eaLnBrk="1" fontAlgn="auto" latinLnBrk="0" hangingPunct="1">
                        <a:lnSpc>
                          <a:spcPct val="100000"/>
                        </a:lnSpc>
                        <a:spcBef>
                          <a:spcPts val="300"/>
                        </a:spcBef>
                        <a:spcAft>
                          <a:spcPts val="0"/>
                        </a:spcAft>
                        <a:buClr>
                          <a:srgbClr val="A04DA3"/>
                        </a:buClr>
                        <a:buSzTx/>
                        <a:buFont typeface="Georgia"/>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£2450-£3075</a:t>
                      </a:r>
                      <a:r>
                        <a:rPr kumimoji="0" lang="en-GB" sz="1800" b="0" i="0" u="none" strike="noStrike" kern="1200" cap="none" spc="0" normalizeH="0" baseline="0" noProof="0" dirty="0">
                          <a:ln>
                            <a:noFill/>
                          </a:ln>
                          <a:solidFill>
                            <a:prstClr val="black"/>
                          </a:solidFill>
                          <a:effectLst/>
                          <a:uLnTx/>
                          <a:uFillTx/>
                          <a:latin typeface="+mn-lt"/>
                          <a:ea typeface="+mn-ea"/>
                          <a:cs typeface="+mn-cs"/>
                        </a:rPr>
                        <a:t>: Malaysia</a:t>
                      </a:r>
                    </a:p>
                    <a:p>
                      <a:pPr marL="365760" marR="0" lvl="0" indent="-256032" algn="l" defTabSz="914400" rtl="0" eaLnBrk="1" fontAlgn="auto" latinLnBrk="0" hangingPunct="1">
                        <a:lnSpc>
                          <a:spcPct val="100000"/>
                        </a:lnSpc>
                        <a:spcBef>
                          <a:spcPts val="300"/>
                        </a:spcBef>
                        <a:spcAft>
                          <a:spcPts val="0"/>
                        </a:spcAft>
                        <a:buClr>
                          <a:srgbClr val="A04DA3"/>
                        </a:buClr>
                        <a:buSzTx/>
                        <a:buFont typeface="Georgia"/>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£2500-£5650</a:t>
                      </a:r>
                      <a:r>
                        <a:rPr kumimoji="0" lang="en-GB" sz="1800" b="0" i="0" u="none" strike="noStrike" kern="1200" cap="none" spc="0" normalizeH="0" baseline="0" noProof="0" dirty="0">
                          <a:ln>
                            <a:noFill/>
                          </a:ln>
                          <a:solidFill>
                            <a:prstClr val="black"/>
                          </a:solidFill>
                          <a:effectLst/>
                          <a:uLnTx/>
                          <a:uFillTx/>
                          <a:latin typeface="+mn-lt"/>
                          <a:ea typeface="+mn-ea"/>
                          <a:cs typeface="+mn-cs"/>
                        </a:rPr>
                        <a:t>: South Korea</a:t>
                      </a:r>
                    </a:p>
                    <a:p>
                      <a:pPr marL="109728" marR="0" lvl="0" indent="0" algn="l" defTabSz="914400" rtl="0" eaLnBrk="1" fontAlgn="auto" latinLnBrk="0" hangingPunct="1">
                        <a:lnSpc>
                          <a:spcPct val="100000"/>
                        </a:lnSpc>
                        <a:spcBef>
                          <a:spcPts val="300"/>
                        </a:spcBef>
                        <a:spcAft>
                          <a:spcPts val="0"/>
                        </a:spcAft>
                        <a:buClr>
                          <a:srgbClr val="A04DA3"/>
                        </a:buClr>
                        <a:buSzTx/>
                        <a:buFont typeface="Georgia"/>
                        <a:buNone/>
                        <a:tabLst/>
                        <a:defRPr/>
                      </a:pPr>
                      <a:endParaRPr kumimoji="0" lang="en-GB" sz="1800" b="0" i="0" u="none" strike="noStrike" kern="1200" cap="none" spc="0" normalizeH="0" baseline="0" noProof="0" dirty="0">
                        <a:ln>
                          <a:noFill/>
                        </a:ln>
                        <a:solidFill>
                          <a:prstClr val="black"/>
                        </a:solidFill>
                        <a:effectLst/>
                        <a:uLnTx/>
                        <a:uFillTx/>
                        <a:latin typeface="+mn-lt"/>
                        <a:ea typeface="+mn-ea"/>
                        <a:cs typeface="+mn-cs"/>
                      </a:endParaRPr>
                    </a:p>
                    <a:p>
                      <a:pPr marL="365760" marR="0" lvl="0" indent="-256032" algn="l" defTabSz="914400" rtl="0" eaLnBrk="1" fontAlgn="auto" latinLnBrk="0" hangingPunct="1">
                        <a:lnSpc>
                          <a:spcPct val="100000"/>
                        </a:lnSpc>
                        <a:spcBef>
                          <a:spcPts val="300"/>
                        </a:spcBef>
                        <a:spcAft>
                          <a:spcPts val="0"/>
                        </a:spcAft>
                        <a:buClr>
                          <a:srgbClr val="A04DA3"/>
                        </a:buClr>
                        <a:buSzTx/>
                        <a:buFont typeface="Georgia"/>
                        <a:buChar char="•"/>
                        <a:tabLst/>
                        <a:defRPr/>
                      </a:pPr>
                      <a:endParaRPr kumimoji="0" lang="en-GB" sz="1800" b="0" i="0" u="none" strike="noStrike" kern="1200" cap="none" spc="0" normalizeH="0" baseline="0" noProof="0" dirty="0">
                        <a:ln>
                          <a:noFill/>
                        </a:ln>
                        <a:solidFill>
                          <a:prstClr val="black"/>
                        </a:solidFill>
                        <a:effectLst/>
                        <a:uLnTx/>
                        <a:uFillTx/>
                        <a:latin typeface="+mn-lt"/>
                        <a:ea typeface="+mn-ea"/>
                        <a:cs typeface="+mn-cs"/>
                      </a:endParaRPr>
                    </a:p>
                    <a:p>
                      <a:pPr marL="365760" marR="0" lvl="0" indent="-256032" algn="l" defTabSz="914400" rtl="0" eaLnBrk="1" fontAlgn="auto" latinLnBrk="0" hangingPunct="1">
                        <a:lnSpc>
                          <a:spcPct val="100000"/>
                        </a:lnSpc>
                        <a:spcBef>
                          <a:spcPts val="300"/>
                        </a:spcBef>
                        <a:spcAft>
                          <a:spcPts val="0"/>
                        </a:spcAft>
                        <a:buClr>
                          <a:srgbClr val="A04DA3"/>
                        </a:buClr>
                        <a:buSzTx/>
                        <a:buFont typeface="Georgia"/>
                        <a:buChar char="•"/>
                        <a:tabLst/>
                        <a:defRPr/>
                      </a:pPr>
                      <a:endParaRPr kumimoji="0" lang="en-GB" sz="2000" b="0" i="0" u="none" strike="noStrike" kern="1200" cap="none" spc="0" normalizeH="0" baseline="0" noProof="0" dirty="0">
                        <a:ln>
                          <a:noFill/>
                        </a:ln>
                        <a:solidFill>
                          <a:prstClr val="black"/>
                        </a:solidFill>
                        <a:effectLst/>
                        <a:uLnTx/>
                        <a:uFillTx/>
                        <a:latin typeface="+mn-lt"/>
                        <a:ea typeface="+mn-ea"/>
                        <a:cs typeface="+mn-cs"/>
                      </a:endParaRPr>
                    </a:p>
                    <a:p>
                      <a:endParaRPr lang="en-GB" dirty="0"/>
                    </a:p>
                  </a:txBody>
                  <a:tcPr>
                    <a:solidFill>
                      <a:schemeClr val="bg1"/>
                    </a:solidFill>
                  </a:tcPr>
                </a:tc>
                <a:tc>
                  <a:txBody>
                    <a:bodyPr/>
                    <a:lstStyle/>
                    <a:p>
                      <a:pPr marL="395478" marR="0" lvl="0" indent="-285750" algn="l" defTabSz="914400" rtl="0" eaLnBrk="1" fontAlgn="auto" latinLnBrk="0" hangingPunct="1">
                        <a:lnSpc>
                          <a:spcPct val="100000"/>
                        </a:lnSpc>
                        <a:spcBef>
                          <a:spcPts val="300"/>
                        </a:spcBef>
                        <a:spcAft>
                          <a:spcPts val="0"/>
                        </a:spcAft>
                        <a:buClr>
                          <a:srgbClr val="A04DA3"/>
                        </a:buClr>
                        <a:buSzTx/>
                        <a:buFont typeface="Arial" pitchFamily="34" charset="0"/>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£3350</a:t>
                      </a:r>
                      <a:r>
                        <a:rPr kumimoji="0" lang="en-GB" sz="1800" b="0" i="0" u="none" strike="noStrike" kern="1200" cap="none" spc="0" normalizeH="0" baseline="0" noProof="0" dirty="0">
                          <a:ln>
                            <a:noFill/>
                          </a:ln>
                          <a:solidFill>
                            <a:schemeClr val="tx1"/>
                          </a:solidFill>
                          <a:effectLst/>
                          <a:uLnTx/>
                          <a:uFillTx/>
                          <a:latin typeface="+mn-lt"/>
                          <a:ea typeface="+mn-ea"/>
                          <a:cs typeface="+mn-cs"/>
                        </a:rPr>
                        <a:t>: USA (average, 2-yr college)</a:t>
                      </a:r>
                      <a:endParaRPr kumimoji="0" lang="en-GB" sz="1800" b="1" i="0" u="none" strike="noStrike" kern="1200" cap="none" spc="0" normalizeH="0" baseline="0" noProof="0" dirty="0">
                        <a:ln>
                          <a:noFill/>
                        </a:ln>
                        <a:solidFill>
                          <a:srgbClr val="C00000"/>
                        </a:solidFill>
                        <a:effectLst/>
                        <a:uLnTx/>
                        <a:uFillTx/>
                        <a:latin typeface="+mn-lt"/>
                        <a:ea typeface="+mn-ea"/>
                        <a:cs typeface="+mn-cs"/>
                      </a:endParaRPr>
                    </a:p>
                    <a:p>
                      <a:pPr marL="395478" marR="0" lvl="0" indent="-285750" algn="l" defTabSz="914400" rtl="0" eaLnBrk="1" fontAlgn="auto" latinLnBrk="0" hangingPunct="1">
                        <a:lnSpc>
                          <a:spcPct val="100000"/>
                        </a:lnSpc>
                        <a:spcBef>
                          <a:spcPts val="300"/>
                        </a:spcBef>
                        <a:spcAft>
                          <a:spcPts val="0"/>
                        </a:spcAft>
                        <a:buClr>
                          <a:srgbClr val="A04DA3"/>
                        </a:buClr>
                        <a:buSzTx/>
                        <a:buFont typeface="Arial" pitchFamily="34" charset="0"/>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£4050-£5150</a:t>
                      </a:r>
                      <a:r>
                        <a:rPr kumimoji="0" lang="en-GB" sz="1800" b="0" i="0" u="none" strike="noStrike" kern="1200" cap="none" spc="0" normalizeH="0" baseline="0" noProof="0" dirty="0">
                          <a:ln>
                            <a:noFill/>
                          </a:ln>
                          <a:solidFill>
                            <a:prstClr val="black"/>
                          </a:solidFill>
                          <a:effectLst/>
                          <a:uLnTx/>
                          <a:uFillTx/>
                          <a:latin typeface="+mn-lt"/>
                          <a:ea typeface="+mn-ea"/>
                          <a:cs typeface="+mn-cs"/>
                        </a:rPr>
                        <a:t>: Japan</a:t>
                      </a:r>
                    </a:p>
                    <a:p>
                      <a:pPr marL="395478" marR="0" lvl="0" indent="-285750" algn="l" defTabSz="914400" rtl="0" eaLnBrk="1" fontAlgn="auto" latinLnBrk="0" hangingPunct="1">
                        <a:lnSpc>
                          <a:spcPct val="100000"/>
                        </a:lnSpc>
                        <a:spcBef>
                          <a:spcPts val="300"/>
                        </a:spcBef>
                        <a:spcAft>
                          <a:spcPts val="0"/>
                        </a:spcAft>
                        <a:buClr>
                          <a:srgbClr val="A04DA3"/>
                        </a:buClr>
                        <a:buSzTx/>
                        <a:buFont typeface="Arial" pitchFamily="34" charset="0"/>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£4350+</a:t>
                      </a:r>
                      <a:r>
                        <a:rPr kumimoji="0" lang="en-GB" sz="1800" b="0" i="0" u="none" strike="noStrike" kern="1200" cap="none" spc="0" normalizeH="0" baseline="0" noProof="0" dirty="0">
                          <a:ln>
                            <a:noFill/>
                          </a:ln>
                          <a:solidFill>
                            <a:prstClr val="black"/>
                          </a:solidFill>
                          <a:effectLst/>
                          <a:uLnTx/>
                          <a:uFillTx/>
                          <a:latin typeface="+mn-lt"/>
                          <a:ea typeface="+mn-ea"/>
                          <a:cs typeface="+mn-cs"/>
                        </a:rPr>
                        <a:t>: S Africa</a:t>
                      </a:r>
                    </a:p>
                    <a:p>
                      <a:pPr marL="395478" marR="0" lvl="0" indent="-285750" algn="l" defTabSz="914400" rtl="0" eaLnBrk="1" fontAlgn="auto" latinLnBrk="0" hangingPunct="1">
                        <a:lnSpc>
                          <a:spcPct val="100000"/>
                        </a:lnSpc>
                        <a:spcBef>
                          <a:spcPts val="300"/>
                        </a:spcBef>
                        <a:spcAft>
                          <a:spcPts val="0"/>
                        </a:spcAft>
                        <a:buClr>
                          <a:srgbClr val="A04DA3"/>
                        </a:buClr>
                        <a:buSzTx/>
                        <a:buFont typeface="Arial" pitchFamily="34" charset="0"/>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£6000+</a:t>
                      </a:r>
                      <a:r>
                        <a:rPr kumimoji="0" lang="en-GB" sz="1800" b="0" i="0" u="none" strike="noStrike" kern="1200" cap="none" spc="0" normalizeH="0" baseline="0" noProof="0" dirty="0">
                          <a:ln>
                            <a:noFill/>
                          </a:ln>
                          <a:solidFill>
                            <a:schemeClr val="tx1"/>
                          </a:solidFill>
                          <a:effectLst/>
                          <a:uLnTx/>
                          <a:uFillTx/>
                          <a:latin typeface="+mn-lt"/>
                          <a:ea typeface="+mn-ea"/>
                          <a:cs typeface="+mn-cs"/>
                        </a:rPr>
                        <a:t>:</a:t>
                      </a:r>
                      <a:r>
                        <a:rPr kumimoji="0" lang="en-GB" sz="1800" b="1" i="0" u="none" strike="noStrike" kern="1200" cap="none" spc="0" normalizeH="0" baseline="0" noProof="0" dirty="0">
                          <a:ln>
                            <a:noFill/>
                          </a:ln>
                          <a:solidFill>
                            <a:prstClr val="black"/>
                          </a:solidFill>
                          <a:effectLst/>
                          <a:uLnTx/>
                          <a:uFillTx/>
                          <a:latin typeface="+mn-lt"/>
                          <a:ea typeface="+mn-ea"/>
                          <a:cs typeface="+mn-cs"/>
                        </a:rPr>
                        <a:t> </a:t>
                      </a:r>
                      <a:r>
                        <a:rPr kumimoji="0" lang="en-GB" sz="1800" b="0" i="0" u="none" strike="noStrike" kern="1200" cap="none" spc="0" normalizeH="0" baseline="0" noProof="0" dirty="0">
                          <a:ln>
                            <a:noFill/>
                          </a:ln>
                          <a:solidFill>
                            <a:prstClr val="black"/>
                          </a:solidFill>
                          <a:effectLst/>
                          <a:uLnTx/>
                          <a:uFillTx/>
                          <a:latin typeface="+mn-lt"/>
                          <a:ea typeface="+mn-ea"/>
                          <a:cs typeface="+mn-cs"/>
                        </a:rPr>
                        <a:t>Hong Kong</a:t>
                      </a:r>
                    </a:p>
                    <a:p>
                      <a:pPr marL="395478" marR="0" lvl="0" indent="-285750" algn="l" defTabSz="914400" rtl="0" eaLnBrk="1" fontAlgn="auto" latinLnBrk="0" hangingPunct="1">
                        <a:lnSpc>
                          <a:spcPct val="100000"/>
                        </a:lnSpc>
                        <a:spcBef>
                          <a:spcPts val="300"/>
                        </a:spcBef>
                        <a:spcAft>
                          <a:spcPts val="0"/>
                        </a:spcAft>
                        <a:buClr>
                          <a:srgbClr val="A04DA3"/>
                        </a:buClr>
                        <a:buSzTx/>
                        <a:buFont typeface="Arial" pitchFamily="34" charset="0"/>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£6500+</a:t>
                      </a:r>
                      <a:r>
                        <a:rPr kumimoji="0" lang="en-GB" sz="1800" b="0" i="0" u="none" strike="noStrike" kern="1200" cap="none" spc="0" normalizeH="0" baseline="0" noProof="0" dirty="0">
                          <a:ln>
                            <a:noFill/>
                          </a:ln>
                          <a:solidFill>
                            <a:schemeClr val="tx1"/>
                          </a:solidFill>
                          <a:effectLst/>
                          <a:uLnTx/>
                          <a:uFillTx/>
                          <a:latin typeface="+mn-lt"/>
                          <a:ea typeface="+mn-ea"/>
                          <a:cs typeface="+mn-cs"/>
                        </a:rPr>
                        <a:t>:</a:t>
                      </a:r>
                      <a:r>
                        <a:rPr kumimoji="0" lang="en-GB" sz="1800" b="1" i="0" u="none" strike="noStrike" kern="1200" cap="none" spc="0" normalizeH="0" baseline="0" noProof="0" dirty="0">
                          <a:ln>
                            <a:noFill/>
                          </a:ln>
                          <a:solidFill>
                            <a:srgbClr val="C00000"/>
                          </a:solidFill>
                          <a:effectLst/>
                          <a:uLnTx/>
                          <a:uFillTx/>
                          <a:latin typeface="+mn-lt"/>
                          <a:ea typeface="+mn-ea"/>
                          <a:cs typeface="+mn-cs"/>
                        </a:rPr>
                        <a:t> </a:t>
                      </a:r>
                      <a:r>
                        <a:rPr kumimoji="0" lang="en-GB" sz="1800" b="0" i="0" u="none" strike="noStrike" kern="1200" cap="none" spc="0" normalizeH="0" baseline="0" noProof="0" dirty="0">
                          <a:ln>
                            <a:noFill/>
                          </a:ln>
                          <a:solidFill>
                            <a:prstClr val="black"/>
                          </a:solidFill>
                          <a:effectLst/>
                          <a:uLnTx/>
                          <a:uFillTx/>
                          <a:latin typeface="+mn-lt"/>
                          <a:ea typeface="+mn-ea"/>
                          <a:cs typeface="+mn-cs"/>
                        </a:rPr>
                        <a:t>Singapore</a:t>
                      </a:r>
                    </a:p>
                    <a:p>
                      <a:pPr marL="395478" marR="0" lvl="0" indent="-285750" algn="l" defTabSz="914400" rtl="0" eaLnBrk="1" fontAlgn="auto" latinLnBrk="0" hangingPunct="1">
                        <a:lnSpc>
                          <a:spcPct val="100000"/>
                        </a:lnSpc>
                        <a:spcBef>
                          <a:spcPts val="300"/>
                        </a:spcBef>
                        <a:spcAft>
                          <a:spcPts val="0"/>
                        </a:spcAft>
                        <a:buClr>
                          <a:srgbClr val="A04DA3"/>
                        </a:buClr>
                        <a:buSzTx/>
                        <a:buFont typeface="Arial" pitchFamily="34" charset="0"/>
                        <a:buChar char="•"/>
                        <a:tabLst/>
                        <a:defRPr/>
                      </a:pPr>
                      <a:r>
                        <a:rPr kumimoji="0" lang="en-GB" sz="1800" b="1" i="0" u="sng" strike="noStrike" kern="1200" cap="none" spc="0" normalizeH="0" baseline="0" noProof="0" dirty="0">
                          <a:ln>
                            <a:noFill/>
                          </a:ln>
                          <a:solidFill>
                            <a:srgbClr val="C00000"/>
                          </a:solidFill>
                          <a:effectLst/>
                          <a:uLnTx/>
                          <a:uFillTx/>
                          <a:latin typeface="+mn-lt"/>
                          <a:ea typeface="+mn-ea"/>
                          <a:cs typeface="+mn-cs"/>
                        </a:rPr>
                        <a:t>£9000</a:t>
                      </a:r>
                      <a:r>
                        <a:rPr kumimoji="0" lang="en-GB" sz="1800" b="1" i="0" u="sng" strike="noStrike" kern="1200" cap="none" spc="0" normalizeH="0" baseline="0" noProof="0" dirty="0">
                          <a:ln>
                            <a:noFill/>
                          </a:ln>
                          <a:solidFill>
                            <a:prstClr val="black"/>
                          </a:solidFill>
                          <a:effectLst/>
                          <a:uLnTx/>
                          <a:uFillTx/>
                          <a:latin typeface="+mn-lt"/>
                          <a:ea typeface="+mn-ea"/>
                          <a:cs typeface="+mn-cs"/>
                        </a:rPr>
                        <a:t>: England, NI, Scotland, Wales</a:t>
                      </a:r>
                      <a:r>
                        <a:rPr kumimoji="0" lang="en-GB" sz="1800" b="1" i="0" u="none" strike="noStrike" kern="1200" cap="none" spc="0" normalizeH="0" baseline="0" noProof="0" dirty="0">
                          <a:ln>
                            <a:noFill/>
                          </a:ln>
                          <a:solidFill>
                            <a:prstClr val="black"/>
                          </a:solidFill>
                          <a:effectLst/>
                          <a:uLnTx/>
                          <a:uFillTx/>
                          <a:latin typeface="+mn-lt"/>
                          <a:ea typeface="+mn-ea"/>
                          <a:cs typeface="+mn-cs"/>
                        </a:rPr>
                        <a:t> </a:t>
                      </a:r>
                      <a:r>
                        <a:rPr kumimoji="0" lang="en-GB" sz="1200" b="1" i="0" u="none" strike="noStrike" kern="1200" cap="none" spc="0" normalizeH="0" baseline="0" noProof="0" dirty="0">
                          <a:ln>
                            <a:noFill/>
                          </a:ln>
                          <a:solidFill>
                            <a:prstClr val="black"/>
                          </a:solidFill>
                          <a:effectLst/>
                          <a:uLnTx/>
                          <a:uFillTx/>
                          <a:latin typeface="+mn-lt"/>
                          <a:ea typeface="+mn-ea"/>
                          <a:cs typeface="+mn-cs"/>
                        </a:rPr>
                        <a:t>(BUT MAY NOT NEED TO BE REPAID) </a:t>
                      </a:r>
                      <a:r>
                        <a:rPr kumimoji="0" lang="en-GB" sz="1200" b="0" i="0" u="none" strike="noStrike" kern="1200" cap="none" spc="0" normalizeH="0" baseline="0" noProof="0" dirty="0">
                          <a:ln>
                            <a:noFill/>
                          </a:ln>
                          <a:solidFill>
                            <a:prstClr val="black"/>
                          </a:solidFill>
                          <a:effectLst/>
                          <a:uLnTx/>
                          <a:uFillTx/>
                          <a:latin typeface="+mn-lt"/>
                          <a:ea typeface="+mn-ea"/>
                          <a:cs typeface="+mn-cs"/>
                        </a:rPr>
                        <a:t> </a:t>
                      </a:r>
                    </a:p>
                    <a:p>
                      <a:pPr marL="395478" marR="0" lvl="0" indent="-285750" algn="l" defTabSz="914400" rtl="0" eaLnBrk="1" fontAlgn="auto" latinLnBrk="0" hangingPunct="1">
                        <a:lnSpc>
                          <a:spcPct val="100000"/>
                        </a:lnSpc>
                        <a:spcBef>
                          <a:spcPts val="300"/>
                        </a:spcBef>
                        <a:spcAft>
                          <a:spcPts val="0"/>
                        </a:spcAft>
                        <a:buClr>
                          <a:srgbClr val="A04DA3"/>
                        </a:buClr>
                        <a:buSzTx/>
                        <a:buFont typeface="Arial" pitchFamily="34" charset="0"/>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£9000-£14500</a:t>
                      </a:r>
                      <a:r>
                        <a:rPr kumimoji="0" lang="en-GB" sz="1800" b="0" i="0" u="none" strike="noStrike" kern="1200" cap="none" spc="0" normalizeH="0" baseline="0" noProof="0" dirty="0">
                          <a:ln>
                            <a:noFill/>
                          </a:ln>
                          <a:solidFill>
                            <a:prstClr val="black"/>
                          </a:solidFill>
                          <a:effectLst/>
                          <a:uLnTx/>
                          <a:uFillTx/>
                          <a:latin typeface="+mn-lt"/>
                          <a:ea typeface="+mn-ea"/>
                          <a:cs typeface="+mn-cs"/>
                        </a:rPr>
                        <a:t>: N Zealand</a:t>
                      </a:r>
                    </a:p>
                    <a:p>
                      <a:pPr marL="395478" marR="0" lvl="0" indent="-285750" algn="l" defTabSz="914400" rtl="0" eaLnBrk="1" fontAlgn="auto" latinLnBrk="0" hangingPunct="1">
                        <a:lnSpc>
                          <a:spcPct val="100000"/>
                        </a:lnSpc>
                        <a:spcBef>
                          <a:spcPts val="300"/>
                        </a:spcBef>
                        <a:spcAft>
                          <a:spcPts val="0"/>
                        </a:spcAft>
                        <a:buClr>
                          <a:srgbClr val="A04DA3"/>
                        </a:buClr>
                        <a:buSzTx/>
                        <a:buFont typeface="Arial" pitchFamily="34" charset="0"/>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£9000 - £20000</a:t>
                      </a:r>
                      <a:r>
                        <a:rPr kumimoji="0" lang="en-GB" sz="1800" b="0" i="0" u="none" strike="noStrike" kern="1200" cap="none" spc="0" normalizeH="0" baseline="0" noProof="0" dirty="0">
                          <a:ln>
                            <a:noFill/>
                          </a:ln>
                          <a:solidFill>
                            <a:prstClr val="black"/>
                          </a:solidFill>
                          <a:effectLst/>
                          <a:uLnTx/>
                          <a:uFillTx/>
                          <a:latin typeface="+mn-lt"/>
                          <a:ea typeface="+mn-ea"/>
                          <a:cs typeface="+mn-cs"/>
                        </a:rPr>
                        <a:t>: Canada</a:t>
                      </a:r>
                    </a:p>
                    <a:p>
                      <a:pPr marL="365760" marR="0" lvl="0" indent="-256032" algn="l" defTabSz="914400" rtl="0" eaLnBrk="1" fontAlgn="auto" latinLnBrk="0" hangingPunct="1">
                        <a:lnSpc>
                          <a:spcPct val="100000"/>
                        </a:lnSpc>
                        <a:spcBef>
                          <a:spcPts val="300"/>
                        </a:spcBef>
                        <a:spcAft>
                          <a:spcPts val="0"/>
                        </a:spcAft>
                        <a:buClr>
                          <a:srgbClr val="A04DA3"/>
                        </a:buClr>
                        <a:buSzTx/>
                        <a:buFont typeface="Georgia"/>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£12000- £22000</a:t>
                      </a:r>
                      <a:r>
                        <a:rPr kumimoji="0" lang="en-GB" sz="1800" b="0" i="0" u="none" strike="noStrike" kern="1200" cap="none" spc="0" normalizeH="0" baseline="0" noProof="0" dirty="0">
                          <a:ln>
                            <a:noFill/>
                          </a:ln>
                          <a:solidFill>
                            <a:prstClr val="black"/>
                          </a:solidFill>
                          <a:effectLst/>
                          <a:uLnTx/>
                          <a:uFillTx/>
                          <a:latin typeface="+mn-lt"/>
                          <a:ea typeface="+mn-ea"/>
                          <a:cs typeface="+mn-cs"/>
                        </a:rPr>
                        <a:t>: Australia</a:t>
                      </a:r>
                    </a:p>
                    <a:p>
                      <a:pPr marL="365760" marR="0" lvl="0" indent="-256032" algn="l" defTabSz="914400" rtl="0" eaLnBrk="1" fontAlgn="auto" latinLnBrk="0" hangingPunct="1">
                        <a:lnSpc>
                          <a:spcPct val="100000"/>
                        </a:lnSpc>
                        <a:spcBef>
                          <a:spcPts val="300"/>
                        </a:spcBef>
                        <a:spcAft>
                          <a:spcPts val="0"/>
                        </a:spcAft>
                        <a:buClr>
                          <a:srgbClr val="A04DA3"/>
                        </a:buClr>
                        <a:buSzTx/>
                        <a:buFont typeface="Georgia"/>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£15300</a:t>
                      </a:r>
                      <a:r>
                        <a:rPr kumimoji="0" lang="en-GB" sz="1800" b="0" i="0" u="none" strike="noStrike" kern="1200" cap="none" spc="0" normalizeH="0" baseline="0" noProof="0" dirty="0">
                          <a:ln>
                            <a:noFill/>
                          </a:ln>
                          <a:solidFill>
                            <a:prstClr val="black"/>
                          </a:solidFill>
                          <a:effectLst/>
                          <a:uLnTx/>
                          <a:uFillTx/>
                          <a:latin typeface="+mn-lt"/>
                          <a:ea typeface="+mn-ea"/>
                          <a:cs typeface="+mn-cs"/>
                        </a:rPr>
                        <a:t>: USA (average, public </a:t>
                      </a:r>
                      <a:r>
                        <a:rPr kumimoji="0" lang="en-GB" sz="1800" b="0" i="0" u="none" strike="noStrike" kern="1200" cap="none" spc="0" normalizeH="0" baseline="0" noProof="0" dirty="0" err="1">
                          <a:ln>
                            <a:noFill/>
                          </a:ln>
                          <a:solidFill>
                            <a:prstClr val="black"/>
                          </a:solidFill>
                          <a:effectLst/>
                          <a:uLnTx/>
                          <a:uFillTx/>
                          <a:latin typeface="+mn-lt"/>
                          <a:ea typeface="+mn-ea"/>
                          <a:cs typeface="+mn-cs"/>
                        </a:rPr>
                        <a:t>uni</a:t>
                      </a:r>
                      <a:r>
                        <a:rPr kumimoji="0" lang="en-GB" sz="1800" b="0" i="0" u="none" strike="noStrike" kern="1200" cap="none" spc="0" normalizeH="0" baseline="0" noProof="0" dirty="0">
                          <a:ln>
                            <a:noFill/>
                          </a:ln>
                          <a:solidFill>
                            <a:prstClr val="black"/>
                          </a:solidFill>
                          <a:effectLst/>
                          <a:uLnTx/>
                          <a:uFillTx/>
                          <a:latin typeface="+mn-lt"/>
                          <a:ea typeface="+mn-ea"/>
                          <a:cs typeface="+mn-cs"/>
                        </a:rPr>
                        <a:t>)</a:t>
                      </a:r>
                    </a:p>
                    <a:p>
                      <a:pPr marL="395478" marR="0" lvl="0" indent="-285750" algn="l" defTabSz="914400" rtl="0" eaLnBrk="1" fontAlgn="auto" latinLnBrk="0" hangingPunct="1">
                        <a:lnSpc>
                          <a:spcPct val="100000"/>
                        </a:lnSpc>
                        <a:spcBef>
                          <a:spcPts val="300"/>
                        </a:spcBef>
                        <a:spcAft>
                          <a:spcPts val="0"/>
                        </a:spcAft>
                        <a:buClr>
                          <a:srgbClr val="A04DA3"/>
                        </a:buClr>
                        <a:buSzTx/>
                        <a:buFont typeface="Arial" panose="020B0604020202020204" pitchFamily="34" charset="0"/>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£16500</a:t>
                      </a:r>
                      <a:r>
                        <a:rPr kumimoji="0" lang="en-GB" sz="1800" b="0" i="0" u="none" strike="noStrike" kern="1200" cap="none" spc="0" normalizeH="0" baseline="0" noProof="0" dirty="0">
                          <a:ln>
                            <a:noFill/>
                          </a:ln>
                          <a:solidFill>
                            <a:prstClr val="black"/>
                          </a:solidFill>
                          <a:effectLst/>
                          <a:uLnTx/>
                          <a:uFillTx/>
                          <a:latin typeface="+mn-lt"/>
                          <a:ea typeface="+mn-ea"/>
                          <a:cs typeface="+mn-cs"/>
                        </a:rPr>
                        <a:t>: Barbados/Trinidad</a:t>
                      </a:r>
                    </a:p>
                    <a:p>
                      <a:pPr marL="365760" marR="0" lvl="0" indent="-256032" algn="l" defTabSz="914400" rtl="0" eaLnBrk="1" fontAlgn="auto" latinLnBrk="0" hangingPunct="1">
                        <a:lnSpc>
                          <a:spcPct val="100000"/>
                        </a:lnSpc>
                        <a:spcBef>
                          <a:spcPts val="300"/>
                        </a:spcBef>
                        <a:spcAft>
                          <a:spcPts val="0"/>
                        </a:spcAft>
                        <a:buClr>
                          <a:srgbClr val="A04DA3"/>
                        </a:buClr>
                        <a:buSzTx/>
                        <a:buFont typeface="Georgia"/>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£21000</a:t>
                      </a:r>
                      <a:r>
                        <a:rPr kumimoji="0" lang="en-GB" sz="1800" b="0" i="0" u="none" strike="noStrike" kern="1200" cap="none" spc="0" normalizeH="0" baseline="0" noProof="0" dirty="0">
                          <a:ln>
                            <a:noFill/>
                          </a:ln>
                          <a:solidFill>
                            <a:prstClr val="black"/>
                          </a:solidFill>
                          <a:effectLst/>
                          <a:uLnTx/>
                          <a:uFillTx/>
                          <a:latin typeface="+mn-lt"/>
                          <a:ea typeface="+mn-ea"/>
                          <a:cs typeface="+mn-cs"/>
                        </a:rPr>
                        <a:t>: USA (average, private </a:t>
                      </a:r>
                      <a:r>
                        <a:rPr kumimoji="0" lang="en-GB" sz="1800" b="0" i="0" u="none" strike="noStrike" kern="1200" cap="none" spc="0" normalizeH="0" baseline="0" noProof="0" dirty="0" err="1">
                          <a:ln>
                            <a:noFill/>
                          </a:ln>
                          <a:solidFill>
                            <a:prstClr val="black"/>
                          </a:solidFill>
                          <a:effectLst/>
                          <a:uLnTx/>
                          <a:uFillTx/>
                          <a:latin typeface="+mn-lt"/>
                          <a:ea typeface="+mn-ea"/>
                          <a:cs typeface="+mn-cs"/>
                        </a:rPr>
                        <a:t>uni</a:t>
                      </a:r>
                      <a:r>
                        <a:rPr kumimoji="0" lang="en-GB" sz="1800" b="0" i="0" u="none" strike="noStrike" kern="1200" cap="none" spc="0" normalizeH="0" baseline="0" noProof="0" dirty="0">
                          <a:ln>
                            <a:noFill/>
                          </a:ln>
                          <a:solidFill>
                            <a:prstClr val="black"/>
                          </a:solidFill>
                          <a:effectLst/>
                          <a:uLnTx/>
                          <a:uFillTx/>
                          <a:latin typeface="+mn-lt"/>
                          <a:ea typeface="+mn-ea"/>
                          <a:cs typeface="+mn-cs"/>
                        </a:rPr>
                        <a:t>)</a:t>
                      </a:r>
                    </a:p>
                    <a:p>
                      <a:pPr marL="395478" marR="0" lvl="0" indent="-285750" algn="l" defTabSz="914400" rtl="0" eaLnBrk="1" fontAlgn="auto" latinLnBrk="0" hangingPunct="1">
                        <a:lnSpc>
                          <a:spcPct val="100000"/>
                        </a:lnSpc>
                        <a:spcBef>
                          <a:spcPts val="300"/>
                        </a:spcBef>
                        <a:spcAft>
                          <a:spcPts val="0"/>
                        </a:spcAft>
                        <a:buClr>
                          <a:srgbClr val="A04DA3"/>
                        </a:buClr>
                        <a:buSzTx/>
                        <a:buFont typeface="Arial" panose="020B0604020202020204" pitchFamily="34" charset="0"/>
                        <a:buChar char="•"/>
                        <a:tabLst/>
                        <a:defRPr/>
                      </a:pPr>
                      <a:r>
                        <a:rPr kumimoji="0" lang="en-GB" sz="1800" b="1" i="0" u="none" strike="noStrike" kern="1200" cap="none" spc="0" normalizeH="0" baseline="0" noProof="0" dirty="0">
                          <a:ln>
                            <a:noFill/>
                          </a:ln>
                          <a:solidFill>
                            <a:srgbClr val="C00000"/>
                          </a:solidFill>
                          <a:effectLst/>
                          <a:uLnTx/>
                          <a:uFillTx/>
                          <a:latin typeface="+mn-lt"/>
                          <a:ea typeface="+mn-ea"/>
                          <a:cs typeface="+mn-cs"/>
                        </a:rPr>
                        <a:t>£31500</a:t>
                      </a:r>
                      <a:r>
                        <a:rPr kumimoji="0" lang="en-GB" sz="1800" b="0" i="0" u="none" strike="noStrike" kern="1200" cap="none" spc="0" normalizeH="0" baseline="0" noProof="0" dirty="0">
                          <a:ln>
                            <a:noFill/>
                          </a:ln>
                          <a:solidFill>
                            <a:prstClr val="black"/>
                          </a:solidFill>
                          <a:effectLst/>
                          <a:uLnTx/>
                          <a:uFillTx/>
                          <a:latin typeface="+mn-lt"/>
                          <a:ea typeface="+mn-ea"/>
                          <a:cs typeface="+mn-cs"/>
                        </a:rPr>
                        <a:t>: USA (approx. Ivy League)</a:t>
                      </a:r>
                      <a:endParaRPr kumimoji="0" lang="en-GB"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109728" marR="0" lvl="0" indent="0" algn="l" defTabSz="914400" rtl="0" eaLnBrk="1" fontAlgn="auto" latinLnBrk="0" hangingPunct="1">
                        <a:lnSpc>
                          <a:spcPct val="100000"/>
                        </a:lnSpc>
                        <a:spcBef>
                          <a:spcPts val="300"/>
                        </a:spcBef>
                        <a:spcAft>
                          <a:spcPts val="0"/>
                        </a:spcAft>
                        <a:buClr>
                          <a:srgbClr val="A04DA3"/>
                        </a:buClr>
                        <a:buSzTx/>
                        <a:buFont typeface="Georgia"/>
                        <a:buNone/>
                        <a:tabLst/>
                        <a:defRPr/>
                      </a:pPr>
                      <a:r>
                        <a:rPr kumimoji="0" lang="en-GB"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All these are </a:t>
                      </a:r>
                      <a:r>
                        <a:rPr kumimoji="0" lang="en-GB" sz="1400" b="1" i="0" u="sng" strike="noStrike" kern="1200" cap="none" spc="0" normalizeH="0" baseline="0" noProof="0" dirty="0">
                          <a:ln>
                            <a:noFill/>
                          </a:ln>
                          <a:solidFill>
                            <a:prstClr val="black"/>
                          </a:solidFill>
                          <a:effectLst/>
                          <a:uLnTx/>
                          <a:uFillTx/>
                          <a:latin typeface="Calibri" panose="020F0502020204030204" pitchFamily="34" charset="0"/>
                          <a:ea typeface="+mn-ea"/>
                          <a:cs typeface="+mn-cs"/>
                        </a:rPr>
                        <a:t>very</a:t>
                      </a:r>
                      <a:r>
                        <a:rPr kumimoji="0" lang="en-GB"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rough figures but they give some idea of the variation around the world; last updated 2015.  </a:t>
                      </a:r>
                    </a:p>
                    <a:p>
                      <a:pPr marL="365760" marR="0" lvl="0" indent="-256032" algn="l" defTabSz="914400" rtl="0" eaLnBrk="1" fontAlgn="auto" latinLnBrk="0" hangingPunct="1">
                        <a:lnSpc>
                          <a:spcPct val="100000"/>
                        </a:lnSpc>
                        <a:spcBef>
                          <a:spcPts val="300"/>
                        </a:spcBef>
                        <a:spcAft>
                          <a:spcPts val="0"/>
                        </a:spcAft>
                        <a:buClr>
                          <a:srgbClr val="A04DA3"/>
                        </a:buClr>
                        <a:buSzTx/>
                        <a:buFont typeface="Georgia"/>
                        <a:buChar char="•"/>
                        <a:tabLst/>
                        <a:defRPr/>
                      </a:pPr>
                      <a:endParaRPr kumimoji="0" lang="en-GB" sz="1800" b="0" i="0" u="none" strike="noStrike" kern="1200" cap="none" spc="0" normalizeH="0" baseline="0" noProof="0" dirty="0">
                        <a:ln>
                          <a:noFill/>
                        </a:ln>
                        <a:solidFill>
                          <a:prstClr val="black"/>
                        </a:solidFill>
                        <a:effectLst/>
                        <a:uLnTx/>
                        <a:uFillTx/>
                        <a:latin typeface="+mn-lt"/>
                        <a:ea typeface="+mn-ea"/>
                        <a:cs typeface="+mn-cs"/>
                      </a:endParaRPr>
                    </a:p>
                    <a:p>
                      <a:endParaRPr lang="en-GB" dirty="0"/>
                    </a:p>
                  </a:txBody>
                  <a:tcPr>
                    <a:solidFill>
                      <a:schemeClr val="bg1"/>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2627719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980728"/>
            <a:ext cx="8856984" cy="1296144"/>
          </a:xfrm>
        </p:spPr>
        <p:txBody>
          <a:bodyPr>
            <a:normAutofit fontScale="90000"/>
          </a:bodyPr>
          <a:lstStyle/>
          <a:p>
            <a:pPr marL="109728" indent="0" algn="ctr"/>
            <a:r>
              <a:rPr lang="en-GB" sz="3600" b="1" dirty="0">
                <a:latin typeface="Calibri" pitchFamily="34" charset="0"/>
                <a:cs typeface="Calibri" pitchFamily="34" charset="0"/>
              </a:rPr>
              <a:t/>
            </a:r>
            <a:br>
              <a:rPr lang="en-GB" sz="3600" b="1" dirty="0">
                <a:latin typeface="Calibri" pitchFamily="34" charset="0"/>
                <a:cs typeface="Calibri" pitchFamily="34" charset="0"/>
              </a:rPr>
            </a:br>
            <a:r>
              <a:rPr lang="en-GB" b="1" dirty="0"/>
              <a:t> </a:t>
            </a:r>
            <a:r>
              <a:rPr lang="en-GB" b="1" dirty="0">
                <a:solidFill>
                  <a:srgbClr val="C00000"/>
                </a:solidFill>
              </a:rPr>
              <a:t>MY 2016 WORLD UNI LEAGUE TABLE</a:t>
            </a:r>
            <a:br>
              <a:rPr lang="en-GB" b="1" dirty="0">
                <a:solidFill>
                  <a:srgbClr val="C00000"/>
                </a:solidFill>
              </a:rPr>
            </a:br>
            <a:r>
              <a:rPr lang="en-GB" sz="2000" b="1" dirty="0">
                <a:latin typeface="Calibri" panose="020F0502020204030204" pitchFamily="34" charset="0"/>
              </a:rPr>
              <a:t>Scores = number of unis in the Times Higher Education World University Rankings top 100;</a:t>
            </a:r>
            <a:br>
              <a:rPr lang="en-GB" sz="2000" b="1" dirty="0">
                <a:latin typeface="Calibri" panose="020F0502020204030204" pitchFamily="34" charset="0"/>
              </a:rPr>
            </a:br>
            <a:r>
              <a:rPr lang="en-GB" sz="2000" b="1" dirty="0">
                <a:latin typeface="Calibri" panose="020F0502020204030204" pitchFamily="34" charset="0"/>
              </a:rPr>
              <a:t>Where scores are equal, country with highest listed </a:t>
            </a:r>
            <a:r>
              <a:rPr lang="en-GB" sz="2000" b="1" dirty="0" err="1">
                <a:latin typeface="Calibri" panose="020F0502020204030204" pitchFamily="34" charset="0"/>
              </a:rPr>
              <a:t>uni</a:t>
            </a:r>
            <a:r>
              <a:rPr lang="en-GB" sz="2000" b="1" dirty="0">
                <a:latin typeface="Calibri" panose="020F0502020204030204" pitchFamily="34" charset="0"/>
              </a:rPr>
              <a:t> ranks higher.  </a:t>
            </a:r>
            <a:br>
              <a:rPr lang="en-GB" sz="2000" b="1" dirty="0">
                <a:latin typeface="Calibri" panose="020F0502020204030204" pitchFamily="34" charset="0"/>
              </a:rPr>
            </a:br>
            <a:r>
              <a:rPr lang="en-GB" sz="2000" b="1" dirty="0">
                <a:latin typeface="Calibri" panose="020F0502020204030204" pitchFamily="34" charset="0"/>
              </a:rPr>
              <a:t> </a:t>
            </a:r>
            <a:br>
              <a:rPr lang="en-GB" sz="2000" b="1" dirty="0">
                <a:latin typeface="Calibri" panose="020F0502020204030204" pitchFamily="34" charset="0"/>
              </a:rPr>
            </a:br>
            <a:r>
              <a:rPr lang="en-GB" sz="4400" b="1" dirty="0">
                <a:solidFill>
                  <a:srgbClr val="C00000"/>
                </a:solidFill>
              </a:rPr>
              <a:t> </a:t>
            </a:r>
            <a:endParaRPr lang="en-GB" sz="4400" b="1" dirty="0">
              <a:solidFill>
                <a:srgbClr val="C00000"/>
              </a:solidFill>
              <a:cs typeface="Calibri" pitchFamily="34" charset="0"/>
            </a:endParaRPr>
          </a:p>
        </p:txBody>
      </p:sp>
      <p:sp>
        <p:nvSpPr>
          <p:cNvPr id="6" name="Content Placeholder 5"/>
          <p:cNvSpPr>
            <a:spLocks noGrp="1"/>
          </p:cNvSpPr>
          <p:nvPr>
            <p:ph idx="1"/>
          </p:nvPr>
        </p:nvSpPr>
        <p:spPr>
          <a:xfrm>
            <a:off x="683568" y="2060848"/>
            <a:ext cx="7920880" cy="4680520"/>
          </a:xfrm>
        </p:spPr>
        <p:txBody>
          <a:bodyPr numCol="2">
            <a:normAutofit fontScale="25000" lnSpcReduction="20000"/>
          </a:bodyPr>
          <a:lstStyle/>
          <a:p>
            <a:pPr marL="109728" indent="0">
              <a:buNone/>
            </a:pPr>
            <a:endParaRPr lang="en-GB" sz="3800" b="1" u="sng" dirty="0">
              <a:latin typeface="Calibri" panose="020F0502020204030204" pitchFamily="34" charset="0"/>
            </a:endParaRPr>
          </a:p>
          <a:p>
            <a:pPr marL="109728" indent="0">
              <a:buNone/>
            </a:pPr>
            <a:endParaRPr lang="en-GB" sz="3800" b="1" u="sng" dirty="0">
              <a:latin typeface="Calibri" panose="020F0502020204030204" pitchFamily="34" charset="0"/>
            </a:endParaRPr>
          </a:p>
          <a:p>
            <a:pPr marL="109728" indent="0">
              <a:buNone/>
            </a:pPr>
            <a:endParaRPr lang="en-GB" sz="3800" b="1" dirty="0">
              <a:latin typeface="Calibri" panose="020F0502020204030204" pitchFamily="34" charset="0"/>
            </a:endParaRPr>
          </a:p>
          <a:p>
            <a:pPr marL="109728" indent="0">
              <a:buNone/>
            </a:pPr>
            <a:r>
              <a:rPr lang="en-GB" sz="11200" b="1" dirty="0">
                <a:solidFill>
                  <a:srgbClr val="C00000"/>
                </a:solidFill>
                <a:latin typeface="Calibri" panose="020F0502020204030204" pitchFamily="34" charset="0"/>
              </a:rPr>
              <a:t>1.  USA</a:t>
            </a:r>
            <a:r>
              <a:rPr lang="en-GB" sz="11200" b="1" dirty="0">
                <a:latin typeface="Calibri" panose="020F0502020204030204" pitchFamily="34" charset="0"/>
              </a:rPr>
              <a:t>  (39)</a:t>
            </a:r>
          </a:p>
          <a:p>
            <a:pPr marL="109728" indent="0">
              <a:buNone/>
            </a:pPr>
            <a:r>
              <a:rPr lang="en-GB" sz="11200" b="1" dirty="0">
                <a:solidFill>
                  <a:srgbClr val="C00000"/>
                </a:solidFill>
                <a:latin typeface="Calibri" panose="020F0502020204030204" pitchFamily="34" charset="0"/>
              </a:rPr>
              <a:t>2.  England  </a:t>
            </a:r>
            <a:r>
              <a:rPr lang="en-GB" sz="11200" b="1" dirty="0">
                <a:latin typeface="Calibri" panose="020F0502020204030204" pitchFamily="34" charset="0"/>
              </a:rPr>
              <a:t> (13) </a:t>
            </a:r>
          </a:p>
          <a:p>
            <a:pPr marL="109728" indent="0">
              <a:buNone/>
            </a:pPr>
            <a:r>
              <a:rPr lang="en-GB" sz="11200" b="1" dirty="0">
                <a:solidFill>
                  <a:srgbClr val="C00000"/>
                </a:solidFill>
                <a:latin typeface="Calibri" panose="020F0502020204030204" pitchFamily="34" charset="0"/>
              </a:rPr>
              <a:t>3.  Germany  </a:t>
            </a:r>
            <a:r>
              <a:rPr lang="en-GB" sz="11200" b="1" dirty="0">
                <a:latin typeface="Calibri" panose="020F0502020204030204" pitchFamily="34" charset="0"/>
              </a:rPr>
              <a:t>(9) </a:t>
            </a:r>
          </a:p>
          <a:p>
            <a:pPr marL="109728" indent="0">
              <a:buNone/>
            </a:pPr>
            <a:r>
              <a:rPr lang="en-GB" sz="11200" b="1" dirty="0">
                <a:solidFill>
                  <a:srgbClr val="C00000"/>
                </a:solidFill>
                <a:latin typeface="Calibri" panose="020F0502020204030204" pitchFamily="34" charset="0"/>
              </a:rPr>
              <a:t>4.  Netherlands  </a:t>
            </a:r>
            <a:r>
              <a:rPr lang="en-GB" sz="11200" b="1" dirty="0">
                <a:latin typeface="Calibri" panose="020F0502020204030204" pitchFamily="34" charset="0"/>
              </a:rPr>
              <a:t>(8)</a:t>
            </a:r>
            <a:endParaRPr lang="en-GB" sz="11200" b="1" dirty="0">
              <a:solidFill>
                <a:srgbClr val="C00000"/>
              </a:solidFill>
              <a:latin typeface="Calibri" panose="020F0502020204030204" pitchFamily="34" charset="0"/>
            </a:endParaRPr>
          </a:p>
          <a:p>
            <a:pPr marL="109728" indent="0">
              <a:buNone/>
            </a:pPr>
            <a:r>
              <a:rPr lang="en-GB" sz="11200" b="1" dirty="0">
                <a:solidFill>
                  <a:srgbClr val="C00000"/>
                </a:solidFill>
                <a:latin typeface="Calibri" panose="020F0502020204030204" pitchFamily="34" charset="0"/>
              </a:rPr>
              <a:t>5.  Australia  </a:t>
            </a:r>
            <a:r>
              <a:rPr lang="en-GB" sz="11200" b="1" dirty="0">
                <a:latin typeface="Calibri" panose="020F0502020204030204" pitchFamily="34" charset="0"/>
              </a:rPr>
              <a:t>(6) </a:t>
            </a:r>
          </a:p>
          <a:p>
            <a:pPr marL="109728" indent="0">
              <a:buNone/>
            </a:pPr>
            <a:r>
              <a:rPr lang="en-GB" sz="11200" b="1" dirty="0">
                <a:solidFill>
                  <a:srgbClr val="C00000"/>
                </a:solidFill>
                <a:latin typeface="Calibri" panose="020F0502020204030204" pitchFamily="34" charset="0"/>
              </a:rPr>
              <a:t>6.  Canada   </a:t>
            </a:r>
            <a:r>
              <a:rPr lang="en-GB" sz="11200" b="1" dirty="0">
                <a:latin typeface="Calibri" panose="020F0502020204030204" pitchFamily="34" charset="0"/>
              </a:rPr>
              <a:t>(4) </a:t>
            </a:r>
            <a:endParaRPr lang="en-GB" sz="11200" b="1" dirty="0">
              <a:solidFill>
                <a:srgbClr val="C00000"/>
              </a:solidFill>
              <a:latin typeface="Calibri" panose="020F0502020204030204" pitchFamily="34" charset="0"/>
            </a:endParaRPr>
          </a:p>
          <a:p>
            <a:pPr marL="109728" indent="0">
              <a:buNone/>
            </a:pPr>
            <a:r>
              <a:rPr lang="en-GB" sz="11200" b="1" dirty="0">
                <a:solidFill>
                  <a:srgbClr val="C00000"/>
                </a:solidFill>
                <a:latin typeface="Calibri" panose="020F0502020204030204" pitchFamily="34" charset="0"/>
              </a:rPr>
              <a:t>7.  Scotland  </a:t>
            </a:r>
            <a:r>
              <a:rPr lang="en-GB" sz="11200" b="1" dirty="0">
                <a:latin typeface="Calibri" panose="020F0502020204030204" pitchFamily="34" charset="0"/>
              </a:rPr>
              <a:t>(3) </a:t>
            </a:r>
          </a:p>
          <a:p>
            <a:pPr marL="109728" indent="0">
              <a:buNone/>
            </a:pPr>
            <a:r>
              <a:rPr lang="en-GB" sz="11200" b="1" dirty="0">
                <a:solidFill>
                  <a:srgbClr val="C00000"/>
                </a:solidFill>
                <a:latin typeface="Calibri" panose="020F0502020204030204" pitchFamily="34" charset="0"/>
              </a:rPr>
              <a:t>8.  Sweden  </a:t>
            </a:r>
            <a:r>
              <a:rPr lang="en-GB" sz="11200" b="1" dirty="0">
                <a:latin typeface="Calibri" panose="020F0502020204030204" pitchFamily="34" charset="0"/>
              </a:rPr>
              <a:t>(3) </a:t>
            </a:r>
          </a:p>
          <a:p>
            <a:pPr marL="109728" indent="0">
              <a:buNone/>
            </a:pPr>
            <a:r>
              <a:rPr lang="en-GB" sz="11200" b="1" dirty="0">
                <a:solidFill>
                  <a:srgbClr val="C00000"/>
                </a:solidFill>
                <a:latin typeface="Calibri" panose="020F0502020204030204" pitchFamily="34" charset="0"/>
              </a:rPr>
              <a:t>9.  Switzerland  </a:t>
            </a:r>
            <a:r>
              <a:rPr lang="en-GB" sz="11200" b="1" dirty="0">
                <a:latin typeface="Calibri" panose="020F0502020204030204" pitchFamily="34" charset="0"/>
              </a:rPr>
              <a:t>(2) </a:t>
            </a:r>
          </a:p>
          <a:p>
            <a:pPr marL="109728" indent="0">
              <a:buNone/>
            </a:pPr>
            <a:endParaRPr lang="en-GB" sz="3800" b="1" dirty="0">
              <a:solidFill>
                <a:srgbClr val="C00000"/>
              </a:solidFill>
              <a:latin typeface="Calibri" panose="020F0502020204030204" pitchFamily="34" charset="0"/>
            </a:endParaRPr>
          </a:p>
          <a:p>
            <a:pPr marL="566928" indent="-457200">
              <a:buFont typeface="+mj-lt"/>
              <a:buAutoNum type="arabicPeriod"/>
            </a:pPr>
            <a:endParaRPr lang="en-GB" sz="2400" b="1" dirty="0">
              <a:solidFill>
                <a:srgbClr val="C00000"/>
              </a:solidFill>
              <a:latin typeface="Calibri" panose="020F0502020204030204" pitchFamily="34" charset="0"/>
            </a:endParaRPr>
          </a:p>
          <a:p>
            <a:pPr marL="566928" indent="-457200">
              <a:buFont typeface="+mj-lt"/>
              <a:buAutoNum type="arabicPeriod"/>
            </a:pPr>
            <a:endParaRPr lang="en-GB" sz="2400" b="1" dirty="0">
              <a:solidFill>
                <a:srgbClr val="C00000"/>
              </a:solidFill>
              <a:latin typeface="Calibri" panose="020F0502020204030204" pitchFamily="34" charset="0"/>
            </a:endParaRPr>
          </a:p>
          <a:p>
            <a:pPr marL="566928" indent="-457200">
              <a:buFont typeface="+mj-lt"/>
              <a:buAutoNum type="arabicPeriod"/>
            </a:pPr>
            <a:endParaRPr lang="en-GB" sz="2400" b="1" dirty="0">
              <a:solidFill>
                <a:srgbClr val="C00000"/>
              </a:solidFill>
              <a:latin typeface="Calibri" panose="020F0502020204030204" pitchFamily="34" charset="0"/>
            </a:endParaRPr>
          </a:p>
          <a:p>
            <a:pPr marL="566928" indent="-457200">
              <a:buFont typeface="+mj-lt"/>
              <a:buAutoNum type="arabicPeriod"/>
            </a:pPr>
            <a:endParaRPr lang="en-GB" sz="2400" b="1" dirty="0">
              <a:solidFill>
                <a:srgbClr val="C00000"/>
              </a:solidFill>
              <a:latin typeface="Calibri" panose="020F0502020204030204" pitchFamily="34" charset="0"/>
            </a:endParaRPr>
          </a:p>
          <a:p>
            <a:pPr marL="109728" indent="0">
              <a:buNone/>
            </a:pPr>
            <a:endParaRPr lang="en-GB" b="1" dirty="0">
              <a:solidFill>
                <a:srgbClr val="C00000"/>
              </a:solidFill>
              <a:latin typeface="Calibri" panose="020F0502020204030204" pitchFamily="34" charset="0"/>
            </a:endParaRPr>
          </a:p>
          <a:p>
            <a:pPr marL="109728" indent="0">
              <a:buNone/>
            </a:pPr>
            <a:endParaRPr lang="en-GB" sz="3800" b="1" dirty="0">
              <a:solidFill>
                <a:srgbClr val="C00000"/>
              </a:solidFill>
              <a:latin typeface="Calibri" panose="020F0502020204030204" pitchFamily="34" charset="0"/>
            </a:endParaRPr>
          </a:p>
          <a:p>
            <a:pPr marL="109728" indent="0">
              <a:buNone/>
            </a:pPr>
            <a:endParaRPr lang="en-GB" sz="3800" b="1" dirty="0">
              <a:solidFill>
                <a:srgbClr val="C00000"/>
              </a:solidFill>
              <a:latin typeface="Calibri" panose="020F0502020204030204" pitchFamily="34" charset="0"/>
            </a:endParaRPr>
          </a:p>
          <a:p>
            <a:pPr marL="109728" indent="0">
              <a:buNone/>
            </a:pPr>
            <a:endParaRPr lang="en-GB" sz="3800" b="1" dirty="0">
              <a:solidFill>
                <a:srgbClr val="C00000"/>
              </a:solidFill>
              <a:latin typeface="Calibri" panose="020F0502020204030204" pitchFamily="34" charset="0"/>
            </a:endParaRPr>
          </a:p>
          <a:p>
            <a:pPr marL="109728" indent="0">
              <a:buNone/>
            </a:pPr>
            <a:r>
              <a:rPr lang="en-GB" sz="11200" b="1" dirty="0">
                <a:solidFill>
                  <a:srgbClr val="C00000"/>
                </a:solidFill>
                <a:latin typeface="Calibri" panose="020F0502020204030204" pitchFamily="34" charset="0"/>
              </a:rPr>
              <a:t>10.   Singapore  </a:t>
            </a:r>
            <a:r>
              <a:rPr lang="en-GB" sz="11200" b="1" dirty="0">
                <a:latin typeface="Calibri" panose="020F0502020204030204" pitchFamily="34" charset="0"/>
              </a:rPr>
              <a:t>(2) </a:t>
            </a:r>
          </a:p>
          <a:p>
            <a:pPr marL="109728" indent="0">
              <a:buNone/>
            </a:pPr>
            <a:r>
              <a:rPr lang="en-GB" sz="11200" b="1" dirty="0">
                <a:solidFill>
                  <a:srgbClr val="C00000"/>
                </a:solidFill>
                <a:latin typeface="Calibri" panose="020F0502020204030204" pitchFamily="34" charset="0"/>
              </a:rPr>
              <a:t>11.   China </a:t>
            </a:r>
            <a:r>
              <a:rPr lang="en-GB" sz="11200" b="1" dirty="0">
                <a:latin typeface="Calibri" panose="020F0502020204030204" pitchFamily="34" charset="0"/>
              </a:rPr>
              <a:t>(2) </a:t>
            </a:r>
            <a:endParaRPr lang="en-GB" sz="11200" b="1" dirty="0">
              <a:solidFill>
                <a:srgbClr val="C00000"/>
              </a:solidFill>
              <a:latin typeface="Calibri" panose="020F0502020204030204" pitchFamily="34" charset="0"/>
            </a:endParaRPr>
          </a:p>
          <a:p>
            <a:pPr marL="109728" indent="0">
              <a:buNone/>
            </a:pPr>
            <a:r>
              <a:rPr lang="en-GB" sz="11200" b="1" dirty="0">
                <a:solidFill>
                  <a:srgbClr val="C00000"/>
                </a:solidFill>
                <a:latin typeface="Calibri" panose="020F0502020204030204" pitchFamily="34" charset="0"/>
              </a:rPr>
              <a:t>12.   Japan </a:t>
            </a:r>
            <a:r>
              <a:rPr lang="en-GB" sz="11200" b="1" dirty="0">
                <a:latin typeface="Calibri" panose="020F0502020204030204" pitchFamily="34" charset="0"/>
              </a:rPr>
              <a:t>(1)</a:t>
            </a:r>
            <a:endParaRPr lang="en-GB" sz="11200" b="1" dirty="0">
              <a:solidFill>
                <a:srgbClr val="C00000"/>
              </a:solidFill>
              <a:latin typeface="Calibri" panose="020F0502020204030204" pitchFamily="34" charset="0"/>
            </a:endParaRPr>
          </a:p>
          <a:p>
            <a:pPr marL="109728" indent="0">
              <a:buNone/>
            </a:pPr>
            <a:r>
              <a:rPr lang="en-GB" sz="11200" b="1" dirty="0">
                <a:solidFill>
                  <a:srgbClr val="C00000"/>
                </a:solidFill>
                <a:latin typeface="Calibri" panose="020F0502020204030204" pitchFamily="34" charset="0"/>
              </a:rPr>
              <a:t>13.   Hong Kong </a:t>
            </a:r>
            <a:r>
              <a:rPr lang="en-GB" sz="11200" b="1" dirty="0">
                <a:latin typeface="Calibri" panose="020F0502020204030204" pitchFamily="34" charset="0"/>
              </a:rPr>
              <a:t>(1)</a:t>
            </a:r>
            <a:endParaRPr lang="en-GB" sz="11200" b="1" dirty="0">
              <a:solidFill>
                <a:srgbClr val="C00000"/>
              </a:solidFill>
              <a:latin typeface="Calibri" panose="020F0502020204030204" pitchFamily="34" charset="0"/>
            </a:endParaRPr>
          </a:p>
          <a:p>
            <a:pPr marL="109728" indent="0">
              <a:buNone/>
            </a:pPr>
            <a:r>
              <a:rPr lang="en-GB" sz="11200" b="1" dirty="0">
                <a:solidFill>
                  <a:srgbClr val="C00000"/>
                </a:solidFill>
                <a:latin typeface="Calibri" panose="020F0502020204030204" pitchFamily="34" charset="0"/>
              </a:rPr>
              <a:t>14.   Belgium</a:t>
            </a:r>
            <a:r>
              <a:rPr lang="en-GB" sz="11200" b="1" dirty="0">
                <a:latin typeface="Calibri" panose="020F0502020204030204" pitchFamily="34" charset="0"/>
              </a:rPr>
              <a:t>  (1)</a:t>
            </a:r>
          </a:p>
          <a:p>
            <a:pPr marL="109728" indent="0">
              <a:buNone/>
            </a:pPr>
            <a:r>
              <a:rPr lang="en-GB" sz="11200" b="1" dirty="0">
                <a:solidFill>
                  <a:srgbClr val="C00000"/>
                </a:solidFill>
                <a:latin typeface="Calibri" panose="020F0502020204030204" pitchFamily="34" charset="0"/>
              </a:rPr>
              <a:t>15.   France </a:t>
            </a:r>
            <a:r>
              <a:rPr lang="en-GB" sz="11200" b="1" dirty="0">
                <a:latin typeface="Calibri" panose="020F0502020204030204" pitchFamily="34" charset="0"/>
              </a:rPr>
              <a:t> (1)</a:t>
            </a:r>
          </a:p>
          <a:p>
            <a:pPr marL="109728" indent="0">
              <a:buNone/>
            </a:pPr>
            <a:r>
              <a:rPr lang="en-GB" sz="11200" b="1" dirty="0">
                <a:solidFill>
                  <a:srgbClr val="C00000"/>
                </a:solidFill>
                <a:latin typeface="Calibri" panose="020F0502020204030204" pitchFamily="34" charset="0"/>
              </a:rPr>
              <a:t>16.   Finland  </a:t>
            </a:r>
            <a:r>
              <a:rPr lang="en-GB" sz="11200" b="1" dirty="0">
                <a:latin typeface="Calibri" panose="020F0502020204030204" pitchFamily="34" charset="0"/>
              </a:rPr>
              <a:t>(1)</a:t>
            </a:r>
          </a:p>
          <a:p>
            <a:pPr marL="109728" indent="0">
              <a:buNone/>
            </a:pPr>
            <a:r>
              <a:rPr lang="en-GB" sz="11200" b="1" dirty="0">
                <a:solidFill>
                  <a:srgbClr val="C00000"/>
                </a:solidFill>
                <a:latin typeface="Calibri" panose="020F0502020204030204" pitchFamily="34" charset="0"/>
              </a:rPr>
              <a:t>17.   Denmark  </a:t>
            </a:r>
            <a:r>
              <a:rPr lang="en-GB" sz="11200" b="1" dirty="0">
                <a:latin typeface="Calibri" panose="020F0502020204030204" pitchFamily="34" charset="0"/>
              </a:rPr>
              <a:t>(1)</a:t>
            </a:r>
            <a:endParaRPr lang="en-GB" sz="11200" b="1" dirty="0">
              <a:solidFill>
                <a:srgbClr val="C00000"/>
              </a:solidFill>
              <a:latin typeface="Calibri" panose="020F0502020204030204" pitchFamily="34" charset="0"/>
            </a:endParaRPr>
          </a:p>
          <a:p>
            <a:pPr marL="109728" indent="0">
              <a:buNone/>
            </a:pPr>
            <a:r>
              <a:rPr lang="en-GB" sz="11200" b="1" dirty="0">
                <a:solidFill>
                  <a:srgbClr val="C00000"/>
                </a:solidFill>
                <a:latin typeface="Calibri" panose="020F0502020204030204" pitchFamily="34" charset="0"/>
              </a:rPr>
              <a:t>18.   South Korea  </a:t>
            </a:r>
            <a:r>
              <a:rPr lang="en-GB" sz="11200" b="1" dirty="0">
                <a:latin typeface="Calibri" panose="020F0502020204030204" pitchFamily="34" charset="0"/>
              </a:rPr>
              <a:t>(1) </a:t>
            </a:r>
          </a:p>
          <a:p>
            <a:pPr marL="109728" indent="0">
              <a:buNone/>
            </a:pPr>
            <a:r>
              <a:rPr lang="en-GB" sz="7400" b="1" dirty="0">
                <a:solidFill>
                  <a:srgbClr val="C00000"/>
                </a:solidFill>
                <a:latin typeface="Calibri" panose="020F0502020204030204" pitchFamily="34" charset="0"/>
              </a:rPr>
              <a:t>  </a:t>
            </a:r>
            <a:endParaRPr lang="en-GB" sz="7400" b="1" u="sng" dirty="0">
              <a:latin typeface="Calibri" panose="020F0502020204030204" pitchFamily="34" charset="0"/>
            </a:endParaRPr>
          </a:p>
          <a:p>
            <a:pPr fontAlgn="ctr"/>
            <a:endParaRPr lang="en-GB" sz="2400" b="1" dirty="0">
              <a:latin typeface="Calibri" panose="020F0502020204030204" pitchFamily="34" charset="0"/>
            </a:endParaRPr>
          </a:p>
          <a:p>
            <a:pPr marL="109728" indent="0" fontAlgn="ctr">
              <a:buNone/>
            </a:pPr>
            <a:endParaRPr lang="en-GB" sz="2400" dirty="0">
              <a:latin typeface="Calibri" panose="020F0502020204030204" pitchFamily="34" charset="0"/>
            </a:endParaRPr>
          </a:p>
          <a:p>
            <a:pPr marL="109728" indent="0">
              <a:buNone/>
            </a:pPr>
            <a:r>
              <a:rPr lang="en-GB" sz="2400" dirty="0"/>
              <a:t/>
            </a:r>
            <a:br>
              <a:rPr lang="en-GB" sz="2400" dirty="0"/>
            </a:br>
            <a:endParaRPr lang="en-GB" sz="2400" dirty="0"/>
          </a:p>
        </p:txBody>
      </p:sp>
    </p:spTree>
    <p:extLst>
      <p:ext uri="{BB962C8B-B14F-4D97-AF65-F5344CB8AC3E}">
        <p14:creationId xmlns:p14="http://schemas.microsoft.com/office/powerpoint/2010/main" val="32764950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620688"/>
            <a:ext cx="8640960" cy="720080"/>
          </a:xfrm>
        </p:spPr>
        <p:txBody>
          <a:bodyPr>
            <a:normAutofit fontScale="90000"/>
          </a:bodyPr>
          <a:lstStyle/>
          <a:p>
            <a:pPr algn="ctr"/>
            <a: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itchFamily="34" charset="0"/>
              </a:rPr>
              <a:t/>
            </a:r>
            <a:b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itchFamily="34" charset="0"/>
              </a:rPr>
            </a:br>
            <a: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itchFamily="34" charset="0"/>
              </a:rPr>
              <a:t>DEGREE AT UNI IN EUROPE</a:t>
            </a:r>
            <a:r>
              <a:rPr lang="en-GB"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rPr>
              <a:t/>
            </a:r>
            <a:br>
              <a:rPr lang="en-GB"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rPr>
            </a:br>
            <a:endParaRPr lang="en-GB" b="1" dirty="0">
              <a:latin typeface="Calibri" panose="020F0502020204030204" pitchFamily="34" charset="0"/>
              <a:cs typeface="Calibri" pitchFamily="34" charset="0"/>
            </a:endParaRPr>
          </a:p>
        </p:txBody>
      </p:sp>
      <p:sp>
        <p:nvSpPr>
          <p:cNvPr id="3" name="Content Placeholder 2"/>
          <p:cNvSpPr>
            <a:spLocks noGrp="1"/>
          </p:cNvSpPr>
          <p:nvPr>
            <p:ph idx="1"/>
          </p:nvPr>
        </p:nvSpPr>
        <p:spPr>
          <a:xfrm>
            <a:off x="251520" y="1484784"/>
            <a:ext cx="8640960" cy="5373216"/>
          </a:xfrm>
        </p:spPr>
        <p:txBody>
          <a:bodyPr>
            <a:normAutofit/>
          </a:bodyPr>
          <a:lstStyle/>
          <a:p>
            <a:pPr marL="109728" indent="0">
              <a:buNone/>
            </a:pPr>
            <a:r>
              <a:rPr lang="en-GB" sz="2000" dirty="0">
                <a:latin typeface="Calibri" pitchFamily="34" charset="0"/>
              </a:rPr>
              <a:t>POSSIBLE </a:t>
            </a:r>
            <a:r>
              <a:rPr lang="en-GB" sz="2000" b="1" u="sng" dirty="0">
                <a:solidFill>
                  <a:srgbClr val="C00000"/>
                </a:solidFill>
                <a:latin typeface="Calibri" pitchFamily="34" charset="0"/>
              </a:rPr>
              <a:t>ADVANTAGES</a:t>
            </a:r>
            <a:r>
              <a:rPr lang="en-GB" sz="2000" dirty="0">
                <a:latin typeface="Calibri" pitchFamily="34" charset="0"/>
              </a:rPr>
              <a:t> COMPARED WITH UNI IN UK: </a:t>
            </a:r>
          </a:p>
          <a:p>
            <a:r>
              <a:rPr lang="en-GB" sz="2000" b="1" dirty="0">
                <a:solidFill>
                  <a:srgbClr val="C00000"/>
                </a:solidFill>
                <a:latin typeface="Calibri" pitchFamily="34" charset="0"/>
              </a:rPr>
              <a:t>900+ courses now taught in English</a:t>
            </a:r>
            <a:r>
              <a:rPr lang="en-GB" sz="2000" dirty="0">
                <a:latin typeface="Calibri" pitchFamily="34" charset="0"/>
              </a:rPr>
              <a:t> (biggest number are in </a:t>
            </a:r>
            <a:r>
              <a:rPr lang="en-GB" sz="2000" b="1" dirty="0">
                <a:latin typeface="Calibri" pitchFamily="34" charset="0"/>
              </a:rPr>
              <a:t>The Netherlands</a:t>
            </a:r>
            <a:r>
              <a:rPr lang="en-GB" sz="2000" dirty="0">
                <a:latin typeface="Calibri" pitchFamily="34" charset="0"/>
              </a:rPr>
              <a:t>)</a:t>
            </a:r>
          </a:p>
          <a:p>
            <a:r>
              <a:rPr lang="en-GB" sz="2000" b="1" dirty="0">
                <a:solidFill>
                  <a:srgbClr val="C00000"/>
                </a:solidFill>
                <a:latin typeface="Calibri" pitchFamily="34" charset="0"/>
              </a:rPr>
              <a:t>Easy search facility </a:t>
            </a:r>
            <a:r>
              <a:rPr lang="en-GB" sz="2000" dirty="0">
                <a:latin typeface="Calibri" pitchFamily="34" charset="0"/>
              </a:rPr>
              <a:t>at </a:t>
            </a:r>
            <a:r>
              <a:rPr lang="en-GB" sz="2000" b="1" u="sng" dirty="0">
                <a:solidFill>
                  <a:srgbClr val="002060"/>
                </a:solidFill>
                <a:latin typeface="Calibri" pitchFamily="34" charset="0"/>
              </a:rPr>
              <a:t>eunicas.co.uk</a:t>
            </a:r>
            <a:r>
              <a:rPr lang="en-GB" sz="2000" b="1" dirty="0">
                <a:latin typeface="Calibri" pitchFamily="34" charset="0"/>
              </a:rPr>
              <a:t> </a:t>
            </a:r>
            <a:endParaRPr lang="en-GB" sz="2000" b="1" u="sng" dirty="0">
              <a:solidFill>
                <a:srgbClr val="7030A0"/>
              </a:solidFill>
              <a:latin typeface="Calibri" pitchFamily="34" charset="0"/>
            </a:endParaRPr>
          </a:p>
          <a:p>
            <a:r>
              <a:rPr lang="en-GB" sz="2000" b="1" dirty="0">
                <a:solidFill>
                  <a:srgbClr val="C00000"/>
                </a:solidFill>
                <a:latin typeface="Calibri" pitchFamily="34" charset="0"/>
              </a:rPr>
              <a:t>Later application window </a:t>
            </a:r>
            <a:r>
              <a:rPr lang="en-GB" sz="2000" dirty="0">
                <a:latin typeface="Calibri" pitchFamily="34" charset="0"/>
              </a:rPr>
              <a:t>in most countries (so can apply though UCAS first)</a:t>
            </a:r>
          </a:p>
          <a:p>
            <a:r>
              <a:rPr lang="en-GB" sz="2000" b="1" dirty="0">
                <a:solidFill>
                  <a:srgbClr val="C00000"/>
                </a:solidFill>
                <a:latin typeface="Calibri" pitchFamily="34" charset="0"/>
              </a:rPr>
              <a:t>Lower tuition fees*** </a:t>
            </a:r>
            <a:r>
              <a:rPr lang="en-GB" sz="2000" dirty="0">
                <a:latin typeface="Calibri" pitchFamily="34" charset="0"/>
              </a:rPr>
              <a:t>in most countries</a:t>
            </a:r>
          </a:p>
          <a:p>
            <a:r>
              <a:rPr lang="en-GB" sz="2000" b="1" dirty="0">
                <a:solidFill>
                  <a:srgbClr val="C00000"/>
                </a:solidFill>
                <a:latin typeface="Calibri" pitchFamily="34" charset="0"/>
              </a:rPr>
              <a:t>10 unis in The Netherlands offer ‘Liberal Arts &amp; Sciences’ degree </a:t>
            </a:r>
            <a:endParaRPr lang="en-GB" sz="2000" b="1" i="1" dirty="0">
              <a:solidFill>
                <a:srgbClr val="7030A0"/>
              </a:solidFill>
              <a:latin typeface="Calibri" panose="020F0502020204030204" pitchFamily="34" charset="0"/>
            </a:endParaRPr>
          </a:p>
          <a:p>
            <a:pPr marL="109728" indent="0" algn="ctr">
              <a:buNone/>
            </a:pPr>
            <a:r>
              <a:rPr lang="en-GB" sz="2000" b="1" i="1" dirty="0">
                <a:solidFill>
                  <a:srgbClr val="7030A0"/>
                </a:solidFill>
                <a:latin typeface="Calibri" panose="020F0502020204030204" pitchFamily="34" charset="0"/>
              </a:rPr>
              <a:t>“Because of the liberal arts system, I've finally been able to figure out what I 	want to do in life, and what I’m passionate about</a:t>
            </a:r>
            <a:r>
              <a:rPr lang="en-GB" sz="2000" b="1" i="1" dirty="0">
                <a:latin typeface="Calibri" panose="020F0502020204030204" pitchFamily="34" charset="0"/>
              </a:rPr>
              <a:t>.</a:t>
            </a:r>
            <a:r>
              <a:rPr lang="en-GB" sz="2000" b="1" i="1" dirty="0">
                <a:solidFill>
                  <a:srgbClr val="7030A0"/>
                </a:solidFill>
                <a:latin typeface="Calibri" panose="020F0502020204030204" pitchFamily="34" charset="0"/>
              </a:rPr>
              <a:t>”</a:t>
            </a:r>
            <a:r>
              <a:rPr lang="en-GB" sz="2000" b="1" i="1" dirty="0">
                <a:latin typeface="Calibri" panose="020F0502020204030204" pitchFamily="34" charset="0"/>
              </a:rPr>
              <a:t>  </a:t>
            </a:r>
            <a:r>
              <a:rPr lang="en-GB" sz="1400" i="1" dirty="0">
                <a:latin typeface="Calibri" panose="020F0502020204030204" pitchFamily="34" charset="0"/>
              </a:rPr>
              <a:t>(my ex-student Aqsa, now at 	University College Amsterdam – she started by majoring in Biology but has now changed to Politics) </a:t>
            </a:r>
            <a:endParaRPr lang="en-GB" sz="1400" b="1" i="1" dirty="0">
              <a:latin typeface="Calibri" panose="020F0502020204030204" pitchFamily="34" charset="0"/>
            </a:endParaRPr>
          </a:p>
          <a:p>
            <a:pPr marL="109728" indent="0">
              <a:buNone/>
            </a:pPr>
            <a:endParaRPr lang="en-GB" sz="2000" dirty="0">
              <a:latin typeface="Calibri" pitchFamily="34" charset="0"/>
            </a:endParaRPr>
          </a:p>
          <a:p>
            <a:pPr marL="109728" indent="0">
              <a:buNone/>
            </a:pPr>
            <a:r>
              <a:rPr lang="en-GB" sz="2000" dirty="0">
                <a:latin typeface="Calibri" pitchFamily="34" charset="0"/>
              </a:rPr>
              <a:t>POSSIBLE </a:t>
            </a:r>
            <a:r>
              <a:rPr lang="en-GB" sz="2000" b="1" u="sng" dirty="0">
                <a:solidFill>
                  <a:srgbClr val="C00000"/>
                </a:solidFill>
                <a:latin typeface="Calibri" pitchFamily="34" charset="0"/>
              </a:rPr>
              <a:t>DISADVANTAGES</a:t>
            </a:r>
            <a:r>
              <a:rPr lang="en-GB" sz="2000" dirty="0">
                <a:latin typeface="Calibri" pitchFamily="34" charset="0"/>
              </a:rPr>
              <a:t> COMPARED WITH UNI IN UK: </a:t>
            </a:r>
          </a:p>
          <a:p>
            <a:r>
              <a:rPr lang="en-GB" sz="2000" dirty="0">
                <a:latin typeface="Calibri" pitchFamily="34" charset="0"/>
              </a:rPr>
              <a:t>You’re </a:t>
            </a:r>
            <a:r>
              <a:rPr lang="en-GB" sz="2000" b="1" u="sng" dirty="0">
                <a:solidFill>
                  <a:srgbClr val="C00000"/>
                </a:solidFill>
                <a:latin typeface="Calibri" pitchFamily="34" charset="0"/>
              </a:rPr>
              <a:t>not</a:t>
            </a:r>
            <a:r>
              <a:rPr lang="en-GB" sz="2000" b="1" dirty="0">
                <a:solidFill>
                  <a:srgbClr val="C00000"/>
                </a:solidFill>
                <a:latin typeface="Calibri" pitchFamily="34" charset="0"/>
              </a:rPr>
              <a:t> entitled to </a:t>
            </a:r>
            <a:r>
              <a:rPr lang="en-GB" sz="2000" b="1" u="sng" dirty="0">
                <a:solidFill>
                  <a:srgbClr val="C00000"/>
                </a:solidFill>
                <a:latin typeface="Calibri" pitchFamily="34" charset="0"/>
              </a:rPr>
              <a:t>UK</a:t>
            </a:r>
            <a:r>
              <a:rPr lang="en-GB" sz="2000" b="1" dirty="0">
                <a:solidFill>
                  <a:srgbClr val="C00000"/>
                </a:solidFill>
                <a:latin typeface="Calibri" pitchFamily="34" charset="0"/>
              </a:rPr>
              <a:t> tuition fee loans/student loans </a:t>
            </a:r>
          </a:p>
          <a:p>
            <a:r>
              <a:rPr lang="en-GB" sz="2000" b="1" dirty="0">
                <a:solidFill>
                  <a:srgbClr val="C00000"/>
                </a:solidFill>
                <a:latin typeface="Calibri" pitchFamily="34" charset="0"/>
              </a:rPr>
              <a:t>***Implications of EU Referendum: </a:t>
            </a:r>
            <a:r>
              <a:rPr lang="en-GB" sz="2000" b="1" u="sng" dirty="0">
                <a:latin typeface="Calibri" pitchFamily="34" charset="0"/>
              </a:rPr>
              <a:t>BREXIT would change this radically </a:t>
            </a:r>
          </a:p>
          <a:p>
            <a:r>
              <a:rPr lang="en-GB" sz="2000" dirty="0">
                <a:latin typeface="Calibri" pitchFamily="34" charset="0"/>
              </a:rPr>
              <a:t>Netherlands – easier to get in, but harder to stay in …</a:t>
            </a:r>
          </a:p>
          <a:p>
            <a:r>
              <a:rPr lang="en-GB" sz="2000" dirty="0">
                <a:latin typeface="Calibri" pitchFamily="34" charset="0"/>
              </a:rPr>
              <a:t>… </a:t>
            </a:r>
            <a:r>
              <a:rPr lang="en-GB" sz="2000" b="1" i="1" dirty="0">
                <a:solidFill>
                  <a:srgbClr val="C00000"/>
                </a:solidFill>
                <a:latin typeface="Calibri" pitchFamily="34" charset="0"/>
              </a:rPr>
              <a:t>“if you don’t keep up in Year 1, you’ll be expelled!”</a:t>
            </a:r>
            <a:endParaRPr lang="en-GB" sz="1200" b="1" i="1" dirty="0">
              <a:solidFill>
                <a:srgbClr val="C00000"/>
              </a:solidFill>
              <a:latin typeface="Calibri" pitchFamily="34" charset="0"/>
            </a:endParaRPr>
          </a:p>
          <a:p>
            <a:pPr marL="109728" indent="0">
              <a:buNone/>
            </a:pPr>
            <a:endParaRPr lang="en-GB" sz="1200" dirty="0">
              <a:latin typeface="Calibri" pitchFamily="34" charset="0"/>
            </a:endParaRPr>
          </a:p>
        </p:txBody>
      </p:sp>
    </p:spTree>
    <p:extLst>
      <p:ext uri="{BB962C8B-B14F-4D97-AF65-F5344CB8AC3E}">
        <p14:creationId xmlns:p14="http://schemas.microsoft.com/office/powerpoint/2010/main" val="34269237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80"/>
            <a:ext cx="8229600" cy="720080"/>
          </a:xfrm>
        </p:spPr>
        <p:txBody>
          <a:bodyPr>
            <a:normAutofit/>
          </a:bodyPr>
          <a:lstStyle/>
          <a:p>
            <a:pPr algn="ctr"/>
            <a:r>
              <a:rPr lang="en-GB" sz="3600" b="1" dirty="0">
                <a:latin typeface="Calibri" pitchFamily="34" charset="0"/>
                <a:cs typeface="Calibri" pitchFamily="34" charset="0"/>
              </a:rPr>
              <a:t> </a:t>
            </a:r>
            <a:r>
              <a:rPr lang="en-GB" sz="3600" b="1" dirty="0">
                <a:solidFill>
                  <a:srgbClr val="C00000"/>
                </a:solidFill>
                <a:latin typeface="Calibri" panose="020F0502020204030204" pitchFamily="34" charset="0"/>
                <a:cs typeface="Calibri" pitchFamily="34" charset="0"/>
              </a:rPr>
              <a:t>MEDICINE/VET/DENTISTRY IN EUROPE</a:t>
            </a:r>
          </a:p>
        </p:txBody>
      </p:sp>
      <p:sp>
        <p:nvSpPr>
          <p:cNvPr id="3" name="Content Placeholder 2"/>
          <p:cNvSpPr>
            <a:spLocks noGrp="1"/>
          </p:cNvSpPr>
          <p:nvPr>
            <p:ph idx="1"/>
          </p:nvPr>
        </p:nvSpPr>
        <p:spPr>
          <a:xfrm>
            <a:off x="179512" y="1340768"/>
            <a:ext cx="8784976" cy="5517232"/>
          </a:xfrm>
        </p:spPr>
        <p:txBody>
          <a:bodyPr>
            <a:noAutofit/>
          </a:bodyPr>
          <a:lstStyle/>
          <a:p>
            <a:r>
              <a:rPr lang="en-GB" sz="1800" b="1" dirty="0">
                <a:solidFill>
                  <a:srgbClr val="C00000"/>
                </a:solidFill>
                <a:latin typeface="Calibri" pitchFamily="34" charset="0"/>
              </a:rPr>
              <a:t>You’ll probably need to learn the local language in time for clinical placement in Year 3</a:t>
            </a:r>
          </a:p>
          <a:p>
            <a:r>
              <a:rPr lang="en-GB" sz="1800" b="1" dirty="0">
                <a:solidFill>
                  <a:srgbClr val="C00000"/>
                </a:solidFill>
                <a:latin typeface="Calibri" pitchFamily="34" charset="0"/>
              </a:rPr>
              <a:t>Annual tuition fees range from around £5,600pa to £16,800pa</a:t>
            </a:r>
            <a:endParaRPr lang="en-GB" sz="1800" dirty="0">
              <a:latin typeface="Calibri" pitchFamily="34" charset="0"/>
            </a:endParaRPr>
          </a:p>
          <a:p>
            <a:pPr marL="109728" indent="0">
              <a:buNone/>
            </a:pPr>
            <a:endParaRPr lang="en-GB" sz="800" b="1" dirty="0">
              <a:latin typeface="Calibri" pitchFamily="34" charset="0"/>
            </a:endParaRPr>
          </a:p>
          <a:p>
            <a:pPr marL="109728" indent="0">
              <a:buNone/>
            </a:pPr>
            <a:r>
              <a:rPr lang="en-GB" sz="1800" b="1" dirty="0">
                <a:latin typeface="Calibri" pitchFamily="34" charset="0"/>
              </a:rPr>
              <a:t>Medicine</a:t>
            </a:r>
          </a:p>
          <a:p>
            <a:r>
              <a:rPr lang="en-GB" sz="1800" b="1" dirty="0">
                <a:latin typeface="Calibri" pitchFamily="34" charset="0"/>
              </a:rPr>
              <a:t>Italy</a:t>
            </a:r>
            <a:r>
              <a:rPr lang="en-GB" sz="1800" dirty="0">
                <a:latin typeface="Calibri" pitchFamily="34" charset="0"/>
              </a:rPr>
              <a:t>: Milan, Bari, Naples, Rome </a:t>
            </a:r>
          </a:p>
          <a:p>
            <a:r>
              <a:rPr lang="en-GB" sz="1800" b="1" dirty="0">
                <a:latin typeface="Calibri" pitchFamily="34" charset="0"/>
              </a:rPr>
              <a:t>Spain</a:t>
            </a:r>
            <a:r>
              <a:rPr lang="en-GB" sz="1800" dirty="0">
                <a:latin typeface="Calibri" pitchFamily="34" charset="0"/>
              </a:rPr>
              <a:t>: Valencia</a:t>
            </a:r>
          </a:p>
          <a:p>
            <a:r>
              <a:rPr lang="en-GB" sz="1800" b="1" dirty="0">
                <a:latin typeface="Calibri" pitchFamily="34" charset="0"/>
              </a:rPr>
              <a:t>Eastern Europe</a:t>
            </a:r>
            <a:r>
              <a:rPr lang="en-GB" sz="1800" dirty="0">
                <a:latin typeface="Calibri" pitchFamily="34" charset="0"/>
              </a:rPr>
              <a:t>: Zagreb (</a:t>
            </a:r>
            <a:r>
              <a:rPr lang="en-GB" sz="1800" b="1" dirty="0">
                <a:latin typeface="Calibri" pitchFamily="34" charset="0"/>
              </a:rPr>
              <a:t>Croatia</a:t>
            </a:r>
            <a:r>
              <a:rPr lang="en-GB" sz="1800" dirty="0">
                <a:latin typeface="Calibri" pitchFamily="34" charset="0"/>
              </a:rPr>
              <a:t>); Riga (</a:t>
            </a:r>
            <a:r>
              <a:rPr lang="en-GB" sz="1800" b="1" dirty="0">
                <a:latin typeface="Calibri" pitchFamily="34" charset="0"/>
              </a:rPr>
              <a:t>Latvia</a:t>
            </a:r>
            <a:r>
              <a:rPr lang="en-GB" sz="1800" dirty="0">
                <a:latin typeface="Calibri" pitchFamily="34" charset="0"/>
              </a:rPr>
              <a:t>); Pleven, Plovdiv, Sofia, Varna (</a:t>
            </a:r>
            <a:r>
              <a:rPr lang="en-GB" sz="1800" b="1" dirty="0">
                <a:latin typeface="Calibri" pitchFamily="34" charset="0"/>
              </a:rPr>
              <a:t>Bulgaria</a:t>
            </a:r>
            <a:r>
              <a:rPr lang="en-GB" sz="1800" dirty="0">
                <a:latin typeface="Calibri" pitchFamily="34" charset="0"/>
              </a:rPr>
              <a:t>); Kosice, Bratislava (</a:t>
            </a:r>
            <a:r>
              <a:rPr lang="en-GB" sz="1800" b="1" dirty="0">
                <a:latin typeface="Calibri" pitchFamily="34" charset="0"/>
              </a:rPr>
              <a:t>Slovakia</a:t>
            </a:r>
            <a:r>
              <a:rPr lang="en-GB" sz="1800" dirty="0">
                <a:latin typeface="Calibri" pitchFamily="34" charset="0"/>
              </a:rPr>
              <a:t>); </a:t>
            </a:r>
            <a:r>
              <a:rPr lang="en-GB" sz="1800" dirty="0" err="1">
                <a:latin typeface="Calibri" pitchFamily="34" charset="0"/>
              </a:rPr>
              <a:t>Pécs</a:t>
            </a:r>
            <a:r>
              <a:rPr lang="en-GB" sz="1800" dirty="0">
                <a:latin typeface="Calibri" pitchFamily="34" charset="0"/>
              </a:rPr>
              <a:t>, Debrecen (</a:t>
            </a:r>
            <a:r>
              <a:rPr lang="en-GB" sz="1800" b="1" dirty="0">
                <a:latin typeface="Calibri" pitchFamily="34" charset="0"/>
              </a:rPr>
              <a:t>Hungary</a:t>
            </a:r>
            <a:r>
              <a:rPr lang="en-GB" sz="1800" dirty="0">
                <a:latin typeface="Calibri" pitchFamily="34" charset="0"/>
              </a:rPr>
              <a:t>); Kaunas (</a:t>
            </a:r>
            <a:r>
              <a:rPr lang="en-GB" sz="1800" b="1" dirty="0">
                <a:latin typeface="Calibri" pitchFamily="34" charset="0"/>
              </a:rPr>
              <a:t>Lithuania</a:t>
            </a:r>
            <a:r>
              <a:rPr lang="en-GB" sz="1800" dirty="0">
                <a:latin typeface="Calibri" pitchFamily="34" charset="0"/>
              </a:rPr>
              <a:t>);             Poznan (</a:t>
            </a:r>
            <a:r>
              <a:rPr lang="en-GB" sz="1800" b="1" dirty="0">
                <a:latin typeface="Calibri" pitchFamily="34" charset="0"/>
              </a:rPr>
              <a:t>Poland</a:t>
            </a:r>
            <a:r>
              <a:rPr lang="en-GB" sz="1800" dirty="0">
                <a:latin typeface="Calibri" pitchFamily="34" charset="0"/>
              </a:rPr>
              <a:t>); Masaryk, </a:t>
            </a:r>
            <a:r>
              <a:rPr lang="en-GB" sz="1800" dirty="0" err="1">
                <a:latin typeface="Calibri" pitchFamily="34" charset="0"/>
              </a:rPr>
              <a:t>Palacky</a:t>
            </a:r>
            <a:r>
              <a:rPr lang="en-GB" sz="1800" dirty="0">
                <a:latin typeface="Calibri" pitchFamily="34" charset="0"/>
              </a:rPr>
              <a:t> (Olomouc), Prague (</a:t>
            </a:r>
            <a:r>
              <a:rPr lang="en-GB" sz="1800" b="1" dirty="0">
                <a:latin typeface="Calibri" pitchFamily="34" charset="0"/>
              </a:rPr>
              <a:t>Czech Republic</a:t>
            </a:r>
            <a:r>
              <a:rPr lang="en-GB" sz="1800" dirty="0">
                <a:latin typeface="Calibri" pitchFamily="34" charset="0"/>
              </a:rPr>
              <a:t>) </a:t>
            </a:r>
            <a:endParaRPr lang="en-GB" sz="1800" b="1" dirty="0">
              <a:latin typeface="Calibri" pitchFamily="34" charset="0"/>
            </a:endParaRPr>
          </a:p>
          <a:p>
            <a:r>
              <a:rPr lang="en-GB" sz="1800" b="1" dirty="0">
                <a:latin typeface="Calibri" pitchFamily="34" charset="0"/>
              </a:rPr>
              <a:t>Joint programme</a:t>
            </a:r>
            <a:r>
              <a:rPr lang="en-GB" sz="1800" dirty="0">
                <a:latin typeface="Calibri" pitchFamily="34" charset="0"/>
              </a:rPr>
              <a:t>: Murcia &amp; Pleven (Years 1 &amp; 2 in Spain, Years 3-6 in Bulgaria)</a:t>
            </a:r>
          </a:p>
          <a:p>
            <a:pPr marL="109728" indent="0">
              <a:buNone/>
            </a:pPr>
            <a:endParaRPr lang="en-GB" sz="1000" b="1" dirty="0">
              <a:latin typeface="Calibri" pitchFamily="34" charset="0"/>
            </a:endParaRPr>
          </a:p>
          <a:p>
            <a:pPr marL="109728" indent="0">
              <a:buNone/>
            </a:pPr>
            <a:r>
              <a:rPr lang="en-GB" sz="1800" b="1" dirty="0">
                <a:latin typeface="Calibri" pitchFamily="34" charset="0"/>
              </a:rPr>
              <a:t>Dentistry</a:t>
            </a:r>
            <a:r>
              <a:rPr lang="en-GB" sz="1800" dirty="0">
                <a:latin typeface="Calibri" pitchFamily="34" charset="0"/>
              </a:rPr>
              <a:t> </a:t>
            </a:r>
          </a:p>
          <a:p>
            <a:r>
              <a:rPr lang="en-GB" sz="1800" dirty="0">
                <a:latin typeface="Calibri" pitchFamily="34" charset="0"/>
              </a:rPr>
              <a:t>Kosice, Varna, Sofia, Pleven, Plovdiv, Kaunas, Kosice, </a:t>
            </a:r>
            <a:r>
              <a:rPr lang="en-GB" sz="1800" dirty="0" err="1">
                <a:latin typeface="Calibri" pitchFamily="34" charset="0"/>
              </a:rPr>
              <a:t>Palacky</a:t>
            </a:r>
            <a:r>
              <a:rPr lang="en-GB" sz="1800" dirty="0">
                <a:latin typeface="Calibri" pitchFamily="34" charset="0"/>
              </a:rPr>
              <a:t>, Prague, Debrecen, Riga, Valencia, San Pablo, Madrid </a:t>
            </a:r>
          </a:p>
          <a:p>
            <a:endParaRPr lang="en-GB" sz="1000" b="1" dirty="0">
              <a:latin typeface="Calibri" pitchFamily="34" charset="0"/>
            </a:endParaRPr>
          </a:p>
          <a:p>
            <a:pPr marL="109728" indent="0">
              <a:buNone/>
            </a:pPr>
            <a:r>
              <a:rPr lang="en-GB" sz="1800" b="1" dirty="0">
                <a:latin typeface="Calibri" pitchFamily="34" charset="0"/>
              </a:rPr>
              <a:t>Veterinary Medicine</a:t>
            </a:r>
          </a:p>
          <a:p>
            <a:r>
              <a:rPr lang="en-GB" sz="1800" dirty="0">
                <a:latin typeface="Calibri" pitchFamily="34" charset="0"/>
              </a:rPr>
              <a:t>Warsaw, Brno, Valencia (taught in Spanish from Year 2) </a:t>
            </a:r>
          </a:p>
          <a:p>
            <a:endParaRPr lang="en-GB" sz="800" dirty="0">
              <a:latin typeface="Calibri" pitchFamily="34" charset="0"/>
            </a:endParaRPr>
          </a:p>
          <a:p>
            <a:pPr marL="109728" indent="0">
              <a:buNone/>
            </a:pPr>
            <a:r>
              <a:rPr lang="en-GB" sz="1600" dirty="0">
                <a:latin typeface="Calibri" pitchFamily="34" charset="0"/>
              </a:rPr>
              <a:t>For info: </a:t>
            </a:r>
            <a:r>
              <a:rPr lang="en-GB" sz="1600" b="1" u="sng" dirty="0" err="1">
                <a:solidFill>
                  <a:srgbClr val="C00000"/>
                </a:solidFill>
                <a:latin typeface="Calibri" pitchFamily="34" charset="0"/>
              </a:rPr>
              <a:t>Eunicas</a:t>
            </a:r>
            <a:r>
              <a:rPr lang="en-GB" sz="1600" dirty="0">
                <a:latin typeface="Calibri" pitchFamily="34" charset="0"/>
              </a:rPr>
              <a:t>, </a:t>
            </a:r>
            <a:r>
              <a:rPr lang="en-GB" sz="1600" b="1" u="sng" dirty="0">
                <a:solidFill>
                  <a:srgbClr val="C00000"/>
                </a:solidFill>
                <a:latin typeface="Calibri" pitchFamily="34" charset="0"/>
              </a:rPr>
              <a:t>Medical Doorway</a:t>
            </a:r>
            <a:r>
              <a:rPr lang="en-GB" sz="1600" dirty="0">
                <a:latin typeface="Calibri" pitchFamily="34" charset="0"/>
              </a:rPr>
              <a:t>, </a:t>
            </a:r>
            <a:r>
              <a:rPr lang="en-GB" sz="1600" b="1" u="sng" dirty="0">
                <a:solidFill>
                  <a:srgbClr val="C00000"/>
                </a:solidFill>
                <a:latin typeface="Calibri" pitchFamily="34" charset="0"/>
              </a:rPr>
              <a:t>International Medicine Studies</a:t>
            </a:r>
            <a:r>
              <a:rPr lang="en-GB" sz="1600" dirty="0">
                <a:latin typeface="Calibri" pitchFamily="34" charset="0"/>
              </a:rPr>
              <a:t>, </a:t>
            </a:r>
            <a:r>
              <a:rPr lang="en-GB" sz="1600" b="1" u="sng" dirty="0" err="1">
                <a:solidFill>
                  <a:srgbClr val="C00000"/>
                </a:solidFill>
                <a:latin typeface="Calibri" pitchFamily="34" charset="0"/>
              </a:rPr>
              <a:t>Astarfuture</a:t>
            </a:r>
            <a:endParaRPr lang="en-GB" sz="1600" u="sng" dirty="0">
              <a:latin typeface="Calibri" pitchFamily="34" charset="0"/>
            </a:endParaRPr>
          </a:p>
          <a:p>
            <a:pPr marL="109728" indent="0">
              <a:buNone/>
            </a:pPr>
            <a:endParaRPr lang="en-GB" sz="1900" dirty="0">
              <a:latin typeface="Calibri" pitchFamily="34" charset="0"/>
            </a:endParaRPr>
          </a:p>
          <a:p>
            <a:endParaRPr lang="en-GB" sz="800" dirty="0">
              <a:latin typeface="Calibri" pitchFamily="34" charset="0"/>
            </a:endParaRPr>
          </a:p>
        </p:txBody>
      </p:sp>
    </p:spTree>
    <p:extLst>
      <p:ext uri="{BB962C8B-B14F-4D97-AF65-F5344CB8AC3E}">
        <p14:creationId xmlns:p14="http://schemas.microsoft.com/office/powerpoint/2010/main" val="35842859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76672"/>
            <a:ext cx="8568952" cy="792088"/>
          </a:xfrm>
        </p:spPr>
        <p:txBody>
          <a:bodyPr>
            <a:normAutofit fontScale="90000"/>
          </a:bodyPr>
          <a:lstStyle/>
          <a:p>
            <a:pPr algn="ctr"/>
            <a: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
            </a:r>
            <a:b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b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Aharoni" pitchFamily="2" charset="-79"/>
              </a:rPr>
              <a:t>UNI ELSEWHERE IN THE WORLD</a:t>
            </a: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rPr>
              <a:t/>
            </a:r>
            <a:b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rPr>
            </a:br>
            <a:endParaRPr lang="en-GB" b="1" dirty="0">
              <a:latin typeface="Calibri" panose="020F0502020204030204" pitchFamily="34" charset="0"/>
              <a:cs typeface="Aharoni" pitchFamily="2" charset="-79"/>
            </a:endParaRPr>
          </a:p>
        </p:txBody>
      </p:sp>
      <p:sp>
        <p:nvSpPr>
          <p:cNvPr id="3" name="Content Placeholder 2"/>
          <p:cNvSpPr>
            <a:spLocks noGrp="1"/>
          </p:cNvSpPr>
          <p:nvPr>
            <p:ph idx="1"/>
          </p:nvPr>
        </p:nvSpPr>
        <p:spPr>
          <a:xfrm>
            <a:off x="251520" y="1268760"/>
            <a:ext cx="8784976" cy="5589240"/>
          </a:xfrm>
        </p:spPr>
        <p:txBody>
          <a:bodyPr>
            <a:normAutofit lnSpcReduction="10000"/>
          </a:bodyPr>
          <a:lstStyle/>
          <a:p>
            <a:pPr marL="109728" indent="0">
              <a:lnSpc>
                <a:spcPct val="120000"/>
              </a:lnSpc>
              <a:buNone/>
            </a:pPr>
            <a:r>
              <a:rPr lang="en-GB" sz="1400" i="1" dirty="0">
                <a:latin typeface="Calibri" pitchFamily="34" charset="0"/>
              </a:rPr>
              <a:t>A few random observations: </a:t>
            </a:r>
            <a:r>
              <a:rPr lang="en-GB" sz="1900" b="1" u="sng" dirty="0">
                <a:solidFill>
                  <a:srgbClr val="C00000"/>
                </a:solidFill>
                <a:latin typeface="Calibri" pitchFamily="34" charset="0"/>
              </a:rPr>
              <a:t>North America</a:t>
            </a:r>
            <a:endParaRPr lang="en-GB" sz="1900" b="1" dirty="0">
              <a:solidFill>
                <a:srgbClr val="C00000"/>
              </a:solidFill>
              <a:latin typeface="Calibri" pitchFamily="34" charset="0"/>
            </a:endParaRPr>
          </a:p>
          <a:p>
            <a:pPr>
              <a:lnSpc>
                <a:spcPct val="120000"/>
              </a:lnSpc>
            </a:pPr>
            <a:r>
              <a:rPr lang="en-GB" sz="1900" b="1" dirty="0">
                <a:latin typeface="Calibri" pitchFamily="34" charset="0"/>
              </a:rPr>
              <a:t>USA: </a:t>
            </a:r>
            <a:r>
              <a:rPr lang="en-GB" sz="1900" b="1" dirty="0">
                <a:solidFill>
                  <a:srgbClr val="C00000"/>
                </a:solidFill>
                <a:latin typeface="Calibri" pitchFamily="34" charset="0"/>
              </a:rPr>
              <a:t>4,000 unis </a:t>
            </a:r>
            <a:r>
              <a:rPr lang="en-GB" sz="1900" b="1" dirty="0">
                <a:latin typeface="Calibri" pitchFamily="34" charset="0"/>
              </a:rPr>
              <a:t>to choose from, so </a:t>
            </a:r>
            <a:r>
              <a:rPr lang="en-GB" sz="1900" b="1" dirty="0">
                <a:solidFill>
                  <a:srgbClr val="C00000"/>
                </a:solidFill>
                <a:latin typeface="Calibri" pitchFamily="34" charset="0"/>
              </a:rPr>
              <a:t>look beyond the brand names  </a:t>
            </a:r>
            <a:r>
              <a:rPr lang="en-GB" sz="1900" b="1" dirty="0">
                <a:latin typeface="Calibri" pitchFamily="34" charset="0"/>
              </a:rPr>
              <a:t>– </a:t>
            </a:r>
            <a:r>
              <a:rPr lang="en-GB" sz="1900" b="1" i="1" dirty="0">
                <a:solidFill>
                  <a:srgbClr val="7030A0"/>
                </a:solidFill>
                <a:latin typeface="Calibri" pitchFamily="34" charset="0"/>
              </a:rPr>
              <a:t>“it’s like choosing shoes - you need to find the right fit”</a:t>
            </a:r>
            <a:r>
              <a:rPr lang="en-GB" sz="1900" b="1" i="1" dirty="0">
                <a:solidFill>
                  <a:srgbClr val="C00000"/>
                </a:solidFill>
                <a:latin typeface="Calibri" pitchFamily="34" charset="0"/>
              </a:rPr>
              <a:t> </a:t>
            </a:r>
            <a:r>
              <a:rPr lang="en-GB" sz="1900" dirty="0">
                <a:latin typeface="Calibri" pitchFamily="34" charset="0"/>
              </a:rPr>
              <a:t>(</a:t>
            </a:r>
            <a:r>
              <a:rPr lang="en-GB" sz="1900" dirty="0" err="1">
                <a:latin typeface="Calibri" pitchFamily="34" charset="0"/>
              </a:rPr>
              <a:t>Donn</a:t>
            </a:r>
            <a:r>
              <a:rPr lang="en-GB" sz="1900" dirty="0">
                <a:latin typeface="Calibri" pitchFamily="34" charset="0"/>
              </a:rPr>
              <a:t> </a:t>
            </a:r>
            <a:r>
              <a:rPr lang="en-GB" sz="1900" dirty="0" err="1">
                <a:latin typeface="Calibri" pitchFamily="34" charset="0"/>
              </a:rPr>
              <a:t>Grinager</a:t>
            </a:r>
            <a:r>
              <a:rPr lang="en-GB" sz="1900" dirty="0">
                <a:latin typeface="Calibri" pitchFamily="34" charset="0"/>
              </a:rPr>
              <a:t>, </a:t>
            </a:r>
            <a:r>
              <a:rPr lang="en-GB" sz="1900" dirty="0" err="1">
                <a:latin typeface="Calibri" pitchFamily="34" charset="0"/>
              </a:rPr>
              <a:t>Augustana</a:t>
            </a:r>
            <a:r>
              <a:rPr lang="en-GB" sz="1900" dirty="0">
                <a:latin typeface="Calibri" pitchFamily="34" charset="0"/>
              </a:rPr>
              <a:t> College)</a:t>
            </a:r>
          </a:p>
          <a:p>
            <a:pPr>
              <a:lnSpc>
                <a:spcPct val="120000"/>
              </a:lnSpc>
            </a:pPr>
            <a:r>
              <a:rPr lang="en-GB" sz="1900" b="1" dirty="0">
                <a:latin typeface="Calibri" pitchFamily="34" charset="0"/>
              </a:rPr>
              <a:t>Needs-blind/full-need policy @ MIT/Harvard/Yale/Princeton/Amherst</a:t>
            </a:r>
          </a:p>
          <a:p>
            <a:pPr>
              <a:lnSpc>
                <a:spcPct val="120000"/>
              </a:lnSpc>
            </a:pPr>
            <a:r>
              <a:rPr lang="en-GB" sz="1900" b="1" dirty="0">
                <a:latin typeface="Calibri" pitchFamily="34" charset="0"/>
              </a:rPr>
              <a:t>Sutton Trust summer school (MIT: only 1% of UK applicants from state sector)</a:t>
            </a:r>
          </a:p>
          <a:p>
            <a:pPr>
              <a:lnSpc>
                <a:spcPct val="120000"/>
              </a:lnSpc>
            </a:pPr>
            <a:r>
              <a:rPr lang="en-GB" sz="1900" b="1" dirty="0">
                <a:latin typeface="Calibri" pitchFamily="34" charset="0"/>
              </a:rPr>
              <a:t>Florida State </a:t>
            </a:r>
            <a:r>
              <a:rPr lang="en-GB" sz="1900" b="1" dirty="0" err="1">
                <a:latin typeface="Calibri" pitchFamily="34" charset="0"/>
              </a:rPr>
              <a:t>Uni</a:t>
            </a:r>
            <a:r>
              <a:rPr lang="en-GB" sz="1900" b="1" dirty="0">
                <a:latin typeface="Calibri" pitchFamily="34" charset="0"/>
              </a:rPr>
              <a:t> has Gateway programme (1</a:t>
            </a:r>
            <a:r>
              <a:rPr lang="en-GB" sz="1900" b="1" baseline="30000" dirty="0">
                <a:latin typeface="Calibri" pitchFamily="34" charset="0"/>
              </a:rPr>
              <a:t>st</a:t>
            </a:r>
            <a:r>
              <a:rPr lang="en-GB" sz="1900" b="1" dirty="0">
                <a:latin typeface="Calibri" pitchFamily="34" charset="0"/>
              </a:rPr>
              <a:t> year in London)</a:t>
            </a:r>
          </a:p>
          <a:p>
            <a:pPr>
              <a:lnSpc>
                <a:spcPct val="120000"/>
              </a:lnSpc>
            </a:pPr>
            <a:r>
              <a:rPr lang="en-GB" sz="1900" b="1" dirty="0">
                <a:latin typeface="Calibri" pitchFamily="34" charset="0"/>
              </a:rPr>
              <a:t>Canadian unis recruiting very keenly in UK </a:t>
            </a:r>
          </a:p>
          <a:p>
            <a:pPr>
              <a:lnSpc>
                <a:spcPct val="120000"/>
              </a:lnSpc>
            </a:pPr>
            <a:r>
              <a:rPr lang="en-GB" sz="1900" b="1" dirty="0">
                <a:latin typeface="Calibri" pitchFamily="34" charset="0"/>
              </a:rPr>
              <a:t>More emphasis on undergraduate breadth followed by postgraduate depth</a:t>
            </a:r>
            <a:endParaRPr lang="en-GB" sz="800" dirty="0">
              <a:latin typeface="Calibri" pitchFamily="34" charset="0"/>
            </a:endParaRPr>
          </a:p>
          <a:p>
            <a:pPr marL="109728" indent="0">
              <a:lnSpc>
                <a:spcPct val="120000"/>
              </a:lnSpc>
              <a:buNone/>
            </a:pPr>
            <a:r>
              <a:rPr lang="en-GB" sz="1900" b="1" u="sng" dirty="0">
                <a:solidFill>
                  <a:srgbClr val="C00000"/>
                </a:solidFill>
                <a:latin typeface="Calibri" pitchFamily="34" charset="0"/>
              </a:rPr>
              <a:t>Rise of the Multinational degree courses in Global Business</a:t>
            </a:r>
            <a:r>
              <a:rPr lang="en-GB" sz="1900" b="1" dirty="0">
                <a:latin typeface="Calibri" pitchFamily="34" charset="0"/>
              </a:rPr>
              <a:t>, like:</a:t>
            </a:r>
          </a:p>
          <a:p>
            <a:pPr>
              <a:lnSpc>
                <a:spcPct val="120000"/>
              </a:lnSpc>
            </a:pPr>
            <a:r>
              <a:rPr lang="en-GB" sz="1900" b="1" dirty="0">
                <a:solidFill>
                  <a:srgbClr val="C00000"/>
                </a:solidFill>
                <a:latin typeface="Calibri" pitchFamily="34" charset="0"/>
              </a:rPr>
              <a:t>SP Jain </a:t>
            </a:r>
            <a:r>
              <a:rPr lang="en-GB" sz="1700" b="1" dirty="0">
                <a:latin typeface="Calibri" pitchFamily="34" charset="0"/>
              </a:rPr>
              <a:t>(Global BBA: Y1 Singapore/Mumbai; Y2 Dubai; Y3/4 Sydney; </a:t>
            </a:r>
            <a:r>
              <a:rPr lang="en-GB" sz="1700" b="1" u="sng" dirty="0">
                <a:latin typeface="Calibri" pitchFamily="34" charset="0"/>
              </a:rPr>
              <a:t>total</a:t>
            </a:r>
            <a:r>
              <a:rPr lang="en-GB" sz="1700" b="1" dirty="0">
                <a:latin typeface="Calibri" pitchFamily="34" charset="0"/>
              </a:rPr>
              <a:t> cost £88K-£95K) </a:t>
            </a:r>
          </a:p>
          <a:p>
            <a:pPr>
              <a:lnSpc>
                <a:spcPct val="120000"/>
              </a:lnSpc>
            </a:pPr>
            <a:r>
              <a:rPr lang="en-GB" sz="1900" b="1" dirty="0">
                <a:solidFill>
                  <a:srgbClr val="C00000"/>
                </a:solidFill>
                <a:latin typeface="Calibri" pitchFamily="34" charset="0"/>
              </a:rPr>
              <a:t>Bocconi</a:t>
            </a:r>
            <a:r>
              <a:rPr lang="en-GB" sz="1900" b="1" dirty="0">
                <a:latin typeface="Calibri" pitchFamily="34" charset="0"/>
              </a:rPr>
              <a:t> (World Bachelor in Business: Los Angeles/Hong Kong/Milan)</a:t>
            </a:r>
          </a:p>
          <a:p>
            <a:pPr>
              <a:lnSpc>
                <a:spcPct val="120000"/>
              </a:lnSpc>
            </a:pPr>
            <a:r>
              <a:rPr lang="en-GB" sz="1900" b="1" dirty="0" err="1">
                <a:solidFill>
                  <a:srgbClr val="C00000"/>
                </a:solidFill>
                <a:latin typeface="Calibri" pitchFamily="34" charset="0"/>
              </a:rPr>
              <a:t>Hult</a:t>
            </a:r>
            <a:r>
              <a:rPr lang="en-GB" sz="1900" b="1" dirty="0">
                <a:latin typeface="Calibri" pitchFamily="34" charset="0"/>
              </a:rPr>
              <a:t> (London/San Francisco + summer programs in Dubai/Shanghai/Miami)</a:t>
            </a:r>
          </a:p>
          <a:p>
            <a:pPr>
              <a:lnSpc>
                <a:spcPct val="120000"/>
              </a:lnSpc>
            </a:pPr>
            <a:r>
              <a:rPr lang="en-GB" sz="1900" b="1" dirty="0">
                <a:solidFill>
                  <a:srgbClr val="C00000"/>
                </a:solidFill>
                <a:latin typeface="Calibri" pitchFamily="34" charset="0"/>
              </a:rPr>
              <a:t>Columbia + Sciences Po </a:t>
            </a:r>
            <a:r>
              <a:rPr lang="en-GB" sz="1900" b="1" dirty="0">
                <a:latin typeface="Calibri" pitchFamily="34" charset="0"/>
              </a:rPr>
              <a:t>(Dual BA Program in New York &amp; Paris)</a:t>
            </a:r>
          </a:p>
          <a:p>
            <a:pPr>
              <a:lnSpc>
                <a:spcPct val="120000"/>
              </a:lnSpc>
            </a:pPr>
            <a:r>
              <a:rPr lang="en-GB" sz="1900" b="1" dirty="0">
                <a:solidFill>
                  <a:srgbClr val="C00000"/>
                </a:solidFill>
                <a:latin typeface="Calibri" pitchFamily="34" charset="0"/>
              </a:rPr>
              <a:t>ESCP Europe </a:t>
            </a:r>
            <a:r>
              <a:rPr lang="en-GB" sz="1900" b="1" dirty="0">
                <a:latin typeface="Calibri" pitchFamily="34" charset="0"/>
              </a:rPr>
              <a:t>(BSc Management: Y1 London; Y2 Madrid/Paris/Turin; Y3 Berlin)  </a:t>
            </a:r>
            <a:endParaRPr lang="en-GB" sz="1900" b="1" dirty="0">
              <a:solidFill>
                <a:srgbClr val="C00000"/>
              </a:solidFill>
              <a:latin typeface="Calibri" pitchFamily="34" charset="0"/>
            </a:endParaRPr>
          </a:p>
          <a:p>
            <a:pPr>
              <a:lnSpc>
                <a:spcPct val="120000"/>
              </a:lnSpc>
            </a:pPr>
            <a:r>
              <a:rPr lang="en-GB" sz="1900" b="1" dirty="0">
                <a:solidFill>
                  <a:srgbClr val="C00000"/>
                </a:solidFill>
                <a:latin typeface="Calibri" pitchFamily="34" charset="0"/>
              </a:rPr>
              <a:t>College of Exploratory Education </a:t>
            </a:r>
            <a:r>
              <a:rPr lang="en-GB" sz="1900" b="1" dirty="0">
                <a:latin typeface="Calibri" pitchFamily="34" charset="0"/>
              </a:rPr>
              <a:t>(LSE Business degree whilst </a:t>
            </a:r>
            <a:r>
              <a:rPr lang="en-GB" sz="1900" b="1" dirty="0">
                <a:solidFill>
                  <a:srgbClr val="C00000"/>
                </a:solidFill>
                <a:latin typeface="Calibri" pitchFamily="34" charset="0"/>
              </a:rPr>
              <a:t>travelling the world</a:t>
            </a:r>
            <a:r>
              <a:rPr lang="en-GB" sz="1900" b="1" dirty="0">
                <a:latin typeface="Calibri" pitchFamily="34" charset="0"/>
              </a:rPr>
              <a:t>)</a:t>
            </a:r>
          </a:p>
          <a:p>
            <a:pPr>
              <a:lnSpc>
                <a:spcPct val="120000"/>
              </a:lnSpc>
            </a:pPr>
            <a:endParaRPr lang="en-GB" sz="1900" b="1" dirty="0">
              <a:latin typeface="Calibri" pitchFamily="34" charset="0"/>
            </a:endParaRPr>
          </a:p>
          <a:p>
            <a:pPr marL="109728" indent="0">
              <a:lnSpc>
                <a:spcPct val="120000"/>
              </a:lnSpc>
              <a:buNone/>
            </a:pPr>
            <a:endParaRPr lang="en-GB" sz="2400" dirty="0">
              <a:latin typeface="Calibri" pitchFamily="34" charset="0"/>
            </a:endParaRPr>
          </a:p>
        </p:txBody>
      </p:sp>
    </p:spTree>
    <p:extLst>
      <p:ext uri="{BB962C8B-B14F-4D97-AF65-F5344CB8AC3E}">
        <p14:creationId xmlns:p14="http://schemas.microsoft.com/office/powerpoint/2010/main" val="1039344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88640"/>
            <a:ext cx="8229600" cy="1296144"/>
          </a:xfrm>
        </p:spPr>
        <p:txBody>
          <a:bodyPr>
            <a:normAutofit fontScale="90000"/>
          </a:bodyPr>
          <a:lstStyle/>
          <a:p>
            <a:pPr algn="ctr"/>
            <a:r>
              <a:rPr lang="en-GB" sz="3600" b="1" dirty="0">
                <a:latin typeface="Calibri" pitchFamily="34" charset="0"/>
                <a:cs typeface="Calibri" pitchFamily="34" charset="0"/>
              </a:rPr>
              <a:t/>
            </a:r>
            <a:br>
              <a:rPr lang="en-GB" sz="3600" b="1" dirty="0">
                <a:latin typeface="Calibri" pitchFamily="34" charset="0"/>
                <a:cs typeface="Calibri" pitchFamily="34" charset="0"/>
              </a:rPr>
            </a:br>
            <a:r>
              <a:rPr lang="en-GB" sz="4900" b="1" dirty="0"/>
              <a:t> </a:t>
            </a:r>
            <a:r>
              <a:rPr lang="en-GB" sz="4900" b="1" dirty="0">
                <a:solidFill>
                  <a:srgbClr val="C00000"/>
                </a:solidFill>
                <a:cs typeface="Calibri" pitchFamily="34" charset="0"/>
              </a:rPr>
              <a:t>OVERSEAS UNIS: WEBSITES</a:t>
            </a:r>
          </a:p>
        </p:txBody>
      </p:sp>
      <p:sp>
        <p:nvSpPr>
          <p:cNvPr id="6" name="Content Placeholder 5"/>
          <p:cNvSpPr>
            <a:spLocks noGrp="1"/>
          </p:cNvSpPr>
          <p:nvPr>
            <p:ph idx="1"/>
          </p:nvPr>
        </p:nvSpPr>
        <p:spPr>
          <a:xfrm>
            <a:off x="251520" y="1556792"/>
            <a:ext cx="8640960" cy="5301208"/>
          </a:xfrm>
        </p:spPr>
        <p:txBody>
          <a:bodyPr numCol="2">
            <a:normAutofit/>
          </a:bodyPr>
          <a:lstStyle/>
          <a:p>
            <a:pPr marL="109728" indent="0">
              <a:buNone/>
            </a:pPr>
            <a:r>
              <a:rPr lang="en-GB" sz="2400" b="1" u="sng" dirty="0">
                <a:latin typeface="Calibri" panose="020F0502020204030204" pitchFamily="34" charset="0"/>
              </a:rPr>
              <a:t>Excellent info and support now </a:t>
            </a:r>
          </a:p>
          <a:p>
            <a:pPr marL="109728" indent="0">
              <a:buNone/>
            </a:pPr>
            <a:r>
              <a:rPr lang="en-GB" sz="2400" b="1" u="sng" dirty="0">
                <a:latin typeface="Calibri" panose="020F0502020204030204" pitchFamily="34" charset="0"/>
              </a:rPr>
              <a:t>available, especially through</a:t>
            </a:r>
            <a:r>
              <a:rPr lang="en-GB" sz="2400" b="1" dirty="0">
                <a:latin typeface="Calibri" panose="020F0502020204030204" pitchFamily="34" charset="0"/>
              </a:rPr>
              <a:t>:</a:t>
            </a:r>
          </a:p>
          <a:p>
            <a:r>
              <a:rPr lang="en-GB" sz="2400" b="1" dirty="0">
                <a:solidFill>
                  <a:srgbClr val="C00000"/>
                </a:solidFill>
                <a:latin typeface="Calibri" panose="020F0502020204030204" pitchFamily="34" charset="0"/>
              </a:rPr>
              <a:t>thestudentworld.com*</a:t>
            </a:r>
          </a:p>
          <a:p>
            <a:r>
              <a:rPr lang="en-GB" sz="2400" b="1" dirty="0">
                <a:solidFill>
                  <a:srgbClr val="C00000"/>
                </a:solidFill>
                <a:latin typeface="Calibri" panose="020F0502020204030204" pitchFamily="34" charset="0"/>
              </a:rPr>
              <a:t>eunicas.co.uk</a:t>
            </a:r>
          </a:p>
          <a:p>
            <a:r>
              <a:rPr lang="en-GB" sz="2400" b="1" dirty="0">
                <a:solidFill>
                  <a:srgbClr val="C00000"/>
                </a:solidFill>
                <a:latin typeface="Calibri" panose="020F0502020204030204" pitchFamily="34" charset="0"/>
              </a:rPr>
              <a:t>astarfuture.co.uk</a:t>
            </a:r>
          </a:p>
          <a:p>
            <a:r>
              <a:rPr lang="en-GB" sz="2400" b="1" dirty="0">
                <a:solidFill>
                  <a:srgbClr val="C00000"/>
                </a:solidFill>
                <a:latin typeface="Calibri" panose="020F0502020204030204" pitchFamily="34" charset="0"/>
              </a:rPr>
              <a:t>careerseurope.co.uk</a:t>
            </a:r>
          </a:p>
          <a:p>
            <a:r>
              <a:rPr lang="en-GB" sz="2400" b="1" dirty="0">
                <a:solidFill>
                  <a:srgbClr val="C00000"/>
                </a:solidFill>
                <a:latin typeface="Calibri" panose="020F0502020204030204" pitchFamily="34" charset="0"/>
              </a:rPr>
              <a:t>studyinholland.co.uk</a:t>
            </a:r>
          </a:p>
          <a:p>
            <a:pPr marL="109728" indent="0">
              <a:buNone/>
            </a:pPr>
            <a:r>
              <a:rPr lang="en-GB" sz="2400" b="1" dirty="0">
                <a:solidFill>
                  <a:srgbClr val="C00000"/>
                </a:solidFill>
                <a:latin typeface="Calibri" panose="020F0502020204030204" pitchFamily="34" charset="0"/>
              </a:rPr>
              <a:t>   </a:t>
            </a:r>
            <a:r>
              <a:rPr lang="en-GB" sz="2400" i="1" dirty="0">
                <a:latin typeface="Calibri" panose="020F0502020204030204" pitchFamily="34" charset="0"/>
              </a:rPr>
              <a:t>(Netherlands)</a:t>
            </a:r>
            <a:endParaRPr lang="en-GB" sz="2400" dirty="0">
              <a:latin typeface="Calibri" panose="020F0502020204030204" pitchFamily="34" charset="0"/>
            </a:endParaRPr>
          </a:p>
          <a:p>
            <a:r>
              <a:rPr lang="en-GB" sz="2400" b="1" dirty="0">
                <a:solidFill>
                  <a:srgbClr val="C00000"/>
                </a:solidFill>
                <a:latin typeface="Calibri" panose="020F0502020204030204" pitchFamily="34" charset="0"/>
              </a:rPr>
              <a:t>fulbright.co.uk  </a:t>
            </a:r>
            <a:r>
              <a:rPr lang="en-GB" sz="2400" i="1" dirty="0">
                <a:latin typeface="Calibri" panose="020F0502020204030204" pitchFamily="34" charset="0"/>
              </a:rPr>
              <a:t>(USA)</a:t>
            </a:r>
          </a:p>
          <a:p>
            <a:r>
              <a:rPr lang="en-GB" sz="2400" b="1" dirty="0">
                <a:solidFill>
                  <a:srgbClr val="C00000"/>
                </a:solidFill>
                <a:latin typeface="Calibri" panose="020F0502020204030204" pitchFamily="34" charset="0"/>
              </a:rPr>
              <a:t>uniintheusa.com</a:t>
            </a:r>
            <a:r>
              <a:rPr lang="en-GB" sz="2400" b="1" i="1" dirty="0">
                <a:solidFill>
                  <a:srgbClr val="C00000"/>
                </a:solidFill>
                <a:latin typeface="Calibri" panose="020F0502020204030204" pitchFamily="34" charset="0"/>
              </a:rPr>
              <a:t>  </a:t>
            </a:r>
            <a:r>
              <a:rPr lang="en-GB" sz="2400" i="1" dirty="0">
                <a:latin typeface="Calibri" panose="020F0502020204030204" pitchFamily="34" charset="0"/>
              </a:rPr>
              <a:t>(USA)</a:t>
            </a:r>
          </a:p>
          <a:p>
            <a:r>
              <a:rPr lang="en-GB" sz="2400" b="1" dirty="0">
                <a:solidFill>
                  <a:srgbClr val="C00000"/>
                </a:solidFill>
                <a:latin typeface="Calibri" panose="020F0502020204030204" pitchFamily="34" charset="0"/>
              </a:rPr>
              <a:t>studyoptions.com  </a:t>
            </a:r>
            <a:r>
              <a:rPr lang="en-GB" sz="2400" i="1" dirty="0">
                <a:latin typeface="Calibri" panose="020F0502020204030204" pitchFamily="34" charset="0"/>
              </a:rPr>
              <a:t>(Oz &amp; NZ)</a:t>
            </a:r>
          </a:p>
          <a:p>
            <a:r>
              <a:rPr lang="en-GB" sz="2400" b="1" dirty="0">
                <a:solidFill>
                  <a:srgbClr val="C00000"/>
                </a:solidFill>
                <a:latin typeface="Calibri" panose="020F0502020204030204" pitchFamily="34" charset="0"/>
              </a:rPr>
              <a:t>educationau-incanada.ca </a:t>
            </a:r>
            <a:r>
              <a:rPr lang="en-GB" sz="2400" i="1" dirty="0">
                <a:latin typeface="Calibri" panose="020F0502020204030204" pitchFamily="34" charset="0"/>
              </a:rPr>
              <a:t>(Canada)</a:t>
            </a:r>
            <a:endParaRPr lang="en-GB" sz="2400" dirty="0">
              <a:latin typeface="Calibri" panose="020F0502020204030204" pitchFamily="34" charset="0"/>
            </a:endParaRPr>
          </a:p>
          <a:p>
            <a:pPr marL="109728" indent="0">
              <a:buNone/>
            </a:pPr>
            <a:endParaRPr lang="en-GB" sz="2600" b="1" u="sng" dirty="0">
              <a:latin typeface="Calibri" panose="020F0502020204030204" pitchFamily="34" charset="0"/>
            </a:endParaRPr>
          </a:p>
          <a:p>
            <a:pPr marL="109728" indent="0">
              <a:buNone/>
            </a:pPr>
            <a:endParaRPr lang="en-GB" sz="2200" b="1" u="sng" dirty="0">
              <a:latin typeface="Calibri" panose="020F0502020204030204" pitchFamily="34" charset="0"/>
            </a:endParaRPr>
          </a:p>
          <a:p>
            <a:pPr marL="109728" indent="0">
              <a:buNone/>
            </a:pPr>
            <a:r>
              <a:rPr lang="en-GB" sz="2400" b="1" u="sng" dirty="0">
                <a:latin typeface="Calibri" panose="020F0502020204030204" pitchFamily="34" charset="0"/>
              </a:rPr>
              <a:t>World </a:t>
            </a:r>
            <a:r>
              <a:rPr lang="en-GB" sz="2400" b="1" u="sng" dirty="0" err="1">
                <a:latin typeface="Calibri" panose="020F0502020204030204" pitchFamily="34" charset="0"/>
              </a:rPr>
              <a:t>uni</a:t>
            </a:r>
            <a:r>
              <a:rPr lang="en-GB" sz="2400" b="1" u="sng" dirty="0">
                <a:latin typeface="Calibri" panose="020F0502020204030204" pitchFamily="34" charset="0"/>
              </a:rPr>
              <a:t> rankings listed at</a:t>
            </a:r>
            <a:r>
              <a:rPr lang="en-GB" sz="2400" b="1" dirty="0">
                <a:latin typeface="Calibri" panose="020F0502020204030204" pitchFamily="34" charset="0"/>
              </a:rPr>
              <a:t>:</a:t>
            </a:r>
          </a:p>
          <a:p>
            <a:r>
              <a:rPr lang="en-GB" sz="2400" b="1" dirty="0">
                <a:solidFill>
                  <a:srgbClr val="C00000"/>
                </a:solidFill>
                <a:latin typeface="Calibri" panose="020F0502020204030204" pitchFamily="34" charset="0"/>
              </a:rPr>
              <a:t>timeshighereducation.co.uk</a:t>
            </a:r>
          </a:p>
          <a:p>
            <a:r>
              <a:rPr lang="en-GB" sz="2400" b="1" dirty="0">
                <a:solidFill>
                  <a:srgbClr val="C00000"/>
                </a:solidFill>
                <a:latin typeface="Calibri" panose="020F0502020204030204" pitchFamily="34" charset="0"/>
              </a:rPr>
              <a:t>topuniversities.com </a:t>
            </a:r>
            <a:r>
              <a:rPr lang="en-GB" sz="2000" i="1" dirty="0">
                <a:latin typeface="Calibri" panose="020F0502020204030204" pitchFamily="34" charset="0"/>
              </a:rPr>
              <a:t>(for 2016 QS World University rankings by subject)</a:t>
            </a:r>
          </a:p>
          <a:p>
            <a:endParaRPr lang="en-GB" sz="2000" i="1" dirty="0">
              <a:latin typeface="Calibri" panose="020F0502020204030204" pitchFamily="34" charset="0"/>
            </a:endParaRPr>
          </a:p>
          <a:p>
            <a:pPr marL="109728" indent="0">
              <a:buNone/>
            </a:pPr>
            <a:r>
              <a:rPr lang="en-GB" sz="2000" b="1" dirty="0">
                <a:solidFill>
                  <a:srgbClr val="C00000"/>
                </a:solidFill>
                <a:latin typeface="Calibri" panose="020F0502020204030204" pitchFamily="34" charset="0"/>
              </a:rPr>
              <a:t>*</a:t>
            </a:r>
            <a:r>
              <a:rPr lang="en-GB" sz="2000" b="1" dirty="0">
                <a:latin typeface="Calibri" panose="020F0502020204030204" pitchFamily="34" charset="0"/>
              </a:rPr>
              <a:t>The Student World runs twice-yearly Study Abroad Fairs in London in March &amp; October</a:t>
            </a:r>
          </a:p>
          <a:p>
            <a:pPr marL="109728" indent="0" fontAlgn="ctr">
              <a:buNone/>
            </a:pPr>
            <a:endParaRPr lang="en-GB" sz="2100" b="1" dirty="0">
              <a:latin typeface="Calibri" panose="020F0502020204030204" pitchFamily="34" charset="0"/>
            </a:endParaRPr>
          </a:p>
          <a:p>
            <a:pPr marL="109728" indent="0" fontAlgn="ctr">
              <a:buNone/>
            </a:pPr>
            <a:endParaRPr lang="en-GB" sz="1200" b="1" dirty="0">
              <a:solidFill>
                <a:srgbClr val="002060"/>
              </a:solidFill>
              <a:latin typeface="Calibri" panose="020F0502020204030204" pitchFamily="34" charset="0"/>
            </a:endParaRPr>
          </a:p>
          <a:p>
            <a:pPr marL="109728" indent="0" fontAlgn="ctr">
              <a:buNone/>
            </a:pPr>
            <a:endParaRPr lang="en-GB" sz="1300" b="1" u="sng" dirty="0">
              <a:solidFill>
                <a:srgbClr val="002060"/>
              </a:solidFill>
              <a:latin typeface="Calibri" panose="020F0502020204030204" pitchFamily="34" charset="0"/>
            </a:endParaRPr>
          </a:p>
          <a:p>
            <a:pPr marL="109728" indent="0" fontAlgn="ctr">
              <a:buNone/>
            </a:pPr>
            <a:endParaRPr lang="en-GB" sz="2000" b="1" dirty="0">
              <a:solidFill>
                <a:srgbClr val="C00000"/>
              </a:solidFill>
              <a:latin typeface="Calibri" panose="020F0502020204030204" pitchFamily="34" charset="0"/>
            </a:endParaRPr>
          </a:p>
          <a:p>
            <a:endParaRPr lang="en-GB" sz="2000" dirty="0"/>
          </a:p>
        </p:txBody>
      </p:sp>
    </p:spTree>
    <p:extLst>
      <p:ext uri="{BB962C8B-B14F-4D97-AF65-F5344CB8AC3E}">
        <p14:creationId xmlns:p14="http://schemas.microsoft.com/office/powerpoint/2010/main" val="1490434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32656"/>
            <a:ext cx="8229600" cy="1368152"/>
          </a:xfrm>
        </p:spPr>
        <p:txBody>
          <a:bodyPr>
            <a:normAutofit fontScale="90000"/>
          </a:bodyPr>
          <a:lstStyle/>
          <a:p>
            <a:pPr algn="ctr"/>
            <a:r>
              <a:rPr lang="en-GB" dirty="0"/>
              <a:t> </a:t>
            </a:r>
            <a:br>
              <a:rPr lang="en-GB" dirty="0"/>
            </a:b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itchFamily="34" charset="0"/>
              </a:rPr>
              <a:t>UK UNI WITH YEAR ABROAD</a:t>
            </a:r>
            <a: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endParaRPr lang="en-GB" sz="4400" b="1" dirty="0">
              <a:cs typeface="Calibri" pitchFamily="34" charset="0"/>
            </a:endParaRPr>
          </a:p>
        </p:txBody>
      </p:sp>
      <p:sp>
        <p:nvSpPr>
          <p:cNvPr id="2" name="Content Placeholder 1"/>
          <p:cNvSpPr>
            <a:spLocks noGrp="1"/>
          </p:cNvSpPr>
          <p:nvPr>
            <p:ph idx="1"/>
          </p:nvPr>
        </p:nvSpPr>
        <p:spPr>
          <a:xfrm>
            <a:off x="457200" y="1412776"/>
            <a:ext cx="8229600" cy="5688632"/>
          </a:xfrm>
        </p:spPr>
        <p:txBody>
          <a:bodyPr>
            <a:normAutofit fontScale="62500" lnSpcReduction="20000"/>
          </a:bodyPr>
          <a:lstStyle/>
          <a:p>
            <a:pPr marL="109728" indent="0">
              <a:buNone/>
            </a:pPr>
            <a:endParaRPr lang="en-GB" sz="1300" dirty="0">
              <a:latin typeface="Calibri" pitchFamily="34" charset="0"/>
              <a:cs typeface="Calibri" pitchFamily="34" charset="0"/>
            </a:endParaRPr>
          </a:p>
          <a:p>
            <a:pPr marL="109728" indent="0">
              <a:buNone/>
            </a:pPr>
            <a:r>
              <a:rPr lang="en-GB" sz="3000" dirty="0">
                <a:latin typeface="Calibri" pitchFamily="34" charset="0"/>
                <a:cs typeface="Calibri" pitchFamily="34" charset="0"/>
              </a:rPr>
              <a:t>Examples of unis with semester/year abroad (</a:t>
            </a:r>
            <a:r>
              <a:rPr lang="en-GB" sz="3000" b="1" dirty="0">
                <a:latin typeface="Calibri" pitchFamily="34" charset="0"/>
                <a:cs typeface="Calibri" pitchFamily="34" charset="0"/>
              </a:rPr>
              <a:t>most other unis have them too</a:t>
            </a:r>
            <a:r>
              <a:rPr lang="en-GB" sz="3000" dirty="0">
                <a:latin typeface="Calibri" pitchFamily="34" charset="0"/>
                <a:cs typeface="Calibri" pitchFamily="34" charset="0"/>
              </a:rPr>
              <a:t>):</a:t>
            </a:r>
          </a:p>
          <a:p>
            <a:pPr marL="109728" indent="0">
              <a:buNone/>
            </a:pPr>
            <a:endParaRPr lang="en-GB" sz="1300" dirty="0">
              <a:latin typeface="Calibri" pitchFamily="34" charset="0"/>
              <a:cs typeface="Calibri" pitchFamily="34" charset="0"/>
            </a:endParaRPr>
          </a:p>
          <a:p>
            <a:r>
              <a:rPr lang="en-GB" sz="3000" b="1" u="sng" dirty="0">
                <a:latin typeface="Calibri" pitchFamily="34" charset="0"/>
                <a:cs typeface="Calibri" pitchFamily="34" charset="0"/>
              </a:rPr>
              <a:t>Aston</a:t>
            </a:r>
            <a:r>
              <a:rPr lang="en-GB" sz="3000" dirty="0">
                <a:latin typeface="Calibri" pitchFamily="34" charset="0"/>
                <a:cs typeface="Calibri" pitchFamily="34" charset="0"/>
              </a:rPr>
              <a:t>: </a:t>
            </a:r>
            <a:r>
              <a:rPr lang="en-GB" sz="3000" i="1" dirty="0">
                <a:latin typeface="Calibri" pitchFamily="34" charset="0"/>
                <a:cs typeface="Calibri" pitchFamily="34" charset="0"/>
              </a:rPr>
              <a:t>work/study/teaching placements (or a combination) </a:t>
            </a:r>
            <a:r>
              <a:rPr lang="en-GB" sz="3000" b="1" i="1" dirty="0">
                <a:solidFill>
                  <a:srgbClr val="C00000"/>
                </a:solidFill>
                <a:latin typeface="Calibri" pitchFamily="34" charset="0"/>
                <a:cs typeface="Calibri" pitchFamily="34" charset="0"/>
              </a:rPr>
              <a:t>worldwide</a:t>
            </a:r>
          </a:p>
          <a:p>
            <a:r>
              <a:rPr lang="en-GB" sz="3000" b="1" u="sng" dirty="0">
                <a:latin typeface="Calibri" pitchFamily="34" charset="0"/>
                <a:cs typeface="Calibri" pitchFamily="34" charset="0"/>
              </a:rPr>
              <a:t>East Anglia</a:t>
            </a:r>
            <a:r>
              <a:rPr lang="en-GB" sz="3000" dirty="0">
                <a:latin typeface="Calibri" pitchFamily="34" charset="0"/>
                <a:cs typeface="Calibri" pitchFamily="34" charset="0"/>
              </a:rPr>
              <a:t>: </a:t>
            </a:r>
            <a:r>
              <a:rPr lang="en-GB" sz="3000" i="1" dirty="0">
                <a:latin typeface="Calibri" pitchFamily="34" charset="0"/>
                <a:cs typeface="Calibri" pitchFamily="34" charset="0"/>
              </a:rPr>
              <a:t>study abroad in </a:t>
            </a:r>
            <a:r>
              <a:rPr lang="en-GB" sz="3000" b="1" i="1" dirty="0">
                <a:solidFill>
                  <a:srgbClr val="C00000"/>
                </a:solidFill>
                <a:latin typeface="Calibri" pitchFamily="34" charset="0"/>
                <a:cs typeface="Calibri" pitchFamily="34" charset="0"/>
              </a:rPr>
              <a:t>USA, Canada, Hong Kong, Australia, NZ </a:t>
            </a:r>
            <a:r>
              <a:rPr lang="en-GB" sz="3000" i="1" dirty="0">
                <a:latin typeface="Calibri" pitchFamily="34" charset="0"/>
                <a:cs typeface="Calibri" pitchFamily="34" charset="0"/>
              </a:rPr>
              <a:t>+ Erasmus in </a:t>
            </a:r>
            <a:r>
              <a:rPr lang="en-GB" sz="3000" b="1" i="1" dirty="0">
                <a:solidFill>
                  <a:srgbClr val="C00000"/>
                </a:solidFill>
                <a:latin typeface="Calibri" pitchFamily="34" charset="0"/>
                <a:cs typeface="Calibri" pitchFamily="34" charset="0"/>
              </a:rPr>
              <a:t>21 European countries</a:t>
            </a:r>
          </a:p>
          <a:p>
            <a:r>
              <a:rPr lang="en-GB" sz="3000" b="1" u="sng" dirty="0">
                <a:latin typeface="Calibri" pitchFamily="34" charset="0"/>
                <a:cs typeface="Calibri" pitchFamily="34" charset="0"/>
              </a:rPr>
              <a:t>Exeter</a:t>
            </a:r>
            <a:r>
              <a:rPr lang="en-GB" sz="3000" dirty="0">
                <a:latin typeface="Calibri" pitchFamily="34" charset="0"/>
                <a:cs typeface="Calibri" pitchFamily="34" charset="0"/>
              </a:rPr>
              <a:t>: </a:t>
            </a:r>
            <a:r>
              <a:rPr lang="en-GB" sz="3000" i="1" dirty="0">
                <a:latin typeface="Calibri" pitchFamily="34" charset="0"/>
                <a:cs typeface="Calibri" pitchFamily="34" charset="0"/>
              </a:rPr>
              <a:t>400 students per year at </a:t>
            </a:r>
            <a:r>
              <a:rPr lang="en-GB" sz="3000" b="1" i="1" dirty="0">
                <a:solidFill>
                  <a:srgbClr val="C00000"/>
                </a:solidFill>
                <a:latin typeface="Calibri" pitchFamily="34" charset="0"/>
                <a:cs typeface="Calibri" pitchFamily="34" charset="0"/>
              </a:rPr>
              <a:t>40 different European </a:t>
            </a:r>
            <a:r>
              <a:rPr lang="en-GB" sz="3000" b="1" i="1" dirty="0" err="1">
                <a:solidFill>
                  <a:srgbClr val="C00000"/>
                </a:solidFill>
                <a:latin typeface="Calibri" pitchFamily="34" charset="0"/>
                <a:cs typeface="Calibri" pitchFamily="34" charset="0"/>
              </a:rPr>
              <a:t>unis</a:t>
            </a:r>
            <a:r>
              <a:rPr lang="en-GB" sz="3000" b="1" i="1" dirty="0">
                <a:solidFill>
                  <a:srgbClr val="C00000"/>
                </a:solidFill>
                <a:latin typeface="Calibri" pitchFamily="34" charset="0"/>
                <a:cs typeface="Calibri" pitchFamily="34" charset="0"/>
              </a:rPr>
              <a:t> </a:t>
            </a:r>
            <a:r>
              <a:rPr lang="en-GB" sz="3000" i="1" dirty="0">
                <a:latin typeface="Calibri" pitchFamily="34" charset="0"/>
                <a:cs typeface="Calibri" pitchFamily="34" charset="0"/>
              </a:rPr>
              <a:t>on Erasmus or European Study programmes</a:t>
            </a:r>
          </a:p>
          <a:p>
            <a:r>
              <a:rPr lang="en-GB" sz="3000" b="1" u="sng" dirty="0">
                <a:latin typeface="Calibri" pitchFamily="34" charset="0"/>
                <a:cs typeface="Calibri" pitchFamily="34" charset="0"/>
              </a:rPr>
              <a:t>Lancaster</a:t>
            </a:r>
            <a:r>
              <a:rPr lang="en-GB" sz="3000" dirty="0">
                <a:latin typeface="Calibri" pitchFamily="34" charset="0"/>
                <a:cs typeface="Calibri" pitchFamily="34" charset="0"/>
              </a:rPr>
              <a:t>: </a:t>
            </a:r>
            <a:r>
              <a:rPr lang="en-GB" sz="3000" b="1" i="1" dirty="0">
                <a:solidFill>
                  <a:srgbClr val="C00000"/>
                </a:solidFill>
                <a:latin typeface="Calibri" pitchFamily="34" charset="0"/>
                <a:cs typeface="Calibri" pitchFamily="34" charset="0"/>
              </a:rPr>
              <a:t>60 partner </a:t>
            </a:r>
            <a:r>
              <a:rPr lang="en-GB" sz="3000" b="1" i="1" dirty="0" err="1">
                <a:solidFill>
                  <a:srgbClr val="C00000"/>
                </a:solidFill>
                <a:latin typeface="Calibri" pitchFamily="34" charset="0"/>
                <a:cs typeface="Calibri" pitchFamily="34" charset="0"/>
              </a:rPr>
              <a:t>unis</a:t>
            </a:r>
            <a:r>
              <a:rPr lang="en-GB" sz="3000" b="1" i="1" dirty="0">
                <a:solidFill>
                  <a:srgbClr val="C00000"/>
                </a:solidFill>
                <a:latin typeface="Calibri" pitchFamily="34" charset="0"/>
                <a:cs typeface="Calibri" pitchFamily="34" charset="0"/>
              </a:rPr>
              <a:t> in Europe, USA, Canada, Mexico, Australia, NZ, Hong Kong, Thailand, China (</a:t>
            </a:r>
            <a:r>
              <a:rPr lang="en-GB" sz="3000" b="1" i="1" u="sng" dirty="0">
                <a:solidFill>
                  <a:srgbClr val="C00000"/>
                </a:solidFill>
                <a:latin typeface="Calibri" pitchFamily="34" charset="0"/>
                <a:cs typeface="Calibri" pitchFamily="34" charset="0"/>
              </a:rPr>
              <a:t>no tuition fees</a:t>
            </a:r>
            <a:r>
              <a:rPr lang="en-GB" sz="3000" b="1" i="1" dirty="0">
                <a:solidFill>
                  <a:srgbClr val="C00000"/>
                </a:solidFill>
                <a:latin typeface="Calibri" pitchFamily="34" charset="0"/>
                <a:cs typeface="Calibri" pitchFamily="34" charset="0"/>
              </a:rPr>
              <a:t> for full year Erasmus programme in Europe</a:t>
            </a:r>
            <a:r>
              <a:rPr lang="en-GB" sz="3000" i="1" dirty="0">
                <a:latin typeface="Calibri" pitchFamily="34" charset="0"/>
                <a:cs typeface="Calibri" pitchFamily="34" charset="0"/>
              </a:rPr>
              <a:t>) + 28 non-language courses with Study Abroad</a:t>
            </a:r>
          </a:p>
          <a:p>
            <a:r>
              <a:rPr lang="en-GB" sz="3000" b="1" u="sng" dirty="0">
                <a:latin typeface="Calibri" pitchFamily="34" charset="0"/>
                <a:cs typeface="Calibri" pitchFamily="34" charset="0"/>
              </a:rPr>
              <a:t>Portsmouth</a:t>
            </a:r>
            <a:r>
              <a:rPr lang="en-GB" sz="3000" dirty="0">
                <a:latin typeface="Calibri" pitchFamily="34" charset="0"/>
                <a:cs typeface="Calibri" pitchFamily="34" charset="0"/>
              </a:rPr>
              <a:t>: </a:t>
            </a:r>
            <a:r>
              <a:rPr lang="en-GB" sz="3000" i="1" dirty="0">
                <a:latin typeface="Calibri" pitchFamily="34" charset="0"/>
                <a:cs typeface="Calibri" pitchFamily="34" charset="0"/>
              </a:rPr>
              <a:t>potential Erasmus options in </a:t>
            </a:r>
            <a:r>
              <a:rPr lang="en-GB" sz="3000" b="1" i="1" dirty="0">
                <a:solidFill>
                  <a:srgbClr val="C00000"/>
                </a:solidFill>
                <a:latin typeface="Calibri" pitchFamily="34" charset="0"/>
                <a:cs typeface="Calibri" pitchFamily="34" charset="0"/>
              </a:rPr>
              <a:t>30 European countries </a:t>
            </a:r>
            <a:r>
              <a:rPr lang="en-GB" sz="3000" i="1" dirty="0">
                <a:latin typeface="Calibri" pitchFamily="34" charset="0"/>
                <a:cs typeface="Calibri" pitchFamily="34" charset="0"/>
              </a:rPr>
              <a:t>+ some opportunities worldwide </a:t>
            </a:r>
          </a:p>
          <a:p>
            <a:r>
              <a:rPr lang="en-GB" sz="3000" b="1" u="sng" dirty="0">
                <a:latin typeface="Calibri" pitchFamily="34" charset="0"/>
                <a:cs typeface="Calibri" pitchFamily="34" charset="0"/>
              </a:rPr>
              <a:t>Southampton</a:t>
            </a:r>
            <a:r>
              <a:rPr lang="en-GB" sz="3000" dirty="0">
                <a:latin typeface="Calibri" pitchFamily="34" charset="0"/>
                <a:cs typeface="Calibri" pitchFamily="34" charset="0"/>
              </a:rPr>
              <a:t>: </a:t>
            </a:r>
            <a:r>
              <a:rPr lang="en-GB" sz="3000" i="1" dirty="0">
                <a:latin typeface="Calibri" pitchFamily="34" charset="0"/>
                <a:cs typeface="Calibri" pitchFamily="34" charset="0"/>
              </a:rPr>
              <a:t>Erasmus partnerships with </a:t>
            </a:r>
            <a:r>
              <a:rPr lang="en-GB" sz="3000" b="1" i="1" dirty="0">
                <a:solidFill>
                  <a:srgbClr val="C00000"/>
                </a:solidFill>
                <a:latin typeface="Calibri" pitchFamily="34" charset="0"/>
                <a:cs typeface="Calibri" pitchFamily="34" charset="0"/>
              </a:rPr>
              <a:t>24 European countries </a:t>
            </a:r>
            <a:r>
              <a:rPr lang="en-GB" sz="3000" i="1" dirty="0">
                <a:latin typeface="Calibri" pitchFamily="34" charset="0"/>
                <a:cs typeface="Calibri" pitchFamily="34" charset="0"/>
              </a:rPr>
              <a:t>+ some specific courses have worldwide links</a:t>
            </a:r>
          </a:p>
          <a:p>
            <a:r>
              <a:rPr lang="en-GB" sz="3000" b="1" u="sng" dirty="0">
                <a:latin typeface="Calibri" pitchFamily="34" charset="0"/>
                <a:cs typeface="Calibri" pitchFamily="34" charset="0"/>
              </a:rPr>
              <a:t>Sussex</a:t>
            </a:r>
            <a:r>
              <a:rPr lang="en-GB" sz="3000" b="1" dirty="0">
                <a:latin typeface="Calibri" pitchFamily="34" charset="0"/>
                <a:cs typeface="Calibri" pitchFamily="34" charset="0"/>
              </a:rPr>
              <a:t>: </a:t>
            </a:r>
            <a:r>
              <a:rPr lang="en-GB" sz="3000" i="1" dirty="0">
                <a:latin typeface="Calibri" pitchFamily="34" charset="0"/>
                <a:cs typeface="Calibri" pitchFamily="34" charset="0"/>
              </a:rPr>
              <a:t>year abroad at </a:t>
            </a:r>
            <a:r>
              <a:rPr lang="en-GB" sz="3000" b="1" i="1" dirty="0">
                <a:solidFill>
                  <a:srgbClr val="C00000"/>
                </a:solidFill>
                <a:latin typeface="Calibri" pitchFamily="34" charset="0"/>
                <a:cs typeface="Calibri" pitchFamily="34" charset="0"/>
              </a:rPr>
              <a:t>140 unis in 34 countries worldwide </a:t>
            </a:r>
            <a:endParaRPr lang="en-GB" sz="3000" b="1" dirty="0">
              <a:solidFill>
                <a:srgbClr val="C00000"/>
              </a:solidFill>
              <a:latin typeface="Calibri" pitchFamily="34" charset="0"/>
              <a:cs typeface="Calibri" pitchFamily="34" charset="0"/>
            </a:endParaRPr>
          </a:p>
          <a:p>
            <a:r>
              <a:rPr lang="en-GB" sz="3000" b="1" u="sng" dirty="0">
                <a:latin typeface="Calibri" pitchFamily="34" charset="0"/>
                <a:cs typeface="Calibri" pitchFamily="34" charset="0"/>
              </a:rPr>
              <a:t>Swansea</a:t>
            </a:r>
            <a:r>
              <a:rPr lang="en-GB" sz="3000" dirty="0">
                <a:latin typeface="Calibri" pitchFamily="34" charset="0"/>
                <a:cs typeface="Calibri" pitchFamily="34" charset="0"/>
              </a:rPr>
              <a:t>: </a:t>
            </a:r>
            <a:r>
              <a:rPr lang="en-GB" sz="3000" i="1" dirty="0">
                <a:latin typeface="Calibri" pitchFamily="34" charset="0"/>
                <a:cs typeface="Calibri" pitchFamily="34" charset="0"/>
              </a:rPr>
              <a:t>partnerships with </a:t>
            </a:r>
            <a:r>
              <a:rPr lang="en-GB" sz="3000" b="1" i="1" dirty="0">
                <a:solidFill>
                  <a:srgbClr val="C00000"/>
                </a:solidFill>
                <a:latin typeface="Calibri" pitchFamily="34" charset="0"/>
                <a:cs typeface="Calibri" pitchFamily="34" charset="0"/>
              </a:rPr>
              <a:t>100 </a:t>
            </a:r>
            <a:r>
              <a:rPr lang="en-GB" sz="3000" b="1" i="1" dirty="0" err="1">
                <a:solidFill>
                  <a:srgbClr val="C00000"/>
                </a:solidFill>
                <a:latin typeface="Calibri" pitchFamily="34" charset="0"/>
                <a:cs typeface="Calibri" pitchFamily="34" charset="0"/>
              </a:rPr>
              <a:t>unis</a:t>
            </a:r>
            <a:r>
              <a:rPr lang="en-GB" sz="3000" b="1" i="1" dirty="0">
                <a:solidFill>
                  <a:srgbClr val="C00000"/>
                </a:solidFill>
                <a:latin typeface="Calibri" pitchFamily="34" charset="0"/>
                <a:cs typeface="Calibri" pitchFamily="34" charset="0"/>
              </a:rPr>
              <a:t> worldwide</a:t>
            </a:r>
            <a:r>
              <a:rPr lang="en-GB" sz="3000" i="1" dirty="0">
                <a:latin typeface="Calibri" pitchFamily="34" charset="0"/>
                <a:cs typeface="Calibri" pitchFamily="34" charset="0"/>
              </a:rPr>
              <a:t>, open to ALL students  + summer programmes </a:t>
            </a:r>
            <a:r>
              <a:rPr lang="en-GB" sz="3000" b="1" i="1" dirty="0">
                <a:solidFill>
                  <a:srgbClr val="C00000"/>
                </a:solidFill>
                <a:latin typeface="Calibri" pitchFamily="34" charset="0"/>
                <a:cs typeface="Calibri" pitchFamily="34" charset="0"/>
              </a:rPr>
              <a:t>in India, China, Zambia, Australia, USA</a:t>
            </a:r>
            <a:endParaRPr lang="en-GB" sz="1500" b="1" dirty="0">
              <a:solidFill>
                <a:srgbClr val="C00000"/>
              </a:solidFill>
              <a:latin typeface="Calibri" pitchFamily="34" charset="0"/>
              <a:cs typeface="Calibri" pitchFamily="34" charset="0"/>
            </a:endParaRPr>
          </a:p>
          <a:p>
            <a:pPr marL="109728" indent="0">
              <a:buNone/>
            </a:pPr>
            <a:endParaRPr lang="en-GB" sz="1300" dirty="0">
              <a:latin typeface="Calibri" pitchFamily="34" charset="0"/>
              <a:cs typeface="Calibri" pitchFamily="34" charset="0"/>
            </a:endParaRPr>
          </a:p>
          <a:p>
            <a:pPr marL="109728" indent="0">
              <a:buNone/>
            </a:pPr>
            <a:r>
              <a:rPr lang="en-GB" sz="3000" dirty="0">
                <a:latin typeface="Calibri" pitchFamily="34" charset="0"/>
                <a:cs typeface="Calibri" pitchFamily="34" charset="0"/>
              </a:rPr>
              <a:t>Also most </a:t>
            </a:r>
            <a:r>
              <a:rPr lang="en-GB" sz="3000" b="1" u="sng" dirty="0">
                <a:latin typeface="Calibri" pitchFamily="34" charset="0"/>
                <a:cs typeface="Calibri" pitchFamily="34" charset="0"/>
              </a:rPr>
              <a:t>Modern Languages </a:t>
            </a:r>
            <a:r>
              <a:rPr lang="en-GB" sz="3000" dirty="0">
                <a:latin typeface="Calibri" pitchFamily="34" charset="0"/>
                <a:cs typeface="Calibri" pitchFamily="34" charset="0"/>
              </a:rPr>
              <a:t>or </a:t>
            </a:r>
            <a:r>
              <a:rPr lang="en-GB" sz="3000" b="1" u="sng" dirty="0">
                <a:latin typeface="Calibri" pitchFamily="34" charset="0"/>
                <a:cs typeface="Calibri" pitchFamily="34" charset="0"/>
              </a:rPr>
              <a:t>American Studies</a:t>
            </a:r>
            <a:r>
              <a:rPr lang="en-GB" sz="3000" b="1" dirty="0">
                <a:latin typeface="Calibri" pitchFamily="34" charset="0"/>
                <a:cs typeface="Calibri" pitchFamily="34" charset="0"/>
              </a:rPr>
              <a:t> </a:t>
            </a:r>
            <a:r>
              <a:rPr lang="en-GB" sz="3000" dirty="0">
                <a:latin typeface="Calibri" pitchFamily="34" charset="0"/>
                <a:cs typeface="Calibri" pitchFamily="34" charset="0"/>
              </a:rPr>
              <a:t>degrees have a year abroad </a:t>
            </a:r>
          </a:p>
          <a:p>
            <a:endParaRPr lang="en-GB" sz="1300" b="1" u="sng" dirty="0">
              <a:solidFill>
                <a:srgbClr val="C00000"/>
              </a:solidFill>
              <a:latin typeface="Calibri" pitchFamily="34" charset="0"/>
              <a:cs typeface="Calibri" pitchFamily="34" charset="0"/>
            </a:endParaRPr>
          </a:p>
          <a:p>
            <a:pPr marL="109728" indent="0">
              <a:buNone/>
            </a:pPr>
            <a:r>
              <a:rPr lang="en-GB" b="1" u="sng" dirty="0">
                <a:solidFill>
                  <a:srgbClr val="C00000"/>
                </a:solidFill>
                <a:latin typeface="Calibri" pitchFamily="34" charset="0"/>
                <a:cs typeface="Calibri" pitchFamily="34" charset="0"/>
              </a:rPr>
              <a:t>Maximum tuition fee = £1350 for UK/EU students</a:t>
            </a:r>
            <a:r>
              <a:rPr lang="en-GB" b="1" dirty="0">
                <a:solidFill>
                  <a:srgbClr val="C00000"/>
                </a:solidFill>
                <a:latin typeface="Calibri" pitchFamily="34" charset="0"/>
                <a:cs typeface="Calibri" pitchFamily="34" charset="0"/>
              </a:rPr>
              <a:t>;      </a:t>
            </a:r>
            <a:r>
              <a:rPr lang="en-GB" b="1" i="1" u="sng" dirty="0">
                <a:solidFill>
                  <a:srgbClr val="0070C0"/>
                </a:solidFill>
                <a:latin typeface="Calibri" pitchFamily="34" charset="0"/>
                <a:cs typeface="Calibri" pitchFamily="34" charset="0"/>
              </a:rPr>
              <a:t>NB</a:t>
            </a:r>
            <a:r>
              <a:rPr lang="en-GB" b="1" i="1" u="sng" dirty="0">
                <a:solidFill>
                  <a:srgbClr val="C00000"/>
                </a:solidFill>
                <a:latin typeface="Calibri" pitchFamily="34" charset="0"/>
                <a:cs typeface="Calibri" pitchFamily="34" charset="0"/>
              </a:rPr>
              <a:t> </a:t>
            </a:r>
            <a:r>
              <a:rPr lang="en-GB" b="1" i="1" u="sng" dirty="0">
                <a:solidFill>
                  <a:srgbClr val="0070C0"/>
                </a:solidFill>
                <a:latin typeface="Calibri" pitchFamily="34" charset="0"/>
                <a:cs typeface="Calibri" pitchFamily="34" charset="0"/>
              </a:rPr>
              <a:t>Brexit could change all this </a:t>
            </a:r>
          </a:p>
        </p:txBody>
      </p:sp>
    </p:spTree>
    <p:extLst>
      <p:ext uri="{BB962C8B-B14F-4D97-AF65-F5344CB8AC3E}">
        <p14:creationId xmlns:p14="http://schemas.microsoft.com/office/powerpoint/2010/main" val="27992382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51520" y="404664"/>
            <a:ext cx="8568952" cy="3312367"/>
          </a:xfrm>
        </p:spPr>
        <p:txBody>
          <a:bodyPr>
            <a:normAutofit/>
          </a:bodyPr>
          <a:lstStyle/>
          <a:p>
            <a:pPr algn="ctr"/>
            <a:r>
              <a:rPr lang="en-GB" b="1" i="1" dirty="0">
                <a:solidFill>
                  <a:schemeClr val="accent6">
                    <a:lumMod val="60000"/>
                    <a:lumOff val="40000"/>
                  </a:schemeClr>
                </a:solidFill>
              </a:rPr>
              <a:t>SECTION 4</a:t>
            </a:r>
            <a:br>
              <a:rPr lang="en-GB" b="1" i="1" dirty="0">
                <a:solidFill>
                  <a:schemeClr val="accent6">
                    <a:lumMod val="60000"/>
                    <a:lumOff val="40000"/>
                  </a:schemeClr>
                </a:solidFill>
              </a:rPr>
            </a:br>
            <a:r>
              <a:rPr lang="en-GB" b="1" dirty="0"/>
              <a:t>EMPLOYER/UNI PARTNERSHIPS APPRENTICESHIPS</a:t>
            </a:r>
            <a:br>
              <a:rPr lang="en-GB" b="1" dirty="0"/>
            </a:br>
            <a:r>
              <a:rPr lang="en-GB" b="1" dirty="0"/>
              <a:t> EMPLOYMENT AT 18</a:t>
            </a:r>
          </a:p>
        </p:txBody>
      </p:sp>
      <p:sp>
        <p:nvSpPr>
          <p:cNvPr id="5" name="Subtitle 4"/>
          <p:cNvSpPr>
            <a:spLocks noGrp="1"/>
          </p:cNvSpPr>
          <p:nvPr>
            <p:ph type="subTitle" idx="1"/>
          </p:nvPr>
        </p:nvSpPr>
        <p:spPr>
          <a:xfrm>
            <a:off x="251520" y="3861048"/>
            <a:ext cx="8568952" cy="2996952"/>
          </a:xfrm>
        </p:spPr>
        <p:txBody>
          <a:bodyPr>
            <a:normAutofit fontScale="92500"/>
          </a:bodyPr>
          <a:lstStyle/>
          <a:p>
            <a:pPr marL="521208" indent="-457200">
              <a:buFont typeface="Arial" panose="020B0604020202020204" pitchFamily="34" charset="0"/>
              <a:buChar char="•"/>
            </a:pPr>
            <a:endParaRPr lang="en-GB" sz="1200" b="1" dirty="0">
              <a:solidFill>
                <a:srgbClr val="C00000"/>
              </a:solidFill>
              <a:latin typeface="Calibri" pitchFamily="34" charset="0"/>
            </a:endParaRPr>
          </a:p>
          <a:p>
            <a:pPr marL="521208" indent="-457200">
              <a:buFont typeface="Arial" panose="020B0604020202020204" pitchFamily="34" charset="0"/>
              <a:buChar char="•"/>
            </a:pPr>
            <a:endParaRPr lang="en-GB" sz="1200" b="1" dirty="0">
              <a:solidFill>
                <a:srgbClr val="C00000"/>
              </a:solidFill>
              <a:latin typeface="Calibri" pitchFamily="34" charset="0"/>
            </a:endParaRPr>
          </a:p>
          <a:p>
            <a:pPr marL="521208" indent="-457200">
              <a:buFont typeface="Arial" panose="020B0604020202020204" pitchFamily="34" charset="0"/>
              <a:buChar char="•"/>
            </a:pPr>
            <a:endParaRPr lang="en-GB" sz="900" b="1" dirty="0">
              <a:solidFill>
                <a:srgbClr val="C00000"/>
              </a:solidFill>
              <a:latin typeface="Calibri" pitchFamily="34" charset="0"/>
            </a:endParaRPr>
          </a:p>
          <a:p>
            <a:pPr algn="ctr">
              <a:lnSpc>
                <a:spcPct val="120000"/>
              </a:lnSpc>
            </a:pPr>
            <a:r>
              <a:rPr lang="en-GB" sz="2200" b="1" i="1" dirty="0">
                <a:solidFill>
                  <a:srgbClr val="C00000"/>
                </a:solidFill>
                <a:latin typeface="Calibri" panose="020F0502020204030204" pitchFamily="34" charset="0"/>
              </a:rPr>
              <a:t>“The student recruitment market is changing to such a degree that the AGR's name is no longer fit for purpose. Many employers are now looking at an integrated talent strategy for early careers - not just graduates.” </a:t>
            </a:r>
          </a:p>
          <a:p>
            <a:pPr algn="ctr"/>
            <a:endParaRPr lang="en-GB" sz="1400" b="1" i="1" dirty="0">
              <a:solidFill>
                <a:srgbClr val="002060"/>
              </a:solidFill>
              <a:latin typeface="Calibri" pitchFamily="34" charset="0"/>
            </a:endParaRPr>
          </a:p>
          <a:p>
            <a:pPr algn="ctr"/>
            <a:r>
              <a:rPr lang="en-GB" b="1" i="1" dirty="0">
                <a:solidFill>
                  <a:srgbClr val="002060"/>
                </a:solidFill>
                <a:latin typeface="Calibri" pitchFamily="34" charset="0"/>
              </a:rPr>
              <a:t>(Stephen Isherwood, CEO, Association of Graduate Recruiters,</a:t>
            </a:r>
          </a:p>
          <a:p>
            <a:pPr algn="ctr"/>
            <a:r>
              <a:rPr lang="en-GB" b="1" i="1" dirty="0">
                <a:solidFill>
                  <a:srgbClr val="002060"/>
                </a:solidFill>
                <a:latin typeface="Calibri" pitchFamily="34" charset="0"/>
              </a:rPr>
              <a:t> last Monday!)</a:t>
            </a:r>
          </a:p>
          <a:p>
            <a:pPr algn="ctr"/>
            <a:endParaRPr lang="en-GB" sz="3200" b="1" dirty="0">
              <a:solidFill>
                <a:schemeClr val="tx1"/>
              </a:solidFill>
              <a:latin typeface="Calibri" pitchFamily="34" charset="0"/>
            </a:endParaRPr>
          </a:p>
          <a:p>
            <a:pPr algn="ctr"/>
            <a:endParaRPr lang="en-GB" sz="3200" b="1" dirty="0">
              <a:latin typeface="Calibri" pitchFamily="34" charset="0"/>
            </a:endParaRPr>
          </a:p>
          <a:p>
            <a:pPr algn="ctr"/>
            <a:endParaRPr lang="en-GB" b="1" dirty="0">
              <a:latin typeface="Calibri" pitchFamily="34" charset="0"/>
            </a:endParaRPr>
          </a:p>
          <a:p>
            <a:pPr algn="ctr"/>
            <a:endParaRPr lang="en-GB" b="1" dirty="0">
              <a:latin typeface="Calibri" pitchFamily="34" charset="0"/>
            </a:endParaRPr>
          </a:p>
          <a:p>
            <a:pPr algn="ctr"/>
            <a:endParaRPr lang="en-GB" b="1" dirty="0">
              <a:latin typeface="Calibri" pitchFamily="34" charset="0"/>
            </a:endParaRPr>
          </a:p>
        </p:txBody>
      </p:sp>
    </p:spTree>
    <p:extLst>
      <p:ext uri="{BB962C8B-B14F-4D97-AF65-F5344CB8AC3E}">
        <p14:creationId xmlns:p14="http://schemas.microsoft.com/office/powerpoint/2010/main" val="34843861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512" y="476672"/>
            <a:ext cx="8784976" cy="648072"/>
          </a:xfrm>
        </p:spPr>
        <p:txBody>
          <a:bodyPr>
            <a:normAutofit fontScale="90000"/>
          </a:bodyPr>
          <a:lstStyle/>
          <a:p>
            <a:pPr algn="ctr"/>
            <a:r>
              <a:rPr lang="en-US"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US"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rPr>
              <a:t>EMPLOYER-LED</a:t>
            </a:r>
            <a:r>
              <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GB"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itchFamily="34" charset="0"/>
              </a:rPr>
              <a:t>SPONSORED DEGREE SCHEMES</a:t>
            </a:r>
            <a:r>
              <a:rPr lang="en-GB"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rPr>
              <a:t/>
            </a:r>
            <a:br>
              <a:rPr lang="en-GB"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rPr>
            </a:br>
            <a:endParaRPr lang="en-GB" sz="3600" b="1" dirty="0">
              <a:latin typeface="Calibri" panose="020F0502020204030204" pitchFamily="34" charset="0"/>
            </a:endParaRPr>
          </a:p>
        </p:txBody>
      </p:sp>
      <p:sp>
        <p:nvSpPr>
          <p:cNvPr id="2" name="Content Placeholder 1"/>
          <p:cNvSpPr>
            <a:spLocks noGrp="1"/>
          </p:cNvSpPr>
          <p:nvPr>
            <p:ph idx="1"/>
          </p:nvPr>
        </p:nvSpPr>
        <p:spPr>
          <a:xfrm>
            <a:off x="179512" y="1124744"/>
            <a:ext cx="8964488" cy="5832648"/>
          </a:xfrm>
        </p:spPr>
        <p:txBody>
          <a:bodyPr>
            <a:normAutofit/>
          </a:bodyPr>
          <a:lstStyle/>
          <a:p>
            <a:pPr marL="109728" indent="0">
              <a:buNone/>
            </a:pPr>
            <a:r>
              <a:rPr lang="en-GB" sz="1600" dirty="0">
                <a:solidFill>
                  <a:srgbClr val="C00000"/>
                </a:solidFill>
                <a:latin typeface="Calibri" pitchFamily="34" charset="0"/>
                <a:cs typeface="Calibri" pitchFamily="34" charset="0"/>
              </a:rPr>
              <a:t>Various models; most pay a salary or bursary and/or </a:t>
            </a:r>
            <a:r>
              <a:rPr lang="en-GB" sz="1600" dirty="0" err="1">
                <a:solidFill>
                  <a:srgbClr val="C00000"/>
                </a:solidFill>
                <a:latin typeface="Calibri" pitchFamily="34" charset="0"/>
                <a:cs typeface="Calibri" pitchFamily="34" charset="0"/>
              </a:rPr>
              <a:t>uni</a:t>
            </a:r>
            <a:r>
              <a:rPr lang="en-GB" sz="1600" dirty="0">
                <a:solidFill>
                  <a:srgbClr val="C00000"/>
                </a:solidFill>
                <a:latin typeface="Calibri" pitchFamily="34" charset="0"/>
                <a:cs typeface="Calibri" pitchFamily="34" charset="0"/>
              </a:rPr>
              <a:t> fees too; NOT in UCAS;</a:t>
            </a:r>
          </a:p>
          <a:p>
            <a:pPr marL="109728" indent="0">
              <a:buNone/>
            </a:pPr>
            <a:r>
              <a:rPr lang="en-GB" sz="1600" i="1" dirty="0">
                <a:latin typeface="Calibri" pitchFamily="34" charset="0"/>
                <a:cs typeface="Calibri" pitchFamily="34" charset="0"/>
              </a:rPr>
              <a:t>Examples with </a:t>
            </a:r>
            <a:r>
              <a:rPr lang="en-GB" sz="1600" b="1" i="1" dirty="0">
                <a:solidFill>
                  <a:srgbClr val="FF0000"/>
                </a:solidFill>
                <a:latin typeface="Calibri" pitchFamily="34" charset="0"/>
                <a:cs typeface="Calibri" pitchFamily="34" charset="0"/>
              </a:rPr>
              <a:t>grades (using the ‘old’ UCAS points system) </a:t>
            </a:r>
            <a:r>
              <a:rPr lang="en-GB" sz="1600" i="1" dirty="0">
                <a:latin typeface="Calibri" pitchFamily="34" charset="0"/>
                <a:cs typeface="Calibri" pitchFamily="34" charset="0"/>
              </a:rPr>
              <a:t>+ </a:t>
            </a:r>
            <a:r>
              <a:rPr lang="en-GB" sz="1600" b="1" i="1" dirty="0" err="1">
                <a:solidFill>
                  <a:srgbClr val="C00000"/>
                </a:solidFill>
                <a:latin typeface="Calibri" pitchFamily="34" charset="0"/>
                <a:cs typeface="Calibri" pitchFamily="34" charset="0"/>
              </a:rPr>
              <a:t>approx</a:t>
            </a:r>
            <a:r>
              <a:rPr lang="en-GB" sz="1600" b="1" i="1" dirty="0">
                <a:solidFill>
                  <a:srgbClr val="C00000"/>
                </a:solidFill>
                <a:latin typeface="Calibri" pitchFamily="34" charset="0"/>
                <a:cs typeface="Calibri" pitchFamily="34" charset="0"/>
              </a:rPr>
              <a:t> annual pay</a:t>
            </a:r>
            <a:r>
              <a:rPr lang="en-GB" sz="1600" i="1" dirty="0">
                <a:latin typeface="Calibri" pitchFamily="34" charset="0"/>
                <a:cs typeface="Calibri" pitchFamily="34" charset="0"/>
              </a:rPr>
              <a:t>: </a:t>
            </a:r>
          </a:p>
          <a:p>
            <a:pPr marL="109728" indent="0">
              <a:buNone/>
            </a:pPr>
            <a:endParaRPr lang="en-GB" sz="800" i="1" dirty="0">
              <a:latin typeface="Calibri" pitchFamily="34" charset="0"/>
              <a:cs typeface="Calibri" pitchFamily="34" charset="0"/>
            </a:endParaRPr>
          </a:p>
          <a:p>
            <a:r>
              <a:rPr lang="en-GB" sz="1700" b="1" dirty="0">
                <a:latin typeface="Calibri" pitchFamily="34" charset="0"/>
                <a:cs typeface="Calibri" pitchFamily="34" charset="0"/>
              </a:rPr>
              <a:t>Airbus </a:t>
            </a:r>
            <a:r>
              <a:rPr lang="en-GB" sz="1700" dirty="0">
                <a:latin typeface="Calibri" pitchFamily="34" charset="0"/>
                <a:cs typeface="Calibri" pitchFamily="34" charset="0"/>
              </a:rPr>
              <a:t>@</a:t>
            </a:r>
            <a:r>
              <a:rPr lang="en-GB" sz="1700" b="1" dirty="0">
                <a:solidFill>
                  <a:schemeClr val="accent6">
                    <a:lumMod val="75000"/>
                  </a:schemeClr>
                </a:solidFill>
                <a:latin typeface="Calibri" pitchFamily="34" charset="0"/>
                <a:cs typeface="Calibri" pitchFamily="34" charset="0"/>
              </a:rPr>
              <a:t> </a:t>
            </a:r>
            <a:r>
              <a:rPr lang="en-GB" sz="1700" b="1" dirty="0">
                <a:solidFill>
                  <a:schemeClr val="accent6">
                    <a:lumMod val="50000"/>
                  </a:schemeClr>
                </a:solidFill>
                <a:latin typeface="Calibri" pitchFamily="34" charset="0"/>
                <a:cs typeface="Calibri" pitchFamily="34" charset="0"/>
              </a:rPr>
              <a:t>Bristol UWE </a:t>
            </a:r>
            <a:r>
              <a:rPr lang="en-GB" sz="1700" i="1" dirty="0">
                <a:latin typeface="Calibri" pitchFamily="34" charset="0"/>
                <a:cs typeface="Calibri" pitchFamily="34" charset="0"/>
              </a:rPr>
              <a:t>(Engineering); </a:t>
            </a:r>
            <a:r>
              <a:rPr lang="en-GB" sz="1700" b="1" i="1" dirty="0">
                <a:solidFill>
                  <a:srgbClr val="FF0000"/>
                </a:solidFill>
                <a:latin typeface="Calibri" pitchFamily="34" charset="0"/>
                <a:cs typeface="Calibri" pitchFamily="34" charset="0"/>
              </a:rPr>
              <a:t>300pts</a:t>
            </a:r>
            <a:r>
              <a:rPr lang="en-GB" sz="1700" i="1" dirty="0">
                <a:solidFill>
                  <a:srgbClr val="FF0000"/>
                </a:solidFill>
                <a:latin typeface="Calibri" pitchFamily="34" charset="0"/>
                <a:cs typeface="Calibri" pitchFamily="34" charset="0"/>
              </a:rPr>
              <a:t>/</a:t>
            </a:r>
            <a:r>
              <a:rPr lang="en-GB" sz="1700" b="1" i="1" dirty="0">
                <a:solidFill>
                  <a:srgbClr val="C00000"/>
                </a:solidFill>
                <a:latin typeface="Calibri" pitchFamily="34" charset="0"/>
                <a:cs typeface="Calibri" pitchFamily="34" charset="0"/>
              </a:rPr>
              <a:t>£13K </a:t>
            </a:r>
          </a:p>
          <a:p>
            <a:r>
              <a:rPr lang="en-GB" sz="1700" b="1" dirty="0">
                <a:latin typeface="Calibri" pitchFamily="34" charset="0"/>
                <a:cs typeface="Calibri" pitchFamily="34" charset="0"/>
              </a:rPr>
              <a:t>Barratt </a:t>
            </a:r>
            <a:r>
              <a:rPr lang="en-GB" sz="1700" dirty="0">
                <a:latin typeface="Calibri" pitchFamily="34" charset="0"/>
                <a:cs typeface="Calibri" pitchFamily="34" charset="0"/>
              </a:rPr>
              <a:t>@</a:t>
            </a:r>
            <a:r>
              <a:rPr lang="en-GB" sz="1700" b="1" dirty="0">
                <a:latin typeface="Calibri" pitchFamily="34" charset="0"/>
                <a:cs typeface="Calibri" pitchFamily="34" charset="0"/>
              </a:rPr>
              <a:t> </a:t>
            </a:r>
            <a:r>
              <a:rPr lang="en-GB" sz="1700" b="1" dirty="0">
                <a:solidFill>
                  <a:schemeClr val="accent6">
                    <a:lumMod val="50000"/>
                  </a:schemeClr>
                </a:solidFill>
                <a:latin typeface="Calibri" pitchFamily="34" charset="0"/>
                <a:cs typeface="Calibri" pitchFamily="34" charset="0"/>
              </a:rPr>
              <a:t>Sheffield Hallam </a:t>
            </a:r>
            <a:r>
              <a:rPr lang="en-GB" sz="1700" i="1" dirty="0">
                <a:latin typeface="Calibri" pitchFamily="34" charset="0"/>
                <a:cs typeface="Calibri" pitchFamily="34" charset="0"/>
              </a:rPr>
              <a:t>(Trainee </a:t>
            </a:r>
            <a:r>
              <a:rPr lang="en-GB" sz="1700" i="1" dirty="0" err="1">
                <a:latin typeface="Calibri" pitchFamily="34" charset="0"/>
                <a:cs typeface="Calibri" pitchFamily="34" charset="0"/>
              </a:rPr>
              <a:t>Asst</a:t>
            </a:r>
            <a:r>
              <a:rPr lang="en-GB" sz="1700" i="1" dirty="0">
                <a:latin typeface="Calibri" pitchFamily="34" charset="0"/>
                <a:cs typeface="Calibri" pitchFamily="34" charset="0"/>
              </a:rPr>
              <a:t> Site Manager; Foundation Degree in Construction) </a:t>
            </a:r>
            <a:endParaRPr lang="en-GB" sz="1700" b="1" dirty="0">
              <a:latin typeface="Calibri" pitchFamily="34" charset="0"/>
              <a:cs typeface="Calibri" pitchFamily="34" charset="0"/>
            </a:endParaRPr>
          </a:p>
          <a:p>
            <a:r>
              <a:rPr lang="en-GB" sz="1700" b="1" dirty="0">
                <a:latin typeface="Calibri" pitchFamily="34" charset="0"/>
                <a:cs typeface="Calibri" pitchFamily="34" charset="0"/>
              </a:rPr>
              <a:t>CGI </a:t>
            </a:r>
            <a:r>
              <a:rPr lang="en-GB" sz="1700" dirty="0">
                <a:latin typeface="Calibri" pitchFamily="34" charset="0"/>
                <a:cs typeface="Calibri" pitchFamily="34" charset="0"/>
              </a:rPr>
              <a:t>@</a:t>
            </a:r>
            <a:r>
              <a:rPr lang="en-GB" sz="1700" b="1" dirty="0">
                <a:latin typeface="Calibri" pitchFamily="34" charset="0"/>
                <a:cs typeface="Calibri" pitchFamily="34" charset="0"/>
              </a:rPr>
              <a:t> </a:t>
            </a:r>
            <a:r>
              <a:rPr lang="en-GB" sz="1700" b="1" dirty="0">
                <a:solidFill>
                  <a:schemeClr val="accent6">
                    <a:lumMod val="50000"/>
                  </a:schemeClr>
                </a:solidFill>
                <a:latin typeface="Calibri" pitchFamily="34" charset="0"/>
                <a:cs typeface="Calibri" pitchFamily="34" charset="0"/>
              </a:rPr>
              <a:t>Winchester</a:t>
            </a:r>
            <a:r>
              <a:rPr lang="en-GB" sz="1700" b="1" dirty="0">
                <a:solidFill>
                  <a:schemeClr val="accent1"/>
                </a:solidFill>
                <a:latin typeface="Calibri" pitchFamily="34" charset="0"/>
                <a:cs typeface="Calibri" pitchFamily="34" charset="0"/>
              </a:rPr>
              <a:t> </a:t>
            </a:r>
            <a:r>
              <a:rPr lang="en-GB" sz="1700" i="1" dirty="0">
                <a:latin typeface="Calibri" pitchFamily="34" charset="0"/>
                <a:cs typeface="Calibri" pitchFamily="34" charset="0"/>
              </a:rPr>
              <a:t>(Business Management; based at Reading/Leatherhead); </a:t>
            </a:r>
            <a:r>
              <a:rPr lang="en-GB" sz="1700" b="1" i="1" dirty="0">
                <a:solidFill>
                  <a:srgbClr val="FF0000"/>
                </a:solidFill>
                <a:latin typeface="Calibri" pitchFamily="34" charset="0"/>
                <a:cs typeface="Calibri" pitchFamily="34" charset="0"/>
              </a:rPr>
              <a:t>300pts</a:t>
            </a:r>
            <a:r>
              <a:rPr lang="en-GB" sz="1700" i="1" dirty="0">
                <a:solidFill>
                  <a:srgbClr val="FF0000"/>
                </a:solidFill>
                <a:latin typeface="Calibri" pitchFamily="34" charset="0"/>
                <a:cs typeface="Calibri" pitchFamily="34" charset="0"/>
              </a:rPr>
              <a:t>/</a:t>
            </a:r>
            <a:r>
              <a:rPr lang="en-GB" sz="1700" b="1" i="1" dirty="0">
                <a:solidFill>
                  <a:srgbClr val="C00000"/>
                </a:solidFill>
                <a:latin typeface="Calibri" pitchFamily="34" charset="0"/>
                <a:cs typeface="Calibri" pitchFamily="34" charset="0"/>
              </a:rPr>
              <a:t>£14K</a:t>
            </a:r>
          </a:p>
          <a:p>
            <a:r>
              <a:rPr lang="en-GB" sz="1700" b="1" dirty="0">
                <a:latin typeface="Calibri" pitchFamily="34" charset="0"/>
                <a:cs typeface="Calibri" pitchFamily="34" charset="0"/>
              </a:rPr>
              <a:t>EDF Energy </a:t>
            </a:r>
            <a:r>
              <a:rPr lang="en-GB" sz="1700" dirty="0">
                <a:latin typeface="Calibri" pitchFamily="34" charset="0"/>
                <a:cs typeface="Calibri" pitchFamily="34" charset="0"/>
              </a:rPr>
              <a:t>@ </a:t>
            </a:r>
            <a:r>
              <a:rPr lang="en-GB" sz="1700" b="1" dirty="0">
                <a:solidFill>
                  <a:schemeClr val="accent6">
                    <a:lumMod val="50000"/>
                  </a:schemeClr>
                </a:solidFill>
                <a:latin typeface="Calibri" pitchFamily="34" charset="0"/>
                <a:cs typeface="Calibri" pitchFamily="34" charset="0"/>
              </a:rPr>
              <a:t>Bridgwater College (Somerset) </a:t>
            </a:r>
            <a:r>
              <a:rPr lang="en-GB" sz="1700" i="1" dirty="0">
                <a:latin typeface="Calibri" pitchFamily="34" charset="0"/>
                <a:cs typeface="Calibri" pitchFamily="34" charset="0"/>
              </a:rPr>
              <a:t>(Nuclear Foundation Degree); </a:t>
            </a:r>
            <a:r>
              <a:rPr lang="en-GB" sz="1700" b="1" i="1" dirty="0">
                <a:solidFill>
                  <a:srgbClr val="C00000"/>
                </a:solidFill>
                <a:latin typeface="Calibri" pitchFamily="34" charset="0"/>
                <a:cs typeface="Calibri" pitchFamily="34" charset="0"/>
              </a:rPr>
              <a:t>£15K</a:t>
            </a:r>
            <a:endParaRPr lang="en-GB" sz="1700" b="1" dirty="0">
              <a:latin typeface="Calibri" pitchFamily="34" charset="0"/>
              <a:cs typeface="Calibri" pitchFamily="34" charset="0"/>
            </a:endParaRPr>
          </a:p>
          <a:p>
            <a:r>
              <a:rPr lang="en-GB" sz="1700" b="1" dirty="0">
                <a:latin typeface="Calibri" pitchFamily="34" charset="0"/>
                <a:cs typeface="Calibri" pitchFamily="34" charset="0"/>
              </a:rPr>
              <a:t>Environment Agency </a:t>
            </a:r>
            <a:r>
              <a:rPr lang="en-GB" sz="1700" dirty="0">
                <a:latin typeface="Calibri" pitchFamily="34" charset="0"/>
                <a:cs typeface="Calibri" pitchFamily="34" charset="0"/>
              </a:rPr>
              <a:t>@ </a:t>
            </a:r>
            <a:r>
              <a:rPr lang="en-GB" sz="1700" b="1" dirty="0">
                <a:solidFill>
                  <a:schemeClr val="accent6">
                    <a:lumMod val="50000"/>
                  </a:schemeClr>
                </a:solidFill>
                <a:latin typeface="Calibri" pitchFamily="34" charset="0"/>
                <a:cs typeface="Calibri" pitchFamily="34" charset="0"/>
              </a:rPr>
              <a:t>Bristol UWE </a:t>
            </a:r>
            <a:r>
              <a:rPr lang="en-GB" sz="1700" i="1" dirty="0">
                <a:latin typeface="Calibri" pitchFamily="34" charset="0"/>
                <a:cs typeface="Calibri" pitchFamily="34" charset="0"/>
              </a:rPr>
              <a:t>(</a:t>
            </a:r>
            <a:r>
              <a:rPr lang="en-GB" sz="1700" i="1" dirty="0" err="1">
                <a:latin typeface="Calibri" pitchFamily="34" charset="0"/>
                <a:cs typeface="Calibri" pitchFamily="34" charset="0"/>
              </a:rPr>
              <a:t>FDg</a:t>
            </a:r>
            <a:r>
              <a:rPr lang="en-GB" sz="1700" i="1" dirty="0">
                <a:latin typeface="Calibri" pitchFamily="34" charset="0"/>
                <a:cs typeface="Calibri" pitchFamily="34" charset="0"/>
              </a:rPr>
              <a:t> River &amp; Coastal </a:t>
            </a:r>
            <a:r>
              <a:rPr lang="en-GB" sz="1700" i="1" dirty="0" err="1">
                <a:latin typeface="Calibri" pitchFamily="34" charset="0"/>
                <a:cs typeface="Calibri" pitchFamily="34" charset="0"/>
              </a:rPr>
              <a:t>Eng</a:t>
            </a:r>
            <a:r>
              <a:rPr lang="en-GB" sz="1700" i="1" dirty="0">
                <a:latin typeface="Calibri" pitchFamily="34" charset="0"/>
                <a:cs typeface="Calibri" pitchFamily="34" charset="0"/>
              </a:rPr>
              <a:t>) </a:t>
            </a:r>
            <a:r>
              <a:rPr lang="en-GB" sz="1700" b="1" i="1" dirty="0">
                <a:solidFill>
                  <a:srgbClr val="FF0000"/>
                </a:solidFill>
                <a:latin typeface="Calibri" pitchFamily="34" charset="0"/>
                <a:cs typeface="Calibri" pitchFamily="34" charset="0"/>
              </a:rPr>
              <a:t>180pts/</a:t>
            </a:r>
            <a:r>
              <a:rPr lang="en-GB" sz="1700" b="1" i="1" dirty="0">
                <a:solidFill>
                  <a:srgbClr val="C00000"/>
                </a:solidFill>
                <a:latin typeface="Calibri" pitchFamily="34" charset="0"/>
                <a:cs typeface="Calibri" pitchFamily="34" charset="0"/>
              </a:rPr>
              <a:t>£15K max + fees paid</a:t>
            </a:r>
            <a:endParaRPr lang="en-GB" sz="1700" i="1" dirty="0">
              <a:latin typeface="Calibri" pitchFamily="34" charset="0"/>
              <a:cs typeface="Calibri" pitchFamily="34" charset="0"/>
            </a:endParaRPr>
          </a:p>
          <a:p>
            <a:r>
              <a:rPr lang="en-GB" sz="1700" b="1" dirty="0">
                <a:latin typeface="Calibri" pitchFamily="34" charset="0"/>
                <a:cs typeface="Calibri" pitchFamily="34" charset="0"/>
              </a:rPr>
              <a:t>Experian </a:t>
            </a:r>
            <a:r>
              <a:rPr lang="en-GB" sz="1700" dirty="0">
                <a:latin typeface="Calibri" pitchFamily="34" charset="0"/>
                <a:cs typeface="Calibri" pitchFamily="34" charset="0"/>
              </a:rPr>
              <a:t>@ </a:t>
            </a:r>
            <a:r>
              <a:rPr lang="en-GB" sz="1700" b="1" dirty="0">
                <a:solidFill>
                  <a:schemeClr val="accent6">
                    <a:lumMod val="50000"/>
                  </a:schemeClr>
                </a:solidFill>
                <a:latin typeface="Calibri" pitchFamily="34" charset="0"/>
                <a:cs typeface="Calibri" pitchFamily="34" charset="0"/>
              </a:rPr>
              <a:t>Nottingham Trent </a:t>
            </a:r>
            <a:r>
              <a:rPr lang="en-GB" sz="1700" i="1" dirty="0">
                <a:latin typeface="Calibri" pitchFamily="34" charset="0"/>
                <a:cs typeface="Calibri" pitchFamily="34" charset="0"/>
              </a:rPr>
              <a:t>(Management &amp; Leadership); </a:t>
            </a:r>
            <a:r>
              <a:rPr lang="en-GB" sz="1700" b="1" i="1" dirty="0">
                <a:solidFill>
                  <a:srgbClr val="FF0000"/>
                </a:solidFill>
                <a:latin typeface="Calibri" pitchFamily="34" charset="0"/>
                <a:cs typeface="Calibri" pitchFamily="34" charset="0"/>
              </a:rPr>
              <a:t>300pts</a:t>
            </a:r>
            <a:endParaRPr lang="en-GB" sz="1700" b="1" dirty="0">
              <a:latin typeface="Calibri" pitchFamily="34" charset="0"/>
              <a:cs typeface="Calibri" pitchFamily="34" charset="0"/>
            </a:endParaRPr>
          </a:p>
          <a:p>
            <a:r>
              <a:rPr lang="en-GB" sz="1700" b="1" dirty="0">
                <a:latin typeface="Calibri" pitchFamily="34" charset="0"/>
                <a:cs typeface="Calibri" pitchFamily="34" charset="0"/>
              </a:rPr>
              <a:t>EY Scholarship </a:t>
            </a:r>
            <a:r>
              <a:rPr lang="en-GB" sz="1700" dirty="0">
                <a:latin typeface="Calibri" pitchFamily="34" charset="0"/>
                <a:cs typeface="Calibri" pitchFamily="34" charset="0"/>
              </a:rPr>
              <a:t>@ </a:t>
            </a:r>
            <a:r>
              <a:rPr lang="en-GB" sz="1700" b="1" dirty="0">
                <a:solidFill>
                  <a:srgbClr val="002060"/>
                </a:solidFill>
                <a:latin typeface="Calibri" pitchFamily="34" charset="0"/>
                <a:cs typeface="Calibri" pitchFamily="34" charset="0"/>
              </a:rPr>
              <a:t>Bath,</a:t>
            </a:r>
            <a:r>
              <a:rPr lang="en-GB" sz="1700" dirty="0">
                <a:latin typeface="Calibri" pitchFamily="34" charset="0"/>
                <a:cs typeface="Calibri" pitchFamily="34" charset="0"/>
              </a:rPr>
              <a:t> </a:t>
            </a:r>
            <a:r>
              <a:rPr lang="en-GB" sz="1700" b="1" dirty="0">
                <a:solidFill>
                  <a:schemeClr val="accent6">
                    <a:lumMod val="50000"/>
                  </a:schemeClr>
                </a:solidFill>
                <a:latin typeface="Calibri" pitchFamily="34" charset="0"/>
                <a:cs typeface="Calibri" pitchFamily="34" charset="0"/>
              </a:rPr>
              <a:t>Lancaster, Warwick</a:t>
            </a:r>
            <a:r>
              <a:rPr lang="en-GB" sz="1700" dirty="0">
                <a:latin typeface="Calibri" pitchFamily="34" charset="0"/>
                <a:cs typeface="Calibri" pitchFamily="34" charset="0"/>
              </a:rPr>
              <a:t> </a:t>
            </a:r>
            <a:r>
              <a:rPr lang="en-GB" sz="1700" i="1" dirty="0">
                <a:latin typeface="Calibri" pitchFamily="34" charset="0"/>
                <a:cs typeface="Calibri" pitchFamily="34" charset="0"/>
              </a:rPr>
              <a:t>(4-year </a:t>
            </a:r>
            <a:r>
              <a:rPr lang="en-GB" sz="1700" i="1" dirty="0" err="1">
                <a:latin typeface="Calibri" pitchFamily="34" charset="0"/>
                <a:cs typeface="Calibri" pitchFamily="34" charset="0"/>
              </a:rPr>
              <a:t>Acc</a:t>
            </a:r>
            <a:r>
              <a:rPr lang="en-GB" sz="1700" i="1" dirty="0">
                <a:latin typeface="Calibri" pitchFamily="34" charset="0"/>
                <a:cs typeface="Calibri" pitchFamily="34" charset="0"/>
              </a:rPr>
              <a:t>/Fin); </a:t>
            </a:r>
            <a:r>
              <a:rPr lang="en-GB" sz="1700" b="1" i="1" dirty="0">
                <a:solidFill>
                  <a:srgbClr val="FF0000"/>
                </a:solidFill>
                <a:latin typeface="Calibri" pitchFamily="34" charset="0"/>
                <a:cs typeface="Calibri" pitchFamily="34" charset="0"/>
              </a:rPr>
              <a:t>A*AA-AAB/</a:t>
            </a:r>
            <a:r>
              <a:rPr lang="en-GB" sz="1700" b="1" i="1" dirty="0">
                <a:solidFill>
                  <a:srgbClr val="C00000"/>
                </a:solidFill>
                <a:latin typeface="Calibri" pitchFamily="34" charset="0"/>
                <a:cs typeface="Calibri" pitchFamily="34" charset="0"/>
              </a:rPr>
              <a:t>£5K + paid vac work  </a:t>
            </a:r>
            <a:endParaRPr lang="en-GB" sz="1700" i="1" dirty="0">
              <a:latin typeface="Calibri" pitchFamily="34" charset="0"/>
              <a:cs typeface="Calibri" pitchFamily="34" charset="0"/>
            </a:endParaRPr>
          </a:p>
          <a:p>
            <a:r>
              <a:rPr lang="en-GB" sz="1700" b="1" dirty="0">
                <a:latin typeface="Calibri" pitchFamily="34" charset="0"/>
                <a:cs typeface="Calibri" pitchFamily="34" charset="0"/>
              </a:rPr>
              <a:t>KPMG</a:t>
            </a:r>
            <a:r>
              <a:rPr lang="en-GB" sz="1700" dirty="0">
                <a:latin typeface="Calibri" pitchFamily="34" charset="0"/>
                <a:cs typeface="Calibri" pitchFamily="34" charset="0"/>
              </a:rPr>
              <a:t> @ </a:t>
            </a:r>
            <a:r>
              <a:rPr lang="en-GB" sz="1700" b="1" dirty="0">
                <a:solidFill>
                  <a:schemeClr val="accent6">
                    <a:lumMod val="50000"/>
                  </a:schemeClr>
                </a:solidFill>
                <a:latin typeface="Calibri" pitchFamily="34" charset="0"/>
                <a:cs typeface="Calibri" pitchFamily="34" charset="0"/>
              </a:rPr>
              <a:t>Birmingham/Durham</a:t>
            </a:r>
            <a:r>
              <a:rPr lang="en-GB" sz="1700" dirty="0">
                <a:latin typeface="Calibri" pitchFamily="34" charset="0"/>
                <a:cs typeface="Calibri" pitchFamily="34" charset="0"/>
              </a:rPr>
              <a:t> </a:t>
            </a:r>
            <a:r>
              <a:rPr lang="en-GB" sz="1700" i="1" dirty="0">
                <a:solidFill>
                  <a:srgbClr val="C00000"/>
                </a:solidFill>
                <a:latin typeface="Calibri" pitchFamily="34" charset="0"/>
                <a:cs typeface="Calibri" pitchFamily="34" charset="0"/>
              </a:rPr>
              <a:t>(5-yr Audit </a:t>
            </a:r>
            <a:r>
              <a:rPr lang="en-GB" sz="1700" i="1" dirty="0" err="1">
                <a:solidFill>
                  <a:srgbClr val="C00000"/>
                </a:solidFill>
                <a:latin typeface="Calibri" pitchFamily="34" charset="0"/>
                <a:cs typeface="Calibri" pitchFamily="34" charset="0"/>
              </a:rPr>
              <a:t>prog</a:t>
            </a:r>
            <a:r>
              <a:rPr lang="en-GB" sz="1700" i="1" dirty="0">
                <a:solidFill>
                  <a:srgbClr val="C00000"/>
                </a:solidFill>
                <a:latin typeface="Calibri" pitchFamily="34" charset="0"/>
                <a:cs typeface="Calibri" pitchFamily="34" charset="0"/>
              </a:rPr>
              <a:t>);</a:t>
            </a:r>
            <a:r>
              <a:rPr lang="en-GB" sz="1700" i="1" dirty="0">
                <a:latin typeface="Calibri" pitchFamily="34" charset="0"/>
                <a:cs typeface="Calibri" pitchFamily="34" charset="0"/>
              </a:rPr>
              <a:t> </a:t>
            </a:r>
            <a:r>
              <a:rPr lang="en-GB" sz="1700" i="1" dirty="0">
                <a:solidFill>
                  <a:srgbClr val="C00000"/>
                </a:solidFill>
                <a:latin typeface="Calibri" pitchFamily="34" charset="0"/>
                <a:cs typeface="Calibri" pitchFamily="34" charset="0"/>
              </a:rPr>
              <a:t>22 locations;</a:t>
            </a:r>
            <a:r>
              <a:rPr lang="en-GB" sz="1700" i="1" dirty="0">
                <a:latin typeface="Calibri" pitchFamily="34" charset="0"/>
                <a:cs typeface="Calibri" pitchFamily="34" charset="0"/>
              </a:rPr>
              <a:t> </a:t>
            </a:r>
            <a:r>
              <a:rPr lang="en-GB" sz="1700" b="1" i="1" dirty="0">
                <a:solidFill>
                  <a:srgbClr val="FF0000"/>
                </a:solidFill>
                <a:latin typeface="Calibri" pitchFamily="34" charset="0"/>
                <a:cs typeface="Calibri" pitchFamily="34" charset="0"/>
              </a:rPr>
              <a:t>ABB/</a:t>
            </a:r>
            <a:r>
              <a:rPr lang="en-GB" sz="1700" b="1" i="1" dirty="0">
                <a:solidFill>
                  <a:srgbClr val="C00000"/>
                </a:solidFill>
                <a:latin typeface="Calibri" pitchFamily="34" charset="0"/>
                <a:cs typeface="Calibri" pitchFamily="34" charset="0"/>
              </a:rPr>
              <a:t>£16-£21K + all fees </a:t>
            </a:r>
          </a:p>
          <a:p>
            <a:r>
              <a:rPr lang="en-GB" sz="1700" b="1" dirty="0">
                <a:latin typeface="Calibri" pitchFamily="34" charset="0"/>
                <a:cs typeface="Calibri" pitchFamily="34" charset="0"/>
              </a:rPr>
              <a:t>Mayer Brown </a:t>
            </a:r>
            <a:r>
              <a:rPr lang="en-GB" sz="1700" dirty="0">
                <a:latin typeface="Calibri" pitchFamily="34" charset="0"/>
                <a:cs typeface="Calibri" pitchFamily="34" charset="0"/>
              </a:rPr>
              <a:t>@ </a:t>
            </a:r>
            <a:r>
              <a:rPr lang="en-GB" sz="1700" b="1" dirty="0" err="1">
                <a:solidFill>
                  <a:schemeClr val="accent6">
                    <a:lumMod val="50000"/>
                  </a:schemeClr>
                </a:solidFill>
                <a:latin typeface="Calibri" pitchFamily="34" charset="0"/>
                <a:cs typeface="Calibri" pitchFamily="34" charset="0"/>
              </a:rPr>
              <a:t>Uni</a:t>
            </a:r>
            <a:r>
              <a:rPr lang="en-GB" sz="1700" b="1" dirty="0">
                <a:solidFill>
                  <a:schemeClr val="accent6">
                    <a:lumMod val="50000"/>
                  </a:schemeClr>
                </a:solidFill>
                <a:latin typeface="Calibri" pitchFamily="34" charset="0"/>
                <a:cs typeface="Calibri" pitchFamily="34" charset="0"/>
              </a:rPr>
              <a:t> of Law </a:t>
            </a:r>
            <a:r>
              <a:rPr lang="en-GB" sz="1600" i="1" dirty="0">
                <a:solidFill>
                  <a:srgbClr val="C00000"/>
                </a:solidFill>
                <a:latin typeface="Calibri" pitchFamily="34" charset="0"/>
                <a:cs typeface="Calibri" pitchFamily="34" charset="0"/>
              </a:rPr>
              <a:t>(6-yr Articled </a:t>
            </a:r>
            <a:r>
              <a:rPr lang="en-GB" sz="1600" i="1" dirty="0" err="1">
                <a:solidFill>
                  <a:srgbClr val="C00000"/>
                </a:solidFill>
                <a:latin typeface="Calibri" pitchFamily="34" charset="0"/>
                <a:cs typeface="Calibri" pitchFamily="34" charset="0"/>
              </a:rPr>
              <a:t>App’ship</a:t>
            </a:r>
            <a:r>
              <a:rPr lang="en-GB" sz="1600" i="1" dirty="0">
                <a:solidFill>
                  <a:srgbClr val="C00000"/>
                </a:solidFill>
                <a:latin typeface="Calibri" pitchFamily="34" charset="0"/>
                <a:cs typeface="Calibri" pitchFamily="34" charset="0"/>
              </a:rPr>
              <a:t>; LLB+LPC+PSC); London; </a:t>
            </a:r>
            <a:r>
              <a:rPr lang="en-GB" sz="1700" b="1" i="1" dirty="0">
                <a:solidFill>
                  <a:srgbClr val="FF0000"/>
                </a:solidFill>
                <a:latin typeface="Calibri" pitchFamily="34" charset="0"/>
                <a:cs typeface="Calibri" pitchFamily="34" charset="0"/>
              </a:rPr>
              <a:t>AAB/</a:t>
            </a:r>
            <a:r>
              <a:rPr lang="en-GB" sz="1700" b="1" i="1" dirty="0">
                <a:solidFill>
                  <a:srgbClr val="C00000"/>
                </a:solidFill>
                <a:latin typeface="Calibri" pitchFamily="34" charset="0"/>
                <a:cs typeface="Calibri" pitchFamily="34" charset="0"/>
              </a:rPr>
              <a:t>£18K </a:t>
            </a:r>
            <a:r>
              <a:rPr lang="en-GB" sz="1400" b="1" i="1" dirty="0">
                <a:solidFill>
                  <a:srgbClr val="C00000"/>
                </a:solidFill>
                <a:latin typeface="Calibri" pitchFamily="34" charset="0"/>
                <a:cs typeface="Calibri" pitchFamily="34" charset="0"/>
              </a:rPr>
              <a:t>(SLC Fee Loan)</a:t>
            </a:r>
            <a:endParaRPr lang="en-GB" sz="1700" i="1" dirty="0">
              <a:solidFill>
                <a:srgbClr val="C00000"/>
              </a:solidFill>
              <a:latin typeface="Calibri" pitchFamily="34" charset="0"/>
              <a:cs typeface="Calibri" pitchFamily="34" charset="0"/>
            </a:endParaRPr>
          </a:p>
          <a:p>
            <a:r>
              <a:rPr lang="en-GB" sz="1700" b="1" dirty="0">
                <a:latin typeface="Calibri" pitchFamily="34" charset="0"/>
                <a:cs typeface="Calibri" pitchFamily="34" charset="0"/>
              </a:rPr>
              <a:t>Merchant Navy</a:t>
            </a:r>
            <a:r>
              <a:rPr lang="en-GB" sz="1700" dirty="0">
                <a:latin typeface="Calibri" pitchFamily="34" charset="0"/>
                <a:cs typeface="Calibri" pitchFamily="34" charset="0"/>
              </a:rPr>
              <a:t> </a:t>
            </a:r>
            <a:r>
              <a:rPr lang="en-GB" sz="1700" b="1" dirty="0">
                <a:latin typeface="Calibri" pitchFamily="34" charset="0"/>
                <a:cs typeface="Calibri" pitchFamily="34" charset="0"/>
              </a:rPr>
              <a:t>Cadets </a:t>
            </a:r>
            <a:r>
              <a:rPr lang="en-GB" sz="1700" dirty="0">
                <a:latin typeface="Calibri" pitchFamily="34" charset="0"/>
                <a:cs typeface="Calibri" pitchFamily="34" charset="0"/>
              </a:rPr>
              <a:t>@ </a:t>
            </a:r>
            <a:r>
              <a:rPr lang="en-GB" sz="1700" b="1" dirty="0">
                <a:solidFill>
                  <a:schemeClr val="accent6">
                    <a:lumMod val="50000"/>
                  </a:schemeClr>
                </a:solidFill>
                <a:latin typeface="Calibri" pitchFamily="34" charset="0"/>
                <a:cs typeface="Calibri" pitchFamily="34" charset="0"/>
              </a:rPr>
              <a:t>Southampton/Fleetwood/</a:t>
            </a:r>
            <a:r>
              <a:rPr lang="en-GB" sz="1700" b="1" dirty="0" err="1">
                <a:solidFill>
                  <a:schemeClr val="accent6">
                    <a:lumMod val="50000"/>
                  </a:schemeClr>
                </a:solidFill>
                <a:latin typeface="Calibri" pitchFamily="34" charset="0"/>
                <a:cs typeface="Calibri" pitchFamily="34" charset="0"/>
              </a:rPr>
              <a:t>S.Tyneside</a:t>
            </a:r>
            <a:r>
              <a:rPr lang="en-GB" sz="1700" dirty="0">
                <a:solidFill>
                  <a:schemeClr val="accent6">
                    <a:lumMod val="50000"/>
                  </a:schemeClr>
                </a:solidFill>
                <a:latin typeface="Calibri" pitchFamily="34" charset="0"/>
                <a:cs typeface="Calibri" pitchFamily="34" charset="0"/>
              </a:rPr>
              <a:t>;</a:t>
            </a:r>
            <a:r>
              <a:rPr lang="en-GB" sz="1700" b="1" dirty="0">
                <a:solidFill>
                  <a:schemeClr val="accent6">
                    <a:lumMod val="50000"/>
                  </a:schemeClr>
                </a:solidFill>
                <a:latin typeface="Calibri" pitchFamily="34" charset="0"/>
                <a:cs typeface="Calibri" pitchFamily="34" charset="0"/>
              </a:rPr>
              <a:t> </a:t>
            </a:r>
            <a:r>
              <a:rPr lang="en-GB" sz="1700" b="1" i="1" dirty="0">
                <a:solidFill>
                  <a:srgbClr val="C00000"/>
                </a:solidFill>
                <a:latin typeface="Calibri" pitchFamily="34" charset="0"/>
                <a:cs typeface="Calibri" pitchFamily="34" charset="0"/>
              </a:rPr>
              <a:t>£120pw sea/£175pw college</a:t>
            </a:r>
            <a:endParaRPr lang="en-GB" sz="1700" i="1" dirty="0">
              <a:latin typeface="Calibri" pitchFamily="34" charset="0"/>
              <a:cs typeface="Calibri" pitchFamily="34" charset="0"/>
            </a:endParaRPr>
          </a:p>
          <a:p>
            <a:r>
              <a:rPr lang="en-GB" sz="1700" b="1" dirty="0" err="1">
                <a:latin typeface="Calibri" pitchFamily="34" charset="0"/>
                <a:cs typeface="Calibri" pitchFamily="34" charset="0"/>
              </a:rPr>
              <a:t>Morrisons</a:t>
            </a:r>
            <a:r>
              <a:rPr lang="en-GB" sz="1700" dirty="0">
                <a:latin typeface="Calibri" pitchFamily="34" charset="0"/>
                <a:cs typeface="Calibri" pitchFamily="34" charset="0"/>
              </a:rPr>
              <a:t> @ </a:t>
            </a:r>
            <a:r>
              <a:rPr lang="en-GB" sz="1700" b="1" dirty="0">
                <a:solidFill>
                  <a:schemeClr val="accent6">
                    <a:lumMod val="50000"/>
                  </a:schemeClr>
                </a:solidFill>
                <a:latin typeface="Calibri" pitchFamily="34" charset="0"/>
                <a:cs typeface="Calibri" pitchFamily="34" charset="0"/>
              </a:rPr>
              <a:t>Bradford</a:t>
            </a:r>
            <a:r>
              <a:rPr lang="en-GB" sz="1700" b="1" dirty="0">
                <a:solidFill>
                  <a:schemeClr val="accent1"/>
                </a:solidFill>
                <a:latin typeface="Calibri" pitchFamily="34" charset="0"/>
                <a:cs typeface="Calibri" pitchFamily="34" charset="0"/>
              </a:rPr>
              <a:t> </a:t>
            </a:r>
            <a:r>
              <a:rPr lang="en-GB" sz="1700" i="1" dirty="0">
                <a:latin typeface="Calibri" pitchFamily="34" charset="0"/>
                <a:cs typeface="Calibri" pitchFamily="34" charset="0"/>
              </a:rPr>
              <a:t>(Management &amp; Business);</a:t>
            </a:r>
            <a:r>
              <a:rPr lang="en-GB" sz="1700" b="1" i="1" dirty="0">
                <a:solidFill>
                  <a:schemeClr val="accent1"/>
                </a:solidFill>
                <a:latin typeface="Calibri" pitchFamily="34" charset="0"/>
                <a:cs typeface="Calibri" pitchFamily="34" charset="0"/>
              </a:rPr>
              <a:t> </a:t>
            </a:r>
            <a:r>
              <a:rPr lang="en-GB" sz="1700" b="1" i="1" dirty="0">
                <a:solidFill>
                  <a:srgbClr val="FF0000"/>
                </a:solidFill>
                <a:latin typeface="Calibri" pitchFamily="34" charset="0"/>
                <a:cs typeface="Calibri" pitchFamily="34" charset="0"/>
              </a:rPr>
              <a:t>260pts/</a:t>
            </a:r>
            <a:r>
              <a:rPr lang="en-GB" sz="1700" b="1" i="1" dirty="0">
                <a:solidFill>
                  <a:srgbClr val="C00000"/>
                </a:solidFill>
                <a:latin typeface="Calibri" pitchFamily="34" charset="0"/>
                <a:cs typeface="Calibri" pitchFamily="34" charset="0"/>
              </a:rPr>
              <a:t>£15K</a:t>
            </a:r>
          </a:p>
          <a:p>
            <a:r>
              <a:rPr lang="en-GB" sz="1700" b="1" dirty="0">
                <a:latin typeface="Calibri" pitchFamily="34" charset="0"/>
                <a:cs typeface="Calibri" pitchFamily="34" charset="0"/>
              </a:rPr>
              <a:t>National Grid</a:t>
            </a:r>
            <a:r>
              <a:rPr lang="en-GB" sz="1700" dirty="0">
                <a:latin typeface="Calibri" pitchFamily="34" charset="0"/>
                <a:cs typeface="Calibri" pitchFamily="34" charset="0"/>
              </a:rPr>
              <a:t> @ </a:t>
            </a:r>
            <a:r>
              <a:rPr lang="en-GB" sz="1700" b="1" dirty="0">
                <a:solidFill>
                  <a:schemeClr val="accent6">
                    <a:lumMod val="50000"/>
                  </a:schemeClr>
                </a:solidFill>
                <a:latin typeface="Calibri" pitchFamily="34" charset="0"/>
                <a:cs typeface="Calibri" pitchFamily="34" charset="0"/>
              </a:rPr>
              <a:t>Aston</a:t>
            </a:r>
            <a:r>
              <a:rPr lang="en-GB" sz="1700" dirty="0">
                <a:latin typeface="Calibri" pitchFamily="34" charset="0"/>
                <a:cs typeface="Calibri" pitchFamily="34" charset="0"/>
              </a:rPr>
              <a:t> </a:t>
            </a:r>
            <a:r>
              <a:rPr lang="en-GB" sz="1200" i="1" dirty="0">
                <a:latin typeface="Calibri" pitchFamily="34" charset="0"/>
                <a:cs typeface="Calibri" pitchFamily="34" charset="0"/>
              </a:rPr>
              <a:t>(p/t) </a:t>
            </a:r>
            <a:r>
              <a:rPr lang="en-GB" sz="1700" i="1" dirty="0">
                <a:latin typeface="Calibri" pitchFamily="34" charset="0"/>
                <a:cs typeface="Calibri" pitchFamily="34" charset="0"/>
              </a:rPr>
              <a:t>(Substations Elec Engineer: </a:t>
            </a:r>
            <a:r>
              <a:rPr lang="en-GB" sz="1200" i="1" dirty="0">
                <a:latin typeface="Calibri" pitchFamily="34" charset="0"/>
                <a:cs typeface="Calibri" pitchFamily="34" charset="0"/>
              </a:rPr>
              <a:t>Barking/</a:t>
            </a:r>
            <a:r>
              <a:rPr lang="en-GB" sz="1200" i="1" dirty="0" err="1">
                <a:latin typeface="Calibri" pitchFamily="34" charset="0"/>
                <a:cs typeface="Calibri" pitchFamily="34" charset="0"/>
              </a:rPr>
              <a:t>Bolney</a:t>
            </a:r>
            <a:r>
              <a:rPr lang="en-GB" sz="1200" i="1" dirty="0">
                <a:latin typeface="Calibri" pitchFamily="34" charset="0"/>
                <a:cs typeface="Calibri" pitchFamily="34" charset="0"/>
              </a:rPr>
              <a:t>/Elstree/Scunthorpe/Melksham/</a:t>
            </a:r>
            <a:r>
              <a:rPr lang="en-GB" sz="1200" i="1" dirty="0" err="1">
                <a:latin typeface="Calibri" pitchFamily="34" charset="0"/>
                <a:cs typeface="Calibri" pitchFamily="34" charset="0"/>
              </a:rPr>
              <a:t>Sellindge</a:t>
            </a:r>
            <a:r>
              <a:rPr lang="en-GB" sz="1200" i="1" dirty="0">
                <a:latin typeface="Calibri" pitchFamily="34" charset="0"/>
                <a:cs typeface="Calibri" pitchFamily="34" charset="0"/>
              </a:rPr>
              <a:t>); </a:t>
            </a:r>
            <a:r>
              <a:rPr lang="en-GB" sz="1700" b="1" i="1" dirty="0">
                <a:solidFill>
                  <a:srgbClr val="FF0000"/>
                </a:solidFill>
                <a:latin typeface="Calibri" pitchFamily="34" charset="0"/>
                <a:cs typeface="Calibri" pitchFamily="34" charset="0"/>
              </a:rPr>
              <a:t>160pts/</a:t>
            </a:r>
            <a:r>
              <a:rPr lang="en-GB" sz="1700" b="1" i="1" dirty="0">
                <a:solidFill>
                  <a:srgbClr val="C00000"/>
                </a:solidFill>
                <a:latin typeface="Calibri" pitchFamily="34" charset="0"/>
                <a:cs typeface="Calibri" pitchFamily="34" charset="0"/>
              </a:rPr>
              <a:t>£23.5K + car</a:t>
            </a:r>
          </a:p>
          <a:p>
            <a:r>
              <a:rPr lang="en-GB" sz="1700" b="1" dirty="0">
                <a:latin typeface="Calibri" pitchFamily="34" charset="0"/>
                <a:cs typeface="Calibri" pitchFamily="34" charset="0"/>
              </a:rPr>
              <a:t>Nestlé </a:t>
            </a:r>
            <a:r>
              <a:rPr lang="en-GB" sz="1700" dirty="0">
                <a:latin typeface="Calibri" pitchFamily="34" charset="0"/>
                <a:cs typeface="Calibri" pitchFamily="34" charset="0"/>
              </a:rPr>
              <a:t>@</a:t>
            </a:r>
            <a:r>
              <a:rPr lang="en-GB" sz="1700" b="1" dirty="0">
                <a:latin typeface="Calibri" pitchFamily="34" charset="0"/>
                <a:cs typeface="Calibri" pitchFamily="34" charset="0"/>
              </a:rPr>
              <a:t> </a:t>
            </a:r>
            <a:r>
              <a:rPr lang="en-GB" sz="1700" b="1" dirty="0">
                <a:solidFill>
                  <a:schemeClr val="accent6">
                    <a:lumMod val="50000"/>
                  </a:schemeClr>
                </a:solidFill>
                <a:latin typeface="Calibri" pitchFamily="34" charset="0"/>
                <a:cs typeface="Calibri" pitchFamily="34" charset="0"/>
              </a:rPr>
              <a:t>Sheffield Hallam </a:t>
            </a:r>
            <a:r>
              <a:rPr lang="en-GB" sz="1700" i="1" dirty="0">
                <a:latin typeface="Calibri" pitchFamily="34" charset="0"/>
                <a:cs typeface="Calibri" pitchFamily="34" charset="0"/>
              </a:rPr>
              <a:t>(Gatwick/York; HR/Sales/Marketing/Buying</a:t>
            </a:r>
            <a:r>
              <a:rPr lang="en-GB" sz="1700" dirty="0">
                <a:latin typeface="Calibri" pitchFamily="34" charset="0"/>
                <a:cs typeface="Calibri" pitchFamily="34" charset="0"/>
              </a:rPr>
              <a:t>); </a:t>
            </a:r>
            <a:r>
              <a:rPr lang="en-GB" sz="1700" b="1" i="1" dirty="0">
                <a:solidFill>
                  <a:srgbClr val="C00000"/>
                </a:solidFill>
                <a:latin typeface="Calibri" pitchFamily="34" charset="0"/>
                <a:cs typeface="Calibri" pitchFamily="34" charset="0"/>
              </a:rPr>
              <a:t>£17K + all fees</a:t>
            </a:r>
          </a:p>
          <a:p>
            <a:r>
              <a:rPr lang="en-GB" sz="1700" b="1" dirty="0">
                <a:latin typeface="Calibri" pitchFamily="34" charset="0"/>
                <a:cs typeface="Calibri" pitchFamily="34" charset="0"/>
              </a:rPr>
              <a:t>PwC</a:t>
            </a:r>
            <a:r>
              <a:rPr lang="en-GB" sz="1700" dirty="0">
                <a:latin typeface="Calibri" pitchFamily="34" charset="0"/>
                <a:cs typeface="Calibri" pitchFamily="34" charset="0"/>
              </a:rPr>
              <a:t> @ </a:t>
            </a:r>
            <a:r>
              <a:rPr lang="en-GB" sz="1700" b="1" dirty="0">
                <a:solidFill>
                  <a:schemeClr val="accent6">
                    <a:lumMod val="50000"/>
                  </a:schemeClr>
                </a:solidFill>
                <a:latin typeface="Calibri" pitchFamily="34" charset="0"/>
                <a:cs typeface="Calibri" pitchFamily="34" charset="0"/>
              </a:rPr>
              <a:t>Reading/Newcastle/Nottingham</a:t>
            </a:r>
            <a:r>
              <a:rPr lang="en-GB" sz="1700" dirty="0">
                <a:latin typeface="Calibri" pitchFamily="34" charset="0"/>
                <a:cs typeface="Calibri" pitchFamily="34" charset="0"/>
              </a:rPr>
              <a:t> </a:t>
            </a:r>
            <a:r>
              <a:rPr lang="en-GB" sz="1700" i="1" dirty="0">
                <a:latin typeface="Calibri" pitchFamily="34" charset="0"/>
                <a:cs typeface="Calibri" pitchFamily="34" charset="0"/>
              </a:rPr>
              <a:t>(4-yr </a:t>
            </a:r>
            <a:r>
              <a:rPr lang="en-GB" sz="1700" i="1" dirty="0" err="1">
                <a:latin typeface="Calibri" pitchFamily="34" charset="0"/>
                <a:cs typeface="Calibri" pitchFamily="34" charset="0"/>
              </a:rPr>
              <a:t>FlyingStart</a:t>
            </a:r>
            <a:r>
              <a:rPr lang="en-GB" sz="1700" i="1" dirty="0">
                <a:latin typeface="Calibri" pitchFamily="34" charset="0"/>
                <a:cs typeface="Calibri" pitchFamily="34" charset="0"/>
              </a:rPr>
              <a:t> programme); </a:t>
            </a:r>
            <a:r>
              <a:rPr lang="en-GB" sz="1700" b="1" i="1" dirty="0">
                <a:solidFill>
                  <a:srgbClr val="FF0000"/>
                </a:solidFill>
                <a:latin typeface="Calibri" pitchFamily="34" charset="0"/>
                <a:cs typeface="Calibri" pitchFamily="34" charset="0"/>
              </a:rPr>
              <a:t>AAB/</a:t>
            </a:r>
            <a:r>
              <a:rPr lang="en-GB" sz="1700" b="1" dirty="0">
                <a:solidFill>
                  <a:srgbClr val="C00000"/>
                </a:solidFill>
                <a:latin typeface="Calibri" pitchFamily="34" charset="0"/>
                <a:cs typeface="Calibri" pitchFamily="34" charset="0"/>
              </a:rPr>
              <a:t>£20K offsets fees</a:t>
            </a:r>
          </a:p>
          <a:p>
            <a:r>
              <a:rPr lang="en-GB" sz="1700" b="1" dirty="0">
                <a:latin typeface="Calibri" pitchFamily="34" charset="0"/>
                <a:cs typeface="Calibri" pitchFamily="34" charset="0"/>
              </a:rPr>
              <a:t>Tesco </a:t>
            </a:r>
            <a:r>
              <a:rPr lang="en-GB" sz="1700" dirty="0">
                <a:latin typeface="Calibri" pitchFamily="34" charset="0"/>
                <a:cs typeface="Calibri" pitchFamily="34" charset="0"/>
              </a:rPr>
              <a:t>@ </a:t>
            </a:r>
            <a:r>
              <a:rPr lang="en-GB" sz="1700" b="1" dirty="0">
                <a:solidFill>
                  <a:schemeClr val="accent6">
                    <a:lumMod val="50000"/>
                  </a:schemeClr>
                </a:solidFill>
                <a:latin typeface="Calibri" pitchFamily="34" charset="0"/>
                <a:cs typeface="Calibri" pitchFamily="34" charset="0"/>
              </a:rPr>
              <a:t>Fashion Retail Academy </a:t>
            </a:r>
            <a:r>
              <a:rPr lang="en-GB" sz="1700" i="1" dirty="0">
                <a:latin typeface="Calibri" pitchFamily="34" charset="0"/>
                <a:cs typeface="Calibri" pitchFamily="34" charset="0"/>
              </a:rPr>
              <a:t>(F&amp;F Fashion Apprenticeships); </a:t>
            </a:r>
            <a:r>
              <a:rPr lang="en-GB" sz="1700" b="1" i="1" dirty="0">
                <a:solidFill>
                  <a:srgbClr val="FF0000"/>
                </a:solidFill>
                <a:latin typeface="Calibri" pitchFamily="34" charset="0"/>
                <a:cs typeface="Calibri" pitchFamily="34" charset="0"/>
              </a:rPr>
              <a:t>240pts/</a:t>
            </a:r>
            <a:r>
              <a:rPr lang="en-GB" sz="1700" b="1" i="1" dirty="0">
                <a:solidFill>
                  <a:srgbClr val="C00000"/>
                </a:solidFill>
                <a:latin typeface="Calibri" pitchFamily="34" charset="0"/>
                <a:cs typeface="Calibri" pitchFamily="34" charset="0"/>
              </a:rPr>
              <a:t>£18K</a:t>
            </a:r>
            <a:endParaRPr lang="en-GB" sz="1700" i="1" dirty="0">
              <a:latin typeface="Calibri" pitchFamily="34" charset="0"/>
              <a:cs typeface="Calibri" pitchFamily="34" charset="0"/>
            </a:endParaRPr>
          </a:p>
          <a:p>
            <a:endParaRPr lang="en-GB" sz="1800" b="1" dirty="0">
              <a:solidFill>
                <a:srgbClr val="C00000"/>
              </a:solidFill>
              <a:latin typeface="Calibri" pitchFamily="34" charset="0"/>
              <a:cs typeface="Calibri" pitchFamily="34" charset="0"/>
            </a:endParaRPr>
          </a:p>
          <a:p>
            <a:pPr marL="109728" indent="0">
              <a:buNone/>
            </a:pPr>
            <a:endParaRPr lang="en-GB" sz="1800" b="1" i="1" dirty="0">
              <a:solidFill>
                <a:srgbClr val="C00000"/>
              </a:solidFill>
              <a:latin typeface="Calibri" pitchFamily="34" charset="0"/>
              <a:cs typeface="Calibri" pitchFamily="34" charset="0"/>
            </a:endParaRPr>
          </a:p>
          <a:p>
            <a:pPr marL="109728" indent="0">
              <a:buNone/>
            </a:pPr>
            <a:endParaRPr lang="en-GB" sz="1800" b="1" dirty="0">
              <a:latin typeface="Calibri" pitchFamily="34" charset="0"/>
              <a:cs typeface="Calibri" pitchFamily="34" charset="0"/>
            </a:endParaRPr>
          </a:p>
        </p:txBody>
      </p:sp>
    </p:spTree>
    <p:extLst>
      <p:ext uri="{BB962C8B-B14F-4D97-AF65-F5344CB8AC3E}">
        <p14:creationId xmlns:p14="http://schemas.microsoft.com/office/powerpoint/2010/main" val="24741078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548680"/>
            <a:ext cx="8784976" cy="864096"/>
          </a:xfrm>
        </p:spPr>
        <p:txBody>
          <a:bodyPr>
            <a:normAutofit fontScale="90000"/>
          </a:bodyPr>
          <a:lstStyle/>
          <a:p>
            <a:pPr algn="ctr"/>
            <a: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
            </a:r>
            <a:b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br>
            <a:r>
              <a:rPr lang="en-GB"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DEGREE APPRENTICESHIPS  </a:t>
            </a: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GB" b="1" dirty="0">
                <a:cs typeface="Calibri" pitchFamily="34" charset="0"/>
              </a:rPr>
              <a:t>  </a:t>
            </a:r>
          </a:p>
        </p:txBody>
      </p:sp>
      <p:sp>
        <p:nvSpPr>
          <p:cNvPr id="2" name="Content Placeholder 1"/>
          <p:cNvSpPr>
            <a:spLocks noGrp="1"/>
          </p:cNvSpPr>
          <p:nvPr>
            <p:ph idx="1"/>
          </p:nvPr>
        </p:nvSpPr>
        <p:spPr>
          <a:xfrm>
            <a:off x="107504" y="1556792"/>
            <a:ext cx="8928992" cy="5301208"/>
          </a:xfrm>
        </p:spPr>
        <p:txBody>
          <a:bodyPr numCol="2">
            <a:normAutofit fontScale="32500" lnSpcReduction="20000"/>
          </a:bodyPr>
          <a:lstStyle/>
          <a:p>
            <a:r>
              <a:rPr lang="en-GB" sz="6000" b="1" dirty="0">
                <a:solidFill>
                  <a:schemeClr val="tx2"/>
                </a:solidFill>
                <a:latin typeface="Calibri" pitchFamily="34" charset="0"/>
              </a:rPr>
              <a:t>Introduced in 2015; all with p/t degree study </a:t>
            </a:r>
          </a:p>
          <a:p>
            <a:endParaRPr lang="en-GB" sz="4400" b="1" dirty="0">
              <a:solidFill>
                <a:schemeClr val="tx2"/>
              </a:solidFill>
              <a:latin typeface="Calibri" pitchFamily="34" charset="0"/>
            </a:endParaRPr>
          </a:p>
          <a:p>
            <a:r>
              <a:rPr lang="en-GB" sz="6000" b="1" dirty="0">
                <a:solidFill>
                  <a:schemeClr val="tx2"/>
                </a:solidFill>
                <a:latin typeface="Calibri" pitchFamily="34" charset="0"/>
              </a:rPr>
              <a:t>Starting salaries from </a:t>
            </a:r>
            <a:r>
              <a:rPr lang="en-GB" sz="6000" b="1" dirty="0">
                <a:solidFill>
                  <a:srgbClr val="C00000"/>
                </a:solidFill>
                <a:latin typeface="Calibri" pitchFamily="34" charset="0"/>
              </a:rPr>
              <a:t>£6K to £19.5K   </a:t>
            </a:r>
            <a:r>
              <a:rPr lang="en-GB" sz="6000" b="1" dirty="0">
                <a:solidFill>
                  <a:srgbClr val="002060"/>
                </a:solidFill>
                <a:latin typeface="Calibri" pitchFamily="34" charset="0"/>
              </a:rPr>
              <a:t>+ a</a:t>
            </a:r>
            <a:r>
              <a:rPr lang="en-GB" sz="6000" b="1" dirty="0">
                <a:solidFill>
                  <a:schemeClr val="tx2"/>
                </a:solidFill>
                <a:latin typeface="Calibri" pitchFamily="34" charset="0"/>
              </a:rPr>
              <a:t>ll </a:t>
            </a:r>
            <a:r>
              <a:rPr lang="en-GB" sz="6000" b="1" dirty="0" err="1">
                <a:solidFill>
                  <a:schemeClr val="tx2"/>
                </a:solidFill>
                <a:latin typeface="Calibri" pitchFamily="34" charset="0"/>
              </a:rPr>
              <a:t>uni</a:t>
            </a:r>
            <a:r>
              <a:rPr lang="en-GB" sz="6000" b="1" dirty="0">
                <a:solidFill>
                  <a:schemeClr val="tx2"/>
                </a:solidFill>
                <a:latin typeface="Calibri" pitchFamily="34" charset="0"/>
              </a:rPr>
              <a:t> costs paid for + benefits </a:t>
            </a:r>
            <a:endParaRPr lang="en-GB" sz="4400" b="1" dirty="0">
              <a:solidFill>
                <a:schemeClr val="tx2"/>
              </a:solidFill>
              <a:latin typeface="Calibri" pitchFamily="34" charset="0"/>
            </a:endParaRPr>
          </a:p>
          <a:p>
            <a:endParaRPr lang="en-GB" sz="4400" b="1" dirty="0">
              <a:solidFill>
                <a:schemeClr val="tx2"/>
              </a:solidFill>
              <a:latin typeface="Calibri" pitchFamily="34" charset="0"/>
            </a:endParaRPr>
          </a:p>
          <a:p>
            <a:r>
              <a:rPr lang="en-GB" sz="6000" b="1" dirty="0">
                <a:solidFill>
                  <a:schemeClr val="tx2"/>
                </a:solidFill>
                <a:latin typeface="Calibri" pitchFamily="34" charset="0"/>
              </a:rPr>
              <a:t>Apply direct to employer, not UCAS</a:t>
            </a:r>
            <a:endParaRPr lang="en-GB" sz="6000" b="1" i="1" dirty="0">
              <a:solidFill>
                <a:schemeClr val="tx2"/>
              </a:solidFill>
              <a:latin typeface="Calibri" pitchFamily="34" charset="0"/>
            </a:endParaRPr>
          </a:p>
          <a:p>
            <a:endParaRPr lang="en-GB" sz="4400" b="1" i="1" dirty="0">
              <a:solidFill>
                <a:schemeClr val="tx2"/>
              </a:solidFill>
              <a:latin typeface="Calibri" pitchFamily="34" charset="0"/>
            </a:endParaRPr>
          </a:p>
          <a:p>
            <a:r>
              <a:rPr lang="en-GB" sz="6200" b="1" dirty="0">
                <a:solidFill>
                  <a:schemeClr val="tx2"/>
                </a:solidFill>
                <a:latin typeface="Calibri" pitchFamily="34" charset="0"/>
              </a:rPr>
              <a:t>Entry requirements in region of BBB to CCC, depending on the scheme</a:t>
            </a:r>
          </a:p>
          <a:p>
            <a:pPr marL="109728" indent="0">
              <a:buNone/>
            </a:pPr>
            <a:endParaRPr lang="en-GB" sz="4300" b="1" dirty="0">
              <a:solidFill>
                <a:schemeClr val="tx2"/>
              </a:solidFill>
              <a:latin typeface="Calibri" pitchFamily="34" charset="0"/>
            </a:endParaRPr>
          </a:p>
          <a:p>
            <a:r>
              <a:rPr lang="en-GB" sz="6200" b="1" dirty="0">
                <a:solidFill>
                  <a:schemeClr val="tx2"/>
                </a:solidFill>
                <a:latin typeface="Calibri" pitchFamily="34" charset="0"/>
              </a:rPr>
              <a:t>Most will need one or more STEM or numerate subjects at A Level </a:t>
            </a:r>
          </a:p>
          <a:p>
            <a:pPr marL="109728" indent="0">
              <a:buNone/>
            </a:pPr>
            <a:endParaRPr lang="en-GB" sz="4300" b="1" dirty="0">
              <a:solidFill>
                <a:srgbClr val="002060"/>
              </a:solidFill>
              <a:latin typeface="Calibri" panose="020F0502020204030204" pitchFamily="34" charset="0"/>
            </a:endParaRPr>
          </a:p>
          <a:p>
            <a:r>
              <a:rPr lang="en-GB" sz="6000" b="1" dirty="0">
                <a:solidFill>
                  <a:schemeClr val="tx2"/>
                </a:solidFill>
                <a:latin typeface="Calibri" panose="020F0502020204030204" pitchFamily="34" charset="0"/>
              </a:rPr>
              <a:t>Training can be up to 6 years, but with incremental pay rises that could reach </a:t>
            </a:r>
            <a:r>
              <a:rPr lang="en-GB" sz="6000" b="1" dirty="0">
                <a:solidFill>
                  <a:srgbClr val="C00000"/>
                </a:solidFill>
                <a:latin typeface="Calibri" panose="020F0502020204030204" pitchFamily="34" charset="0"/>
              </a:rPr>
              <a:t>£35,500 </a:t>
            </a:r>
            <a:r>
              <a:rPr lang="en-GB" sz="6000" b="1" dirty="0">
                <a:solidFill>
                  <a:schemeClr val="tx2"/>
                </a:solidFill>
                <a:latin typeface="Calibri" panose="020F0502020204030204" pitchFamily="34" charset="0"/>
              </a:rPr>
              <a:t>by the age of 24  </a:t>
            </a:r>
          </a:p>
          <a:p>
            <a:endParaRPr lang="en-GB" sz="6000" dirty="0">
              <a:solidFill>
                <a:schemeClr val="tx2"/>
              </a:solidFill>
              <a:latin typeface="Calibri" panose="020F0502020204030204" pitchFamily="34" charset="0"/>
            </a:endParaRPr>
          </a:p>
          <a:p>
            <a:pPr marL="109728" indent="0">
              <a:buNone/>
            </a:pPr>
            <a:endParaRPr lang="en-GB" sz="6000" b="1" dirty="0">
              <a:solidFill>
                <a:schemeClr val="tx2"/>
              </a:solidFill>
              <a:latin typeface="Calibri" panose="020F0502020204030204" pitchFamily="34" charset="0"/>
            </a:endParaRPr>
          </a:p>
          <a:p>
            <a:pPr marL="109728" indent="0">
              <a:buNone/>
            </a:pPr>
            <a:endParaRPr lang="en-GB" sz="6000" b="1" dirty="0">
              <a:solidFill>
                <a:schemeClr val="tx2"/>
              </a:solidFill>
              <a:latin typeface="Calibri" panose="020F0502020204030204" pitchFamily="34" charset="0"/>
            </a:endParaRPr>
          </a:p>
          <a:p>
            <a:pPr marL="109728" indent="0">
              <a:buNone/>
            </a:pPr>
            <a:r>
              <a:rPr lang="en-GB" sz="6000" b="1" dirty="0">
                <a:solidFill>
                  <a:schemeClr val="tx2"/>
                </a:solidFill>
                <a:latin typeface="Calibri" panose="020F0502020204030204" pitchFamily="34" charset="0"/>
              </a:rPr>
              <a:t>Programmes currently available include:</a:t>
            </a:r>
            <a:endParaRPr lang="en-GB" sz="6000" dirty="0">
              <a:latin typeface="Calibri" panose="020F0502020204030204" pitchFamily="34" charset="0"/>
            </a:endParaRPr>
          </a:p>
          <a:p>
            <a:pPr marL="109728" indent="0">
              <a:buNone/>
            </a:pPr>
            <a:r>
              <a:rPr lang="en-GB" sz="6000" dirty="0">
                <a:latin typeface="Calibri" panose="020F0502020204030204" pitchFamily="34" charset="0"/>
              </a:rPr>
              <a:t>Accounting &amp; Finance</a:t>
            </a:r>
          </a:p>
          <a:p>
            <a:pPr marL="109728" indent="0">
              <a:buNone/>
            </a:pPr>
            <a:r>
              <a:rPr lang="en-GB" sz="6000" dirty="0">
                <a:latin typeface="Calibri" panose="020F0502020204030204" pitchFamily="34" charset="0"/>
              </a:rPr>
              <a:t>Aerospace Engineering</a:t>
            </a:r>
          </a:p>
          <a:p>
            <a:pPr marL="109728" indent="0">
              <a:buNone/>
            </a:pPr>
            <a:r>
              <a:rPr lang="en-GB" sz="6000" dirty="0">
                <a:latin typeface="Calibri" panose="020F0502020204030204" pitchFamily="34" charset="0"/>
              </a:rPr>
              <a:t>Aerospace Software Development</a:t>
            </a:r>
          </a:p>
          <a:p>
            <a:pPr marL="109728" indent="0">
              <a:buNone/>
            </a:pPr>
            <a:r>
              <a:rPr lang="en-GB" sz="6000" dirty="0">
                <a:latin typeface="Calibri" panose="020F0502020204030204" pitchFamily="34" charset="0"/>
              </a:rPr>
              <a:t>Automotive Engineering</a:t>
            </a:r>
          </a:p>
          <a:p>
            <a:pPr marL="109728" indent="0">
              <a:buNone/>
            </a:pPr>
            <a:r>
              <a:rPr lang="en-GB" sz="6000" dirty="0">
                <a:latin typeface="Calibri" panose="020F0502020204030204" pitchFamily="34" charset="0"/>
              </a:rPr>
              <a:t>Banking Relationship Manager</a:t>
            </a:r>
          </a:p>
          <a:p>
            <a:pPr marL="109728" indent="0">
              <a:buNone/>
            </a:pPr>
            <a:r>
              <a:rPr lang="en-GB" sz="6000" dirty="0">
                <a:latin typeface="Calibri" panose="020F0502020204030204" pitchFamily="34" charset="0"/>
              </a:rPr>
              <a:t>Chartered Management</a:t>
            </a:r>
          </a:p>
          <a:p>
            <a:pPr marL="109728" indent="0">
              <a:buNone/>
            </a:pPr>
            <a:r>
              <a:rPr lang="en-GB" sz="6000" dirty="0">
                <a:latin typeface="Calibri" panose="020F0502020204030204" pitchFamily="34" charset="0"/>
              </a:rPr>
              <a:t>Chartered Surveying</a:t>
            </a:r>
          </a:p>
          <a:p>
            <a:pPr marL="109728" indent="0">
              <a:buNone/>
            </a:pPr>
            <a:r>
              <a:rPr lang="en-GB" sz="6000" dirty="0">
                <a:latin typeface="Calibri" panose="020F0502020204030204" pitchFamily="34" charset="0"/>
              </a:rPr>
              <a:t>Construction</a:t>
            </a:r>
            <a:r>
              <a:rPr lang="en-GB" sz="6000" b="1" dirty="0">
                <a:solidFill>
                  <a:srgbClr val="C00000"/>
                </a:solidFill>
                <a:latin typeface="Calibri" panose="020F0502020204030204" pitchFamily="34" charset="0"/>
              </a:rPr>
              <a:t> </a:t>
            </a:r>
          </a:p>
          <a:p>
            <a:pPr marL="109728" indent="0">
              <a:buNone/>
            </a:pPr>
            <a:r>
              <a:rPr lang="en-GB" sz="6000" dirty="0">
                <a:latin typeface="Calibri" panose="020F0502020204030204" pitchFamily="34" charset="0"/>
              </a:rPr>
              <a:t>Defence Systems Engineering</a:t>
            </a:r>
            <a:endParaRPr lang="en-GB" sz="6000" b="1" dirty="0">
              <a:solidFill>
                <a:srgbClr val="C00000"/>
              </a:solidFill>
              <a:latin typeface="Calibri" panose="020F0502020204030204" pitchFamily="34" charset="0"/>
            </a:endParaRPr>
          </a:p>
          <a:p>
            <a:pPr marL="109728" indent="0">
              <a:buNone/>
            </a:pPr>
            <a:r>
              <a:rPr lang="en-GB" sz="6000" dirty="0">
                <a:latin typeface="Calibri" panose="020F0502020204030204" pitchFamily="34" charset="0"/>
              </a:rPr>
              <a:t>Digital &amp; Technology Solutions</a:t>
            </a:r>
            <a:endParaRPr lang="en-GB" sz="6000" b="1" dirty="0">
              <a:solidFill>
                <a:srgbClr val="C00000"/>
              </a:solidFill>
              <a:latin typeface="Calibri" panose="020F0502020204030204" pitchFamily="34" charset="0"/>
            </a:endParaRPr>
          </a:p>
          <a:p>
            <a:pPr marL="109728" indent="0">
              <a:buNone/>
            </a:pPr>
            <a:r>
              <a:rPr lang="en-GB" sz="6000" dirty="0">
                <a:latin typeface="Calibri" panose="020F0502020204030204" pitchFamily="34" charset="0"/>
              </a:rPr>
              <a:t>Electronic Systems Engineering</a:t>
            </a:r>
          </a:p>
          <a:p>
            <a:pPr marL="109728" indent="0">
              <a:buNone/>
            </a:pPr>
            <a:r>
              <a:rPr lang="en-GB" sz="6000" dirty="0">
                <a:latin typeface="Calibri" panose="020F0502020204030204" pitchFamily="34" charset="0"/>
              </a:rPr>
              <a:t>Laboratory Science</a:t>
            </a:r>
          </a:p>
          <a:p>
            <a:pPr marL="109728" indent="0">
              <a:buNone/>
            </a:pPr>
            <a:r>
              <a:rPr lang="en-GB" sz="6000" dirty="0">
                <a:latin typeface="Calibri" panose="020F0502020204030204" pitchFamily="34" charset="0"/>
              </a:rPr>
              <a:t>Nuclear</a:t>
            </a:r>
            <a:endParaRPr lang="en-GB" sz="6000" dirty="0">
              <a:solidFill>
                <a:srgbClr val="C00000"/>
              </a:solidFill>
              <a:latin typeface="Calibri" panose="020F0502020204030204" pitchFamily="34" charset="0"/>
            </a:endParaRPr>
          </a:p>
          <a:p>
            <a:pPr marL="109728" indent="0">
              <a:buNone/>
            </a:pPr>
            <a:r>
              <a:rPr lang="en-GB" sz="6000" dirty="0">
                <a:latin typeface="Calibri" panose="020F0502020204030204" pitchFamily="34" charset="0"/>
              </a:rPr>
              <a:t>Power Systems</a:t>
            </a:r>
          </a:p>
          <a:p>
            <a:pPr marL="109728" indent="0">
              <a:buNone/>
            </a:pPr>
            <a:r>
              <a:rPr lang="en-GB" sz="6000" dirty="0">
                <a:latin typeface="Calibri" panose="020F0502020204030204" pitchFamily="34" charset="0"/>
              </a:rPr>
              <a:t>Public Relations</a:t>
            </a:r>
          </a:p>
          <a:p>
            <a:pPr marL="109728" indent="0">
              <a:buNone/>
            </a:pPr>
            <a:endParaRPr lang="en-GB" sz="6000" dirty="0">
              <a:latin typeface="Calibri" panose="020F0502020204030204" pitchFamily="34" charset="0"/>
            </a:endParaRPr>
          </a:p>
        </p:txBody>
      </p:sp>
    </p:spTree>
    <p:extLst>
      <p:ext uri="{BB962C8B-B14F-4D97-AF65-F5344CB8AC3E}">
        <p14:creationId xmlns:p14="http://schemas.microsoft.com/office/powerpoint/2010/main" val="4267661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520" y="476672"/>
            <a:ext cx="8640960" cy="1008112"/>
          </a:xfrm>
        </p:spPr>
        <p:txBody>
          <a:bodyPr>
            <a:normAutofit fontScale="90000"/>
          </a:bodyPr>
          <a:lstStyle/>
          <a:p>
            <a:pPr algn="ctr"/>
            <a: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
            </a:r>
            <a:b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br>
            <a:r>
              <a:rPr lang="en-GB"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DEGREE APPRENTICESHIP EXAMPLES - 1   </a:t>
            </a: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GB" b="1" dirty="0">
                <a:cs typeface="Calibri" pitchFamily="34" charset="0"/>
              </a:rPr>
              <a:t>  </a:t>
            </a:r>
          </a:p>
        </p:txBody>
      </p:sp>
      <p:sp>
        <p:nvSpPr>
          <p:cNvPr id="2" name="Content Placeholder 1"/>
          <p:cNvSpPr>
            <a:spLocks noGrp="1"/>
          </p:cNvSpPr>
          <p:nvPr>
            <p:ph idx="1"/>
          </p:nvPr>
        </p:nvSpPr>
        <p:spPr>
          <a:xfrm>
            <a:off x="251520" y="1484784"/>
            <a:ext cx="8568952" cy="5373216"/>
          </a:xfrm>
        </p:spPr>
        <p:txBody>
          <a:bodyPr>
            <a:normAutofit fontScale="92500" lnSpcReduction="10000"/>
          </a:bodyPr>
          <a:lstStyle/>
          <a:p>
            <a:pPr marL="109728" indent="0">
              <a:buNone/>
            </a:pPr>
            <a:r>
              <a:rPr lang="en-GB" sz="2100" b="1" u="sng" dirty="0">
                <a:solidFill>
                  <a:srgbClr val="C00000"/>
                </a:solidFill>
                <a:latin typeface="Calibri" panose="020F0502020204030204" pitchFamily="34" charset="0"/>
              </a:rPr>
              <a:t>CAPGEMINI</a:t>
            </a:r>
            <a:r>
              <a:rPr lang="en-GB" sz="2100" b="1" dirty="0">
                <a:solidFill>
                  <a:srgbClr val="C00000"/>
                </a:solidFill>
                <a:latin typeface="Calibri" panose="020F0502020204030204" pitchFamily="34" charset="0"/>
              </a:rPr>
              <a:t> – </a:t>
            </a:r>
            <a:r>
              <a:rPr lang="en-GB" sz="2100" b="1" dirty="0" err="1">
                <a:solidFill>
                  <a:srgbClr val="C00000"/>
                </a:solidFill>
                <a:latin typeface="Calibri" panose="020F0502020204030204" pitchFamily="34" charset="0"/>
              </a:rPr>
              <a:t>eg</a:t>
            </a:r>
            <a:r>
              <a:rPr lang="en-GB" sz="2100" b="1" dirty="0">
                <a:solidFill>
                  <a:srgbClr val="C00000"/>
                </a:solidFill>
                <a:latin typeface="Calibri" panose="020F0502020204030204" pitchFamily="34" charset="0"/>
              </a:rPr>
              <a:t> London, Birmingham, Bristol, Rotherham, Sale, Woking</a:t>
            </a:r>
          </a:p>
          <a:p>
            <a:r>
              <a:rPr lang="en-GB" sz="2100" b="1" dirty="0">
                <a:solidFill>
                  <a:srgbClr val="C00000"/>
                </a:solidFill>
                <a:latin typeface="Calibri" panose="020F0502020204030204" pitchFamily="34" charset="0"/>
              </a:rPr>
              <a:t>Software Engineering &amp; Consulting Degree Apprenticeship</a:t>
            </a:r>
          </a:p>
          <a:p>
            <a:r>
              <a:rPr lang="en-GB" sz="2100" b="1" dirty="0">
                <a:latin typeface="Calibri" panose="020F0502020204030204" pitchFamily="34" charset="0"/>
              </a:rPr>
              <a:t>4.5 year programme with multinational firm of technology consultants</a:t>
            </a:r>
          </a:p>
          <a:p>
            <a:r>
              <a:rPr lang="en-GB" sz="2100" b="1" u="sng" dirty="0">
                <a:latin typeface="Calibri" panose="020F0502020204030204" pitchFamily="34" charset="0"/>
              </a:rPr>
              <a:t>Blended learning </a:t>
            </a:r>
            <a:r>
              <a:rPr lang="en-GB" sz="2100" b="1" dirty="0">
                <a:latin typeface="Calibri" panose="020F0502020204030204" pitchFamily="34" charset="0"/>
              </a:rPr>
              <a:t>includes distance-learning, work-based study &amp; on-campus study days at </a:t>
            </a:r>
            <a:r>
              <a:rPr lang="en-GB" sz="2100" b="1" u="sng" dirty="0">
                <a:solidFill>
                  <a:srgbClr val="7030A0"/>
                </a:solidFill>
                <a:latin typeface="Calibri" panose="020F0502020204030204" pitchFamily="34" charset="0"/>
              </a:rPr>
              <a:t>Aston University</a:t>
            </a:r>
            <a:r>
              <a:rPr lang="en-GB" sz="2100" b="1" dirty="0">
                <a:latin typeface="Calibri" panose="020F0502020204030204" pitchFamily="34" charset="0"/>
              </a:rPr>
              <a:t> leading to BSc Digital &amp; Technology Solutions </a:t>
            </a:r>
          </a:p>
          <a:p>
            <a:r>
              <a:rPr lang="en-GB" sz="2100" b="1" dirty="0">
                <a:latin typeface="Calibri" panose="020F0502020204030204" pitchFamily="34" charset="0"/>
              </a:rPr>
              <a:t>Needs </a:t>
            </a:r>
            <a:r>
              <a:rPr lang="en-GB" sz="2100" b="1" dirty="0">
                <a:solidFill>
                  <a:srgbClr val="7030A0"/>
                </a:solidFill>
                <a:latin typeface="Calibri" panose="020F0502020204030204" pitchFamily="34" charset="0"/>
              </a:rPr>
              <a:t>240 UCAS points </a:t>
            </a:r>
            <a:r>
              <a:rPr lang="en-GB" sz="2100" b="1" dirty="0">
                <a:latin typeface="Calibri" panose="020F0502020204030204" pitchFamily="34" charset="0"/>
              </a:rPr>
              <a:t>including a STEM subject, or relevant BTEC, or Advanced Apprenticeship in IT; starting salary </a:t>
            </a:r>
            <a:r>
              <a:rPr lang="en-GB" sz="2100" b="1" dirty="0">
                <a:solidFill>
                  <a:srgbClr val="7030A0"/>
                </a:solidFill>
                <a:latin typeface="Calibri" panose="020F0502020204030204" pitchFamily="34" charset="0"/>
              </a:rPr>
              <a:t>£16,000</a:t>
            </a:r>
          </a:p>
          <a:p>
            <a:r>
              <a:rPr lang="en-GB" sz="2100" b="1" dirty="0">
                <a:latin typeface="Calibri" panose="020F0502020204030204" pitchFamily="34" charset="0"/>
              </a:rPr>
              <a:t>Some roles need</a:t>
            </a:r>
            <a:r>
              <a:rPr lang="en-GB" sz="2100" b="1" dirty="0">
                <a:solidFill>
                  <a:srgbClr val="7030A0"/>
                </a:solidFill>
                <a:latin typeface="Calibri" panose="020F0502020204030204" pitchFamily="34" charset="0"/>
              </a:rPr>
              <a:t> 300 points </a:t>
            </a:r>
            <a:r>
              <a:rPr lang="en-GB" sz="2100" b="1" dirty="0">
                <a:latin typeface="Calibri" panose="020F0502020204030204" pitchFamily="34" charset="0"/>
              </a:rPr>
              <a:t>including B in A Level Maths </a:t>
            </a:r>
          </a:p>
          <a:p>
            <a:pPr marL="109728" indent="0">
              <a:buNone/>
            </a:pPr>
            <a:endParaRPr lang="en-GB" sz="1900" b="1" dirty="0">
              <a:latin typeface="Calibri" pitchFamily="34" charset="0"/>
            </a:endParaRPr>
          </a:p>
          <a:p>
            <a:pPr marL="109728" indent="0">
              <a:buNone/>
            </a:pPr>
            <a:r>
              <a:rPr lang="en-GB" sz="2100" b="1" u="sng" dirty="0">
                <a:solidFill>
                  <a:srgbClr val="C00000"/>
                </a:solidFill>
                <a:latin typeface="Calibri" pitchFamily="34" charset="0"/>
              </a:rPr>
              <a:t>NESTLÉ ACADEMY</a:t>
            </a:r>
            <a:r>
              <a:rPr lang="en-GB" sz="2100" b="1" dirty="0">
                <a:solidFill>
                  <a:srgbClr val="C00000"/>
                </a:solidFill>
                <a:latin typeface="Calibri" pitchFamily="34" charset="0"/>
              </a:rPr>
              <a:t> – York &amp; Halifax</a:t>
            </a:r>
          </a:p>
          <a:p>
            <a:r>
              <a:rPr lang="en-GB" sz="2100" b="1" dirty="0">
                <a:solidFill>
                  <a:srgbClr val="C00000"/>
                </a:solidFill>
                <a:latin typeface="Calibri" pitchFamily="34" charset="0"/>
              </a:rPr>
              <a:t>Confectionery Degree Apprenticeship</a:t>
            </a:r>
            <a:r>
              <a:rPr lang="en-GB" sz="2100" b="1" dirty="0">
                <a:latin typeface="Calibri" pitchFamily="34" charset="0"/>
              </a:rPr>
              <a:t>; working as p/t team member developing new confectionery + learning about food science, nutrition, factory processing, business improvement &amp; manufacturing management techniques</a:t>
            </a:r>
          </a:p>
          <a:p>
            <a:r>
              <a:rPr lang="en-GB" sz="2100" b="1" u="sng" dirty="0">
                <a:latin typeface="Calibri" pitchFamily="34" charset="0"/>
              </a:rPr>
              <a:t>Study p/t</a:t>
            </a:r>
            <a:r>
              <a:rPr lang="en-GB" sz="2100" b="1" dirty="0">
                <a:latin typeface="Calibri" pitchFamily="34" charset="0"/>
              </a:rPr>
              <a:t> for BSc in Food Manufacture at </a:t>
            </a:r>
            <a:r>
              <a:rPr lang="en-GB" sz="2100" b="1" u="sng" dirty="0">
                <a:solidFill>
                  <a:srgbClr val="7030A0"/>
                </a:solidFill>
                <a:latin typeface="Calibri" pitchFamily="34" charset="0"/>
              </a:rPr>
              <a:t>University of Lincoln</a:t>
            </a:r>
            <a:r>
              <a:rPr lang="en-GB" sz="2100" b="1" dirty="0">
                <a:latin typeface="Calibri" pitchFamily="34" charset="0"/>
              </a:rPr>
              <a:t>, </a:t>
            </a:r>
            <a:r>
              <a:rPr lang="en-GB" sz="2100" b="1" dirty="0" err="1">
                <a:latin typeface="Calibri" pitchFamily="34" charset="0"/>
              </a:rPr>
              <a:t>incl</a:t>
            </a:r>
            <a:r>
              <a:rPr lang="en-GB" sz="2100" b="1" dirty="0">
                <a:latin typeface="Calibri" pitchFamily="34" charset="0"/>
              </a:rPr>
              <a:t> exclusive modules in chocolate moulding, toffee/caramel manufacture, sugar processing</a:t>
            </a:r>
          </a:p>
          <a:p>
            <a:r>
              <a:rPr lang="en-GB" sz="2100" b="1" dirty="0">
                <a:latin typeface="Calibri" pitchFamily="34" charset="0"/>
              </a:rPr>
              <a:t>Needs </a:t>
            </a:r>
            <a:r>
              <a:rPr lang="en-GB" sz="2100" b="1" dirty="0">
                <a:solidFill>
                  <a:srgbClr val="7030A0"/>
                </a:solidFill>
                <a:latin typeface="Calibri" pitchFamily="34" charset="0"/>
              </a:rPr>
              <a:t>3 A Levels including a Science</a:t>
            </a:r>
            <a:r>
              <a:rPr lang="en-GB" sz="2100" b="1" dirty="0">
                <a:latin typeface="Calibri" pitchFamily="34" charset="0"/>
              </a:rPr>
              <a:t>; starting salary </a:t>
            </a:r>
            <a:r>
              <a:rPr lang="en-GB" sz="2100" b="1" dirty="0">
                <a:solidFill>
                  <a:srgbClr val="7030A0"/>
                </a:solidFill>
                <a:latin typeface="Calibri" pitchFamily="34" charset="0"/>
              </a:rPr>
              <a:t>£16,000</a:t>
            </a:r>
          </a:p>
          <a:p>
            <a:r>
              <a:rPr lang="en-GB" sz="2100" b="1" dirty="0">
                <a:latin typeface="Calibri" pitchFamily="34" charset="0"/>
              </a:rPr>
              <a:t>Apply Feb/March/early April</a:t>
            </a:r>
          </a:p>
          <a:p>
            <a:endParaRPr lang="en-GB" sz="1300" b="1" dirty="0">
              <a:latin typeface="Calibri" pitchFamily="34" charset="0"/>
            </a:endParaRPr>
          </a:p>
          <a:p>
            <a:endParaRPr lang="en-GB" sz="1400" b="1" dirty="0">
              <a:latin typeface="Calibri" pitchFamily="34" charset="0"/>
            </a:endParaRPr>
          </a:p>
          <a:p>
            <a:endParaRPr lang="en-GB" sz="1400" b="1" dirty="0">
              <a:latin typeface="Calibri" pitchFamily="34" charset="0"/>
            </a:endParaRPr>
          </a:p>
          <a:p>
            <a:endParaRPr lang="en-GB" sz="3400" b="1" dirty="0">
              <a:latin typeface="Calibri" pitchFamily="34" charset="0"/>
            </a:endParaRPr>
          </a:p>
          <a:p>
            <a:endParaRPr lang="en-GB" sz="2100" b="1" dirty="0">
              <a:latin typeface="Calibri" pitchFamily="34" charset="0"/>
            </a:endParaRPr>
          </a:p>
          <a:p>
            <a:pPr marL="109728" indent="0">
              <a:buNone/>
            </a:pPr>
            <a:endParaRPr lang="en-GB" sz="1200" dirty="0">
              <a:latin typeface="Calibri" pitchFamily="34" charset="0"/>
              <a:cs typeface="Calibri" pitchFamily="34" charset="0"/>
            </a:endParaRPr>
          </a:p>
          <a:p>
            <a:endParaRPr lang="en-GB" sz="2000" b="1" dirty="0">
              <a:latin typeface="Calibri" pitchFamily="34" charset="0"/>
              <a:cs typeface="Calibri" pitchFamily="34" charset="0"/>
            </a:endParaRPr>
          </a:p>
          <a:p>
            <a:endParaRPr lang="en-GB" sz="1800" i="1" dirty="0">
              <a:latin typeface="Calibri" pitchFamily="34" charset="0"/>
              <a:cs typeface="Calibri" pitchFamily="34" charset="0"/>
            </a:endParaRPr>
          </a:p>
        </p:txBody>
      </p:sp>
    </p:spTree>
    <p:extLst>
      <p:ext uri="{BB962C8B-B14F-4D97-AF65-F5344CB8AC3E}">
        <p14:creationId xmlns:p14="http://schemas.microsoft.com/office/powerpoint/2010/main" val="35538229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548680"/>
            <a:ext cx="8784976" cy="936104"/>
          </a:xfrm>
        </p:spPr>
        <p:txBody>
          <a:bodyPr>
            <a:normAutofit fontScale="90000"/>
          </a:bodyPr>
          <a:lstStyle/>
          <a:p>
            <a:pPr algn="ctr"/>
            <a: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
            </a:r>
            <a:b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br>
            <a:r>
              <a:rPr lang="en-GB"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DEGREE APPRENTICESHIP EXAMPLES - 2 </a:t>
            </a: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GB" b="1" dirty="0">
                <a:cs typeface="Calibri" pitchFamily="34" charset="0"/>
              </a:rPr>
              <a:t>  </a:t>
            </a:r>
          </a:p>
        </p:txBody>
      </p:sp>
      <p:sp>
        <p:nvSpPr>
          <p:cNvPr id="2" name="Content Placeholder 1"/>
          <p:cNvSpPr>
            <a:spLocks noGrp="1"/>
          </p:cNvSpPr>
          <p:nvPr>
            <p:ph idx="1"/>
          </p:nvPr>
        </p:nvSpPr>
        <p:spPr>
          <a:xfrm>
            <a:off x="395536" y="1628800"/>
            <a:ext cx="8424936" cy="5112568"/>
          </a:xfrm>
        </p:spPr>
        <p:txBody>
          <a:bodyPr>
            <a:normAutofit fontScale="40000" lnSpcReduction="20000"/>
          </a:bodyPr>
          <a:lstStyle/>
          <a:p>
            <a:pPr marL="109728" indent="0">
              <a:buNone/>
            </a:pPr>
            <a:r>
              <a:rPr lang="en-GB" sz="4800" b="1" u="sng" dirty="0">
                <a:solidFill>
                  <a:srgbClr val="C00000"/>
                </a:solidFill>
                <a:latin typeface="Calibri" panose="020F0502020204030204" pitchFamily="34" charset="0"/>
              </a:rPr>
              <a:t>JAGUAR LAND ROVER</a:t>
            </a:r>
            <a:r>
              <a:rPr lang="en-GB" sz="4800" b="1" dirty="0">
                <a:solidFill>
                  <a:srgbClr val="C00000"/>
                </a:solidFill>
                <a:latin typeface="Calibri" panose="020F0502020204030204" pitchFamily="34" charset="0"/>
              </a:rPr>
              <a:t> – West Midlands</a:t>
            </a:r>
            <a:endParaRPr lang="en-GB" sz="4800" b="1" dirty="0">
              <a:latin typeface="Calibri" pitchFamily="34" charset="0"/>
            </a:endParaRPr>
          </a:p>
          <a:p>
            <a:pPr fontAlgn="base"/>
            <a:r>
              <a:rPr lang="en-GB" sz="4800" b="1" dirty="0">
                <a:solidFill>
                  <a:srgbClr val="C00000"/>
                </a:solidFill>
                <a:latin typeface="Calibri" pitchFamily="34" charset="0"/>
              </a:rPr>
              <a:t>Accounting &amp; </a:t>
            </a:r>
            <a:r>
              <a:rPr lang="en-GB" sz="4800" b="1" dirty="0" err="1">
                <a:solidFill>
                  <a:srgbClr val="C00000"/>
                </a:solidFill>
                <a:latin typeface="Calibri" pitchFamily="34" charset="0"/>
              </a:rPr>
              <a:t>Fiance</a:t>
            </a:r>
            <a:r>
              <a:rPr lang="en-GB" sz="4800" b="1" dirty="0">
                <a:solidFill>
                  <a:srgbClr val="C00000"/>
                </a:solidFill>
                <a:latin typeface="Calibri" pitchFamily="34" charset="0"/>
              </a:rPr>
              <a:t> Degree Apprenticeship; </a:t>
            </a:r>
            <a:r>
              <a:rPr lang="en-GB" sz="4800" b="1" dirty="0">
                <a:latin typeface="Calibri" panose="020F0502020204030204" pitchFamily="34" charset="0"/>
              </a:rPr>
              <a:t>6-year programme</a:t>
            </a:r>
          </a:p>
          <a:p>
            <a:pPr fontAlgn="base"/>
            <a:r>
              <a:rPr lang="en-GB" sz="4800" b="1" u="sng" dirty="0">
                <a:latin typeface="Calibri" panose="020F0502020204030204" pitchFamily="34" charset="0"/>
              </a:rPr>
              <a:t>Day-release</a:t>
            </a:r>
            <a:r>
              <a:rPr lang="en-GB" sz="4800" b="1" dirty="0">
                <a:latin typeface="Calibri" panose="020F0502020204030204" pitchFamily="34" charset="0"/>
              </a:rPr>
              <a:t> to </a:t>
            </a:r>
            <a:r>
              <a:rPr lang="en-GB" sz="4800" b="1" u="sng" dirty="0">
                <a:solidFill>
                  <a:srgbClr val="7030A0"/>
                </a:solidFill>
                <a:latin typeface="Calibri" panose="020F0502020204030204" pitchFamily="34" charset="0"/>
              </a:rPr>
              <a:t>BPP University, Birmingham</a:t>
            </a:r>
            <a:r>
              <a:rPr lang="en-GB" sz="4800" b="1" dirty="0">
                <a:solidFill>
                  <a:srgbClr val="7030A0"/>
                </a:solidFill>
                <a:latin typeface="Calibri" panose="020F0502020204030204" pitchFamily="34" charset="0"/>
              </a:rPr>
              <a:t> </a:t>
            </a:r>
            <a:r>
              <a:rPr lang="en-GB" sz="4800" b="1" dirty="0">
                <a:latin typeface="Calibri" panose="020F0502020204030204" pitchFamily="34" charset="0"/>
              </a:rPr>
              <a:t>to qualify as CIMA Chartered Accountant, plus top-up degree for BSc in Professional Accounting</a:t>
            </a:r>
          </a:p>
          <a:p>
            <a:pPr fontAlgn="base"/>
            <a:r>
              <a:rPr lang="en-GB" sz="4800" b="1" dirty="0">
                <a:latin typeface="Calibri" panose="020F0502020204030204" pitchFamily="34" charset="0"/>
              </a:rPr>
              <a:t>Starting salary </a:t>
            </a:r>
            <a:r>
              <a:rPr lang="en-GB" sz="4800" b="1" dirty="0">
                <a:solidFill>
                  <a:srgbClr val="7030A0"/>
                </a:solidFill>
                <a:latin typeface="Calibri" panose="020F0502020204030204" pitchFamily="34" charset="0"/>
              </a:rPr>
              <a:t>£18,550</a:t>
            </a:r>
            <a:r>
              <a:rPr lang="en-GB" sz="4800" b="1" dirty="0">
                <a:latin typeface="Calibri" panose="020F0502020204030204" pitchFamily="34" charset="0"/>
              </a:rPr>
              <a:t> increasing every 6 months if you meet expectations</a:t>
            </a:r>
          </a:p>
          <a:p>
            <a:pPr fontAlgn="base"/>
            <a:r>
              <a:rPr lang="en-GB" sz="4800" b="1" dirty="0">
                <a:latin typeface="Calibri" panose="020F0502020204030204" pitchFamily="34" charset="0"/>
              </a:rPr>
              <a:t>Likely salary of </a:t>
            </a:r>
            <a:r>
              <a:rPr lang="en-GB" sz="4800" b="1" dirty="0">
                <a:solidFill>
                  <a:srgbClr val="7030A0"/>
                </a:solidFill>
                <a:latin typeface="Calibri" panose="020F0502020204030204" pitchFamily="34" charset="0"/>
              </a:rPr>
              <a:t>£35,500 </a:t>
            </a:r>
            <a:r>
              <a:rPr lang="en-GB" sz="4800" b="1" dirty="0">
                <a:latin typeface="Calibri" panose="020F0502020204030204" pitchFamily="34" charset="0"/>
              </a:rPr>
              <a:t>after 6 years, although </a:t>
            </a:r>
            <a:r>
              <a:rPr lang="en-GB" sz="4800" b="1" dirty="0">
                <a:solidFill>
                  <a:srgbClr val="C00000"/>
                </a:solidFill>
                <a:latin typeface="Calibri" panose="020F0502020204030204" pitchFamily="34" charset="0"/>
              </a:rPr>
              <a:t>no firm job guarantee</a:t>
            </a:r>
          </a:p>
          <a:p>
            <a:pPr fontAlgn="base"/>
            <a:r>
              <a:rPr lang="en-GB" sz="4800" b="1" dirty="0">
                <a:latin typeface="Calibri" panose="020F0502020204030204" pitchFamily="34" charset="0"/>
              </a:rPr>
              <a:t>Tuition fees + other support/mentoring paid for + holiday allowance + benefits </a:t>
            </a:r>
          </a:p>
          <a:p>
            <a:pPr fontAlgn="base"/>
            <a:r>
              <a:rPr lang="en-GB" sz="4800" b="1" dirty="0">
                <a:solidFill>
                  <a:srgbClr val="7030A0"/>
                </a:solidFill>
                <a:latin typeface="Calibri" panose="020F0502020204030204" pitchFamily="34" charset="0"/>
              </a:rPr>
              <a:t>280 UCAS points </a:t>
            </a:r>
            <a:r>
              <a:rPr lang="en-GB" sz="4800" b="1" dirty="0">
                <a:latin typeface="Calibri" panose="020F0502020204030204" pitchFamily="34" charset="0"/>
              </a:rPr>
              <a:t>from 3 A-Levels, </a:t>
            </a:r>
            <a:r>
              <a:rPr lang="en-GB" sz="4800" b="1" dirty="0" err="1">
                <a:latin typeface="Calibri" panose="020F0502020204030204" pitchFamily="34" charset="0"/>
              </a:rPr>
              <a:t>incl</a:t>
            </a:r>
            <a:r>
              <a:rPr lang="en-GB" sz="4800" b="1" dirty="0">
                <a:latin typeface="Calibri" panose="020F0502020204030204" pitchFamily="34" charset="0"/>
              </a:rPr>
              <a:t> B in numerical/business-related subject </a:t>
            </a:r>
            <a:endParaRPr lang="en-GB" sz="4800" dirty="0"/>
          </a:p>
          <a:p>
            <a:endParaRPr lang="en-GB" sz="4500" dirty="0"/>
          </a:p>
          <a:p>
            <a:pPr marL="109728" indent="0">
              <a:buNone/>
            </a:pPr>
            <a:r>
              <a:rPr lang="en-GB" sz="4800" b="1" u="sng" dirty="0">
                <a:solidFill>
                  <a:srgbClr val="C00000"/>
                </a:solidFill>
                <a:latin typeface="Calibri" panose="020F0502020204030204" pitchFamily="34" charset="0"/>
              </a:rPr>
              <a:t>ARCADIS</a:t>
            </a:r>
            <a:r>
              <a:rPr lang="en-GB" sz="4800" b="1" dirty="0">
                <a:solidFill>
                  <a:srgbClr val="C00000"/>
                </a:solidFill>
                <a:latin typeface="Calibri" panose="020F0502020204030204" pitchFamily="34" charset="0"/>
              </a:rPr>
              <a:t> – London, Birmingham, Bristol, Manchester </a:t>
            </a:r>
            <a:endParaRPr lang="en-GB" sz="4800" b="1" dirty="0">
              <a:latin typeface="Calibri" pitchFamily="34" charset="0"/>
            </a:endParaRPr>
          </a:p>
          <a:p>
            <a:pPr fontAlgn="base"/>
            <a:r>
              <a:rPr lang="en-GB" sz="4800" b="1" dirty="0">
                <a:solidFill>
                  <a:srgbClr val="C00000"/>
                </a:solidFill>
                <a:latin typeface="Calibri" panose="020F0502020204030204" pitchFamily="34" charset="0"/>
              </a:rPr>
              <a:t>Chartered Quantity Surveying Degree Apprenticeship; </a:t>
            </a:r>
            <a:r>
              <a:rPr lang="en-GB" sz="4800" b="1" dirty="0">
                <a:latin typeface="Calibri" pitchFamily="34" charset="0"/>
              </a:rPr>
              <a:t>global design engineers </a:t>
            </a:r>
          </a:p>
          <a:p>
            <a:pPr fontAlgn="base"/>
            <a:r>
              <a:rPr lang="en-GB" sz="4800" b="1" dirty="0">
                <a:latin typeface="Calibri" pitchFamily="34" charset="0"/>
              </a:rPr>
              <a:t>Leads to RICS accredited degree &amp; Assessment of Professional Competence (APC), leading to full Chartered Surveyor status</a:t>
            </a:r>
          </a:p>
          <a:p>
            <a:pPr fontAlgn="base"/>
            <a:r>
              <a:rPr lang="en-GB" sz="4800" b="1" dirty="0">
                <a:latin typeface="Calibri" pitchFamily="34" charset="0"/>
              </a:rPr>
              <a:t>Fixed term 4 to 5 year contract; </a:t>
            </a:r>
            <a:r>
              <a:rPr lang="en-GB" sz="4800" b="1" dirty="0">
                <a:solidFill>
                  <a:srgbClr val="C00000"/>
                </a:solidFill>
                <a:latin typeface="Calibri" pitchFamily="34" charset="0"/>
              </a:rPr>
              <a:t>no firm job guarantee </a:t>
            </a:r>
            <a:r>
              <a:rPr lang="en-GB" sz="4800" b="1" dirty="0">
                <a:latin typeface="Calibri" pitchFamily="34" charset="0"/>
              </a:rPr>
              <a:t>at the end </a:t>
            </a:r>
          </a:p>
          <a:p>
            <a:pPr fontAlgn="base"/>
            <a:r>
              <a:rPr lang="en-GB" sz="4800" b="1" dirty="0">
                <a:latin typeface="Calibri" pitchFamily="34" charset="0"/>
              </a:rPr>
              <a:t>In partnership with </a:t>
            </a:r>
            <a:r>
              <a:rPr lang="en-GB" sz="4800" b="1" u="sng" dirty="0">
                <a:solidFill>
                  <a:srgbClr val="7030A0"/>
                </a:solidFill>
                <a:latin typeface="Calibri" panose="020F0502020204030204" pitchFamily="34" charset="0"/>
              </a:rPr>
              <a:t>University College of Estate Management (UCEM) </a:t>
            </a:r>
          </a:p>
          <a:p>
            <a:pPr fontAlgn="base"/>
            <a:r>
              <a:rPr lang="en-GB" sz="4800" b="1" u="sng" dirty="0">
                <a:latin typeface="Calibri" panose="020F0502020204030204" pitchFamily="34" charset="0"/>
              </a:rPr>
              <a:t>Blended learning</a:t>
            </a:r>
            <a:r>
              <a:rPr lang="en-GB" sz="4800" b="1" dirty="0">
                <a:latin typeface="Calibri" panose="020F0502020204030204" pitchFamily="34" charset="0"/>
              </a:rPr>
              <a:t> includes online and distance learning, supported by a VLE with online tutor support; 1 day </a:t>
            </a:r>
            <a:r>
              <a:rPr lang="en-GB" sz="4800" b="1" dirty="0" err="1">
                <a:latin typeface="Calibri" panose="020F0502020204030204" pitchFamily="34" charset="0"/>
              </a:rPr>
              <a:t>pw</a:t>
            </a:r>
            <a:r>
              <a:rPr lang="en-GB" sz="4800" b="1" dirty="0">
                <a:latin typeface="Calibri" panose="020F0502020204030204" pitchFamily="34" charset="0"/>
              </a:rPr>
              <a:t> off-the-job.</a:t>
            </a:r>
          </a:p>
          <a:p>
            <a:pPr fontAlgn="base"/>
            <a:r>
              <a:rPr lang="en-GB" sz="4800" b="1" dirty="0">
                <a:latin typeface="Calibri" panose="020F0502020204030204" pitchFamily="34" charset="0"/>
              </a:rPr>
              <a:t>Starting salary </a:t>
            </a:r>
            <a:r>
              <a:rPr lang="en-GB" sz="4800" b="1" dirty="0">
                <a:solidFill>
                  <a:srgbClr val="7030A0"/>
                </a:solidFill>
                <a:latin typeface="Calibri" panose="020F0502020204030204" pitchFamily="34" charset="0"/>
              </a:rPr>
              <a:t>£15,600</a:t>
            </a:r>
            <a:r>
              <a:rPr lang="en-GB" sz="4800" b="1" dirty="0">
                <a:latin typeface="Calibri" panose="020F0502020204030204" pitchFamily="34" charset="0"/>
              </a:rPr>
              <a:t>; needs </a:t>
            </a:r>
            <a:r>
              <a:rPr lang="en-GB" sz="4800" b="1" dirty="0">
                <a:solidFill>
                  <a:srgbClr val="7030A0"/>
                </a:solidFill>
                <a:latin typeface="Calibri" panose="020F0502020204030204" pitchFamily="34" charset="0"/>
              </a:rPr>
              <a:t>230 UCAS points</a:t>
            </a:r>
            <a:endParaRPr lang="en-GB" sz="4800" b="1" u="sng" dirty="0">
              <a:solidFill>
                <a:srgbClr val="7030A0"/>
              </a:solidFill>
              <a:latin typeface="Calibri" panose="020F0502020204030204" pitchFamily="34" charset="0"/>
            </a:endParaRPr>
          </a:p>
          <a:p>
            <a:endParaRPr lang="en-GB" sz="1900" b="1" dirty="0">
              <a:latin typeface="Calibri" pitchFamily="34" charset="0"/>
            </a:endParaRPr>
          </a:p>
          <a:p>
            <a:endParaRPr lang="en-GB" sz="1900" b="1" dirty="0">
              <a:latin typeface="Calibri" pitchFamily="34" charset="0"/>
            </a:endParaRPr>
          </a:p>
          <a:p>
            <a:endParaRPr lang="en-GB" sz="2100" b="1" dirty="0">
              <a:latin typeface="Calibri" pitchFamily="34" charset="0"/>
            </a:endParaRPr>
          </a:p>
          <a:p>
            <a:pPr marL="109728" indent="0">
              <a:buNone/>
            </a:pPr>
            <a:endParaRPr lang="en-GB" sz="1200" dirty="0">
              <a:latin typeface="Calibri" pitchFamily="34" charset="0"/>
              <a:cs typeface="Calibri" pitchFamily="34" charset="0"/>
            </a:endParaRPr>
          </a:p>
          <a:p>
            <a:endParaRPr lang="en-GB" sz="2000" b="1" dirty="0">
              <a:latin typeface="Calibri" pitchFamily="34" charset="0"/>
              <a:cs typeface="Calibri" pitchFamily="34" charset="0"/>
            </a:endParaRPr>
          </a:p>
          <a:p>
            <a:endParaRPr lang="en-GB" sz="1800" i="1" dirty="0">
              <a:latin typeface="Calibri" pitchFamily="34" charset="0"/>
              <a:cs typeface="Calibri" pitchFamily="34" charset="0"/>
            </a:endParaRPr>
          </a:p>
        </p:txBody>
      </p:sp>
    </p:spTree>
    <p:extLst>
      <p:ext uri="{BB962C8B-B14F-4D97-AF65-F5344CB8AC3E}">
        <p14:creationId xmlns:p14="http://schemas.microsoft.com/office/powerpoint/2010/main" val="1072213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579120"/>
            <a:ext cx="8784976" cy="833656"/>
          </a:xfrm>
        </p:spPr>
        <p:txBody>
          <a:bodyPr>
            <a:normAutofit fontScale="90000"/>
          </a:bodyPr>
          <a:lstStyle/>
          <a:p>
            <a:pPr algn="ctr"/>
            <a: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
            </a:r>
            <a:b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br>
            <a:r>
              <a:rPr lang="en-GB"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DEGREE APPRENTICESHIP EXAMPLES - 3   </a:t>
            </a: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GB" b="1" dirty="0">
                <a:cs typeface="Calibri" pitchFamily="34" charset="0"/>
              </a:rPr>
              <a:t>  </a:t>
            </a:r>
          </a:p>
        </p:txBody>
      </p:sp>
      <p:sp>
        <p:nvSpPr>
          <p:cNvPr id="2" name="Content Placeholder 1"/>
          <p:cNvSpPr>
            <a:spLocks noGrp="1"/>
          </p:cNvSpPr>
          <p:nvPr>
            <p:ph idx="1"/>
          </p:nvPr>
        </p:nvSpPr>
        <p:spPr>
          <a:xfrm>
            <a:off x="251520" y="1412776"/>
            <a:ext cx="8640960" cy="5445224"/>
          </a:xfrm>
        </p:spPr>
        <p:txBody>
          <a:bodyPr>
            <a:normAutofit/>
          </a:bodyPr>
          <a:lstStyle/>
          <a:p>
            <a:pPr marL="109728" indent="0">
              <a:buNone/>
            </a:pPr>
            <a:r>
              <a:rPr lang="en-GB" sz="1900" b="1" u="sng" dirty="0">
                <a:solidFill>
                  <a:srgbClr val="C00000"/>
                </a:solidFill>
                <a:latin typeface="Calibri" pitchFamily="34" charset="0"/>
                <a:cs typeface="Calibri" pitchFamily="34" charset="0"/>
              </a:rPr>
              <a:t>MEINERT SCHIVERS</a:t>
            </a:r>
            <a:r>
              <a:rPr lang="en-GB" sz="1900" b="1" dirty="0">
                <a:solidFill>
                  <a:srgbClr val="C00000"/>
                </a:solidFill>
                <a:latin typeface="Calibri" pitchFamily="34" charset="0"/>
                <a:cs typeface="Calibri" pitchFamily="34" charset="0"/>
              </a:rPr>
              <a:t> - London</a:t>
            </a:r>
          </a:p>
          <a:p>
            <a:r>
              <a:rPr lang="en-GB" sz="1900" b="1" dirty="0">
                <a:solidFill>
                  <a:srgbClr val="C00000"/>
                </a:solidFill>
                <a:latin typeface="Calibri" pitchFamily="34" charset="0"/>
              </a:rPr>
              <a:t>Chartered Management Degree Apprenticeship</a:t>
            </a:r>
            <a:r>
              <a:rPr lang="en-GB" sz="1900" b="1" dirty="0">
                <a:latin typeface="Calibri" pitchFamily="34" charset="0"/>
              </a:rPr>
              <a:t>; </a:t>
            </a:r>
            <a:r>
              <a:rPr lang="en-GB" sz="1900" b="1" dirty="0">
                <a:latin typeface="Calibri" pitchFamily="34" charset="0"/>
                <a:cs typeface="Calibri" pitchFamily="34" charset="0"/>
              </a:rPr>
              <a:t>global management consultancy; </a:t>
            </a:r>
            <a:r>
              <a:rPr lang="en-GB" sz="1900" b="1" dirty="0">
                <a:latin typeface="Calibri" panose="020F0502020204030204" pitchFamily="34" charset="0"/>
              </a:rPr>
              <a:t>business technology solutions for public &amp; healthcare sectors</a:t>
            </a:r>
          </a:p>
          <a:p>
            <a:r>
              <a:rPr lang="en-GB" sz="1900" b="1" dirty="0">
                <a:latin typeface="Calibri" panose="020F0502020204030204" pitchFamily="34" charset="0"/>
              </a:rPr>
              <a:t>Work as Trainee Management Consultant + </a:t>
            </a:r>
            <a:r>
              <a:rPr lang="en-GB" sz="1900" b="1" u="sng" dirty="0">
                <a:latin typeface="Calibri" panose="020F0502020204030204" pitchFamily="34" charset="0"/>
              </a:rPr>
              <a:t>p/t study</a:t>
            </a:r>
            <a:r>
              <a:rPr lang="en-GB" sz="1900" b="1" dirty="0">
                <a:latin typeface="Calibri" panose="020F0502020204030204" pitchFamily="34" charset="0"/>
              </a:rPr>
              <a:t> at </a:t>
            </a:r>
            <a:r>
              <a:rPr lang="en-GB" sz="1900" b="1" u="sng" dirty="0">
                <a:solidFill>
                  <a:srgbClr val="7030A0"/>
                </a:solidFill>
                <a:latin typeface="Calibri" panose="020F0502020204030204" pitchFamily="34" charset="0"/>
              </a:rPr>
              <a:t>BPP University, London</a:t>
            </a:r>
          </a:p>
          <a:p>
            <a:r>
              <a:rPr lang="en-GB" sz="1900" b="1" dirty="0">
                <a:latin typeface="Calibri" panose="020F0502020204030204" pitchFamily="34" charset="0"/>
              </a:rPr>
              <a:t>Needs </a:t>
            </a:r>
            <a:r>
              <a:rPr lang="en-GB" sz="1900" b="1" dirty="0">
                <a:solidFill>
                  <a:srgbClr val="7030A0"/>
                </a:solidFill>
                <a:latin typeface="Calibri" panose="020F0502020204030204" pitchFamily="34" charset="0"/>
              </a:rPr>
              <a:t>260 UCAS points </a:t>
            </a:r>
            <a:r>
              <a:rPr lang="en-GB" sz="1900" b="1" dirty="0">
                <a:latin typeface="Calibri" panose="020F0502020204030204" pitchFamily="34" charset="0"/>
              </a:rPr>
              <a:t>minimum; starting salary - </a:t>
            </a:r>
            <a:r>
              <a:rPr lang="en-GB" sz="1900" b="1" dirty="0">
                <a:solidFill>
                  <a:srgbClr val="7030A0"/>
                </a:solidFill>
                <a:latin typeface="Calibri" panose="020F0502020204030204" pitchFamily="34" charset="0"/>
              </a:rPr>
              <a:t>£12,750</a:t>
            </a:r>
          </a:p>
          <a:p>
            <a:pPr marL="109728" indent="0">
              <a:buNone/>
            </a:pPr>
            <a:endParaRPr lang="en-GB" sz="1200" b="1" u="sng" dirty="0">
              <a:solidFill>
                <a:srgbClr val="7030A0"/>
              </a:solidFill>
              <a:latin typeface="Calibri" panose="020F0502020204030204" pitchFamily="34" charset="0"/>
            </a:endParaRPr>
          </a:p>
          <a:p>
            <a:pPr marL="109728" indent="0">
              <a:buNone/>
            </a:pPr>
            <a:r>
              <a:rPr lang="en-GB" sz="1900" b="1" u="sng" dirty="0">
                <a:solidFill>
                  <a:srgbClr val="C00000"/>
                </a:solidFill>
                <a:latin typeface="Calibri" panose="020F0502020204030204" pitchFamily="34" charset="0"/>
              </a:rPr>
              <a:t>FUJITSU</a:t>
            </a:r>
            <a:r>
              <a:rPr lang="en-GB" sz="1900" b="1" dirty="0">
                <a:solidFill>
                  <a:srgbClr val="C00000"/>
                </a:solidFill>
                <a:latin typeface="Calibri" panose="020F0502020204030204" pitchFamily="34" charset="0"/>
              </a:rPr>
              <a:t> - Basingstoke</a:t>
            </a:r>
          </a:p>
          <a:p>
            <a:r>
              <a:rPr lang="en-GB" sz="1900" b="1" dirty="0">
                <a:solidFill>
                  <a:srgbClr val="C00000"/>
                </a:solidFill>
                <a:latin typeface="Calibri" panose="020F0502020204030204" pitchFamily="34" charset="0"/>
              </a:rPr>
              <a:t>Technology Degree Apprenticeship</a:t>
            </a:r>
            <a:r>
              <a:rPr lang="en-GB" sz="1900" b="1" dirty="0">
                <a:latin typeface="Calibri" panose="020F0502020204030204" pitchFamily="34" charset="0"/>
              </a:rPr>
              <a:t>; working on Defence &amp; National Security a/c</a:t>
            </a:r>
          </a:p>
          <a:p>
            <a:r>
              <a:rPr lang="en-GB" sz="1900" b="1" u="sng" dirty="0">
                <a:latin typeface="Calibri" panose="020F0502020204030204" pitchFamily="34" charset="0"/>
              </a:rPr>
              <a:t>P/t study</a:t>
            </a:r>
            <a:r>
              <a:rPr lang="en-GB" sz="1900" b="1" dirty="0">
                <a:latin typeface="Calibri" panose="020F0502020204030204" pitchFamily="34" charset="0"/>
              </a:rPr>
              <a:t> at </a:t>
            </a:r>
            <a:r>
              <a:rPr lang="en-GB" sz="1900" b="1" u="sng" dirty="0">
                <a:solidFill>
                  <a:srgbClr val="7030A0"/>
                </a:solidFill>
                <a:latin typeface="Calibri" panose="020F0502020204030204" pitchFamily="34" charset="0"/>
              </a:rPr>
              <a:t>University of Winchester</a:t>
            </a:r>
            <a:r>
              <a:rPr lang="en-GB" sz="1900" b="1" dirty="0">
                <a:solidFill>
                  <a:srgbClr val="7030A0"/>
                </a:solidFill>
                <a:latin typeface="Calibri" panose="020F0502020204030204" pitchFamily="34" charset="0"/>
              </a:rPr>
              <a:t>; </a:t>
            </a:r>
            <a:r>
              <a:rPr lang="en-GB" sz="1900" b="1" dirty="0">
                <a:latin typeface="Calibri" panose="020F0502020204030204" pitchFamily="34" charset="0"/>
              </a:rPr>
              <a:t>4-yr BSc Digital &amp; Technology Solutions  degree; study modules + dissertation matched to business area you work in </a:t>
            </a:r>
          </a:p>
          <a:p>
            <a:r>
              <a:rPr lang="en-GB" sz="1900" b="1" dirty="0">
                <a:latin typeface="Calibri" panose="020F0502020204030204" pitchFamily="34" charset="0"/>
              </a:rPr>
              <a:t>Needs </a:t>
            </a:r>
            <a:r>
              <a:rPr lang="en-GB" sz="1900" b="1" dirty="0">
                <a:solidFill>
                  <a:srgbClr val="7030A0"/>
                </a:solidFill>
                <a:latin typeface="Calibri" panose="020F0502020204030204" pitchFamily="34" charset="0"/>
              </a:rPr>
              <a:t>280 UCAS points</a:t>
            </a:r>
            <a:r>
              <a:rPr lang="en-GB" sz="1900" b="1" dirty="0">
                <a:latin typeface="Calibri" panose="020F0502020204030204" pitchFamily="34" charset="0"/>
              </a:rPr>
              <a:t>; starting salary - </a:t>
            </a:r>
            <a:r>
              <a:rPr lang="en-GB" sz="1900" b="1" dirty="0">
                <a:solidFill>
                  <a:srgbClr val="7030A0"/>
                </a:solidFill>
                <a:latin typeface="Calibri" panose="020F0502020204030204" pitchFamily="34" charset="0"/>
              </a:rPr>
              <a:t>£17,500 </a:t>
            </a:r>
          </a:p>
          <a:p>
            <a:endParaRPr lang="en-GB" sz="1200" b="1" dirty="0">
              <a:solidFill>
                <a:srgbClr val="7030A0"/>
              </a:solidFill>
              <a:latin typeface="Calibri" panose="020F0502020204030204" pitchFamily="34" charset="0"/>
            </a:endParaRPr>
          </a:p>
          <a:p>
            <a:pPr marL="109728" indent="0">
              <a:buNone/>
            </a:pPr>
            <a:r>
              <a:rPr lang="en-GB" sz="1900" b="1" u="sng" dirty="0">
                <a:solidFill>
                  <a:srgbClr val="C00000"/>
                </a:solidFill>
                <a:latin typeface="Calibri" panose="020F0502020204030204" pitchFamily="34" charset="0"/>
              </a:rPr>
              <a:t>CLEARLY SCRUMPTIOUS</a:t>
            </a:r>
            <a:r>
              <a:rPr lang="en-GB" sz="1900" b="1" dirty="0">
                <a:solidFill>
                  <a:srgbClr val="C00000"/>
                </a:solidFill>
                <a:latin typeface="Calibri" panose="020F0502020204030204" pitchFamily="34" charset="0"/>
              </a:rPr>
              <a:t> - Keighley</a:t>
            </a:r>
          </a:p>
          <a:p>
            <a:r>
              <a:rPr lang="en-GB" sz="1900" b="1" dirty="0">
                <a:solidFill>
                  <a:srgbClr val="C00000"/>
                </a:solidFill>
                <a:latin typeface="Calibri" panose="020F0502020204030204" pitchFamily="34" charset="0"/>
              </a:rPr>
              <a:t>Operations Management Degree Apprenticeship</a:t>
            </a:r>
          </a:p>
          <a:p>
            <a:r>
              <a:rPr lang="en-GB" sz="1900" b="1" dirty="0">
                <a:latin typeface="Calibri" panose="020F0502020204030204" pitchFamily="34" charset="0"/>
              </a:rPr>
              <a:t>Healthy snacking products company run by 2 guys, Rick &amp; James!; via </a:t>
            </a:r>
            <a:r>
              <a:rPr lang="en-GB" sz="1900" b="1" u="sng" dirty="0">
                <a:solidFill>
                  <a:srgbClr val="7030A0"/>
                </a:solidFill>
                <a:latin typeface="Calibri" panose="020F0502020204030204" pitchFamily="34" charset="0"/>
              </a:rPr>
              <a:t>BPP</a:t>
            </a:r>
          </a:p>
          <a:p>
            <a:r>
              <a:rPr lang="en-GB" sz="1900" b="1" dirty="0">
                <a:latin typeface="Calibri" panose="020F0502020204030204" pitchFamily="34" charset="0"/>
              </a:rPr>
              <a:t>Needs</a:t>
            </a:r>
            <a:r>
              <a:rPr lang="en-GB" sz="1900" b="1" dirty="0">
                <a:solidFill>
                  <a:srgbClr val="002060"/>
                </a:solidFill>
                <a:latin typeface="Calibri" panose="020F0502020204030204" pitchFamily="34" charset="0"/>
              </a:rPr>
              <a:t> </a:t>
            </a:r>
            <a:r>
              <a:rPr lang="en-GB" sz="1900" b="1" dirty="0">
                <a:solidFill>
                  <a:srgbClr val="C00000"/>
                </a:solidFill>
                <a:latin typeface="Calibri" panose="020F0502020204030204" pitchFamily="34" charset="0"/>
              </a:rPr>
              <a:t>280pts</a:t>
            </a:r>
            <a:r>
              <a:rPr lang="en-GB" sz="1900" b="1" dirty="0">
                <a:latin typeface="Calibri" panose="020F0502020204030204" pitchFamily="34" charset="0"/>
              </a:rPr>
              <a:t>; starting salary </a:t>
            </a:r>
            <a:r>
              <a:rPr lang="en-GB" sz="1900" b="1" dirty="0">
                <a:solidFill>
                  <a:srgbClr val="7030A0"/>
                </a:solidFill>
                <a:latin typeface="Calibri" panose="020F0502020204030204" pitchFamily="34" charset="0"/>
              </a:rPr>
              <a:t>£6,500               </a:t>
            </a:r>
            <a:r>
              <a:rPr lang="en-GB" sz="1400" b="1" dirty="0">
                <a:solidFill>
                  <a:srgbClr val="7030A0"/>
                </a:solidFill>
                <a:latin typeface="Calibri" panose="020F0502020204030204" pitchFamily="34" charset="0"/>
              </a:rPr>
              <a:t>	</a:t>
            </a:r>
            <a:endParaRPr lang="en-GB" sz="1400" b="1" dirty="0">
              <a:latin typeface="Calibri" pitchFamily="34" charset="0"/>
            </a:endParaRPr>
          </a:p>
          <a:p>
            <a:endParaRPr lang="en-GB" sz="1400" b="1" dirty="0">
              <a:latin typeface="Calibri" pitchFamily="34" charset="0"/>
            </a:endParaRPr>
          </a:p>
          <a:p>
            <a:endParaRPr lang="en-GB" sz="3400" b="1" dirty="0">
              <a:latin typeface="Calibri" pitchFamily="34" charset="0"/>
            </a:endParaRPr>
          </a:p>
          <a:p>
            <a:endParaRPr lang="en-GB" sz="2100" b="1" dirty="0">
              <a:latin typeface="Calibri" pitchFamily="34" charset="0"/>
            </a:endParaRPr>
          </a:p>
          <a:p>
            <a:pPr marL="109728" indent="0">
              <a:buNone/>
            </a:pPr>
            <a:endParaRPr lang="en-GB" sz="1200" dirty="0">
              <a:latin typeface="Calibri" pitchFamily="34" charset="0"/>
              <a:cs typeface="Calibri" pitchFamily="34" charset="0"/>
            </a:endParaRPr>
          </a:p>
          <a:p>
            <a:endParaRPr lang="en-GB" sz="2000" b="1" dirty="0">
              <a:latin typeface="Calibri" pitchFamily="34" charset="0"/>
              <a:cs typeface="Calibri" pitchFamily="34" charset="0"/>
            </a:endParaRPr>
          </a:p>
          <a:p>
            <a:endParaRPr lang="en-GB" sz="1800" i="1" dirty="0">
              <a:latin typeface="Calibri" pitchFamily="34" charset="0"/>
              <a:cs typeface="Calibri" pitchFamily="34" charset="0"/>
            </a:endParaRPr>
          </a:p>
        </p:txBody>
      </p:sp>
    </p:spTree>
    <p:extLst>
      <p:ext uri="{BB962C8B-B14F-4D97-AF65-F5344CB8AC3E}">
        <p14:creationId xmlns:p14="http://schemas.microsoft.com/office/powerpoint/2010/main" val="4316148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620688"/>
            <a:ext cx="8784976" cy="936104"/>
          </a:xfrm>
        </p:spPr>
        <p:txBody>
          <a:bodyPr>
            <a:normAutofit fontScale="90000"/>
          </a:bodyPr>
          <a:lstStyle/>
          <a:p>
            <a:pPr algn="ctr"/>
            <a: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
            </a:r>
            <a:b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br>
            <a:r>
              <a:rPr lang="en-GB"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DEGREE APPRENTICESHIP EXAMPLES - 4   </a:t>
            </a: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GB" b="1" dirty="0">
                <a:cs typeface="Calibri" pitchFamily="34" charset="0"/>
              </a:rPr>
              <a:t>  </a:t>
            </a:r>
          </a:p>
        </p:txBody>
      </p:sp>
      <p:sp>
        <p:nvSpPr>
          <p:cNvPr id="2" name="Content Placeholder 1"/>
          <p:cNvSpPr>
            <a:spLocks noGrp="1"/>
          </p:cNvSpPr>
          <p:nvPr>
            <p:ph idx="1"/>
          </p:nvPr>
        </p:nvSpPr>
        <p:spPr>
          <a:xfrm>
            <a:off x="251520" y="1556792"/>
            <a:ext cx="8568952" cy="5301208"/>
          </a:xfrm>
        </p:spPr>
        <p:txBody>
          <a:bodyPr>
            <a:normAutofit/>
          </a:bodyPr>
          <a:lstStyle/>
          <a:p>
            <a:pPr marL="109728" indent="0">
              <a:buNone/>
            </a:pPr>
            <a:endParaRPr lang="en-GB" sz="800" b="1" dirty="0">
              <a:latin typeface="Calibri" pitchFamily="34" charset="0"/>
            </a:endParaRPr>
          </a:p>
          <a:p>
            <a:pPr marL="109728" indent="0">
              <a:buNone/>
            </a:pPr>
            <a:r>
              <a:rPr lang="en-GB" sz="1900" b="1" u="sng" dirty="0">
                <a:solidFill>
                  <a:srgbClr val="C00000"/>
                </a:solidFill>
                <a:latin typeface="Calibri" panose="020F0502020204030204" pitchFamily="34" charset="0"/>
              </a:rPr>
              <a:t>JP MORGAN</a:t>
            </a:r>
            <a:r>
              <a:rPr lang="en-GB" sz="1900" b="1" dirty="0">
                <a:solidFill>
                  <a:srgbClr val="C00000"/>
                </a:solidFill>
                <a:latin typeface="Calibri" panose="020F0502020204030204" pitchFamily="34" charset="0"/>
              </a:rPr>
              <a:t> - Bournemouth</a:t>
            </a:r>
          </a:p>
          <a:p>
            <a:r>
              <a:rPr lang="en-GB" sz="1900" b="1" dirty="0">
                <a:solidFill>
                  <a:srgbClr val="C00000"/>
                </a:solidFill>
                <a:latin typeface="Calibri" pitchFamily="34" charset="0"/>
                <a:cs typeface="Calibri" pitchFamily="34" charset="0"/>
              </a:rPr>
              <a:t>Technology Degree Apprenticeship</a:t>
            </a:r>
            <a:r>
              <a:rPr lang="en-GB" sz="1900" b="1" dirty="0">
                <a:latin typeface="Calibri" pitchFamily="34" charset="0"/>
                <a:cs typeface="Calibri" pitchFamily="34" charset="0"/>
              </a:rPr>
              <a:t> </a:t>
            </a:r>
            <a:r>
              <a:rPr lang="en-GB" sz="1900" b="1" dirty="0">
                <a:solidFill>
                  <a:srgbClr val="C00000"/>
                </a:solidFill>
                <a:latin typeface="Calibri" pitchFamily="34" charset="0"/>
                <a:cs typeface="Calibri" pitchFamily="34" charset="0"/>
              </a:rPr>
              <a:t>in Financial Services; </a:t>
            </a:r>
          </a:p>
          <a:p>
            <a:r>
              <a:rPr lang="en-GB" sz="1900" b="1" dirty="0">
                <a:latin typeface="Calibri" pitchFamily="34" charset="0"/>
                <a:cs typeface="Calibri" pitchFamily="34" charset="0"/>
              </a:rPr>
              <a:t>Based at their </a:t>
            </a:r>
            <a:r>
              <a:rPr lang="en-GB" sz="1900" b="1" dirty="0">
                <a:latin typeface="Calibri" panose="020F0502020204030204" pitchFamily="34" charset="0"/>
              </a:rPr>
              <a:t>technology hub; degree delivered by </a:t>
            </a:r>
            <a:r>
              <a:rPr lang="en-GB" sz="1900" b="1" u="sng" dirty="0">
                <a:latin typeface="Calibri" panose="020F0502020204030204" pitchFamily="34" charset="0"/>
              </a:rPr>
              <a:t>blend</a:t>
            </a:r>
            <a:r>
              <a:rPr lang="en-GB" sz="1900" b="1" dirty="0">
                <a:latin typeface="Calibri" panose="020F0502020204030204" pitchFamily="34" charset="0"/>
              </a:rPr>
              <a:t> of </a:t>
            </a:r>
            <a:r>
              <a:rPr lang="en-GB" sz="1900" b="1" u="sng" dirty="0">
                <a:solidFill>
                  <a:srgbClr val="7030A0"/>
                </a:solidFill>
                <a:latin typeface="Calibri" panose="020F0502020204030204" pitchFamily="34" charset="0"/>
              </a:rPr>
              <a:t>virtual lectures</a:t>
            </a:r>
            <a:r>
              <a:rPr lang="en-GB" sz="1900" b="1" dirty="0">
                <a:solidFill>
                  <a:srgbClr val="7030A0"/>
                </a:solidFill>
                <a:latin typeface="Calibri" panose="020F0502020204030204" pitchFamily="34" charset="0"/>
              </a:rPr>
              <a:t> </a:t>
            </a:r>
            <a:r>
              <a:rPr lang="en-GB" sz="1900" b="1" dirty="0">
                <a:latin typeface="Calibri" panose="020F0502020204030204" pitchFamily="34" charset="0"/>
              </a:rPr>
              <a:t>leading to BSc Digital and Technology Solutions and internal training led by industry experts </a:t>
            </a:r>
            <a:r>
              <a:rPr lang="en-GB" sz="1900" b="1" i="1" dirty="0">
                <a:solidFill>
                  <a:srgbClr val="C00000"/>
                </a:solidFill>
                <a:latin typeface="Calibri" panose="020F0502020204030204" pitchFamily="34" charset="0"/>
              </a:rPr>
              <a:t>(</a:t>
            </a:r>
            <a:r>
              <a:rPr lang="en-GB" sz="1900" b="1" i="1" u="sng" dirty="0">
                <a:solidFill>
                  <a:srgbClr val="C00000"/>
                </a:solidFill>
                <a:latin typeface="Calibri" panose="020F0502020204030204" pitchFamily="34" charset="0"/>
              </a:rPr>
              <a:t>but scheme may be jeopardised by a Brexit vote</a:t>
            </a:r>
            <a:r>
              <a:rPr lang="en-GB" sz="1900" b="1" i="1" dirty="0">
                <a:solidFill>
                  <a:srgbClr val="C00000"/>
                </a:solidFill>
                <a:latin typeface="Calibri" panose="020F0502020204030204" pitchFamily="34" charset="0"/>
              </a:rPr>
              <a:t>)</a:t>
            </a:r>
            <a:endParaRPr lang="en-GB" sz="1900" b="1" dirty="0">
              <a:solidFill>
                <a:srgbClr val="C00000"/>
              </a:solidFill>
              <a:latin typeface="Calibri" panose="020F0502020204030204" pitchFamily="34" charset="0"/>
            </a:endParaRPr>
          </a:p>
          <a:p>
            <a:r>
              <a:rPr lang="en-GB" sz="1900" b="1" dirty="0">
                <a:latin typeface="Calibri" panose="020F0502020204030204" pitchFamily="34" charset="0"/>
                <a:cs typeface="Calibri" pitchFamily="34" charset="0"/>
              </a:rPr>
              <a:t>Needs 3 A Levels at </a:t>
            </a:r>
            <a:r>
              <a:rPr lang="en-GB" sz="1900" b="1" dirty="0">
                <a:solidFill>
                  <a:srgbClr val="7030A0"/>
                </a:solidFill>
                <a:latin typeface="Calibri" panose="020F0502020204030204" pitchFamily="34" charset="0"/>
                <a:cs typeface="Calibri" pitchFamily="34" charset="0"/>
              </a:rPr>
              <a:t>BBB </a:t>
            </a:r>
            <a:r>
              <a:rPr lang="en-GB" sz="1900" i="1" dirty="0">
                <a:solidFill>
                  <a:srgbClr val="7030A0"/>
                </a:solidFill>
                <a:latin typeface="Calibri" panose="020F0502020204030204" pitchFamily="34" charset="0"/>
                <a:cs typeface="Calibri" pitchFamily="34" charset="0"/>
              </a:rPr>
              <a:t>  </a:t>
            </a:r>
            <a:endParaRPr lang="en-GB" sz="1900" dirty="0">
              <a:solidFill>
                <a:srgbClr val="7030A0"/>
              </a:solidFill>
              <a:latin typeface="Calibri" panose="020F0502020204030204" pitchFamily="34" charset="0"/>
              <a:cs typeface="Calibri" pitchFamily="34" charset="0"/>
            </a:endParaRPr>
          </a:p>
          <a:p>
            <a:pPr marL="109728" indent="0">
              <a:buNone/>
            </a:pPr>
            <a:endParaRPr lang="en-GB" sz="1900" b="1" dirty="0">
              <a:solidFill>
                <a:srgbClr val="7030A0"/>
              </a:solidFill>
              <a:latin typeface="Calibri" panose="020F0502020204030204" pitchFamily="34" charset="0"/>
              <a:cs typeface="Calibri" pitchFamily="34" charset="0"/>
            </a:endParaRPr>
          </a:p>
          <a:p>
            <a:pPr marL="109728" indent="0">
              <a:buNone/>
            </a:pPr>
            <a:r>
              <a:rPr lang="en-GB" sz="1900" b="1" u="sng" dirty="0">
                <a:solidFill>
                  <a:srgbClr val="C00000"/>
                </a:solidFill>
                <a:latin typeface="Calibri" panose="020F0502020204030204" pitchFamily="34" charset="0"/>
                <a:cs typeface="Calibri" pitchFamily="34" charset="0"/>
              </a:rPr>
              <a:t>CISCO</a:t>
            </a:r>
            <a:r>
              <a:rPr lang="en-GB" sz="1900" b="1" dirty="0">
                <a:solidFill>
                  <a:srgbClr val="C00000"/>
                </a:solidFill>
                <a:latin typeface="Calibri" panose="020F0502020204030204" pitchFamily="34" charset="0"/>
                <a:cs typeface="Calibri" pitchFamily="34" charset="0"/>
              </a:rPr>
              <a:t> – Reading, Feltham</a:t>
            </a:r>
            <a:endParaRPr lang="en-GB" sz="1900" b="1" u="sng" dirty="0">
              <a:solidFill>
                <a:srgbClr val="C00000"/>
              </a:solidFill>
              <a:latin typeface="Calibri" pitchFamily="34" charset="0"/>
              <a:cs typeface="Calibri" pitchFamily="34" charset="0"/>
            </a:endParaRPr>
          </a:p>
          <a:p>
            <a:r>
              <a:rPr lang="en-GB" sz="1900" b="1" dirty="0">
                <a:solidFill>
                  <a:srgbClr val="C00000"/>
                </a:solidFill>
                <a:latin typeface="Calibri" pitchFamily="34" charset="0"/>
                <a:cs typeface="Calibri" pitchFamily="34" charset="0"/>
              </a:rPr>
              <a:t>Technology Degree Apprenticeship</a:t>
            </a:r>
            <a:r>
              <a:rPr lang="en-GB" sz="1900" b="1" dirty="0">
                <a:latin typeface="Calibri" pitchFamily="34" charset="0"/>
                <a:cs typeface="Calibri" pitchFamily="34" charset="0"/>
              </a:rPr>
              <a:t> </a:t>
            </a:r>
            <a:r>
              <a:rPr lang="en-GB" sz="1900" b="1" dirty="0">
                <a:solidFill>
                  <a:srgbClr val="C00000"/>
                </a:solidFill>
                <a:latin typeface="Calibri" pitchFamily="34" charset="0"/>
                <a:cs typeface="Calibri" pitchFamily="34" charset="0"/>
              </a:rPr>
              <a:t>in the Internet of Everything</a:t>
            </a:r>
            <a:endParaRPr lang="en-GB" sz="1900" b="1" dirty="0">
              <a:latin typeface="Calibri" pitchFamily="34" charset="0"/>
            </a:endParaRPr>
          </a:p>
          <a:p>
            <a:r>
              <a:rPr lang="en-GB" sz="1900" b="1" dirty="0">
                <a:latin typeface="Calibri" pitchFamily="34" charset="0"/>
              </a:rPr>
              <a:t>3-year programme starts with induction </a:t>
            </a:r>
            <a:r>
              <a:rPr lang="en-GB" sz="1900" b="1" dirty="0" err="1">
                <a:latin typeface="Calibri" pitchFamily="34" charset="0"/>
              </a:rPr>
              <a:t>bootcamp</a:t>
            </a:r>
            <a:r>
              <a:rPr lang="en-GB" sz="1900" b="1" dirty="0">
                <a:latin typeface="Calibri" pitchFamily="34" charset="0"/>
              </a:rPr>
              <a:t> &amp; leads to BSc Digital and Technology Solutions through </a:t>
            </a:r>
            <a:r>
              <a:rPr lang="en-GB" sz="1900" b="1" u="sng" dirty="0">
                <a:solidFill>
                  <a:srgbClr val="7030A0"/>
                </a:solidFill>
                <a:latin typeface="Calibri" pitchFamily="34" charset="0"/>
              </a:rPr>
              <a:t>QA Ltd</a:t>
            </a:r>
            <a:r>
              <a:rPr lang="en-GB" sz="1900" b="1" dirty="0">
                <a:latin typeface="Calibri" pitchFamily="34" charset="0"/>
              </a:rPr>
              <a:t>, working across mobile, cloud, security, IT and big data spaces including software &amp; consulting services</a:t>
            </a:r>
          </a:p>
          <a:p>
            <a:r>
              <a:rPr lang="en-GB" sz="1900" b="1" dirty="0">
                <a:latin typeface="Calibri" pitchFamily="34" charset="0"/>
              </a:rPr>
              <a:t>Individualised training programme; </a:t>
            </a:r>
            <a:r>
              <a:rPr lang="en-GB" sz="1900" b="1" dirty="0">
                <a:solidFill>
                  <a:srgbClr val="C00000"/>
                </a:solidFill>
                <a:latin typeface="Calibri" pitchFamily="34" charset="0"/>
              </a:rPr>
              <a:t>on graduation Cisco aims to offer a graduate job, subject to role availability</a:t>
            </a:r>
          </a:p>
          <a:p>
            <a:r>
              <a:rPr lang="en-GB" sz="1900" b="1" dirty="0">
                <a:latin typeface="Calibri" pitchFamily="34" charset="0"/>
              </a:rPr>
              <a:t>Needs </a:t>
            </a:r>
            <a:r>
              <a:rPr lang="en-GB" sz="1900" b="1" dirty="0">
                <a:solidFill>
                  <a:srgbClr val="7030A0"/>
                </a:solidFill>
                <a:latin typeface="Calibri" pitchFamily="34" charset="0"/>
              </a:rPr>
              <a:t>160 points</a:t>
            </a:r>
            <a:r>
              <a:rPr lang="en-GB" sz="1900" b="1" dirty="0">
                <a:latin typeface="Calibri" pitchFamily="34" charset="0"/>
              </a:rPr>
              <a:t>; staring salary </a:t>
            </a:r>
            <a:r>
              <a:rPr lang="en-GB" sz="1900" b="1" dirty="0">
                <a:solidFill>
                  <a:srgbClr val="7030A0"/>
                </a:solidFill>
                <a:latin typeface="Calibri" pitchFamily="34" charset="0"/>
              </a:rPr>
              <a:t>£15,500</a:t>
            </a:r>
          </a:p>
          <a:p>
            <a:endParaRPr lang="en-GB" sz="1900" b="1" dirty="0">
              <a:latin typeface="Calibri" pitchFamily="34" charset="0"/>
            </a:endParaRPr>
          </a:p>
          <a:p>
            <a:endParaRPr lang="en-GB" sz="3400" b="1" dirty="0">
              <a:latin typeface="Calibri" pitchFamily="34" charset="0"/>
            </a:endParaRPr>
          </a:p>
          <a:p>
            <a:endParaRPr lang="en-GB" sz="2100" b="1" dirty="0">
              <a:latin typeface="Calibri" pitchFamily="34" charset="0"/>
            </a:endParaRPr>
          </a:p>
          <a:p>
            <a:pPr marL="109728" indent="0">
              <a:buNone/>
            </a:pPr>
            <a:endParaRPr lang="en-GB" sz="1200" dirty="0">
              <a:latin typeface="Calibri" pitchFamily="34" charset="0"/>
              <a:cs typeface="Calibri" pitchFamily="34" charset="0"/>
            </a:endParaRPr>
          </a:p>
          <a:p>
            <a:endParaRPr lang="en-GB" sz="2000" b="1" dirty="0">
              <a:latin typeface="Calibri" pitchFamily="34" charset="0"/>
              <a:cs typeface="Calibri" pitchFamily="34" charset="0"/>
            </a:endParaRPr>
          </a:p>
          <a:p>
            <a:endParaRPr lang="en-GB" sz="1800" i="1" dirty="0">
              <a:latin typeface="Calibri" pitchFamily="34" charset="0"/>
              <a:cs typeface="Calibri" pitchFamily="34" charset="0"/>
            </a:endParaRPr>
          </a:p>
        </p:txBody>
      </p:sp>
    </p:spTree>
    <p:extLst>
      <p:ext uri="{BB962C8B-B14F-4D97-AF65-F5344CB8AC3E}">
        <p14:creationId xmlns:p14="http://schemas.microsoft.com/office/powerpoint/2010/main" val="34033097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620688"/>
            <a:ext cx="8784976" cy="648072"/>
          </a:xfrm>
        </p:spPr>
        <p:txBody>
          <a:bodyPr>
            <a:normAutofit fontScale="90000"/>
          </a:bodyPr>
          <a:lstStyle/>
          <a:p>
            <a:pPr algn="ctr"/>
            <a: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
            </a:r>
            <a:b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br>
            <a:r>
              <a:rPr lang="en-GB"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HIGHER APPRENTICESHIPS 1 </a:t>
            </a: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GB" b="1" dirty="0">
                <a:cs typeface="Calibri" pitchFamily="34" charset="0"/>
              </a:rPr>
              <a:t>  </a:t>
            </a:r>
          </a:p>
        </p:txBody>
      </p:sp>
      <p:sp>
        <p:nvSpPr>
          <p:cNvPr id="2" name="Content Placeholder 1"/>
          <p:cNvSpPr>
            <a:spLocks noGrp="1"/>
          </p:cNvSpPr>
          <p:nvPr>
            <p:ph idx="1"/>
          </p:nvPr>
        </p:nvSpPr>
        <p:spPr>
          <a:xfrm>
            <a:off x="107504" y="1412776"/>
            <a:ext cx="9036496" cy="5616624"/>
          </a:xfrm>
        </p:spPr>
        <p:txBody>
          <a:bodyPr>
            <a:normAutofit fontScale="47500" lnSpcReduction="20000"/>
          </a:bodyPr>
          <a:lstStyle/>
          <a:p>
            <a:pPr marL="109728" indent="0">
              <a:buNone/>
            </a:pPr>
            <a:r>
              <a:rPr lang="en-GB" sz="2500" b="1" dirty="0">
                <a:latin typeface="Calibri" pitchFamily="34" charset="0"/>
              </a:rPr>
              <a:t>Accredited &amp; salaried work-based programmes with p/t university level study – </a:t>
            </a:r>
            <a:r>
              <a:rPr lang="en-GB" sz="2500" dirty="0">
                <a:latin typeface="Calibri" pitchFamily="34" charset="0"/>
              </a:rPr>
              <a:t>examples with </a:t>
            </a:r>
            <a:r>
              <a:rPr lang="en-GB" sz="2500" dirty="0" err="1">
                <a:latin typeface="Calibri" pitchFamily="34" charset="0"/>
              </a:rPr>
              <a:t>approx</a:t>
            </a:r>
            <a:r>
              <a:rPr lang="en-GB" sz="2500" dirty="0">
                <a:latin typeface="Calibri" pitchFamily="34" charset="0"/>
              </a:rPr>
              <a:t> starting salaries &amp; grades :</a:t>
            </a:r>
          </a:p>
          <a:p>
            <a:pPr marL="109728" indent="0">
              <a:buNone/>
            </a:pPr>
            <a:endParaRPr lang="en-GB" sz="800" dirty="0">
              <a:solidFill>
                <a:srgbClr val="C00000"/>
              </a:solidFill>
              <a:latin typeface="Calibri" pitchFamily="34" charset="0"/>
              <a:cs typeface="Calibri" pitchFamily="34" charset="0"/>
            </a:endParaRPr>
          </a:p>
          <a:p>
            <a:r>
              <a:rPr lang="en-GB" sz="3600" b="1" dirty="0">
                <a:latin typeface="Calibri" pitchFamily="34" charset="0"/>
                <a:cs typeface="Calibri" pitchFamily="34" charset="0"/>
              </a:rPr>
              <a:t>Accenture</a:t>
            </a:r>
            <a:r>
              <a:rPr lang="en-GB" sz="3600"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IT, Software, Web &amp; Telecoms</a:t>
            </a:r>
            <a:r>
              <a:rPr lang="en-GB" sz="3600" dirty="0">
                <a:latin typeface="Calibri" pitchFamily="34" charset="0"/>
                <a:cs typeface="Calibri" pitchFamily="34" charset="0"/>
              </a:rPr>
              <a:t>; </a:t>
            </a:r>
            <a:r>
              <a:rPr lang="en-GB" sz="2900" dirty="0">
                <a:latin typeface="Calibri" pitchFamily="34" charset="0"/>
                <a:cs typeface="Calibri" pitchFamily="34" charset="0"/>
              </a:rPr>
              <a:t>London/Newcastle; </a:t>
            </a:r>
            <a:r>
              <a:rPr lang="en-GB" sz="2900" dirty="0" err="1">
                <a:latin typeface="Calibri" pitchFamily="34" charset="0"/>
                <a:cs typeface="Calibri" pitchFamily="34" charset="0"/>
              </a:rPr>
              <a:t>FdSC</a:t>
            </a:r>
            <a:r>
              <a:rPr lang="en-GB" sz="2900" dirty="0">
                <a:latin typeface="Calibri" pitchFamily="34" charset="0"/>
                <a:cs typeface="Calibri" pitchFamily="34" charset="0"/>
              </a:rPr>
              <a:t> IT/ BSc Software </a:t>
            </a:r>
            <a:r>
              <a:rPr lang="en-GB" sz="2900" dirty="0" err="1">
                <a:latin typeface="Calibri" pitchFamily="34" charset="0"/>
                <a:cs typeface="Calibri" pitchFamily="34" charset="0"/>
              </a:rPr>
              <a:t>Eng</a:t>
            </a:r>
            <a:r>
              <a:rPr lang="en-GB" sz="2900" dirty="0">
                <a:latin typeface="Calibri" pitchFamily="34" charset="0"/>
                <a:cs typeface="Calibri" pitchFamily="34" charset="0"/>
              </a:rPr>
              <a:t>; </a:t>
            </a:r>
            <a:r>
              <a:rPr lang="en-GB" sz="3600" b="1" i="1" dirty="0">
                <a:solidFill>
                  <a:srgbClr val="FF0000"/>
                </a:solidFill>
                <a:latin typeface="Calibri" pitchFamily="34" charset="0"/>
                <a:cs typeface="Calibri" pitchFamily="34" charset="0"/>
              </a:rPr>
              <a:t>200pts/</a:t>
            </a:r>
            <a:r>
              <a:rPr lang="en-GB" sz="3600" b="1" i="1" dirty="0">
                <a:solidFill>
                  <a:srgbClr val="C00000"/>
                </a:solidFill>
                <a:latin typeface="Calibri" pitchFamily="34" charset="0"/>
                <a:cs typeface="Calibri" pitchFamily="34" charset="0"/>
              </a:rPr>
              <a:t>£14K</a:t>
            </a:r>
          </a:p>
          <a:p>
            <a:endParaRPr lang="en-GB" sz="800" b="1" dirty="0">
              <a:latin typeface="Calibri" pitchFamily="34" charset="0"/>
              <a:cs typeface="Calibri" pitchFamily="34" charset="0"/>
            </a:endParaRPr>
          </a:p>
          <a:p>
            <a:r>
              <a:rPr lang="en-GB" sz="3600" b="1" dirty="0">
                <a:latin typeface="Calibri" pitchFamily="34" charset="0"/>
                <a:cs typeface="Calibri" pitchFamily="34" charset="0"/>
              </a:rPr>
              <a:t>Aon</a:t>
            </a:r>
            <a:r>
              <a:rPr lang="en-GB" sz="3600"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Actuarial/Consulting/Insurance</a:t>
            </a:r>
            <a:r>
              <a:rPr lang="en-GB" sz="3600" dirty="0">
                <a:latin typeface="Calibri" pitchFamily="34" charset="0"/>
                <a:cs typeface="Calibri" pitchFamily="34" charset="0"/>
              </a:rPr>
              <a:t>; 14 locations</a:t>
            </a:r>
            <a:r>
              <a:rPr lang="en-GB" sz="3600" i="1" dirty="0">
                <a:latin typeface="Calibri" pitchFamily="34" charset="0"/>
                <a:cs typeface="Calibri" pitchFamily="34" charset="0"/>
              </a:rPr>
              <a:t>; </a:t>
            </a:r>
            <a:r>
              <a:rPr lang="en-GB" sz="3600" b="1" i="1" dirty="0">
                <a:solidFill>
                  <a:srgbClr val="FF0000"/>
                </a:solidFill>
                <a:latin typeface="Calibri" pitchFamily="34" charset="0"/>
                <a:cs typeface="Calibri" pitchFamily="34" charset="0"/>
              </a:rPr>
              <a:t>260-280pts/</a:t>
            </a:r>
            <a:r>
              <a:rPr lang="en-GB" sz="3600" b="1" i="1" dirty="0">
                <a:solidFill>
                  <a:srgbClr val="C00000"/>
                </a:solidFill>
                <a:latin typeface="Calibri" pitchFamily="34" charset="0"/>
                <a:cs typeface="Calibri" pitchFamily="34" charset="0"/>
              </a:rPr>
              <a:t>£16K-£18K</a:t>
            </a:r>
            <a:endParaRPr lang="en-GB" sz="3600" b="1" i="1" dirty="0">
              <a:solidFill>
                <a:srgbClr val="FF0000"/>
              </a:solidFill>
              <a:latin typeface="Calibri" pitchFamily="34" charset="0"/>
              <a:cs typeface="Calibri" pitchFamily="34" charset="0"/>
            </a:endParaRPr>
          </a:p>
          <a:p>
            <a:pPr marL="109728" indent="0">
              <a:buNone/>
            </a:pPr>
            <a:endParaRPr lang="en-GB" sz="800" b="1" i="1" dirty="0">
              <a:solidFill>
                <a:srgbClr val="FF0000"/>
              </a:solidFill>
              <a:latin typeface="Calibri" pitchFamily="34" charset="0"/>
              <a:cs typeface="Calibri" pitchFamily="34" charset="0"/>
            </a:endParaRPr>
          </a:p>
          <a:p>
            <a:r>
              <a:rPr lang="en-GB" sz="3600" b="1" dirty="0">
                <a:latin typeface="Calibri" pitchFamily="34" charset="0"/>
                <a:cs typeface="Calibri" pitchFamily="34" charset="0"/>
              </a:rPr>
              <a:t>Atkins: </a:t>
            </a:r>
            <a:r>
              <a:rPr lang="en-GB" sz="3600" b="1" dirty="0">
                <a:solidFill>
                  <a:srgbClr val="7030A0"/>
                </a:solidFill>
                <a:latin typeface="Calibri" pitchFamily="34" charset="0"/>
                <a:cs typeface="Calibri" pitchFamily="34" charset="0"/>
              </a:rPr>
              <a:t>Surveying/Civil </a:t>
            </a:r>
            <a:r>
              <a:rPr lang="en-GB" sz="3600" b="1" dirty="0" err="1">
                <a:solidFill>
                  <a:srgbClr val="7030A0"/>
                </a:solidFill>
                <a:latin typeface="Calibri" pitchFamily="34" charset="0"/>
                <a:cs typeface="Calibri" pitchFamily="34" charset="0"/>
              </a:rPr>
              <a:t>Mech</a:t>
            </a:r>
            <a:r>
              <a:rPr lang="en-GB" sz="3600" b="1" dirty="0">
                <a:solidFill>
                  <a:srgbClr val="7030A0"/>
                </a:solidFill>
                <a:latin typeface="Calibri" pitchFamily="34" charset="0"/>
                <a:cs typeface="Calibri" pitchFamily="34" charset="0"/>
              </a:rPr>
              <a:t> Elec Engineering/Project Man</a:t>
            </a:r>
            <a:r>
              <a:rPr lang="en-GB" sz="2100" dirty="0">
                <a:latin typeface="Calibri" pitchFamily="34" charset="0"/>
                <a:cs typeface="Calibri" pitchFamily="34" charset="0"/>
              </a:rPr>
              <a:t>;  </a:t>
            </a:r>
            <a:r>
              <a:rPr lang="en-GB" sz="2900" dirty="0">
                <a:latin typeface="Calibri" pitchFamily="34" charset="0"/>
                <a:cs typeface="Calibri" pitchFamily="34" charset="0"/>
              </a:rPr>
              <a:t>various locations;</a:t>
            </a:r>
            <a:r>
              <a:rPr lang="en-GB" sz="2100" dirty="0">
                <a:latin typeface="Calibri" pitchFamily="34" charset="0"/>
                <a:cs typeface="Calibri" pitchFamily="34" charset="0"/>
              </a:rPr>
              <a:t> </a:t>
            </a:r>
            <a:r>
              <a:rPr lang="en-GB" sz="3600" b="1" i="1" dirty="0">
                <a:solidFill>
                  <a:srgbClr val="FF0000"/>
                </a:solidFill>
                <a:latin typeface="Calibri" pitchFamily="34" charset="0"/>
                <a:cs typeface="Calibri" pitchFamily="34" charset="0"/>
              </a:rPr>
              <a:t>230pts/</a:t>
            </a:r>
            <a:r>
              <a:rPr lang="en-GB" sz="3600" b="1" i="1" dirty="0">
                <a:solidFill>
                  <a:srgbClr val="C00000"/>
                </a:solidFill>
                <a:latin typeface="Calibri" pitchFamily="34" charset="0"/>
                <a:cs typeface="Calibri" pitchFamily="34" charset="0"/>
              </a:rPr>
              <a:t>£15K-£17K</a:t>
            </a:r>
            <a:endParaRPr lang="en-GB" sz="3600" b="1" i="1" dirty="0">
              <a:solidFill>
                <a:srgbClr val="FF0000"/>
              </a:solidFill>
              <a:latin typeface="Calibri" pitchFamily="34" charset="0"/>
              <a:cs typeface="Calibri" pitchFamily="34" charset="0"/>
            </a:endParaRPr>
          </a:p>
          <a:p>
            <a:pPr marL="109728" indent="0">
              <a:buNone/>
            </a:pPr>
            <a:endParaRPr lang="en-GB" sz="800" b="1" dirty="0">
              <a:latin typeface="Calibri" pitchFamily="34" charset="0"/>
              <a:cs typeface="Calibri" pitchFamily="34" charset="0"/>
            </a:endParaRPr>
          </a:p>
          <a:p>
            <a:r>
              <a:rPr lang="en-GB" sz="3600" b="1" dirty="0">
                <a:latin typeface="Calibri" pitchFamily="34" charset="0"/>
                <a:cs typeface="Calibri" pitchFamily="34" charset="0"/>
              </a:rPr>
              <a:t>BAE Systems</a:t>
            </a:r>
            <a:r>
              <a:rPr lang="en-GB" sz="3600" dirty="0">
                <a:latin typeface="Calibri" pitchFamily="34" charset="0"/>
                <a:cs typeface="Calibri" pitchFamily="34" charset="0"/>
              </a:rPr>
              <a:t>:</a:t>
            </a:r>
            <a:r>
              <a:rPr lang="en-GB" sz="3800" dirty="0">
                <a:latin typeface="Calibri" pitchFamily="34" charset="0"/>
                <a:cs typeface="Calibri" pitchFamily="34" charset="0"/>
              </a:rPr>
              <a:t> </a:t>
            </a:r>
            <a:r>
              <a:rPr lang="en-GB" sz="2900" b="1" dirty="0" err="1">
                <a:solidFill>
                  <a:srgbClr val="7030A0"/>
                </a:solidFill>
                <a:latin typeface="Calibri" pitchFamily="34" charset="0"/>
                <a:cs typeface="Calibri" pitchFamily="34" charset="0"/>
              </a:rPr>
              <a:t>Proj</a:t>
            </a:r>
            <a:r>
              <a:rPr lang="en-GB" sz="2900" b="1" dirty="0">
                <a:solidFill>
                  <a:srgbClr val="7030A0"/>
                </a:solidFill>
                <a:latin typeface="Calibri" pitchFamily="34" charset="0"/>
                <a:cs typeface="Calibri" pitchFamily="34" charset="0"/>
              </a:rPr>
              <a:t> Man/IT/Engineering/Finance</a:t>
            </a:r>
            <a:r>
              <a:rPr lang="en-GB" sz="2900" dirty="0">
                <a:latin typeface="Calibri" pitchFamily="34" charset="0"/>
                <a:cs typeface="Calibri" pitchFamily="34" charset="0"/>
              </a:rPr>
              <a:t>; Portsmouth/Camberley/Yeovil/Pontypool/Hull/Preston/Barrow</a:t>
            </a:r>
          </a:p>
          <a:p>
            <a:pPr marL="109728" indent="0">
              <a:buNone/>
            </a:pPr>
            <a:endParaRPr lang="en-GB" sz="800" b="1" i="1" dirty="0">
              <a:solidFill>
                <a:srgbClr val="FF0000"/>
              </a:solidFill>
              <a:latin typeface="Calibri" pitchFamily="34" charset="0"/>
              <a:cs typeface="Calibri" pitchFamily="34" charset="0"/>
            </a:endParaRPr>
          </a:p>
          <a:p>
            <a:r>
              <a:rPr lang="en-GB" sz="3600" b="1" dirty="0">
                <a:latin typeface="Calibri" pitchFamily="34" charset="0"/>
                <a:cs typeface="Calibri" pitchFamily="34" charset="0"/>
              </a:rPr>
              <a:t>Barclays: </a:t>
            </a:r>
            <a:r>
              <a:rPr lang="en-GB" sz="3600" b="1" dirty="0">
                <a:solidFill>
                  <a:srgbClr val="7030A0"/>
                </a:solidFill>
                <a:latin typeface="Calibri" pitchFamily="34" charset="0"/>
                <a:cs typeface="Calibri" pitchFamily="34" charset="0"/>
              </a:rPr>
              <a:t>Audit/Finance/HR/Management</a:t>
            </a:r>
            <a:r>
              <a:rPr lang="en-GB" sz="3600" i="1" dirty="0">
                <a:latin typeface="Calibri" pitchFamily="34" charset="0"/>
                <a:cs typeface="Calibri" pitchFamily="34" charset="0"/>
              </a:rPr>
              <a:t>; </a:t>
            </a:r>
            <a:r>
              <a:rPr lang="en-GB" sz="3600" b="1" i="1" dirty="0">
                <a:solidFill>
                  <a:srgbClr val="FF0000"/>
                </a:solidFill>
                <a:latin typeface="Calibri" pitchFamily="34" charset="0"/>
                <a:cs typeface="Calibri" pitchFamily="34" charset="0"/>
              </a:rPr>
              <a:t>200pts/</a:t>
            </a:r>
            <a:r>
              <a:rPr lang="en-GB" sz="3600" b="1" i="1" dirty="0">
                <a:solidFill>
                  <a:srgbClr val="C00000"/>
                </a:solidFill>
                <a:latin typeface="Calibri" pitchFamily="34" charset="0"/>
                <a:cs typeface="Calibri" pitchFamily="34" charset="0"/>
              </a:rPr>
              <a:t>£16K</a:t>
            </a:r>
          </a:p>
          <a:p>
            <a:pPr marL="109728" indent="0">
              <a:buNone/>
            </a:pPr>
            <a:endParaRPr lang="en-GB" sz="800" b="1" dirty="0">
              <a:latin typeface="Calibri" pitchFamily="34" charset="0"/>
              <a:cs typeface="Calibri" pitchFamily="34" charset="0"/>
            </a:endParaRPr>
          </a:p>
          <a:p>
            <a:r>
              <a:rPr lang="en-GB" sz="3600" b="1" dirty="0">
                <a:latin typeface="Calibri" pitchFamily="34" charset="0"/>
                <a:cs typeface="Calibri" pitchFamily="34" charset="0"/>
              </a:rPr>
              <a:t>BBC/Pearson</a:t>
            </a:r>
            <a:r>
              <a:rPr lang="en-GB" sz="3600"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Leadership &amp; Management</a:t>
            </a:r>
            <a:r>
              <a:rPr lang="en-GB" sz="3600" dirty="0">
                <a:latin typeface="Calibri" pitchFamily="34" charset="0"/>
                <a:cs typeface="Calibri" pitchFamily="34" charset="0"/>
              </a:rPr>
              <a:t>; London; study at </a:t>
            </a:r>
            <a:r>
              <a:rPr lang="en-GB" sz="3600" b="1" dirty="0">
                <a:latin typeface="Calibri" pitchFamily="34" charset="0"/>
                <a:cs typeface="Calibri" pitchFamily="34" charset="0"/>
              </a:rPr>
              <a:t>Pearson College</a:t>
            </a:r>
            <a:r>
              <a:rPr lang="en-GB" sz="3600" dirty="0">
                <a:latin typeface="Calibri" pitchFamily="34" charset="0"/>
                <a:cs typeface="Calibri" pitchFamily="34" charset="0"/>
              </a:rPr>
              <a:t>; </a:t>
            </a:r>
            <a:r>
              <a:rPr lang="en-GB" sz="3600" b="1" i="1" dirty="0">
                <a:solidFill>
                  <a:srgbClr val="C00000"/>
                </a:solidFill>
                <a:latin typeface="Calibri" pitchFamily="34" charset="0"/>
                <a:cs typeface="Calibri" pitchFamily="34" charset="0"/>
              </a:rPr>
              <a:t>£17K</a:t>
            </a:r>
          </a:p>
          <a:p>
            <a:pPr marL="109728" indent="0">
              <a:buNone/>
            </a:pPr>
            <a:endParaRPr lang="en-GB" sz="800" b="1" i="1" dirty="0">
              <a:latin typeface="Calibri" pitchFamily="34" charset="0"/>
              <a:cs typeface="Calibri" pitchFamily="34" charset="0"/>
            </a:endParaRPr>
          </a:p>
          <a:p>
            <a:r>
              <a:rPr lang="en-GB" sz="3600" b="1" dirty="0">
                <a:latin typeface="Calibri" pitchFamily="34" charset="0"/>
                <a:cs typeface="Calibri" pitchFamily="34" charset="0"/>
              </a:rPr>
              <a:t>BDO</a:t>
            </a:r>
            <a:r>
              <a:rPr lang="en-GB" sz="3600"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Audit/Tax/Advisory</a:t>
            </a:r>
            <a:r>
              <a:rPr lang="en-GB" sz="3600" dirty="0">
                <a:latin typeface="Calibri" pitchFamily="34" charset="0"/>
                <a:cs typeface="Calibri" pitchFamily="34" charset="0"/>
              </a:rPr>
              <a:t>;</a:t>
            </a:r>
            <a:r>
              <a:rPr lang="en-GB" sz="3600" i="1" dirty="0">
                <a:latin typeface="Calibri" pitchFamily="34" charset="0"/>
                <a:cs typeface="Calibri" pitchFamily="34" charset="0"/>
              </a:rPr>
              <a:t> 10 locations; </a:t>
            </a:r>
            <a:r>
              <a:rPr lang="en-GB" sz="3600" b="1" i="1" dirty="0">
                <a:solidFill>
                  <a:srgbClr val="FF0000"/>
                </a:solidFill>
                <a:latin typeface="Calibri" pitchFamily="34" charset="0"/>
                <a:cs typeface="Calibri" pitchFamily="34" charset="0"/>
              </a:rPr>
              <a:t>280pts/</a:t>
            </a:r>
            <a:r>
              <a:rPr lang="en-GB" sz="3600" b="1" i="1" dirty="0">
                <a:solidFill>
                  <a:srgbClr val="C00000"/>
                </a:solidFill>
                <a:latin typeface="Calibri" pitchFamily="34" charset="0"/>
                <a:cs typeface="Calibri" pitchFamily="34" charset="0"/>
              </a:rPr>
              <a:t>£16K</a:t>
            </a:r>
          </a:p>
          <a:p>
            <a:pPr marL="109728" indent="0">
              <a:buNone/>
            </a:pPr>
            <a:endParaRPr lang="en-GB" sz="800" b="1" dirty="0">
              <a:latin typeface="Calibri" pitchFamily="34" charset="0"/>
              <a:cs typeface="Calibri" pitchFamily="34" charset="0"/>
            </a:endParaRPr>
          </a:p>
          <a:p>
            <a:r>
              <a:rPr lang="en-GB" sz="3600" b="1" dirty="0">
                <a:latin typeface="Calibri" pitchFamily="34" charset="0"/>
                <a:cs typeface="Calibri" pitchFamily="34" charset="0"/>
              </a:rPr>
              <a:t>Boots</a:t>
            </a:r>
            <a:r>
              <a:rPr lang="en-GB" sz="3600" dirty="0">
                <a:latin typeface="Calibri" pitchFamily="34" charset="0"/>
                <a:cs typeface="Calibri" pitchFamily="34" charset="0"/>
              </a:rPr>
              <a:t>:</a:t>
            </a:r>
            <a:r>
              <a:rPr lang="en-GB" sz="3600" b="1" dirty="0">
                <a:solidFill>
                  <a:srgbClr val="7030A0"/>
                </a:solidFill>
                <a:latin typeface="Calibri" pitchFamily="34" charset="0"/>
                <a:cs typeface="Calibri" pitchFamily="34" charset="0"/>
              </a:rPr>
              <a:t> </a:t>
            </a:r>
            <a:r>
              <a:rPr lang="en-GB" sz="3600" dirty="0">
                <a:latin typeface="Calibri" pitchFamily="34" charset="0"/>
                <a:cs typeface="Calibri" pitchFamily="34" charset="0"/>
              </a:rPr>
              <a:t>2-year </a:t>
            </a:r>
            <a:r>
              <a:rPr lang="en-GB" sz="3600" b="1" dirty="0">
                <a:solidFill>
                  <a:srgbClr val="7030A0"/>
                </a:solidFill>
                <a:latin typeface="Calibri" pitchFamily="34" charset="0"/>
                <a:cs typeface="Calibri" pitchFamily="34" charset="0"/>
              </a:rPr>
              <a:t>Future Leaders programme</a:t>
            </a:r>
            <a:r>
              <a:rPr lang="en-GB" sz="3600" dirty="0">
                <a:latin typeface="Calibri" pitchFamily="34" charset="0"/>
                <a:cs typeface="Calibri" pitchFamily="34" charset="0"/>
              </a:rPr>
              <a:t>; Nottingham; </a:t>
            </a:r>
            <a:r>
              <a:rPr lang="en-GB" sz="3600" b="1" i="1" dirty="0">
                <a:solidFill>
                  <a:srgbClr val="FF0000"/>
                </a:solidFill>
                <a:latin typeface="Calibri" pitchFamily="34" charset="0"/>
                <a:cs typeface="Calibri" pitchFamily="34" charset="0"/>
              </a:rPr>
              <a:t>240pts/</a:t>
            </a:r>
            <a:r>
              <a:rPr lang="en-GB" sz="3600" b="1" i="1" dirty="0">
                <a:solidFill>
                  <a:srgbClr val="C00000"/>
                </a:solidFill>
                <a:latin typeface="Calibri" pitchFamily="34" charset="0"/>
                <a:cs typeface="Calibri" pitchFamily="34" charset="0"/>
              </a:rPr>
              <a:t>£15K</a:t>
            </a:r>
            <a:endParaRPr lang="en-GB" sz="3600" b="1" i="1" dirty="0">
              <a:solidFill>
                <a:srgbClr val="FF0000"/>
              </a:solidFill>
              <a:latin typeface="Calibri" pitchFamily="34" charset="0"/>
              <a:cs typeface="Calibri" pitchFamily="34" charset="0"/>
            </a:endParaRPr>
          </a:p>
          <a:p>
            <a:pPr marL="109728" indent="0">
              <a:buNone/>
            </a:pPr>
            <a:endParaRPr lang="en-GB" sz="800" b="1" i="1" dirty="0">
              <a:solidFill>
                <a:srgbClr val="FF0000"/>
              </a:solidFill>
              <a:latin typeface="Calibri" pitchFamily="34" charset="0"/>
              <a:cs typeface="Calibri" pitchFamily="34" charset="0"/>
            </a:endParaRPr>
          </a:p>
          <a:p>
            <a:r>
              <a:rPr lang="en-GB" sz="3600" b="1" dirty="0">
                <a:latin typeface="Calibri" pitchFamily="34" charset="0"/>
                <a:cs typeface="Calibri" pitchFamily="34" charset="0"/>
              </a:rPr>
              <a:t>BT: </a:t>
            </a:r>
            <a:r>
              <a:rPr lang="en-GB" sz="3600" b="1" dirty="0">
                <a:solidFill>
                  <a:srgbClr val="7030A0"/>
                </a:solidFill>
                <a:latin typeface="Calibri" pitchFamily="34" charset="0"/>
                <a:cs typeface="Calibri" pitchFamily="34" charset="0"/>
              </a:rPr>
              <a:t>HR/Finance/IT/Engineering/Customer Service</a:t>
            </a:r>
            <a:r>
              <a:rPr lang="en-GB" sz="3600" dirty="0">
                <a:latin typeface="Calibri" pitchFamily="34" charset="0"/>
                <a:cs typeface="Calibri" pitchFamily="34" charset="0"/>
              </a:rPr>
              <a:t>;</a:t>
            </a:r>
            <a:r>
              <a:rPr lang="en-GB" sz="3600" b="1" dirty="0">
                <a:solidFill>
                  <a:srgbClr val="7030A0"/>
                </a:solidFill>
                <a:latin typeface="Calibri" pitchFamily="34" charset="0"/>
                <a:cs typeface="Calibri" pitchFamily="34" charset="0"/>
              </a:rPr>
              <a:t> </a:t>
            </a:r>
            <a:r>
              <a:rPr lang="en-GB" sz="3600" dirty="0">
                <a:latin typeface="Calibri" pitchFamily="34" charset="0"/>
                <a:cs typeface="Calibri" pitchFamily="34" charset="0"/>
              </a:rPr>
              <a:t>various locations; </a:t>
            </a:r>
            <a:r>
              <a:rPr lang="en-GB" sz="3600" b="1" i="1" dirty="0">
                <a:solidFill>
                  <a:srgbClr val="FF0000"/>
                </a:solidFill>
                <a:latin typeface="Calibri" pitchFamily="34" charset="0"/>
                <a:cs typeface="Calibri" pitchFamily="34" charset="0"/>
              </a:rPr>
              <a:t>up to 300pts/</a:t>
            </a:r>
            <a:r>
              <a:rPr lang="en-GB" sz="3600" b="1" i="1" dirty="0">
                <a:solidFill>
                  <a:srgbClr val="C00000"/>
                </a:solidFill>
                <a:latin typeface="Calibri" pitchFamily="34" charset="0"/>
                <a:cs typeface="Calibri" pitchFamily="34" charset="0"/>
              </a:rPr>
              <a:t>£14K-£18K</a:t>
            </a:r>
            <a:endParaRPr lang="en-GB" sz="3600" b="1" i="1" dirty="0">
              <a:solidFill>
                <a:srgbClr val="FF0000"/>
              </a:solidFill>
              <a:latin typeface="Calibri" pitchFamily="34" charset="0"/>
              <a:cs typeface="Calibri" pitchFamily="34" charset="0"/>
            </a:endParaRPr>
          </a:p>
          <a:p>
            <a:pPr marL="109728" indent="0">
              <a:buNone/>
            </a:pPr>
            <a:endParaRPr lang="en-GB" sz="800" b="1" dirty="0">
              <a:solidFill>
                <a:srgbClr val="FF0000"/>
              </a:solidFill>
              <a:latin typeface="Calibri" pitchFamily="34" charset="0"/>
              <a:cs typeface="Calibri" pitchFamily="34" charset="0"/>
            </a:endParaRPr>
          </a:p>
          <a:p>
            <a:r>
              <a:rPr lang="en-GB" sz="3600" b="1" dirty="0">
                <a:latin typeface="Calibri" pitchFamily="34" charset="0"/>
                <a:cs typeface="Calibri" pitchFamily="34" charset="0"/>
              </a:rPr>
              <a:t>CGI</a:t>
            </a:r>
            <a:r>
              <a:rPr lang="en-GB" sz="3600" dirty="0">
                <a:latin typeface="Calibri" pitchFamily="34" charset="0"/>
                <a:cs typeface="Calibri" pitchFamily="34" charset="0"/>
              </a:rPr>
              <a:t>: Software Dev/Cyber Security/Project Man/Business Intelligence</a:t>
            </a:r>
            <a:r>
              <a:rPr lang="en-GB" sz="2500" dirty="0">
                <a:latin typeface="Calibri" pitchFamily="34" charset="0"/>
                <a:cs typeface="Calibri" pitchFamily="34" charset="0"/>
              </a:rPr>
              <a:t>;</a:t>
            </a:r>
            <a:r>
              <a:rPr lang="en-GB" sz="2500" b="1" i="1" dirty="0">
                <a:latin typeface="Calibri" pitchFamily="34" charset="0"/>
                <a:cs typeface="Calibri" pitchFamily="34" charset="0"/>
              </a:rPr>
              <a:t> (</a:t>
            </a:r>
            <a:r>
              <a:rPr lang="en-GB" sz="2500" b="1" i="1" dirty="0" err="1">
                <a:latin typeface="Calibri" pitchFamily="34" charset="0"/>
                <a:cs typeface="Calibri" pitchFamily="34" charset="0"/>
              </a:rPr>
              <a:t>eg</a:t>
            </a:r>
            <a:r>
              <a:rPr lang="en-GB" sz="2500" b="1" i="1" dirty="0">
                <a:latin typeface="Calibri" pitchFamily="34" charset="0"/>
                <a:cs typeface="Calibri" pitchFamily="34" charset="0"/>
              </a:rPr>
              <a:t> Police Nat </a:t>
            </a:r>
            <a:r>
              <a:rPr lang="en-GB" sz="2500" b="1" i="1" dirty="0" err="1">
                <a:latin typeface="Calibri" pitchFamily="34" charset="0"/>
                <a:cs typeface="Calibri" pitchFamily="34" charset="0"/>
              </a:rPr>
              <a:t>D’base</a:t>
            </a:r>
            <a:r>
              <a:rPr lang="en-GB" sz="2500" b="1" i="1" dirty="0">
                <a:latin typeface="Calibri" pitchFamily="34" charset="0"/>
                <a:cs typeface="Calibri" pitchFamily="34" charset="0"/>
              </a:rPr>
              <a:t>);</a:t>
            </a:r>
            <a:r>
              <a:rPr lang="en-GB" sz="2500" dirty="0">
                <a:latin typeface="Calibri" pitchFamily="34" charset="0"/>
                <a:cs typeface="Calibri" pitchFamily="34" charset="0"/>
              </a:rPr>
              <a:t> </a:t>
            </a:r>
            <a:r>
              <a:rPr lang="en-GB" sz="3600" b="1" i="1" dirty="0">
                <a:solidFill>
                  <a:srgbClr val="FF0000"/>
                </a:solidFill>
                <a:latin typeface="Calibri" pitchFamily="34" charset="0"/>
                <a:cs typeface="Calibri" pitchFamily="34" charset="0"/>
              </a:rPr>
              <a:t>CC/</a:t>
            </a:r>
            <a:r>
              <a:rPr lang="en-GB" sz="3600" b="1" i="1" dirty="0">
                <a:solidFill>
                  <a:srgbClr val="C00000"/>
                </a:solidFill>
                <a:latin typeface="Calibri" pitchFamily="34" charset="0"/>
                <a:cs typeface="Calibri" pitchFamily="34" charset="0"/>
              </a:rPr>
              <a:t>£14K</a:t>
            </a:r>
            <a:endParaRPr lang="en-GB" sz="3600" b="1" i="1" dirty="0">
              <a:solidFill>
                <a:srgbClr val="FF0000"/>
              </a:solidFill>
              <a:latin typeface="Calibri" pitchFamily="34" charset="0"/>
              <a:cs typeface="Calibri" pitchFamily="34" charset="0"/>
            </a:endParaRPr>
          </a:p>
          <a:p>
            <a:pPr marL="109728" indent="0">
              <a:buNone/>
            </a:pPr>
            <a:endParaRPr lang="en-GB" sz="800" dirty="0">
              <a:latin typeface="Calibri" pitchFamily="34" charset="0"/>
              <a:cs typeface="Calibri" pitchFamily="34" charset="0"/>
            </a:endParaRPr>
          </a:p>
          <a:p>
            <a:r>
              <a:rPr lang="en-GB" sz="3600" b="1" dirty="0">
                <a:latin typeface="Calibri" pitchFamily="34" charset="0"/>
                <a:cs typeface="Calibri" pitchFamily="34" charset="0"/>
              </a:rPr>
              <a:t>Civil Service Fast Track</a:t>
            </a:r>
            <a:r>
              <a:rPr lang="en-GB" sz="3600" dirty="0">
                <a:latin typeface="Calibri" pitchFamily="34" charset="0"/>
                <a:cs typeface="Calibri" pitchFamily="34" charset="0"/>
              </a:rPr>
              <a:t>:</a:t>
            </a:r>
            <a:r>
              <a:rPr lang="en-GB" sz="3600" b="1"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IT/Finance/Project/Business/Commercial</a:t>
            </a:r>
            <a:r>
              <a:rPr lang="en-GB" sz="3600" dirty="0">
                <a:latin typeface="Calibri" pitchFamily="34" charset="0"/>
                <a:cs typeface="Calibri" pitchFamily="34" charset="0"/>
              </a:rPr>
              <a:t>; 36 locations; </a:t>
            </a:r>
            <a:r>
              <a:rPr lang="en-GB" sz="3600" b="1" i="1" dirty="0">
                <a:solidFill>
                  <a:srgbClr val="C00000"/>
                </a:solidFill>
                <a:latin typeface="Calibri" pitchFamily="34" charset="0"/>
                <a:cs typeface="Calibri" pitchFamily="34" charset="0"/>
              </a:rPr>
              <a:t>£19K-£22K</a:t>
            </a:r>
          </a:p>
          <a:p>
            <a:pPr marL="109728" indent="0">
              <a:buNone/>
            </a:pPr>
            <a:endParaRPr lang="en-GB" sz="800" b="1" i="1" dirty="0">
              <a:solidFill>
                <a:srgbClr val="C00000"/>
              </a:solidFill>
              <a:latin typeface="Calibri" pitchFamily="34" charset="0"/>
              <a:cs typeface="Calibri" pitchFamily="34" charset="0"/>
            </a:endParaRPr>
          </a:p>
          <a:p>
            <a:r>
              <a:rPr lang="en-GB" sz="3600" b="1" dirty="0">
                <a:latin typeface="Calibri" pitchFamily="34" charset="0"/>
                <a:cs typeface="Calibri" pitchFamily="34" charset="0"/>
              </a:rPr>
              <a:t>Deloitte</a:t>
            </a:r>
            <a:r>
              <a:rPr lang="en-GB" sz="3600"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Audit/Tax/Consulting/Business Advisory</a:t>
            </a:r>
            <a:r>
              <a:rPr lang="en-GB" sz="3600" dirty="0">
                <a:solidFill>
                  <a:srgbClr val="7030A0"/>
                </a:solidFill>
                <a:latin typeface="Calibri" pitchFamily="34" charset="0"/>
                <a:cs typeface="Calibri" pitchFamily="34" charset="0"/>
              </a:rPr>
              <a:t>;</a:t>
            </a:r>
            <a:r>
              <a:rPr lang="en-GB" sz="3600" dirty="0">
                <a:latin typeface="Calibri" pitchFamily="34" charset="0"/>
                <a:cs typeface="Calibri" pitchFamily="34" charset="0"/>
              </a:rPr>
              <a:t> </a:t>
            </a:r>
            <a:r>
              <a:rPr lang="en-GB" sz="3600" i="1" dirty="0">
                <a:latin typeface="Calibri" pitchFamily="34" charset="0"/>
                <a:cs typeface="Calibri" pitchFamily="34" charset="0"/>
              </a:rPr>
              <a:t>5-yr </a:t>
            </a:r>
            <a:r>
              <a:rPr lang="en-GB" sz="3600" i="1" dirty="0" err="1">
                <a:latin typeface="Calibri" pitchFamily="34" charset="0"/>
                <a:cs typeface="Calibri" pitchFamily="34" charset="0"/>
              </a:rPr>
              <a:t>BrightStart</a:t>
            </a:r>
            <a:r>
              <a:rPr lang="en-GB" sz="3600" i="1" dirty="0">
                <a:latin typeface="Calibri" pitchFamily="34" charset="0"/>
                <a:cs typeface="Calibri" pitchFamily="34" charset="0"/>
              </a:rPr>
              <a:t> scheme; </a:t>
            </a:r>
            <a:r>
              <a:rPr lang="en-GB" sz="3600" b="1" i="1" dirty="0">
                <a:solidFill>
                  <a:srgbClr val="FF0000"/>
                </a:solidFill>
                <a:latin typeface="Calibri" pitchFamily="34" charset="0"/>
                <a:cs typeface="Calibri" pitchFamily="34" charset="0"/>
              </a:rPr>
              <a:t>260pts</a:t>
            </a:r>
          </a:p>
          <a:p>
            <a:pPr marL="109728" indent="0">
              <a:buNone/>
            </a:pPr>
            <a:endParaRPr lang="en-GB" sz="800" b="1" dirty="0">
              <a:latin typeface="Calibri" pitchFamily="34" charset="0"/>
              <a:cs typeface="Calibri" pitchFamily="34" charset="0"/>
            </a:endParaRPr>
          </a:p>
          <a:p>
            <a:r>
              <a:rPr lang="en-GB" sz="3600" b="1" dirty="0">
                <a:latin typeface="Calibri" pitchFamily="34" charset="0"/>
                <a:cs typeface="Calibri" pitchFamily="34" charset="0"/>
              </a:rPr>
              <a:t>Eversheds: </a:t>
            </a:r>
            <a:r>
              <a:rPr lang="en-GB" sz="3600" b="1" dirty="0">
                <a:solidFill>
                  <a:srgbClr val="7030A0"/>
                </a:solidFill>
                <a:latin typeface="Calibri" pitchFamily="34" charset="0"/>
                <a:cs typeface="Calibri" pitchFamily="34" charset="0"/>
              </a:rPr>
              <a:t>Law</a:t>
            </a:r>
            <a:r>
              <a:rPr lang="en-GB" sz="3600" dirty="0">
                <a:latin typeface="Calibri" pitchFamily="34" charset="0"/>
                <a:cs typeface="Calibri" pitchFamily="34" charset="0"/>
              </a:rPr>
              <a:t>; </a:t>
            </a:r>
            <a:r>
              <a:rPr lang="en-GB" sz="2900" dirty="0">
                <a:latin typeface="Calibri" pitchFamily="34" charset="0"/>
                <a:cs typeface="Calibri" pitchFamily="34" charset="0"/>
              </a:rPr>
              <a:t>London/</a:t>
            </a:r>
            <a:r>
              <a:rPr lang="en-GB" sz="2900" dirty="0" err="1">
                <a:latin typeface="Calibri" pitchFamily="34" charset="0"/>
                <a:cs typeface="Calibri" pitchFamily="34" charset="0"/>
              </a:rPr>
              <a:t>Bmgham</a:t>
            </a:r>
            <a:r>
              <a:rPr lang="en-GB" sz="2900" dirty="0">
                <a:latin typeface="Calibri" pitchFamily="34" charset="0"/>
                <a:cs typeface="Calibri" pitchFamily="34" charset="0"/>
              </a:rPr>
              <a:t>/</a:t>
            </a:r>
            <a:r>
              <a:rPr lang="en-GB" sz="2900" dirty="0" err="1">
                <a:latin typeface="Calibri" pitchFamily="34" charset="0"/>
                <a:cs typeface="Calibri" pitchFamily="34" charset="0"/>
              </a:rPr>
              <a:t>Cmbdge</a:t>
            </a:r>
            <a:r>
              <a:rPr lang="en-GB" sz="2900" dirty="0">
                <a:latin typeface="Calibri" pitchFamily="34" charset="0"/>
                <a:cs typeface="Calibri" pitchFamily="34" charset="0"/>
              </a:rPr>
              <a:t>/</a:t>
            </a:r>
            <a:r>
              <a:rPr lang="en-GB" sz="2900" dirty="0" err="1">
                <a:latin typeface="Calibri" pitchFamily="34" charset="0"/>
                <a:cs typeface="Calibri" pitchFamily="34" charset="0"/>
              </a:rPr>
              <a:t>Cdiff</a:t>
            </a:r>
            <a:r>
              <a:rPr lang="en-GB" sz="2900" dirty="0">
                <a:latin typeface="Calibri" pitchFamily="34" charset="0"/>
                <a:cs typeface="Calibri" pitchFamily="34" charset="0"/>
              </a:rPr>
              <a:t>/</a:t>
            </a:r>
            <a:r>
              <a:rPr lang="en-GB" sz="2900" dirty="0" err="1">
                <a:latin typeface="Calibri" pitchFamily="34" charset="0"/>
                <a:cs typeface="Calibri" pitchFamily="34" charset="0"/>
              </a:rPr>
              <a:t>Edin</a:t>
            </a:r>
            <a:r>
              <a:rPr lang="en-GB" sz="2900" dirty="0">
                <a:latin typeface="Calibri" pitchFamily="34" charset="0"/>
                <a:cs typeface="Calibri" pitchFamily="34" charset="0"/>
              </a:rPr>
              <a:t>/</a:t>
            </a:r>
            <a:r>
              <a:rPr lang="en-GB" sz="2900" dirty="0" err="1">
                <a:latin typeface="Calibri" pitchFamily="34" charset="0"/>
                <a:cs typeface="Calibri" pitchFamily="34" charset="0"/>
              </a:rPr>
              <a:t>Ipsw</a:t>
            </a:r>
            <a:r>
              <a:rPr lang="en-GB" sz="2900" dirty="0">
                <a:latin typeface="Calibri" pitchFamily="34" charset="0"/>
                <a:cs typeface="Calibri" pitchFamily="34" charset="0"/>
              </a:rPr>
              <a:t>/Leeds/</a:t>
            </a:r>
            <a:r>
              <a:rPr lang="en-GB" sz="2900" dirty="0" err="1">
                <a:latin typeface="Calibri" pitchFamily="34" charset="0"/>
                <a:cs typeface="Calibri" pitchFamily="34" charset="0"/>
              </a:rPr>
              <a:t>Manch</a:t>
            </a:r>
            <a:r>
              <a:rPr lang="en-GB" sz="2900" dirty="0">
                <a:latin typeface="Calibri" pitchFamily="34" charset="0"/>
                <a:cs typeface="Calibri" pitchFamily="34" charset="0"/>
              </a:rPr>
              <a:t>/</a:t>
            </a:r>
            <a:r>
              <a:rPr lang="en-GB" sz="2900" dirty="0" err="1">
                <a:latin typeface="Calibri" pitchFamily="34" charset="0"/>
                <a:cs typeface="Calibri" pitchFamily="34" charset="0"/>
              </a:rPr>
              <a:t>Newc</a:t>
            </a:r>
            <a:r>
              <a:rPr lang="en-GB" sz="2900" dirty="0">
                <a:latin typeface="Calibri" pitchFamily="34" charset="0"/>
                <a:cs typeface="Calibri" pitchFamily="34" charset="0"/>
              </a:rPr>
              <a:t>/</a:t>
            </a:r>
            <a:r>
              <a:rPr lang="en-GB" sz="2900" dirty="0" err="1">
                <a:latin typeface="Calibri" pitchFamily="34" charset="0"/>
                <a:cs typeface="Calibri" pitchFamily="34" charset="0"/>
              </a:rPr>
              <a:t>Notts</a:t>
            </a:r>
            <a:r>
              <a:rPr lang="en-GB" sz="3600" dirty="0">
                <a:latin typeface="Calibri" pitchFamily="34" charset="0"/>
                <a:cs typeface="Calibri" pitchFamily="34" charset="0"/>
              </a:rPr>
              <a:t>; </a:t>
            </a:r>
            <a:r>
              <a:rPr lang="en-GB" sz="3600" b="1" i="1" dirty="0">
                <a:solidFill>
                  <a:srgbClr val="FF0000"/>
                </a:solidFill>
                <a:latin typeface="Calibri" pitchFamily="34" charset="0"/>
                <a:cs typeface="Calibri" pitchFamily="34" charset="0"/>
              </a:rPr>
              <a:t>300pts/</a:t>
            </a:r>
            <a:r>
              <a:rPr lang="en-GB" sz="3600" b="1" i="1" dirty="0">
                <a:solidFill>
                  <a:srgbClr val="C00000"/>
                </a:solidFill>
                <a:latin typeface="Calibri" pitchFamily="34" charset="0"/>
                <a:cs typeface="Calibri" pitchFamily="34" charset="0"/>
              </a:rPr>
              <a:t>£15-£17K</a:t>
            </a:r>
            <a:endParaRPr lang="en-GB" sz="3600" b="1" i="1" dirty="0">
              <a:solidFill>
                <a:srgbClr val="FF0000"/>
              </a:solidFill>
              <a:latin typeface="Calibri" pitchFamily="34" charset="0"/>
              <a:cs typeface="Calibri" pitchFamily="34" charset="0"/>
            </a:endParaRPr>
          </a:p>
          <a:p>
            <a:pPr marL="109728" indent="0">
              <a:buNone/>
            </a:pPr>
            <a:endParaRPr lang="en-GB" sz="800" b="1" dirty="0">
              <a:solidFill>
                <a:srgbClr val="7030A0"/>
              </a:solidFill>
              <a:latin typeface="Calibri" pitchFamily="34" charset="0"/>
              <a:cs typeface="Calibri" pitchFamily="34" charset="0"/>
            </a:endParaRPr>
          </a:p>
          <a:p>
            <a:r>
              <a:rPr lang="en-GB" sz="3600" b="1" dirty="0">
                <a:latin typeface="Calibri" pitchFamily="34" charset="0"/>
                <a:cs typeface="Calibri" pitchFamily="34" charset="0"/>
              </a:rPr>
              <a:t>Ford</a:t>
            </a:r>
            <a:r>
              <a:rPr lang="en-GB" sz="3600"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Finance</a:t>
            </a:r>
            <a:r>
              <a:rPr lang="en-GB" sz="3600" dirty="0">
                <a:latin typeface="Calibri" pitchFamily="34" charset="0"/>
                <a:cs typeface="Calibri" pitchFamily="34" charset="0"/>
              </a:rPr>
              <a:t>;</a:t>
            </a:r>
            <a:r>
              <a:rPr lang="en-GB" sz="3600" b="1" dirty="0">
                <a:solidFill>
                  <a:srgbClr val="7030A0"/>
                </a:solidFill>
                <a:latin typeface="Calibri" pitchFamily="34" charset="0"/>
                <a:cs typeface="Calibri" pitchFamily="34" charset="0"/>
              </a:rPr>
              <a:t> </a:t>
            </a:r>
            <a:r>
              <a:rPr lang="en-GB" sz="3600" dirty="0">
                <a:latin typeface="Calibri" pitchFamily="34" charset="0"/>
                <a:cs typeface="Calibri" pitchFamily="34" charset="0"/>
              </a:rPr>
              <a:t>based at Warley/</a:t>
            </a:r>
            <a:r>
              <a:rPr lang="en-GB" sz="3600" dirty="0" err="1">
                <a:latin typeface="Calibri" pitchFamily="34" charset="0"/>
                <a:cs typeface="Calibri" pitchFamily="34" charset="0"/>
              </a:rPr>
              <a:t>Dunton</a:t>
            </a:r>
            <a:r>
              <a:rPr lang="en-GB" sz="3600" dirty="0">
                <a:latin typeface="Calibri" pitchFamily="34" charset="0"/>
                <a:cs typeface="Calibri" pitchFamily="34" charset="0"/>
              </a:rPr>
              <a:t> (Essex); study at </a:t>
            </a:r>
            <a:r>
              <a:rPr lang="en-GB" sz="3600" b="1" dirty="0">
                <a:latin typeface="Calibri" pitchFamily="34" charset="0"/>
                <a:cs typeface="Calibri" pitchFamily="34" charset="0"/>
              </a:rPr>
              <a:t>BPP</a:t>
            </a:r>
            <a:r>
              <a:rPr lang="en-GB" sz="3600" dirty="0">
                <a:latin typeface="Calibri" pitchFamily="34" charset="0"/>
                <a:cs typeface="Calibri" pitchFamily="34" charset="0"/>
              </a:rPr>
              <a:t> (London); </a:t>
            </a:r>
            <a:r>
              <a:rPr lang="en-GB" sz="3600" b="1" i="1" dirty="0">
                <a:solidFill>
                  <a:srgbClr val="FF0000"/>
                </a:solidFill>
                <a:latin typeface="Calibri" pitchFamily="34" charset="0"/>
                <a:cs typeface="Calibri" pitchFamily="34" charset="0"/>
              </a:rPr>
              <a:t>300pts</a:t>
            </a:r>
            <a:endParaRPr lang="en-GB" sz="3600" b="1" i="1" u="sng" dirty="0">
              <a:latin typeface="Calibri" pitchFamily="34" charset="0"/>
              <a:cs typeface="Calibri" pitchFamily="34" charset="0"/>
            </a:endParaRPr>
          </a:p>
          <a:p>
            <a:endParaRPr lang="en-GB" sz="800" b="1" dirty="0">
              <a:latin typeface="Calibri" pitchFamily="34" charset="0"/>
              <a:cs typeface="Calibri" pitchFamily="34" charset="0"/>
            </a:endParaRPr>
          </a:p>
          <a:p>
            <a:r>
              <a:rPr lang="en-GB" sz="3600" b="1" dirty="0">
                <a:latin typeface="Calibri" pitchFamily="34" charset="0"/>
                <a:cs typeface="Calibri" pitchFamily="34" charset="0"/>
              </a:rPr>
              <a:t>GCHQ/MI5/MI6</a:t>
            </a:r>
            <a:r>
              <a:rPr lang="en-GB" sz="3600" dirty="0">
                <a:latin typeface="Calibri" pitchFamily="34" charset="0"/>
                <a:cs typeface="Calibri" pitchFamily="34" charset="0"/>
              </a:rPr>
              <a:t>:</a:t>
            </a:r>
            <a:r>
              <a:rPr lang="en-GB" sz="3600" b="1"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Intelligence HA’s</a:t>
            </a:r>
            <a:r>
              <a:rPr lang="en-GB" sz="3600" dirty="0">
                <a:latin typeface="Calibri" pitchFamily="34" charset="0"/>
                <a:cs typeface="Calibri" pitchFamily="34" charset="0"/>
              </a:rPr>
              <a:t>; Cheltenham/London; </a:t>
            </a:r>
            <a:r>
              <a:rPr lang="en-GB" sz="3600" b="1" i="1" dirty="0">
                <a:solidFill>
                  <a:srgbClr val="FF0000"/>
                </a:solidFill>
                <a:latin typeface="Calibri" pitchFamily="34" charset="0"/>
                <a:cs typeface="Calibri" pitchFamily="34" charset="0"/>
              </a:rPr>
              <a:t>CCC </a:t>
            </a:r>
            <a:r>
              <a:rPr lang="en-GB" sz="3600" b="1" i="1" dirty="0" err="1">
                <a:solidFill>
                  <a:srgbClr val="FF0000"/>
                </a:solidFill>
                <a:latin typeface="Calibri" pitchFamily="34" charset="0"/>
                <a:cs typeface="Calibri" pitchFamily="34" charset="0"/>
              </a:rPr>
              <a:t>incl</a:t>
            </a:r>
            <a:r>
              <a:rPr lang="en-GB" sz="3600" b="1" i="1" dirty="0">
                <a:solidFill>
                  <a:srgbClr val="FF0000"/>
                </a:solidFill>
                <a:latin typeface="Calibri" pitchFamily="34" charset="0"/>
                <a:cs typeface="Calibri" pitchFamily="34" charset="0"/>
              </a:rPr>
              <a:t> 2 STEM subjects</a:t>
            </a:r>
          </a:p>
          <a:p>
            <a:endParaRPr lang="en-GB" sz="3600" i="1" dirty="0">
              <a:latin typeface="Calibri" pitchFamily="34" charset="0"/>
              <a:cs typeface="Calibri" pitchFamily="34" charset="0"/>
            </a:endParaRPr>
          </a:p>
          <a:p>
            <a:endParaRPr lang="en-GB" sz="3400" b="1" dirty="0">
              <a:latin typeface="Calibri" pitchFamily="34" charset="0"/>
            </a:endParaRPr>
          </a:p>
          <a:p>
            <a:endParaRPr lang="en-GB" sz="3400" b="1" dirty="0">
              <a:latin typeface="Calibri" pitchFamily="34" charset="0"/>
            </a:endParaRPr>
          </a:p>
          <a:p>
            <a:endParaRPr lang="en-GB" sz="2100" b="1" dirty="0">
              <a:latin typeface="Calibri" pitchFamily="34" charset="0"/>
            </a:endParaRPr>
          </a:p>
          <a:p>
            <a:pPr marL="109728" indent="0">
              <a:buNone/>
            </a:pPr>
            <a:endParaRPr lang="en-GB" sz="1200" dirty="0">
              <a:latin typeface="Calibri" pitchFamily="34" charset="0"/>
              <a:cs typeface="Calibri" pitchFamily="34" charset="0"/>
            </a:endParaRPr>
          </a:p>
          <a:p>
            <a:endParaRPr lang="en-GB" sz="2000" b="1" dirty="0">
              <a:latin typeface="Calibri" pitchFamily="34" charset="0"/>
              <a:cs typeface="Calibri" pitchFamily="34" charset="0"/>
            </a:endParaRPr>
          </a:p>
          <a:p>
            <a:endParaRPr lang="en-GB" sz="1800" i="1" dirty="0">
              <a:latin typeface="Calibri" pitchFamily="34" charset="0"/>
              <a:cs typeface="Calibri" pitchFamily="34" charset="0"/>
            </a:endParaRPr>
          </a:p>
        </p:txBody>
      </p:sp>
    </p:spTree>
    <p:extLst>
      <p:ext uri="{BB962C8B-B14F-4D97-AF65-F5344CB8AC3E}">
        <p14:creationId xmlns:p14="http://schemas.microsoft.com/office/powerpoint/2010/main" val="37722219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476672"/>
            <a:ext cx="8784976" cy="792088"/>
          </a:xfrm>
        </p:spPr>
        <p:txBody>
          <a:bodyPr>
            <a:normAutofit fontScale="90000"/>
          </a:bodyPr>
          <a:lstStyle/>
          <a:p>
            <a:pPr algn="ctr"/>
            <a: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
            </a:r>
            <a:br>
              <a:rPr lang="en-GB"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br>
            <a:r>
              <a:rPr lang="en-GB"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HIGHER APPRENTICESHIPS 2 </a:t>
            </a: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GB" b="1" dirty="0">
                <a:cs typeface="Calibri" pitchFamily="34" charset="0"/>
              </a:rPr>
              <a:t>  </a:t>
            </a:r>
          </a:p>
        </p:txBody>
      </p:sp>
      <p:sp>
        <p:nvSpPr>
          <p:cNvPr id="2" name="Content Placeholder 1"/>
          <p:cNvSpPr>
            <a:spLocks noGrp="1"/>
          </p:cNvSpPr>
          <p:nvPr>
            <p:ph idx="1"/>
          </p:nvPr>
        </p:nvSpPr>
        <p:spPr>
          <a:xfrm>
            <a:off x="107504" y="1268760"/>
            <a:ext cx="9036496" cy="5760640"/>
          </a:xfrm>
        </p:spPr>
        <p:txBody>
          <a:bodyPr>
            <a:normAutofit fontScale="47500" lnSpcReduction="20000"/>
          </a:bodyPr>
          <a:lstStyle/>
          <a:p>
            <a:pPr marL="109728" indent="0">
              <a:buNone/>
            </a:pPr>
            <a:endParaRPr lang="en-GB" sz="1700" i="1" dirty="0">
              <a:latin typeface="Calibri" pitchFamily="34" charset="0"/>
              <a:cs typeface="Calibri" pitchFamily="34" charset="0"/>
            </a:endParaRPr>
          </a:p>
          <a:p>
            <a:r>
              <a:rPr lang="en-GB" sz="3600" b="1" dirty="0">
                <a:latin typeface="Calibri" pitchFamily="34" charset="0"/>
                <a:cs typeface="Calibri" pitchFamily="34" charset="0"/>
              </a:rPr>
              <a:t>GlaxoSmithKline</a:t>
            </a:r>
            <a:r>
              <a:rPr lang="en-GB" sz="3600" dirty="0">
                <a:latin typeface="Calibri" pitchFamily="34" charset="0"/>
                <a:cs typeface="Calibri" pitchFamily="34" charset="0"/>
              </a:rPr>
              <a:t>:</a:t>
            </a:r>
            <a:r>
              <a:rPr lang="en-GB" sz="3600" b="1"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Design/Laboratory/Engineering/Supply Chain</a:t>
            </a:r>
            <a:r>
              <a:rPr lang="en-GB" sz="3600" dirty="0">
                <a:latin typeface="Calibri" pitchFamily="34" charset="0"/>
                <a:cs typeface="Calibri" pitchFamily="34" charset="0"/>
              </a:rPr>
              <a:t>; 12 locations; </a:t>
            </a:r>
            <a:r>
              <a:rPr lang="en-GB" sz="3600" b="1" i="1" dirty="0">
                <a:solidFill>
                  <a:srgbClr val="FF0000"/>
                </a:solidFill>
                <a:latin typeface="Calibri" pitchFamily="34" charset="0"/>
                <a:cs typeface="Calibri" pitchFamily="34" charset="0"/>
              </a:rPr>
              <a:t>240pts min</a:t>
            </a:r>
          </a:p>
          <a:p>
            <a:pPr marL="109728" indent="0">
              <a:buNone/>
            </a:pPr>
            <a:endParaRPr lang="en-GB" sz="1700" dirty="0">
              <a:latin typeface="Calibri" pitchFamily="34" charset="0"/>
              <a:cs typeface="Calibri" pitchFamily="34" charset="0"/>
            </a:endParaRPr>
          </a:p>
          <a:p>
            <a:r>
              <a:rPr lang="en-GB" sz="3600" b="1" dirty="0">
                <a:latin typeface="Calibri" pitchFamily="34" charset="0"/>
                <a:cs typeface="Calibri" pitchFamily="34" charset="0"/>
              </a:rPr>
              <a:t>IBM</a:t>
            </a:r>
            <a:r>
              <a:rPr lang="en-GB" sz="3600"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Business/IT</a:t>
            </a:r>
            <a:r>
              <a:rPr lang="en-GB" sz="3600" dirty="0">
                <a:latin typeface="Calibri" pitchFamily="34" charset="0"/>
                <a:cs typeface="Calibri" pitchFamily="34" charset="0"/>
              </a:rPr>
              <a:t>;</a:t>
            </a:r>
            <a:r>
              <a:rPr lang="en-GB" sz="3600" i="1" dirty="0">
                <a:latin typeface="Calibri" pitchFamily="34" charset="0"/>
                <a:cs typeface="Calibri" pitchFamily="34" charset="0"/>
              </a:rPr>
              <a:t> </a:t>
            </a:r>
            <a:r>
              <a:rPr lang="en-GB" sz="3200" dirty="0">
                <a:latin typeface="Calibri" pitchFamily="34" charset="0"/>
                <a:cs typeface="Calibri" pitchFamily="34" charset="0"/>
              </a:rPr>
              <a:t>Winchester/Farnborough/Manchester/Portsmouth/London/Warwick;</a:t>
            </a:r>
            <a:r>
              <a:rPr lang="en-GB" sz="3400" dirty="0">
                <a:latin typeface="Calibri" pitchFamily="34" charset="0"/>
                <a:cs typeface="Calibri" pitchFamily="34" charset="0"/>
              </a:rPr>
              <a:t> </a:t>
            </a:r>
            <a:r>
              <a:rPr lang="en-GB" sz="3600" b="1" i="1" dirty="0">
                <a:solidFill>
                  <a:srgbClr val="FF0000"/>
                </a:solidFill>
                <a:latin typeface="Calibri" pitchFamily="34" charset="0"/>
                <a:cs typeface="Calibri" pitchFamily="34" charset="0"/>
              </a:rPr>
              <a:t>160pts/</a:t>
            </a:r>
            <a:r>
              <a:rPr lang="en-GB" sz="3600" b="1" i="1" dirty="0">
                <a:solidFill>
                  <a:srgbClr val="C00000"/>
                </a:solidFill>
                <a:latin typeface="Calibri" pitchFamily="34" charset="0"/>
                <a:cs typeface="Calibri" pitchFamily="34" charset="0"/>
              </a:rPr>
              <a:t>£15K</a:t>
            </a:r>
            <a:endParaRPr lang="en-GB" sz="3600" b="1" i="1" dirty="0">
              <a:solidFill>
                <a:srgbClr val="FF0000"/>
              </a:solidFill>
              <a:latin typeface="Calibri" pitchFamily="34" charset="0"/>
              <a:cs typeface="Calibri" pitchFamily="34" charset="0"/>
            </a:endParaRPr>
          </a:p>
          <a:p>
            <a:pPr marL="109728" indent="0">
              <a:buNone/>
            </a:pPr>
            <a:endParaRPr lang="en-GB" sz="1700" b="1" i="1" dirty="0">
              <a:solidFill>
                <a:srgbClr val="FF0000"/>
              </a:solidFill>
              <a:latin typeface="Calibri" pitchFamily="34" charset="0"/>
              <a:cs typeface="Calibri" pitchFamily="34" charset="0"/>
            </a:endParaRPr>
          </a:p>
          <a:p>
            <a:r>
              <a:rPr lang="en-GB" sz="3600" b="1" dirty="0">
                <a:latin typeface="Calibri" pitchFamily="34" charset="0"/>
                <a:cs typeface="Calibri" pitchFamily="34" charset="0"/>
              </a:rPr>
              <a:t>Hewlett Packard</a:t>
            </a:r>
            <a:r>
              <a:rPr lang="en-GB" sz="3600"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Project Management</a:t>
            </a:r>
            <a:r>
              <a:rPr lang="en-GB" sz="3600" dirty="0">
                <a:solidFill>
                  <a:srgbClr val="7030A0"/>
                </a:solidFill>
                <a:latin typeface="Calibri" pitchFamily="34" charset="0"/>
                <a:cs typeface="Calibri" pitchFamily="34" charset="0"/>
              </a:rPr>
              <a:t>; </a:t>
            </a:r>
            <a:r>
              <a:rPr lang="en-GB" sz="3600" dirty="0">
                <a:latin typeface="Calibri" pitchFamily="34" charset="0"/>
                <a:cs typeface="Calibri" pitchFamily="34" charset="0"/>
              </a:rPr>
              <a:t>Newcastle; </a:t>
            </a:r>
            <a:r>
              <a:rPr lang="en-GB" sz="3600" b="1" i="1" dirty="0">
                <a:solidFill>
                  <a:srgbClr val="C00000"/>
                </a:solidFill>
                <a:latin typeface="Calibri" pitchFamily="34" charset="0"/>
                <a:cs typeface="Calibri" pitchFamily="34" charset="0"/>
              </a:rPr>
              <a:t>£12K</a:t>
            </a:r>
          </a:p>
          <a:p>
            <a:endParaRPr lang="en-GB" sz="1700" b="1" i="1" dirty="0">
              <a:solidFill>
                <a:srgbClr val="C00000"/>
              </a:solidFill>
              <a:latin typeface="Calibri" pitchFamily="34" charset="0"/>
              <a:cs typeface="Calibri" pitchFamily="34" charset="0"/>
            </a:endParaRPr>
          </a:p>
          <a:p>
            <a:r>
              <a:rPr lang="en-GB" sz="3600" b="1" dirty="0">
                <a:latin typeface="Calibri" pitchFamily="34" charset="0"/>
                <a:cs typeface="Calibri" pitchFamily="34" charset="0"/>
              </a:rPr>
              <a:t>John Lewis/Waitrose</a:t>
            </a:r>
            <a:r>
              <a:rPr lang="en-GB" sz="3600" dirty="0">
                <a:latin typeface="Calibri" pitchFamily="34" charset="0"/>
                <a:cs typeface="Calibri" pitchFamily="34" charset="0"/>
              </a:rPr>
              <a:t>:</a:t>
            </a:r>
            <a:r>
              <a:rPr lang="en-GB" sz="3600" b="1"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Retail Management; </a:t>
            </a:r>
            <a:r>
              <a:rPr lang="en-GB" sz="3600" dirty="0">
                <a:latin typeface="Calibri" pitchFamily="34" charset="0"/>
                <a:cs typeface="Calibri" pitchFamily="34" charset="0"/>
              </a:rPr>
              <a:t>nationwide; </a:t>
            </a:r>
            <a:r>
              <a:rPr lang="en-GB" sz="3600" b="1" i="1" dirty="0">
                <a:solidFill>
                  <a:srgbClr val="FF0000"/>
                </a:solidFill>
                <a:latin typeface="Calibri" pitchFamily="34" charset="0"/>
                <a:cs typeface="Calibri" pitchFamily="34" charset="0"/>
              </a:rPr>
              <a:t>CC/</a:t>
            </a:r>
            <a:r>
              <a:rPr lang="en-GB" sz="3600" b="1" i="1" dirty="0">
                <a:solidFill>
                  <a:srgbClr val="C00000"/>
                </a:solidFill>
                <a:latin typeface="Calibri" pitchFamily="34" charset="0"/>
                <a:cs typeface="Calibri" pitchFamily="34" charset="0"/>
              </a:rPr>
              <a:t>£16.5K</a:t>
            </a:r>
            <a:endParaRPr lang="en-GB" sz="3600" b="1" dirty="0">
              <a:latin typeface="Calibri" pitchFamily="34" charset="0"/>
              <a:cs typeface="Calibri" pitchFamily="34" charset="0"/>
            </a:endParaRPr>
          </a:p>
          <a:p>
            <a:pPr marL="109728" indent="0">
              <a:buNone/>
            </a:pPr>
            <a:endParaRPr lang="en-GB" sz="1700" b="1" dirty="0">
              <a:latin typeface="Calibri" pitchFamily="34" charset="0"/>
              <a:cs typeface="Calibri" pitchFamily="34" charset="0"/>
            </a:endParaRPr>
          </a:p>
          <a:p>
            <a:r>
              <a:rPr lang="en-GB" sz="3600" b="1" dirty="0">
                <a:latin typeface="Calibri" pitchFamily="34" charset="0"/>
                <a:cs typeface="Calibri" pitchFamily="34" charset="0"/>
              </a:rPr>
              <a:t>Lafarge Tarmac</a:t>
            </a:r>
            <a:r>
              <a:rPr lang="en-GB" sz="3600"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Operations Management</a:t>
            </a:r>
            <a:r>
              <a:rPr lang="en-GB" sz="3600" dirty="0">
                <a:latin typeface="Calibri" pitchFamily="34" charset="0"/>
                <a:cs typeface="Calibri" pitchFamily="34" charset="0"/>
              </a:rPr>
              <a:t>; </a:t>
            </a:r>
            <a:r>
              <a:rPr lang="en-GB" sz="3600" dirty="0" err="1">
                <a:latin typeface="Calibri" pitchFamily="34" charset="0"/>
                <a:cs typeface="Calibri" pitchFamily="34" charset="0"/>
              </a:rPr>
              <a:t>Airdree</a:t>
            </a:r>
            <a:r>
              <a:rPr lang="en-GB" sz="3600" dirty="0">
                <a:latin typeface="Calibri" pitchFamily="34" charset="0"/>
                <a:cs typeface="Calibri" pitchFamily="34" charset="0"/>
              </a:rPr>
              <a:t>/Bristol/Durham/Radlett/Shrewsbury</a:t>
            </a:r>
          </a:p>
          <a:p>
            <a:pPr marL="109728" indent="0">
              <a:buNone/>
            </a:pPr>
            <a:endParaRPr lang="en-GB" sz="1700" dirty="0">
              <a:latin typeface="Calibri" pitchFamily="34" charset="0"/>
              <a:cs typeface="Calibri" pitchFamily="34" charset="0"/>
            </a:endParaRPr>
          </a:p>
          <a:p>
            <a:r>
              <a:rPr lang="en-GB" sz="3600" b="1" dirty="0">
                <a:latin typeface="Calibri" pitchFamily="34" charset="0"/>
                <a:cs typeface="Calibri" pitchFamily="34" charset="0"/>
              </a:rPr>
              <a:t>M&amp;G Investments</a:t>
            </a:r>
            <a:r>
              <a:rPr lang="en-GB" sz="3600"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Finance &amp; Investment Operations</a:t>
            </a:r>
            <a:r>
              <a:rPr lang="en-GB" sz="3600" dirty="0">
                <a:latin typeface="Calibri" pitchFamily="34" charset="0"/>
                <a:cs typeface="Calibri" pitchFamily="34" charset="0"/>
              </a:rPr>
              <a:t>; London/Essex; </a:t>
            </a:r>
            <a:r>
              <a:rPr lang="en-GB" sz="3600" b="1" i="1" dirty="0">
                <a:solidFill>
                  <a:srgbClr val="FF0000"/>
                </a:solidFill>
                <a:latin typeface="Calibri" pitchFamily="34" charset="0"/>
                <a:cs typeface="Calibri" pitchFamily="34" charset="0"/>
              </a:rPr>
              <a:t>240pts/</a:t>
            </a:r>
            <a:r>
              <a:rPr lang="en-GB" sz="3600" b="1" i="1" dirty="0">
                <a:solidFill>
                  <a:srgbClr val="C00000"/>
                </a:solidFill>
                <a:latin typeface="Calibri" pitchFamily="34" charset="0"/>
                <a:cs typeface="Calibri" pitchFamily="34" charset="0"/>
              </a:rPr>
              <a:t>£19K</a:t>
            </a:r>
            <a:endParaRPr lang="en-GB" sz="3600" b="1" i="1" dirty="0">
              <a:solidFill>
                <a:srgbClr val="FF0000"/>
              </a:solidFill>
              <a:latin typeface="Calibri" pitchFamily="34" charset="0"/>
              <a:cs typeface="Calibri" pitchFamily="34" charset="0"/>
            </a:endParaRPr>
          </a:p>
          <a:p>
            <a:pPr marL="109728" indent="0">
              <a:buNone/>
            </a:pPr>
            <a:endParaRPr lang="en-GB" sz="1700" b="1" i="1" dirty="0">
              <a:latin typeface="Calibri" pitchFamily="34" charset="0"/>
              <a:cs typeface="Calibri" pitchFamily="34" charset="0"/>
            </a:endParaRPr>
          </a:p>
          <a:p>
            <a:r>
              <a:rPr lang="en-GB" sz="3600" b="1" dirty="0">
                <a:latin typeface="Calibri" pitchFamily="34" charset="0"/>
                <a:cs typeface="Calibri" pitchFamily="34" charset="0"/>
              </a:rPr>
              <a:t>PwC</a:t>
            </a:r>
            <a:r>
              <a:rPr lang="en-GB" sz="3600"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Assurance/Consulting/Deals/Tax</a:t>
            </a:r>
            <a:r>
              <a:rPr lang="en-GB" sz="3600" i="1" dirty="0">
                <a:latin typeface="Calibri" pitchFamily="34" charset="0"/>
                <a:cs typeface="Calibri" pitchFamily="34" charset="0"/>
              </a:rPr>
              <a:t>; </a:t>
            </a:r>
            <a:r>
              <a:rPr lang="en-GB" sz="3600" dirty="0">
                <a:latin typeface="Calibri" pitchFamily="34" charset="0"/>
                <a:cs typeface="Calibri" pitchFamily="34" charset="0"/>
              </a:rPr>
              <a:t>numerous locations; </a:t>
            </a:r>
            <a:r>
              <a:rPr lang="en-GB" sz="3600" b="1" i="1" dirty="0">
                <a:solidFill>
                  <a:srgbClr val="FF0000"/>
                </a:solidFill>
                <a:latin typeface="Calibri" pitchFamily="34" charset="0"/>
                <a:cs typeface="Calibri" pitchFamily="34" charset="0"/>
              </a:rPr>
              <a:t>240-280pts/</a:t>
            </a:r>
            <a:r>
              <a:rPr lang="en-GB" sz="3600" b="1" i="1" dirty="0">
                <a:solidFill>
                  <a:srgbClr val="C00000"/>
                </a:solidFill>
                <a:latin typeface="Calibri" pitchFamily="34" charset="0"/>
                <a:cs typeface="Calibri" pitchFamily="34" charset="0"/>
              </a:rPr>
              <a:t>16K min + benefits</a:t>
            </a:r>
          </a:p>
          <a:p>
            <a:endParaRPr lang="en-GB" sz="1700" b="1" i="1" dirty="0">
              <a:solidFill>
                <a:srgbClr val="FF0000"/>
              </a:solidFill>
              <a:latin typeface="Calibri" pitchFamily="34" charset="0"/>
              <a:cs typeface="Calibri" pitchFamily="34" charset="0"/>
            </a:endParaRPr>
          </a:p>
          <a:p>
            <a:r>
              <a:rPr lang="en-GB" sz="3600" b="1" dirty="0">
                <a:latin typeface="Calibri" pitchFamily="34" charset="0"/>
                <a:cs typeface="Calibri" pitchFamily="34" charset="0"/>
              </a:rPr>
              <a:t>Rolls-Royce</a:t>
            </a:r>
            <a:r>
              <a:rPr lang="en-GB" sz="3600"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Engineering/Supply Chain/Project Man</a:t>
            </a:r>
            <a:r>
              <a:rPr lang="en-GB" sz="3600" dirty="0">
                <a:latin typeface="Calibri" pitchFamily="34" charset="0"/>
                <a:cs typeface="Calibri" pitchFamily="34" charset="0"/>
              </a:rPr>
              <a:t>; Derby + others; </a:t>
            </a:r>
            <a:r>
              <a:rPr lang="en-GB" sz="3600" b="1" i="1" dirty="0">
                <a:solidFill>
                  <a:srgbClr val="FF0000"/>
                </a:solidFill>
                <a:latin typeface="Calibri" pitchFamily="34" charset="0"/>
                <a:cs typeface="Calibri" pitchFamily="34" charset="0"/>
              </a:rPr>
              <a:t>240-300pts/</a:t>
            </a:r>
            <a:r>
              <a:rPr lang="en-GB" sz="3600" b="1" i="1" dirty="0">
                <a:solidFill>
                  <a:srgbClr val="C00000"/>
                </a:solidFill>
                <a:latin typeface="Calibri" pitchFamily="34" charset="0"/>
                <a:cs typeface="Calibri" pitchFamily="34" charset="0"/>
              </a:rPr>
              <a:t>£11,700/</a:t>
            </a:r>
            <a:endParaRPr lang="en-GB" sz="3600" b="1" i="1" dirty="0">
              <a:solidFill>
                <a:srgbClr val="FF0000"/>
              </a:solidFill>
              <a:latin typeface="Calibri" pitchFamily="34" charset="0"/>
              <a:cs typeface="Calibri" pitchFamily="34" charset="0"/>
            </a:endParaRPr>
          </a:p>
          <a:p>
            <a:pPr marL="109728" indent="0">
              <a:buNone/>
            </a:pPr>
            <a:endParaRPr lang="en-GB" sz="1700" b="1" i="1" dirty="0">
              <a:solidFill>
                <a:srgbClr val="C00000"/>
              </a:solidFill>
              <a:latin typeface="Calibri" pitchFamily="34" charset="0"/>
              <a:cs typeface="Calibri" pitchFamily="34" charset="0"/>
            </a:endParaRPr>
          </a:p>
          <a:p>
            <a:r>
              <a:rPr lang="en-GB" sz="3600" b="1" dirty="0">
                <a:latin typeface="Calibri" pitchFamily="34" charset="0"/>
                <a:cs typeface="Calibri" pitchFamily="34" charset="0"/>
              </a:rPr>
              <a:t>Smith &amp; Williamson</a:t>
            </a:r>
            <a:r>
              <a:rPr lang="en-GB" sz="3600" dirty="0">
                <a:latin typeface="Calibri" pitchFamily="34" charset="0"/>
                <a:cs typeface="Calibri" pitchFamily="34" charset="0"/>
              </a:rPr>
              <a:t>:</a:t>
            </a:r>
            <a:r>
              <a:rPr lang="en-GB" sz="3600" b="1"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Accountancy</a:t>
            </a:r>
            <a:r>
              <a:rPr lang="en-GB" sz="3600" dirty="0">
                <a:latin typeface="Calibri" pitchFamily="34" charset="0"/>
                <a:cs typeface="Calibri" pitchFamily="34" charset="0"/>
              </a:rPr>
              <a:t>; </a:t>
            </a:r>
            <a:r>
              <a:rPr lang="en-GB" sz="2700" dirty="0">
                <a:latin typeface="Calibri" pitchFamily="34" charset="0"/>
                <a:cs typeface="Calibri" pitchFamily="34" charset="0"/>
              </a:rPr>
              <a:t>London/Guildford/Southampton/Salisbury/Birmingham/Manchester</a:t>
            </a:r>
            <a:r>
              <a:rPr lang="en-GB" sz="2500" dirty="0">
                <a:latin typeface="Calibri" pitchFamily="34" charset="0"/>
                <a:cs typeface="Calibri" pitchFamily="34" charset="0"/>
              </a:rPr>
              <a:t> </a:t>
            </a:r>
            <a:r>
              <a:rPr lang="en-GB" sz="3600" b="1" i="1" dirty="0">
                <a:solidFill>
                  <a:srgbClr val="FF0000"/>
                </a:solidFill>
                <a:latin typeface="Calibri" pitchFamily="34" charset="0"/>
                <a:cs typeface="Calibri" pitchFamily="34" charset="0"/>
              </a:rPr>
              <a:t>280pts</a:t>
            </a:r>
            <a:endParaRPr lang="en-GB" sz="3600" dirty="0">
              <a:latin typeface="Calibri" pitchFamily="34" charset="0"/>
              <a:cs typeface="Calibri" pitchFamily="34" charset="0"/>
            </a:endParaRPr>
          </a:p>
          <a:p>
            <a:pPr marL="109728" indent="0">
              <a:buNone/>
            </a:pPr>
            <a:endParaRPr lang="en-GB" sz="1700" b="1" dirty="0">
              <a:solidFill>
                <a:srgbClr val="7030A0"/>
              </a:solidFill>
              <a:latin typeface="Calibri" pitchFamily="34" charset="0"/>
              <a:cs typeface="Calibri" pitchFamily="34" charset="0"/>
            </a:endParaRPr>
          </a:p>
          <a:p>
            <a:r>
              <a:rPr lang="en-GB" sz="3600" b="1" dirty="0">
                <a:latin typeface="Calibri" pitchFamily="34" charset="0"/>
                <a:cs typeface="Calibri" pitchFamily="34" charset="0"/>
              </a:rPr>
              <a:t>RSM</a:t>
            </a:r>
            <a:r>
              <a:rPr lang="en-GB" sz="3600"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Accounts/Outsourcing/Tax/Forensic Accounting</a:t>
            </a:r>
            <a:r>
              <a:rPr lang="en-GB" sz="3600" dirty="0">
                <a:latin typeface="Calibri" pitchFamily="34" charset="0"/>
                <a:cs typeface="Calibri" pitchFamily="34" charset="0"/>
              </a:rPr>
              <a:t>; numerous locations; </a:t>
            </a:r>
            <a:r>
              <a:rPr lang="en-GB" sz="3600" b="1" i="1" dirty="0">
                <a:solidFill>
                  <a:srgbClr val="FF0000"/>
                </a:solidFill>
                <a:latin typeface="Calibri" pitchFamily="34" charset="0"/>
                <a:cs typeface="Calibri" pitchFamily="34" charset="0"/>
              </a:rPr>
              <a:t>280pts/</a:t>
            </a:r>
            <a:r>
              <a:rPr lang="en-GB" sz="3600" b="1" i="1" dirty="0">
                <a:solidFill>
                  <a:srgbClr val="C00000"/>
                </a:solidFill>
                <a:latin typeface="Calibri" pitchFamily="34" charset="0"/>
                <a:cs typeface="Calibri" pitchFamily="34" charset="0"/>
              </a:rPr>
              <a:t>£10K</a:t>
            </a:r>
            <a:endParaRPr lang="en-GB" sz="3600" b="1" i="1" dirty="0">
              <a:solidFill>
                <a:srgbClr val="FF0000"/>
              </a:solidFill>
              <a:latin typeface="Calibri" pitchFamily="34" charset="0"/>
              <a:cs typeface="Calibri" pitchFamily="34" charset="0"/>
            </a:endParaRPr>
          </a:p>
          <a:p>
            <a:pPr marL="109728" indent="0">
              <a:buNone/>
            </a:pPr>
            <a:endParaRPr lang="en-GB" sz="1700" b="1" dirty="0">
              <a:latin typeface="Calibri" pitchFamily="34" charset="0"/>
              <a:cs typeface="Calibri" pitchFamily="34" charset="0"/>
            </a:endParaRPr>
          </a:p>
          <a:p>
            <a:r>
              <a:rPr lang="en-GB" sz="3600" b="1" dirty="0">
                <a:latin typeface="Calibri" pitchFamily="34" charset="0"/>
                <a:cs typeface="Calibri" pitchFamily="34" charset="0"/>
              </a:rPr>
              <a:t>Transport for London</a:t>
            </a:r>
            <a:r>
              <a:rPr lang="en-GB" sz="3600"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Finance/Project Management/HR/IT/Surveying/Engineering</a:t>
            </a:r>
            <a:r>
              <a:rPr lang="en-GB" sz="3600" dirty="0">
                <a:latin typeface="Calibri" pitchFamily="34" charset="0"/>
                <a:cs typeface="Calibri" pitchFamily="34" charset="0"/>
              </a:rPr>
              <a:t>;</a:t>
            </a:r>
            <a:r>
              <a:rPr lang="en-GB" sz="3600" b="1" dirty="0">
                <a:solidFill>
                  <a:srgbClr val="7030A0"/>
                </a:solidFill>
                <a:latin typeface="Calibri" pitchFamily="34" charset="0"/>
                <a:cs typeface="Calibri" pitchFamily="34" charset="0"/>
              </a:rPr>
              <a:t> </a:t>
            </a:r>
            <a:r>
              <a:rPr lang="en-GB" sz="3600" b="1" i="1" dirty="0">
                <a:solidFill>
                  <a:srgbClr val="C00000"/>
                </a:solidFill>
                <a:latin typeface="Calibri" pitchFamily="34" charset="0"/>
                <a:cs typeface="Calibri" pitchFamily="34" charset="0"/>
              </a:rPr>
              <a:t>£16K+</a:t>
            </a:r>
          </a:p>
          <a:p>
            <a:pPr marL="109728" indent="0">
              <a:buNone/>
            </a:pPr>
            <a:endParaRPr lang="en-GB" sz="1700" b="1" i="1" dirty="0">
              <a:solidFill>
                <a:srgbClr val="C00000"/>
              </a:solidFill>
              <a:latin typeface="Calibri" pitchFamily="34" charset="0"/>
              <a:cs typeface="Calibri" pitchFamily="34" charset="0"/>
            </a:endParaRPr>
          </a:p>
          <a:p>
            <a:r>
              <a:rPr lang="en-GB" sz="3600" b="1" dirty="0">
                <a:latin typeface="Calibri" pitchFamily="34" charset="0"/>
                <a:cs typeface="Calibri" pitchFamily="34" charset="0"/>
              </a:rPr>
              <a:t>TUI</a:t>
            </a:r>
            <a:r>
              <a:rPr lang="en-GB" sz="3600"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Tour Operations</a:t>
            </a:r>
            <a:r>
              <a:rPr lang="en-GB" sz="3600" dirty="0">
                <a:latin typeface="Calibri" pitchFamily="34" charset="0"/>
                <a:cs typeface="Calibri" pitchFamily="34" charset="0"/>
              </a:rPr>
              <a:t>; based at Luton head office;</a:t>
            </a:r>
            <a:r>
              <a:rPr lang="en-GB" sz="3600" b="1" dirty="0">
                <a:solidFill>
                  <a:srgbClr val="7030A0"/>
                </a:solidFill>
                <a:latin typeface="Calibri" pitchFamily="34" charset="0"/>
                <a:cs typeface="Calibri" pitchFamily="34" charset="0"/>
              </a:rPr>
              <a:t> </a:t>
            </a:r>
            <a:r>
              <a:rPr lang="en-GB" sz="3600" b="1" i="1" dirty="0">
                <a:solidFill>
                  <a:srgbClr val="FF0000"/>
                </a:solidFill>
                <a:latin typeface="Calibri" pitchFamily="34" charset="0"/>
                <a:cs typeface="Calibri" pitchFamily="34" charset="0"/>
              </a:rPr>
              <a:t>280pts/</a:t>
            </a:r>
            <a:r>
              <a:rPr lang="en-GB" sz="3600" b="1" i="1" dirty="0">
                <a:solidFill>
                  <a:srgbClr val="C00000"/>
                </a:solidFill>
                <a:latin typeface="Calibri" pitchFamily="34" charset="0"/>
                <a:cs typeface="Calibri" pitchFamily="34" charset="0"/>
              </a:rPr>
              <a:t>£15K</a:t>
            </a:r>
            <a:endParaRPr lang="en-GB" sz="3600" b="1" i="1" dirty="0">
              <a:solidFill>
                <a:srgbClr val="FF0000"/>
              </a:solidFill>
              <a:latin typeface="Calibri" pitchFamily="34" charset="0"/>
              <a:cs typeface="Calibri" pitchFamily="34" charset="0"/>
            </a:endParaRPr>
          </a:p>
          <a:p>
            <a:pPr marL="109728" indent="0">
              <a:buNone/>
            </a:pPr>
            <a:endParaRPr lang="en-GB" sz="1700" b="1" i="1" dirty="0">
              <a:latin typeface="Calibri" pitchFamily="34" charset="0"/>
              <a:cs typeface="Calibri" pitchFamily="34" charset="0"/>
            </a:endParaRPr>
          </a:p>
          <a:p>
            <a:r>
              <a:rPr lang="en-GB" sz="3600" b="1" dirty="0">
                <a:latin typeface="Calibri" pitchFamily="34" charset="0"/>
                <a:cs typeface="Calibri" pitchFamily="34" charset="0"/>
              </a:rPr>
              <a:t>Virgin Media</a:t>
            </a:r>
            <a:r>
              <a:rPr lang="en-GB" sz="3600" dirty="0">
                <a:latin typeface="Calibri" pitchFamily="34" charset="0"/>
                <a:cs typeface="Calibri" pitchFamily="34" charset="0"/>
              </a:rPr>
              <a:t>: </a:t>
            </a:r>
            <a:r>
              <a:rPr lang="en-GB" sz="3600" b="1" dirty="0">
                <a:solidFill>
                  <a:srgbClr val="7030A0"/>
                </a:solidFill>
                <a:latin typeface="Calibri" pitchFamily="34" charset="0"/>
                <a:cs typeface="Calibri" pitchFamily="34" charset="0"/>
              </a:rPr>
              <a:t>IT/</a:t>
            </a:r>
            <a:r>
              <a:rPr lang="en-GB" sz="3600" b="1" dirty="0" err="1">
                <a:solidFill>
                  <a:srgbClr val="7030A0"/>
                </a:solidFill>
                <a:latin typeface="Calibri" pitchFamily="34" charset="0"/>
                <a:cs typeface="Calibri" pitchFamily="34" charset="0"/>
              </a:rPr>
              <a:t>Telecomms</a:t>
            </a:r>
            <a:r>
              <a:rPr lang="en-GB" sz="3600" dirty="0">
                <a:latin typeface="Calibri" pitchFamily="34" charset="0"/>
                <a:cs typeface="Calibri" pitchFamily="34" charset="0"/>
              </a:rPr>
              <a:t>; nationwide; </a:t>
            </a:r>
            <a:r>
              <a:rPr lang="en-GB" sz="3600" b="1" i="1" dirty="0">
                <a:solidFill>
                  <a:srgbClr val="FF0000"/>
                </a:solidFill>
                <a:latin typeface="Calibri" pitchFamily="34" charset="0"/>
                <a:cs typeface="Calibri" pitchFamily="34" charset="0"/>
              </a:rPr>
              <a:t>2 A-levels/</a:t>
            </a:r>
            <a:r>
              <a:rPr lang="en-GB" sz="3600" b="1" i="1" dirty="0">
                <a:solidFill>
                  <a:srgbClr val="C00000"/>
                </a:solidFill>
                <a:latin typeface="Calibri" pitchFamily="34" charset="0"/>
                <a:cs typeface="Calibri" pitchFamily="34" charset="0"/>
              </a:rPr>
              <a:t>up to £18K</a:t>
            </a:r>
            <a:endParaRPr lang="en-GB" sz="3600" b="1" i="1" dirty="0">
              <a:solidFill>
                <a:srgbClr val="FF0000"/>
              </a:solidFill>
              <a:latin typeface="Calibri" pitchFamily="34" charset="0"/>
              <a:cs typeface="Calibri" pitchFamily="34" charset="0"/>
            </a:endParaRPr>
          </a:p>
          <a:p>
            <a:pPr marL="109728" indent="0">
              <a:buNone/>
            </a:pPr>
            <a:endParaRPr lang="en-GB" sz="1700" b="1" i="1" dirty="0">
              <a:solidFill>
                <a:srgbClr val="FF0000"/>
              </a:solidFill>
              <a:latin typeface="Calibri" pitchFamily="34" charset="0"/>
              <a:cs typeface="Calibri" pitchFamily="34" charset="0"/>
            </a:endParaRPr>
          </a:p>
          <a:p>
            <a:r>
              <a:rPr lang="en-GB" sz="3600" b="1" dirty="0">
                <a:latin typeface="Calibri" pitchFamily="34" charset="0"/>
                <a:cs typeface="Calibri" pitchFamily="34" charset="0"/>
              </a:rPr>
              <a:t>Visa Europe</a:t>
            </a:r>
            <a:r>
              <a:rPr lang="en-GB" sz="3600" dirty="0">
                <a:latin typeface="Calibri" pitchFamily="34" charset="0"/>
                <a:cs typeface="Calibri" pitchFamily="34" charset="0"/>
              </a:rPr>
              <a:t>:</a:t>
            </a:r>
            <a:r>
              <a:rPr lang="en-GB" sz="3600" b="1" i="1" dirty="0">
                <a:solidFill>
                  <a:srgbClr val="FF0000"/>
                </a:solidFill>
                <a:latin typeface="Calibri" pitchFamily="34" charset="0"/>
                <a:cs typeface="Calibri" pitchFamily="34" charset="0"/>
              </a:rPr>
              <a:t> </a:t>
            </a:r>
            <a:r>
              <a:rPr lang="en-GB" sz="3600" b="1" dirty="0">
                <a:solidFill>
                  <a:srgbClr val="7030A0"/>
                </a:solidFill>
                <a:latin typeface="Calibri" pitchFamily="34" charset="0"/>
                <a:cs typeface="Calibri" pitchFamily="34" charset="0"/>
              </a:rPr>
              <a:t>IT/Finance; </a:t>
            </a:r>
            <a:r>
              <a:rPr lang="en-GB" sz="3600" dirty="0">
                <a:latin typeface="Calibri" pitchFamily="34" charset="0"/>
                <a:cs typeface="Calibri" pitchFamily="34" charset="0"/>
              </a:rPr>
              <a:t>London/Basingstoke/Reading;</a:t>
            </a:r>
            <a:r>
              <a:rPr lang="en-GB" sz="3600" b="1" i="1" dirty="0">
                <a:solidFill>
                  <a:srgbClr val="FF0000"/>
                </a:solidFill>
                <a:latin typeface="Calibri" pitchFamily="34" charset="0"/>
                <a:cs typeface="Calibri" pitchFamily="34" charset="0"/>
              </a:rPr>
              <a:t> </a:t>
            </a:r>
            <a:r>
              <a:rPr lang="en-GB" sz="3600" b="1" i="1" dirty="0">
                <a:solidFill>
                  <a:srgbClr val="C00000"/>
                </a:solidFill>
                <a:latin typeface="Calibri" pitchFamily="34" charset="0"/>
                <a:cs typeface="Calibri" pitchFamily="34" charset="0"/>
              </a:rPr>
              <a:t>£15K</a:t>
            </a:r>
            <a:endParaRPr lang="en-GB" sz="3600" i="1" dirty="0">
              <a:latin typeface="Calibri" pitchFamily="34" charset="0"/>
              <a:cs typeface="Calibri" pitchFamily="34" charset="0"/>
            </a:endParaRPr>
          </a:p>
          <a:p>
            <a:endParaRPr lang="en-GB" sz="3400" b="1" dirty="0">
              <a:latin typeface="Calibri" pitchFamily="34" charset="0"/>
            </a:endParaRPr>
          </a:p>
          <a:p>
            <a:endParaRPr lang="en-GB" sz="3400" b="1" dirty="0">
              <a:latin typeface="Calibri" pitchFamily="34" charset="0"/>
            </a:endParaRPr>
          </a:p>
          <a:p>
            <a:endParaRPr lang="en-GB" sz="2100" b="1" dirty="0">
              <a:latin typeface="Calibri" pitchFamily="34" charset="0"/>
            </a:endParaRPr>
          </a:p>
          <a:p>
            <a:pPr marL="109728" indent="0">
              <a:buNone/>
            </a:pPr>
            <a:endParaRPr lang="en-GB" sz="1200" dirty="0">
              <a:latin typeface="Calibri" pitchFamily="34" charset="0"/>
              <a:cs typeface="Calibri" pitchFamily="34" charset="0"/>
            </a:endParaRPr>
          </a:p>
          <a:p>
            <a:endParaRPr lang="en-GB" sz="2000" b="1" dirty="0">
              <a:latin typeface="Calibri" pitchFamily="34" charset="0"/>
              <a:cs typeface="Calibri" pitchFamily="34" charset="0"/>
            </a:endParaRPr>
          </a:p>
          <a:p>
            <a:endParaRPr lang="en-GB" sz="1800" i="1" dirty="0">
              <a:latin typeface="Calibri" pitchFamily="34" charset="0"/>
              <a:cs typeface="Calibri" pitchFamily="34" charset="0"/>
            </a:endParaRPr>
          </a:p>
        </p:txBody>
      </p:sp>
    </p:spTree>
    <p:extLst>
      <p:ext uri="{BB962C8B-B14F-4D97-AF65-F5344CB8AC3E}">
        <p14:creationId xmlns:p14="http://schemas.microsoft.com/office/powerpoint/2010/main" val="11364629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512" y="332656"/>
            <a:ext cx="8856984" cy="864096"/>
          </a:xfrm>
        </p:spPr>
        <p:txBody>
          <a:bodyPr>
            <a:noAutofit/>
          </a:bodyPr>
          <a:lstStyle/>
          <a:p>
            <a:pPr algn="ct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
            </a:r>
            <a:b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br>
            <a:r>
              <a:rPr lang="en-GB"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18+</a:t>
            </a: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 </a:t>
            </a:r>
            <a:r>
              <a:rPr lang="en-GB"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itchFamily="34" charset="0"/>
              </a:rPr>
              <a:t>SCHOOL-LEAVER PROGRAMMES (NON-UNI)</a:t>
            </a:r>
            <a:r>
              <a:rPr lang="en-GB"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GB"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endParaRPr lang="en-GB" sz="3200" b="1" dirty="0">
              <a:cs typeface="Calibri" pitchFamily="34" charset="0"/>
            </a:endParaRPr>
          </a:p>
        </p:txBody>
      </p:sp>
      <p:sp>
        <p:nvSpPr>
          <p:cNvPr id="2" name="Content Placeholder 1"/>
          <p:cNvSpPr>
            <a:spLocks noGrp="1"/>
          </p:cNvSpPr>
          <p:nvPr>
            <p:ph idx="1"/>
          </p:nvPr>
        </p:nvSpPr>
        <p:spPr>
          <a:xfrm>
            <a:off x="179512" y="1196752"/>
            <a:ext cx="8964488" cy="5904656"/>
          </a:xfrm>
        </p:spPr>
        <p:txBody>
          <a:bodyPr>
            <a:noAutofit/>
          </a:bodyPr>
          <a:lstStyle/>
          <a:p>
            <a:pPr marL="109728" indent="0">
              <a:buNone/>
            </a:pPr>
            <a:r>
              <a:rPr lang="en-GB" sz="1600" dirty="0">
                <a:latin typeface="Calibri" pitchFamily="34" charset="0"/>
                <a:cs typeface="Calibri" pitchFamily="34" charset="0"/>
              </a:rPr>
              <a:t>Examples (with </a:t>
            </a:r>
            <a:r>
              <a:rPr lang="en-GB" sz="1600" b="1" dirty="0">
                <a:solidFill>
                  <a:srgbClr val="FF0000"/>
                </a:solidFill>
                <a:latin typeface="Calibri" pitchFamily="34" charset="0"/>
                <a:cs typeface="Calibri" pitchFamily="34" charset="0"/>
              </a:rPr>
              <a:t>UCAS points needed </a:t>
            </a:r>
            <a:r>
              <a:rPr lang="en-GB" sz="1600" dirty="0">
                <a:latin typeface="Calibri" pitchFamily="34" charset="0"/>
                <a:cs typeface="Calibri" pitchFamily="34" charset="0"/>
              </a:rPr>
              <a:t>&amp; </a:t>
            </a:r>
            <a:r>
              <a:rPr lang="en-GB" sz="1600" b="1" dirty="0" err="1">
                <a:solidFill>
                  <a:srgbClr val="C00000"/>
                </a:solidFill>
                <a:latin typeface="Calibri" pitchFamily="34" charset="0"/>
                <a:cs typeface="Calibri" pitchFamily="34" charset="0"/>
              </a:rPr>
              <a:t>approx</a:t>
            </a:r>
            <a:r>
              <a:rPr lang="en-GB" sz="1600" b="1" dirty="0">
                <a:solidFill>
                  <a:srgbClr val="C00000"/>
                </a:solidFill>
                <a:latin typeface="Calibri" pitchFamily="34" charset="0"/>
                <a:cs typeface="Calibri" pitchFamily="34" charset="0"/>
              </a:rPr>
              <a:t> starting salary</a:t>
            </a:r>
            <a:r>
              <a:rPr lang="en-GB" sz="1600" dirty="0">
                <a:latin typeface="Calibri" pitchFamily="34" charset="0"/>
                <a:cs typeface="Calibri" pitchFamily="34" charset="0"/>
              </a:rPr>
              <a:t> if known):</a:t>
            </a:r>
            <a:endParaRPr lang="en-GB" sz="400" dirty="0">
              <a:latin typeface="Calibri" pitchFamily="34" charset="0"/>
              <a:cs typeface="Calibri" pitchFamily="34" charset="0"/>
            </a:endParaRPr>
          </a:p>
          <a:p>
            <a:r>
              <a:rPr lang="en-GB" sz="1600" b="1" dirty="0">
                <a:latin typeface="Calibri" pitchFamily="34" charset="0"/>
                <a:cs typeface="Calibri" pitchFamily="34" charset="0"/>
              </a:rPr>
              <a:t>Bank of England</a:t>
            </a:r>
            <a:r>
              <a:rPr lang="en-GB" sz="1600" dirty="0">
                <a:latin typeface="Calibri" pitchFamily="34" charset="0"/>
                <a:cs typeface="Calibri" pitchFamily="34" charset="0"/>
              </a:rPr>
              <a:t>: </a:t>
            </a:r>
            <a:r>
              <a:rPr lang="en-GB" sz="1600" i="1" dirty="0">
                <a:latin typeface="Calibri" pitchFamily="34" charset="0"/>
                <a:cs typeface="Calibri" pitchFamily="34" charset="0"/>
              </a:rPr>
              <a:t>School Leaver Development </a:t>
            </a:r>
            <a:r>
              <a:rPr lang="en-GB" sz="1600" i="1" dirty="0" err="1">
                <a:latin typeface="Calibri" pitchFamily="34" charset="0"/>
                <a:cs typeface="Calibri" pitchFamily="34" charset="0"/>
              </a:rPr>
              <a:t>prog</a:t>
            </a:r>
            <a:r>
              <a:rPr lang="en-GB" sz="1600" i="1" dirty="0">
                <a:latin typeface="Calibri" pitchFamily="34" charset="0"/>
                <a:cs typeface="Calibri" pitchFamily="34" charset="0"/>
              </a:rPr>
              <a:t>, London;</a:t>
            </a:r>
            <a:r>
              <a:rPr lang="en-GB" sz="1600" dirty="0">
                <a:latin typeface="Calibri" pitchFamily="34" charset="0"/>
                <a:cs typeface="Calibri" pitchFamily="34" charset="0"/>
              </a:rPr>
              <a:t> </a:t>
            </a:r>
            <a:r>
              <a:rPr lang="en-GB" sz="1600" i="1" dirty="0">
                <a:latin typeface="Calibri" pitchFamily="34" charset="0"/>
                <a:cs typeface="Calibri" pitchFamily="34" charset="0"/>
              </a:rPr>
              <a:t>Statistics/Operations/Technology </a:t>
            </a:r>
            <a:r>
              <a:rPr lang="en-GB" sz="1600" b="1" i="1" dirty="0">
                <a:solidFill>
                  <a:srgbClr val="FF0000"/>
                </a:solidFill>
                <a:latin typeface="Calibri" pitchFamily="34" charset="0"/>
                <a:cs typeface="Calibri" pitchFamily="34" charset="0"/>
              </a:rPr>
              <a:t>180pts</a:t>
            </a:r>
          </a:p>
          <a:p>
            <a:r>
              <a:rPr lang="en-GB" sz="1600" b="1" dirty="0">
                <a:latin typeface="Calibri" pitchFamily="34" charset="0"/>
                <a:cs typeface="Calibri" pitchFamily="34" charset="0"/>
              </a:rPr>
              <a:t>BBC</a:t>
            </a:r>
            <a:r>
              <a:rPr lang="en-GB" sz="1600" dirty="0">
                <a:latin typeface="Calibri" pitchFamily="34" charset="0"/>
                <a:cs typeface="Calibri" pitchFamily="34" charset="0"/>
              </a:rPr>
              <a:t>: </a:t>
            </a:r>
            <a:r>
              <a:rPr lang="en-GB" sz="1600" i="1" dirty="0" err="1">
                <a:latin typeface="Calibri" pitchFamily="34" charset="0"/>
                <a:cs typeface="Calibri" pitchFamily="34" charset="0"/>
              </a:rPr>
              <a:t>App’ships</a:t>
            </a:r>
            <a:r>
              <a:rPr lang="en-GB" sz="1600" i="1" dirty="0">
                <a:latin typeface="Calibri" pitchFamily="34" charset="0"/>
                <a:cs typeface="Calibri" pitchFamily="34" charset="0"/>
              </a:rPr>
              <a:t>:</a:t>
            </a:r>
            <a:r>
              <a:rPr lang="en-GB" sz="1600" dirty="0">
                <a:latin typeface="Calibri" pitchFamily="34" charset="0"/>
                <a:cs typeface="Calibri" pitchFamily="34" charset="0"/>
              </a:rPr>
              <a:t> </a:t>
            </a:r>
            <a:r>
              <a:rPr lang="en-GB" sz="1600" i="1" dirty="0">
                <a:latin typeface="Calibri" pitchFamily="34" charset="0"/>
                <a:cs typeface="Calibri" pitchFamily="34" charset="0"/>
              </a:rPr>
              <a:t>Production </a:t>
            </a:r>
            <a:r>
              <a:rPr lang="en-GB" sz="1000" i="1" dirty="0">
                <a:latin typeface="Calibri" pitchFamily="34" charset="0"/>
                <a:cs typeface="Calibri" pitchFamily="34" charset="0"/>
              </a:rPr>
              <a:t>(London/Birmingham/Salford)</a:t>
            </a:r>
            <a:r>
              <a:rPr lang="en-GB" sz="1600" i="1" dirty="0">
                <a:latin typeface="Calibri" pitchFamily="34" charset="0"/>
                <a:cs typeface="Calibri" pitchFamily="34" charset="0"/>
              </a:rPr>
              <a:t> Digital Journalist </a:t>
            </a:r>
            <a:r>
              <a:rPr lang="en-GB" sz="1000" i="1" dirty="0">
                <a:latin typeface="Calibri" pitchFamily="34" charset="0"/>
                <a:cs typeface="Calibri" pitchFamily="34" charset="0"/>
              </a:rPr>
              <a:t>(Brighton/Reading/Dunstable/Sheffield/Coventry/Liverpool)</a:t>
            </a:r>
            <a:r>
              <a:rPr lang="en-GB" sz="1600" i="1" dirty="0">
                <a:latin typeface="Calibri" pitchFamily="34" charset="0"/>
                <a:cs typeface="Calibri" pitchFamily="34" charset="0"/>
              </a:rPr>
              <a:t> Broadcast Op </a:t>
            </a:r>
            <a:r>
              <a:rPr lang="en-GB" sz="1000" i="1" dirty="0">
                <a:latin typeface="Calibri" pitchFamily="34" charset="0"/>
                <a:cs typeface="Calibri" pitchFamily="34" charset="0"/>
              </a:rPr>
              <a:t>(Newcastle/Leeds/Salford/Hull/Birmingham/Nottingham/Norwich/Cambridge/Oxford/Plymouth/Bristol/Southampton/</a:t>
            </a:r>
            <a:r>
              <a:rPr lang="en-GB" sz="1000" i="1" dirty="0" err="1">
                <a:latin typeface="Calibri" pitchFamily="34" charset="0"/>
                <a:cs typeface="Calibri" pitchFamily="34" charset="0"/>
              </a:rPr>
              <a:t>TunbdgeWells</a:t>
            </a:r>
            <a:r>
              <a:rPr lang="en-GB" sz="1000" i="1" dirty="0">
                <a:latin typeface="Calibri" pitchFamily="34" charset="0"/>
                <a:cs typeface="Calibri" pitchFamily="34" charset="0"/>
              </a:rPr>
              <a:t>/Jersey)</a:t>
            </a:r>
            <a:endParaRPr lang="en-GB" sz="1000" b="1" dirty="0">
              <a:latin typeface="Calibri" pitchFamily="34" charset="0"/>
              <a:cs typeface="Calibri" pitchFamily="34" charset="0"/>
            </a:endParaRPr>
          </a:p>
          <a:p>
            <a:r>
              <a:rPr lang="en-GB" sz="1600" b="1" dirty="0">
                <a:latin typeface="Calibri" pitchFamily="34" charset="0"/>
                <a:cs typeface="Calibri" pitchFamily="34" charset="0"/>
              </a:rPr>
              <a:t>Channel 4</a:t>
            </a:r>
            <a:r>
              <a:rPr lang="en-GB" sz="1600" dirty="0">
                <a:latin typeface="Calibri" pitchFamily="34" charset="0"/>
                <a:cs typeface="Calibri" pitchFamily="34" charset="0"/>
              </a:rPr>
              <a:t>: </a:t>
            </a:r>
            <a:r>
              <a:rPr lang="en-GB" sz="1600" i="1" dirty="0" err="1">
                <a:latin typeface="Calibri" pitchFamily="34" charset="0"/>
                <a:cs typeface="Calibri" pitchFamily="34" charset="0"/>
              </a:rPr>
              <a:t>App’ship</a:t>
            </a:r>
            <a:r>
              <a:rPr lang="en-GB" sz="1600" i="1" dirty="0">
                <a:latin typeface="Calibri" pitchFamily="34" charset="0"/>
                <a:cs typeface="Calibri" pitchFamily="34" charset="0"/>
              </a:rPr>
              <a:t>; Bus Admin, Creative &amp; Digital, Social Media &amp; Digital </a:t>
            </a:r>
            <a:r>
              <a:rPr lang="en-GB" sz="1600" i="1" dirty="0" err="1">
                <a:latin typeface="Calibri" pitchFamily="34" charset="0"/>
                <a:cs typeface="Calibri" pitchFamily="34" charset="0"/>
              </a:rPr>
              <a:t>Mktng</a:t>
            </a:r>
            <a:r>
              <a:rPr lang="en-GB" sz="1600" i="1" dirty="0">
                <a:latin typeface="Calibri" pitchFamily="34" charset="0"/>
                <a:cs typeface="Calibri" pitchFamily="34" charset="0"/>
              </a:rPr>
              <a:t>; London </a:t>
            </a:r>
            <a:r>
              <a:rPr lang="en-GB" sz="1600" b="1" i="1" dirty="0">
                <a:solidFill>
                  <a:srgbClr val="C00000"/>
                </a:solidFill>
                <a:latin typeface="Calibri" pitchFamily="34" charset="0"/>
                <a:cs typeface="Calibri" pitchFamily="34" charset="0"/>
              </a:rPr>
              <a:t>£18.5K</a:t>
            </a:r>
            <a:r>
              <a:rPr lang="en-GB" sz="1600" i="1" dirty="0">
                <a:latin typeface="Calibri" pitchFamily="34" charset="0"/>
                <a:cs typeface="Calibri" pitchFamily="34" charset="0"/>
              </a:rPr>
              <a:t> </a:t>
            </a:r>
            <a:endParaRPr lang="en-GB" sz="1600" b="1" dirty="0">
              <a:latin typeface="Calibri" pitchFamily="34" charset="0"/>
              <a:cs typeface="Calibri" pitchFamily="34" charset="0"/>
            </a:endParaRPr>
          </a:p>
          <a:p>
            <a:r>
              <a:rPr lang="en-GB" sz="1600" b="1" dirty="0">
                <a:latin typeface="Calibri" pitchFamily="34" charset="0"/>
                <a:cs typeface="Calibri" pitchFamily="34" charset="0"/>
              </a:rPr>
              <a:t>Close Brothers: </a:t>
            </a:r>
            <a:r>
              <a:rPr lang="en-GB" sz="1600" i="1" dirty="0">
                <a:latin typeface="Calibri" pitchFamily="34" charset="0"/>
                <a:cs typeface="Calibri" pitchFamily="34" charset="0"/>
              </a:rPr>
              <a:t>Investment Banking; </a:t>
            </a:r>
            <a:r>
              <a:rPr lang="en-GB" sz="1200" dirty="0">
                <a:latin typeface="Calibri" panose="020F0502020204030204" pitchFamily="34" charset="0"/>
              </a:rPr>
              <a:t>Wimbledon/Doncaster/Hove/Manchester/Sidcup/Burton-on-Trent</a:t>
            </a:r>
            <a:r>
              <a:rPr lang="en-GB" sz="1200" i="1" dirty="0">
                <a:latin typeface="Calibri" pitchFamily="34" charset="0"/>
                <a:cs typeface="Calibri" pitchFamily="34" charset="0"/>
              </a:rPr>
              <a:t>; </a:t>
            </a:r>
            <a:r>
              <a:rPr lang="en-GB" sz="1600" b="1" i="1" dirty="0">
                <a:solidFill>
                  <a:srgbClr val="FF0000"/>
                </a:solidFill>
                <a:latin typeface="Calibri" pitchFamily="34" charset="0"/>
                <a:cs typeface="Calibri" pitchFamily="34" charset="0"/>
              </a:rPr>
              <a:t>280pts/</a:t>
            </a:r>
            <a:r>
              <a:rPr lang="en-GB" sz="1600" b="1" i="1" dirty="0">
                <a:solidFill>
                  <a:srgbClr val="C00000"/>
                </a:solidFill>
                <a:latin typeface="Calibri" pitchFamily="34" charset="0"/>
                <a:cs typeface="Calibri" pitchFamily="34" charset="0"/>
              </a:rPr>
              <a:t>£16K</a:t>
            </a:r>
            <a:endParaRPr lang="en-GB" sz="1600" i="1" dirty="0">
              <a:latin typeface="Calibri" pitchFamily="34" charset="0"/>
              <a:cs typeface="Calibri" pitchFamily="34" charset="0"/>
            </a:endParaRPr>
          </a:p>
          <a:p>
            <a:r>
              <a:rPr lang="en-GB" sz="1600" b="1" dirty="0">
                <a:latin typeface="Calibri" pitchFamily="34" charset="0"/>
                <a:cs typeface="Calibri" pitchFamily="34" charset="0"/>
              </a:rPr>
              <a:t>EY</a:t>
            </a:r>
            <a:r>
              <a:rPr lang="en-GB" sz="1600" dirty="0">
                <a:latin typeface="Calibri" pitchFamily="34" charset="0"/>
                <a:cs typeface="Calibri" pitchFamily="34" charset="0"/>
              </a:rPr>
              <a:t>: </a:t>
            </a:r>
            <a:r>
              <a:rPr lang="en-GB" sz="1600" i="1" dirty="0">
                <a:latin typeface="Calibri" pitchFamily="34" charset="0"/>
                <a:cs typeface="Calibri" pitchFamily="34" charset="0"/>
              </a:rPr>
              <a:t>5-year School Leaver programme, Assurance/Tax/Corp Finance; </a:t>
            </a:r>
            <a:r>
              <a:rPr lang="en-GB" sz="1600" b="1" i="1" dirty="0">
                <a:solidFill>
                  <a:srgbClr val="FF0000"/>
                </a:solidFill>
                <a:latin typeface="Calibri" pitchFamily="34" charset="0"/>
                <a:cs typeface="Calibri" pitchFamily="34" charset="0"/>
              </a:rPr>
              <a:t>300pts/</a:t>
            </a:r>
            <a:r>
              <a:rPr lang="en-GB" sz="1600" b="1" i="1" dirty="0">
                <a:solidFill>
                  <a:srgbClr val="C00000"/>
                </a:solidFill>
                <a:latin typeface="Calibri" pitchFamily="34" charset="0"/>
                <a:cs typeface="Calibri" pitchFamily="34" charset="0"/>
              </a:rPr>
              <a:t>£18K-£22K</a:t>
            </a:r>
            <a:endParaRPr lang="en-GB" sz="1600" b="1" i="1" dirty="0">
              <a:solidFill>
                <a:srgbClr val="FF0000"/>
              </a:solidFill>
              <a:latin typeface="Calibri" pitchFamily="34" charset="0"/>
              <a:cs typeface="Calibri" pitchFamily="34" charset="0"/>
            </a:endParaRPr>
          </a:p>
          <a:p>
            <a:r>
              <a:rPr lang="en-GB" sz="1600" b="1" dirty="0">
                <a:latin typeface="Calibri" pitchFamily="34" charset="0"/>
                <a:cs typeface="Calibri" pitchFamily="34" charset="0"/>
              </a:rPr>
              <a:t>Grant Thornton</a:t>
            </a:r>
            <a:r>
              <a:rPr lang="en-GB" sz="1600" dirty="0">
                <a:latin typeface="Calibri" pitchFamily="34" charset="0"/>
                <a:cs typeface="Calibri" pitchFamily="34" charset="0"/>
              </a:rPr>
              <a:t>: </a:t>
            </a:r>
            <a:r>
              <a:rPr lang="en-GB" sz="1600" i="1" dirty="0">
                <a:latin typeface="Calibri" pitchFamily="34" charset="0"/>
                <a:cs typeface="Calibri" pitchFamily="34" charset="0"/>
              </a:rPr>
              <a:t>Accelerate </a:t>
            </a:r>
            <a:r>
              <a:rPr lang="en-GB" sz="1600" i="1" dirty="0" err="1">
                <a:latin typeface="Calibri" pitchFamily="34" charset="0"/>
                <a:cs typeface="Calibri" pitchFamily="34" charset="0"/>
              </a:rPr>
              <a:t>prog</a:t>
            </a:r>
            <a:r>
              <a:rPr lang="en-GB" sz="1600" i="1" dirty="0">
                <a:latin typeface="Calibri" pitchFamily="34" charset="0"/>
                <a:cs typeface="Calibri" pitchFamily="34" charset="0"/>
              </a:rPr>
              <a:t>; Audit/Tax/Business Advisory; 22 locations; </a:t>
            </a:r>
            <a:r>
              <a:rPr lang="en-GB" sz="1400" b="1" i="1" dirty="0">
                <a:solidFill>
                  <a:srgbClr val="FF0000"/>
                </a:solidFill>
                <a:latin typeface="Calibri" pitchFamily="34" charset="0"/>
                <a:cs typeface="Calibri" pitchFamily="34" charset="0"/>
              </a:rPr>
              <a:t>“No minimum entry criteria – we look for interesting candidates who’ve done some great things outside their studies”  </a:t>
            </a:r>
            <a:r>
              <a:rPr lang="en-GB" sz="1600" b="1" i="1" dirty="0">
                <a:solidFill>
                  <a:srgbClr val="C00000"/>
                </a:solidFill>
                <a:latin typeface="Calibri" pitchFamily="34" charset="0"/>
                <a:cs typeface="Calibri" pitchFamily="34" charset="0"/>
              </a:rPr>
              <a:t>£6K</a:t>
            </a:r>
            <a:endParaRPr lang="en-GB" sz="1600" b="1" i="1" dirty="0">
              <a:solidFill>
                <a:srgbClr val="FF0000"/>
              </a:solidFill>
              <a:latin typeface="Calibri" pitchFamily="34" charset="0"/>
              <a:cs typeface="Calibri" pitchFamily="34" charset="0"/>
            </a:endParaRPr>
          </a:p>
          <a:p>
            <a:r>
              <a:rPr lang="en-GB" sz="1600" b="1" dirty="0">
                <a:latin typeface="Calibri" pitchFamily="34" charset="0"/>
                <a:cs typeface="Calibri" pitchFamily="34" charset="0"/>
              </a:rPr>
              <a:t>Kennedys</a:t>
            </a:r>
            <a:r>
              <a:rPr lang="en-GB" sz="1600" dirty="0">
                <a:latin typeface="Calibri" pitchFamily="34" charset="0"/>
                <a:cs typeface="Calibri" pitchFamily="34" charset="0"/>
              </a:rPr>
              <a:t>: </a:t>
            </a:r>
            <a:r>
              <a:rPr lang="en-GB" sz="1600" i="1" dirty="0">
                <a:latin typeface="Calibri" pitchFamily="34" charset="0"/>
                <a:cs typeface="Calibri" pitchFamily="34" charset="0"/>
              </a:rPr>
              <a:t>Legal Apprenticeship; 2-yrs;</a:t>
            </a:r>
            <a:r>
              <a:rPr lang="en-GB" sz="1200" i="1" dirty="0">
                <a:latin typeface="Calibri" pitchFamily="34" charset="0"/>
                <a:cs typeface="Calibri" pitchFamily="34" charset="0"/>
              </a:rPr>
              <a:t> </a:t>
            </a:r>
            <a:r>
              <a:rPr lang="en-GB" sz="1300" i="1" dirty="0">
                <a:latin typeface="Calibri" pitchFamily="34" charset="0"/>
                <a:cs typeface="Calibri" pitchFamily="34" charset="0"/>
              </a:rPr>
              <a:t>London/Chelmsford/Cambridge/Taunton/Birmingham/Manchester/Sheffield;</a:t>
            </a:r>
            <a:r>
              <a:rPr lang="en-GB" sz="1600" i="1" dirty="0">
                <a:latin typeface="Calibri" pitchFamily="34" charset="0"/>
                <a:cs typeface="Calibri" pitchFamily="34" charset="0"/>
              </a:rPr>
              <a:t> </a:t>
            </a:r>
            <a:r>
              <a:rPr lang="en-GB" sz="1600" b="1" i="1" dirty="0">
                <a:solidFill>
                  <a:srgbClr val="FF0000"/>
                </a:solidFill>
                <a:latin typeface="Calibri" pitchFamily="34" charset="0"/>
                <a:cs typeface="Calibri" pitchFamily="34" charset="0"/>
              </a:rPr>
              <a:t>AAB/ </a:t>
            </a:r>
            <a:r>
              <a:rPr lang="en-GB" sz="1600" b="1" i="1" dirty="0">
                <a:solidFill>
                  <a:srgbClr val="C00000"/>
                </a:solidFill>
                <a:latin typeface="Calibri" pitchFamily="34" charset="0"/>
                <a:cs typeface="Calibri" pitchFamily="34" charset="0"/>
              </a:rPr>
              <a:t>£15K (regions) - 18K (London) </a:t>
            </a:r>
            <a:endParaRPr lang="en-GB" sz="1600" b="1" i="1" dirty="0">
              <a:latin typeface="Calibri" pitchFamily="34" charset="0"/>
              <a:cs typeface="Calibri" pitchFamily="34" charset="0"/>
            </a:endParaRPr>
          </a:p>
          <a:p>
            <a:r>
              <a:rPr lang="en-GB" sz="1600" b="1" dirty="0">
                <a:latin typeface="Calibri" pitchFamily="34" charset="0"/>
                <a:cs typeface="Calibri" pitchFamily="34" charset="0"/>
              </a:rPr>
              <a:t>KPMG</a:t>
            </a:r>
            <a:r>
              <a:rPr lang="en-GB" sz="1600" dirty="0">
                <a:latin typeface="Calibri" pitchFamily="34" charset="0"/>
                <a:cs typeface="Calibri" pitchFamily="34" charset="0"/>
              </a:rPr>
              <a:t>:</a:t>
            </a:r>
            <a:r>
              <a:rPr lang="en-GB" sz="1600" b="1" dirty="0">
                <a:latin typeface="Calibri" pitchFamily="34" charset="0"/>
                <a:cs typeface="Calibri" pitchFamily="34" charset="0"/>
              </a:rPr>
              <a:t> </a:t>
            </a:r>
            <a:r>
              <a:rPr lang="en-GB" sz="1600" i="1" dirty="0">
                <a:latin typeface="Calibri" pitchFamily="34" charset="0"/>
                <a:cs typeface="Calibri" pitchFamily="34" charset="0"/>
              </a:rPr>
              <a:t>360</a:t>
            </a:r>
            <a:r>
              <a:rPr lang="en-GB" sz="1600" dirty="0">
                <a:latin typeface="Calibri" panose="020F0502020204030204" pitchFamily="34" charset="0"/>
              </a:rPr>
              <a:t>°</a:t>
            </a:r>
            <a:r>
              <a:rPr lang="en-GB" sz="1600" i="1" dirty="0">
                <a:latin typeface="Calibri" pitchFamily="34" charset="0"/>
                <a:cs typeface="Calibri" pitchFamily="34" charset="0"/>
              </a:rPr>
              <a:t>prog; Audit/Tax/Advisory</a:t>
            </a:r>
            <a:r>
              <a:rPr lang="en-GB" sz="1700" i="1" dirty="0">
                <a:latin typeface="Calibri" pitchFamily="34" charset="0"/>
                <a:cs typeface="Calibri" pitchFamily="34" charset="0"/>
              </a:rPr>
              <a:t>; </a:t>
            </a:r>
            <a:r>
              <a:rPr lang="en-GB" sz="1200" i="1" dirty="0">
                <a:latin typeface="Calibri" pitchFamily="34" charset="0"/>
                <a:cs typeface="Calibri" pitchFamily="34" charset="0"/>
              </a:rPr>
              <a:t>Birmingham/Bristol/Glasgow/Leeds/London/Manchester/Reading</a:t>
            </a:r>
            <a:r>
              <a:rPr lang="en-GB" sz="1700" i="1" dirty="0">
                <a:latin typeface="Calibri" pitchFamily="34" charset="0"/>
                <a:cs typeface="Calibri" pitchFamily="34" charset="0"/>
              </a:rPr>
              <a:t>;</a:t>
            </a:r>
            <a:r>
              <a:rPr lang="en-GB" sz="1700" i="1" dirty="0">
                <a:solidFill>
                  <a:srgbClr val="C00000"/>
                </a:solidFill>
                <a:latin typeface="Calibri" pitchFamily="34" charset="0"/>
                <a:cs typeface="Calibri" pitchFamily="34" charset="0"/>
              </a:rPr>
              <a:t> </a:t>
            </a:r>
            <a:r>
              <a:rPr lang="en-GB" sz="1600" b="1" i="1" dirty="0">
                <a:solidFill>
                  <a:srgbClr val="FF0000"/>
                </a:solidFill>
                <a:latin typeface="Calibri" pitchFamily="34" charset="0"/>
                <a:cs typeface="Calibri" pitchFamily="34" charset="0"/>
              </a:rPr>
              <a:t>BCC/</a:t>
            </a:r>
            <a:r>
              <a:rPr lang="en-GB" sz="1600" b="1" i="1" dirty="0">
                <a:solidFill>
                  <a:srgbClr val="C00000"/>
                </a:solidFill>
                <a:latin typeface="Calibri" pitchFamily="34" charset="0"/>
                <a:cs typeface="Calibri" pitchFamily="34" charset="0"/>
              </a:rPr>
              <a:t>£18K</a:t>
            </a:r>
          </a:p>
          <a:p>
            <a:r>
              <a:rPr lang="en-GB" sz="1600" b="1" dirty="0">
                <a:latin typeface="Calibri" pitchFamily="34" charset="0"/>
                <a:cs typeface="Calibri" pitchFamily="34" charset="0"/>
              </a:rPr>
              <a:t>Marks &amp; Spencer</a:t>
            </a:r>
            <a:r>
              <a:rPr lang="en-GB" sz="1600" dirty="0">
                <a:latin typeface="Calibri" pitchFamily="34" charset="0"/>
                <a:cs typeface="Calibri" pitchFamily="34" charset="0"/>
              </a:rPr>
              <a:t>: </a:t>
            </a:r>
            <a:r>
              <a:rPr lang="en-GB" sz="1600" i="1" dirty="0">
                <a:latin typeface="Calibri" pitchFamily="34" charset="0"/>
                <a:cs typeface="Calibri" pitchFamily="34" charset="0"/>
              </a:rPr>
              <a:t>Trainee Management Scheme, nationwide; </a:t>
            </a:r>
            <a:r>
              <a:rPr lang="en-GB" sz="1600" b="1" i="1" dirty="0">
                <a:solidFill>
                  <a:srgbClr val="FF0000"/>
                </a:solidFill>
                <a:latin typeface="Calibri" pitchFamily="34" charset="0"/>
                <a:cs typeface="Calibri" pitchFamily="34" charset="0"/>
              </a:rPr>
              <a:t>240pts/</a:t>
            </a:r>
            <a:r>
              <a:rPr lang="en-GB" sz="1600" b="1" i="1" dirty="0">
                <a:solidFill>
                  <a:srgbClr val="C00000"/>
                </a:solidFill>
                <a:latin typeface="Calibri" pitchFamily="34" charset="0"/>
                <a:cs typeface="Calibri" pitchFamily="34" charset="0"/>
              </a:rPr>
              <a:t>£18K</a:t>
            </a:r>
          </a:p>
          <a:p>
            <a:r>
              <a:rPr lang="en-GB" sz="1600" b="1" dirty="0">
                <a:latin typeface="Calibri" pitchFamily="34" charset="0"/>
                <a:cs typeface="Calibri" pitchFamily="34" charset="0"/>
              </a:rPr>
              <a:t>National Audit Office</a:t>
            </a:r>
            <a:r>
              <a:rPr lang="en-GB" sz="1600" dirty="0">
                <a:latin typeface="Calibri" pitchFamily="34" charset="0"/>
                <a:cs typeface="Calibri" pitchFamily="34" charset="0"/>
              </a:rPr>
              <a:t>: </a:t>
            </a:r>
            <a:r>
              <a:rPr lang="en-GB" sz="1600" i="1" dirty="0">
                <a:latin typeface="Calibri" pitchFamily="34" charset="0"/>
                <a:cs typeface="Calibri" pitchFamily="34" charset="0"/>
              </a:rPr>
              <a:t>5 year Accountancy </a:t>
            </a:r>
            <a:r>
              <a:rPr lang="en-GB" sz="1600" i="1" dirty="0" err="1">
                <a:latin typeface="Calibri" pitchFamily="34" charset="0"/>
                <a:cs typeface="Calibri" pitchFamily="34" charset="0"/>
              </a:rPr>
              <a:t>prog</a:t>
            </a:r>
            <a:r>
              <a:rPr lang="en-GB" sz="1600" i="1" dirty="0">
                <a:latin typeface="Calibri" pitchFamily="34" charset="0"/>
                <a:cs typeface="Calibri" pitchFamily="34" charset="0"/>
              </a:rPr>
              <a:t>; London/Newcastle; </a:t>
            </a:r>
            <a:r>
              <a:rPr lang="en-GB" sz="1600" b="1" i="1" dirty="0">
                <a:solidFill>
                  <a:srgbClr val="FF0000"/>
                </a:solidFill>
                <a:latin typeface="Calibri" pitchFamily="34" charset="0"/>
                <a:cs typeface="Calibri" pitchFamily="34" charset="0"/>
              </a:rPr>
              <a:t>300pts/ </a:t>
            </a:r>
            <a:r>
              <a:rPr lang="en-GB" sz="1600" b="1" i="1" dirty="0">
                <a:solidFill>
                  <a:srgbClr val="C00000"/>
                </a:solidFill>
                <a:latin typeface="Calibri" pitchFamily="34" charset="0"/>
                <a:cs typeface="Calibri" pitchFamily="34" charset="0"/>
              </a:rPr>
              <a:t>£23K/£17.5K</a:t>
            </a:r>
            <a:r>
              <a:rPr lang="en-GB" sz="1600" i="1" dirty="0">
                <a:latin typeface="Calibri" pitchFamily="34" charset="0"/>
                <a:cs typeface="Calibri" pitchFamily="34" charset="0"/>
              </a:rPr>
              <a:t> </a:t>
            </a:r>
            <a:endParaRPr lang="en-GB" sz="1600" b="1" i="1" dirty="0">
              <a:solidFill>
                <a:srgbClr val="C00000"/>
              </a:solidFill>
              <a:latin typeface="Calibri" pitchFamily="34" charset="0"/>
              <a:cs typeface="Calibri" pitchFamily="34" charset="0"/>
            </a:endParaRPr>
          </a:p>
          <a:p>
            <a:r>
              <a:rPr lang="en-GB" sz="1600" b="1" dirty="0">
                <a:latin typeface="Calibri" pitchFamily="34" charset="0"/>
                <a:cs typeface="Calibri" pitchFamily="34" charset="0"/>
              </a:rPr>
              <a:t>Rolls-Royce</a:t>
            </a:r>
            <a:r>
              <a:rPr lang="en-GB" sz="1600" dirty="0">
                <a:latin typeface="Calibri" pitchFamily="34" charset="0"/>
                <a:cs typeface="Calibri" pitchFamily="34" charset="0"/>
              </a:rPr>
              <a:t>: </a:t>
            </a:r>
            <a:r>
              <a:rPr lang="en-GB" sz="1600" i="1" dirty="0">
                <a:latin typeface="Calibri" pitchFamily="34" charset="0"/>
                <a:cs typeface="Calibri" pitchFamily="34" charset="0"/>
              </a:rPr>
              <a:t>Accounting Technician; Derby; </a:t>
            </a:r>
            <a:r>
              <a:rPr lang="en-GB" sz="1600" b="1" i="1" dirty="0">
                <a:solidFill>
                  <a:srgbClr val="FF0000"/>
                </a:solidFill>
                <a:latin typeface="Calibri" pitchFamily="34" charset="0"/>
                <a:cs typeface="Calibri" pitchFamily="34" charset="0"/>
              </a:rPr>
              <a:t>300pts/</a:t>
            </a:r>
            <a:r>
              <a:rPr lang="en-GB" sz="1600" b="1" i="1" dirty="0">
                <a:solidFill>
                  <a:srgbClr val="C00000"/>
                </a:solidFill>
                <a:latin typeface="Calibri" pitchFamily="34" charset="0"/>
                <a:cs typeface="Calibri" pitchFamily="34" charset="0"/>
              </a:rPr>
              <a:t>£15K</a:t>
            </a:r>
          </a:p>
          <a:p>
            <a:r>
              <a:rPr lang="en-GB" sz="1600" b="1" dirty="0">
                <a:latin typeface="Calibri" pitchFamily="34" charset="0"/>
                <a:cs typeface="Calibri" pitchFamily="34" charset="0"/>
              </a:rPr>
              <a:t>Santander</a:t>
            </a:r>
            <a:r>
              <a:rPr lang="en-GB" sz="1600" dirty="0">
                <a:latin typeface="Calibri" pitchFamily="34" charset="0"/>
                <a:cs typeface="Calibri" pitchFamily="34" charset="0"/>
              </a:rPr>
              <a:t>: </a:t>
            </a:r>
            <a:r>
              <a:rPr lang="en-GB" sz="1600" i="1" dirty="0">
                <a:latin typeface="Calibri" pitchFamily="34" charset="0"/>
                <a:cs typeface="Calibri" pitchFamily="34" charset="0"/>
              </a:rPr>
              <a:t>Flying Start programme; 4 </a:t>
            </a:r>
            <a:r>
              <a:rPr lang="en-GB" sz="1600" i="1" dirty="0" err="1">
                <a:latin typeface="Calibri" pitchFamily="34" charset="0"/>
                <a:cs typeface="Calibri" pitchFamily="34" charset="0"/>
              </a:rPr>
              <a:t>yrs</a:t>
            </a:r>
            <a:r>
              <a:rPr lang="en-GB" sz="1600" i="1" dirty="0">
                <a:latin typeface="Calibri" pitchFamily="34" charset="0"/>
                <a:cs typeface="Calibri" pitchFamily="34" charset="0"/>
              </a:rPr>
              <a:t>; </a:t>
            </a:r>
            <a:r>
              <a:rPr lang="en-GB" sz="1400" dirty="0">
                <a:latin typeface="Calibri" panose="020F0502020204030204" pitchFamily="34" charset="0"/>
              </a:rPr>
              <a:t>Glasgow/Edinburgh/Cardiff/Belfast/Leicester/Bootle/Radford; </a:t>
            </a:r>
            <a:r>
              <a:rPr lang="en-GB" sz="1700" b="1" i="1" dirty="0">
                <a:solidFill>
                  <a:srgbClr val="FF0000"/>
                </a:solidFill>
                <a:latin typeface="Calibri" pitchFamily="34" charset="0"/>
                <a:cs typeface="Calibri" pitchFamily="34" charset="0"/>
              </a:rPr>
              <a:t>CC</a:t>
            </a:r>
            <a:endParaRPr lang="en-GB" sz="1700" dirty="0">
              <a:latin typeface="Calibri" pitchFamily="34" charset="0"/>
              <a:cs typeface="Calibri" pitchFamily="34" charset="0"/>
            </a:endParaRPr>
          </a:p>
          <a:p>
            <a:r>
              <a:rPr lang="en-GB" sz="1600" b="1" dirty="0">
                <a:latin typeface="Calibri" pitchFamily="34" charset="0"/>
                <a:cs typeface="Calibri" pitchFamily="34" charset="0"/>
              </a:rPr>
              <a:t>Tesco</a:t>
            </a:r>
            <a:r>
              <a:rPr lang="en-GB" sz="1600" dirty="0">
                <a:latin typeface="Calibri" pitchFamily="34" charset="0"/>
                <a:cs typeface="Calibri" pitchFamily="34" charset="0"/>
              </a:rPr>
              <a:t>: </a:t>
            </a:r>
            <a:r>
              <a:rPr lang="en-GB" sz="1600" i="1" dirty="0">
                <a:latin typeface="Calibri" pitchFamily="34" charset="0"/>
                <a:cs typeface="Calibri" pitchFamily="34" charset="0"/>
              </a:rPr>
              <a:t>Trainee Management programme nationwide; 2 years; </a:t>
            </a:r>
            <a:r>
              <a:rPr lang="en-GB" sz="1600" b="1" i="1" dirty="0">
                <a:solidFill>
                  <a:srgbClr val="FF0000"/>
                </a:solidFill>
                <a:latin typeface="Calibri" pitchFamily="34" charset="0"/>
                <a:cs typeface="Calibri" pitchFamily="34" charset="0"/>
              </a:rPr>
              <a:t>240pts/</a:t>
            </a:r>
            <a:r>
              <a:rPr lang="en-GB" sz="1600" b="1" i="1" dirty="0">
                <a:solidFill>
                  <a:srgbClr val="C00000"/>
                </a:solidFill>
                <a:latin typeface="Calibri" pitchFamily="34" charset="0"/>
                <a:cs typeface="Calibri" pitchFamily="34" charset="0"/>
              </a:rPr>
              <a:t>£18.5K</a:t>
            </a:r>
          </a:p>
          <a:p>
            <a:r>
              <a:rPr lang="en-GB" sz="1600" b="1" dirty="0">
                <a:latin typeface="Calibri" pitchFamily="34" charset="0"/>
                <a:cs typeface="Calibri" pitchFamily="34" charset="0"/>
              </a:rPr>
              <a:t>Transport for London: </a:t>
            </a:r>
            <a:r>
              <a:rPr lang="en-GB" sz="1600" i="1" dirty="0">
                <a:latin typeface="Calibri" pitchFamily="34" charset="0"/>
                <a:cs typeface="Calibri" pitchFamily="34" charset="0"/>
              </a:rPr>
              <a:t>Road Space Design &amp; Management; </a:t>
            </a:r>
            <a:r>
              <a:rPr lang="en-GB" sz="1600" b="1" i="1" dirty="0">
                <a:solidFill>
                  <a:srgbClr val="FF0000"/>
                </a:solidFill>
                <a:latin typeface="Calibri" pitchFamily="34" charset="0"/>
                <a:cs typeface="Calibri" pitchFamily="34" charset="0"/>
              </a:rPr>
              <a:t>240pts</a:t>
            </a:r>
            <a:endParaRPr lang="en-GB" sz="1600" b="1" dirty="0">
              <a:latin typeface="Calibri" pitchFamily="34" charset="0"/>
              <a:cs typeface="Calibri" pitchFamily="34" charset="0"/>
            </a:endParaRPr>
          </a:p>
          <a:p>
            <a:r>
              <a:rPr lang="en-GB" sz="1600" b="1" dirty="0">
                <a:latin typeface="Calibri" pitchFamily="34" charset="0"/>
                <a:cs typeface="Calibri" pitchFamily="34" charset="0"/>
              </a:rPr>
              <a:t>UHY Hacker Young: </a:t>
            </a:r>
            <a:r>
              <a:rPr lang="en-GB" sz="1600" i="1" dirty="0">
                <a:latin typeface="Calibri" pitchFamily="34" charset="0"/>
                <a:cs typeface="Calibri" pitchFamily="34" charset="0"/>
              </a:rPr>
              <a:t>2-year Audit programme, London; </a:t>
            </a:r>
            <a:r>
              <a:rPr lang="en-GB" sz="1600" b="1" i="1" dirty="0">
                <a:solidFill>
                  <a:srgbClr val="FF0000"/>
                </a:solidFill>
                <a:latin typeface="Calibri" pitchFamily="34" charset="0"/>
                <a:cs typeface="Calibri" pitchFamily="34" charset="0"/>
              </a:rPr>
              <a:t>AAB/</a:t>
            </a:r>
            <a:r>
              <a:rPr lang="en-GB" sz="1600" b="1" i="1" dirty="0">
                <a:solidFill>
                  <a:srgbClr val="C00000"/>
                </a:solidFill>
                <a:latin typeface="Calibri" pitchFamily="34" charset="0"/>
                <a:cs typeface="Calibri" pitchFamily="34" charset="0"/>
              </a:rPr>
              <a:t>£17K</a:t>
            </a:r>
          </a:p>
          <a:p>
            <a:r>
              <a:rPr lang="en-GB" sz="1600" b="1" dirty="0">
                <a:latin typeface="Calibri" pitchFamily="34" charset="0"/>
                <a:cs typeface="Calibri" pitchFamily="34" charset="0"/>
              </a:rPr>
              <a:t>Willis Towers Watson: </a:t>
            </a:r>
            <a:r>
              <a:rPr lang="en-GB" sz="1600" i="1" dirty="0">
                <a:latin typeface="Calibri" pitchFamily="34" charset="0"/>
                <a:cs typeface="Calibri" pitchFamily="34" charset="0"/>
              </a:rPr>
              <a:t>Insurance/HR/IT; Ipswich; </a:t>
            </a:r>
            <a:r>
              <a:rPr lang="en-GB" sz="1600" b="1" i="1" dirty="0">
                <a:solidFill>
                  <a:srgbClr val="FF0000"/>
                </a:solidFill>
                <a:latin typeface="Calibri" pitchFamily="34" charset="0"/>
                <a:cs typeface="Calibri" pitchFamily="34" charset="0"/>
              </a:rPr>
              <a:t>240pts/</a:t>
            </a:r>
            <a:r>
              <a:rPr lang="en-GB" sz="1600" b="1" i="1" dirty="0">
                <a:solidFill>
                  <a:srgbClr val="C00000"/>
                </a:solidFill>
                <a:latin typeface="Calibri" pitchFamily="34" charset="0"/>
                <a:cs typeface="Calibri" pitchFamily="34" charset="0"/>
              </a:rPr>
              <a:t>£16K</a:t>
            </a:r>
            <a:endParaRPr lang="en-GB" sz="1600" b="1" i="1" dirty="0">
              <a:solidFill>
                <a:srgbClr val="FF0000"/>
              </a:solidFill>
              <a:latin typeface="Calibri" pitchFamily="34" charset="0"/>
              <a:cs typeface="Calibri" pitchFamily="34" charset="0"/>
            </a:endParaRPr>
          </a:p>
          <a:p>
            <a:endParaRPr lang="en-GB" sz="2000" b="1" i="1" dirty="0">
              <a:solidFill>
                <a:srgbClr val="FF0000"/>
              </a:solidFill>
              <a:latin typeface="Calibri" pitchFamily="34" charset="0"/>
              <a:cs typeface="Calibri" pitchFamily="34" charset="0"/>
            </a:endParaRPr>
          </a:p>
        </p:txBody>
      </p:sp>
    </p:spTree>
    <p:extLst>
      <p:ext uri="{BB962C8B-B14F-4D97-AF65-F5344CB8AC3E}">
        <p14:creationId xmlns:p14="http://schemas.microsoft.com/office/powerpoint/2010/main" val="22030410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4704"/>
            <a:ext cx="8229600" cy="1152128"/>
          </a:xfrm>
        </p:spPr>
        <p:txBody>
          <a:bodyPr>
            <a:normAutofit fontScale="90000"/>
          </a:bodyPr>
          <a:lstStyle/>
          <a:p>
            <a:pPr algn="ctr"/>
            <a:r>
              <a:rPr lang="en-GB"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DEGREE APPRENTICESHIPS SNAPSHOT   </a:t>
            </a: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
            </a:r>
            <a:b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br>
            <a:r>
              <a:rPr lang="en-GB" sz="1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 207 VACANCIES WERE ADVERTISED ON 1/6/2016 ON </a:t>
            </a:r>
            <a:r>
              <a:rPr lang="en-GB" sz="1800" b="1" dirty="0">
                <a:solidFill>
                  <a:srgbClr val="C00000"/>
                </a:solidFill>
                <a:latin typeface="Calibri" panose="020F0502020204030204" pitchFamily="34" charset="0"/>
              </a:rPr>
              <a:t>GOV.UK/APPLY-APPRENTICESHIP</a:t>
            </a:r>
            <a:r>
              <a:rPr lang="en-GB" sz="1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itchFamily="34" charset="0"/>
              </a:rPr>
              <a:t> </a:t>
            </a:r>
            <a:r>
              <a:rPr lang="en-GB" sz="1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(With ENTRY GRADES IF STATED &amp; STARTING SALARY)</a:t>
            </a:r>
            <a:r>
              <a:rPr lang="en-GB" sz="1800" b="1" dirty="0">
                <a:solidFill>
                  <a:srgbClr val="7030A0"/>
                </a:solidFill>
                <a:latin typeface="Calibri" panose="020F0502020204030204" pitchFamily="34" charset="0"/>
              </a:rPr>
              <a:t/>
            </a:r>
            <a:br>
              <a:rPr lang="en-GB" sz="1800" b="1" dirty="0">
                <a:solidFill>
                  <a:srgbClr val="7030A0"/>
                </a:solidFill>
                <a:latin typeface="Calibri" panose="020F0502020204030204" pitchFamily="34" charset="0"/>
              </a:rPr>
            </a:br>
            <a:endParaRPr lang="en-GB" sz="1800" dirty="0"/>
          </a:p>
        </p:txBody>
      </p:sp>
      <p:sp>
        <p:nvSpPr>
          <p:cNvPr id="3" name="Content Placeholder 2"/>
          <p:cNvSpPr>
            <a:spLocks noGrp="1"/>
          </p:cNvSpPr>
          <p:nvPr>
            <p:ph sz="half" idx="1"/>
          </p:nvPr>
        </p:nvSpPr>
        <p:spPr>
          <a:xfrm>
            <a:off x="107504" y="1916832"/>
            <a:ext cx="8928992" cy="4941168"/>
          </a:xfrm>
        </p:spPr>
        <p:txBody>
          <a:bodyPr>
            <a:normAutofit/>
          </a:bodyPr>
          <a:lstStyle/>
          <a:p>
            <a:pPr marL="109728" indent="0">
              <a:buNone/>
            </a:pPr>
            <a:endParaRPr lang="en-GB" sz="1000" b="1" dirty="0">
              <a:solidFill>
                <a:srgbClr val="C00000"/>
              </a:solidFill>
              <a:latin typeface="Calibri" panose="020F0502020204030204" pitchFamily="34" charset="0"/>
            </a:endParaRPr>
          </a:p>
          <a:p>
            <a:pPr marL="109728" indent="0">
              <a:buNone/>
            </a:pPr>
            <a:r>
              <a:rPr lang="en-GB" sz="1800" b="1" dirty="0">
                <a:solidFill>
                  <a:srgbClr val="C00000"/>
                </a:solidFill>
                <a:latin typeface="Calibri" panose="020F0502020204030204" pitchFamily="34" charset="0"/>
              </a:rPr>
              <a:t>107   IT (DTS)  </a:t>
            </a:r>
            <a:r>
              <a:rPr lang="en-GB" sz="1800" b="1" dirty="0">
                <a:latin typeface="Calibri" panose="020F0502020204030204" pitchFamily="34" charset="0"/>
              </a:rPr>
              <a:t>(</a:t>
            </a:r>
            <a:r>
              <a:rPr lang="en-GB" sz="1800" b="1" dirty="0">
                <a:solidFill>
                  <a:srgbClr val="00B050"/>
                </a:solidFill>
                <a:latin typeface="Calibri" panose="020F0502020204030204" pitchFamily="34" charset="0"/>
              </a:rPr>
              <a:t>Capgemini;</a:t>
            </a:r>
            <a:r>
              <a:rPr lang="en-GB" sz="1800" b="1" dirty="0">
                <a:latin typeface="Calibri" panose="020F0502020204030204" pitchFamily="34" charset="0"/>
              </a:rPr>
              <a:t> </a:t>
            </a:r>
            <a:r>
              <a:rPr lang="en-GB" sz="1400" b="1" dirty="0">
                <a:latin typeface="Calibri" panose="020F0502020204030204" pitchFamily="34" charset="0"/>
              </a:rPr>
              <a:t>London, Sale, Birmingham, Bristol, Woking, Rotherham</a:t>
            </a:r>
            <a:r>
              <a:rPr lang="en-GB" sz="1800" b="1" dirty="0">
                <a:latin typeface="Calibri" panose="020F0502020204030204" pitchFamily="34" charset="0"/>
              </a:rPr>
              <a:t>)  </a:t>
            </a:r>
            <a:r>
              <a:rPr lang="en-GB" sz="1800" b="1" dirty="0">
                <a:solidFill>
                  <a:srgbClr val="C00000"/>
                </a:solidFill>
                <a:latin typeface="Calibri" panose="020F0502020204030204" pitchFamily="34" charset="0"/>
              </a:rPr>
              <a:t>240/300pts/</a:t>
            </a:r>
            <a:r>
              <a:rPr lang="en-GB" sz="1800" b="1" dirty="0">
                <a:solidFill>
                  <a:srgbClr val="7030A0"/>
                </a:solidFill>
                <a:latin typeface="Calibri" panose="020F0502020204030204" pitchFamily="34" charset="0"/>
              </a:rPr>
              <a:t>£16K</a:t>
            </a:r>
          </a:p>
          <a:p>
            <a:pPr marL="109728" indent="0">
              <a:buNone/>
            </a:pPr>
            <a:endParaRPr lang="en-GB" sz="400" b="1" dirty="0">
              <a:latin typeface="Calibri" panose="020F0502020204030204" pitchFamily="34" charset="0"/>
            </a:endParaRPr>
          </a:p>
          <a:p>
            <a:pPr marL="109728" indent="0">
              <a:buNone/>
            </a:pPr>
            <a:r>
              <a:rPr lang="en-GB" sz="1800" b="1" dirty="0">
                <a:solidFill>
                  <a:srgbClr val="C00000"/>
                </a:solidFill>
                <a:latin typeface="Calibri" panose="020F0502020204030204" pitchFamily="34" charset="0"/>
              </a:rPr>
              <a:t>  30   Internet/Big Data  </a:t>
            </a:r>
            <a:r>
              <a:rPr lang="en-GB" sz="1800" b="1" dirty="0">
                <a:latin typeface="Calibri" panose="020F0502020204030204" pitchFamily="34" charset="0"/>
              </a:rPr>
              <a:t>(</a:t>
            </a:r>
            <a:r>
              <a:rPr lang="en-GB" sz="1800" b="1" dirty="0">
                <a:solidFill>
                  <a:srgbClr val="00B050"/>
                </a:solidFill>
                <a:latin typeface="Calibri" panose="020F0502020204030204" pitchFamily="34" charset="0"/>
              </a:rPr>
              <a:t>Cisco;</a:t>
            </a:r>
            <a:r>
              <a:rPr lang="en-GB" sz="1800" b="1" dirty="0">
                <a:latin typeface="Calibri" panose="020F0502020204030204" pitchFamily="34" charset="0"/>
              </a:rPr>
              <a:t> Feltham + UK-wide)  </a:t>
            </a:r>
            <a:r>
              <a:rPr lang="en-GB" sz="1800" b="1" dirty="0">
                <a:solidFill>
                  <a:srgbClr val="C00000"/>
                </a:solidFill>
                <a:latin typeface="Calibri" panose="020F0502020204030204" pitchFamily="34" charset="0"/>
              </a:rPr>
              <a:t>160pts/</a:t>
            </a:r>
            <a:r>
              <a:rPr lang="en-GB" sz="1800" b="1" dirty="0">
                <a:solidFill>
                  <a:srgbClr val="7030A0"/>
                </a:solidFill>
                <a:latin typeface="Calibri" panose="020F0502020204030204" pitchFamily="34" charset="0"/>
              </a:rPr>
              <a:t>£17K</a:t>
            </a:r>
          </a:p>
          <a:p>
            <a:pPr marL="109728" indent="0">
              <a:buNone/>
            </a:pPr>
            <a:endParaRPr lang="en-GB" sz="400" b="1" dirty="0">
              <a:solidFill>
                <a:srgbClr val="C00000"/>
              </a:solidFill>
              <a:latin typeface="Calibri" panose="020F0502020204030204" pitchFamily="34" charset="0"/>
            </a:endParaRPr>
          </a:p>
          <a:p>
            <a:pPr marL="109728" indent="0">
              <a:buNone/>
            </a:pPr>
            <a:r>
              <a:rPr lang="en-GB" sz="1800" b="1" dirty="0">
                <a:solidFill>
                  <a:srgbClr val="C00000"/>
                </a:solidFill>
                <a:latin typeface="Calibri" panose="020F0502020204030204" pitchFamily="34" charset="0"/>
              </a:rPr>
              <a:t>  30   Civil Engineering </a:t>
            </a:r>
            <a:r>
              <a:rPr lang="en-GB" sz="1800" b="1" dirty="0">
                <a:latin typeface="Calibri" panose="020F0502020204030204" pitchFamily="34" charset="0"/>
              </a:rPr>
              <a:t> (</a:t>
            </a:r>
            <a:r>
              <a:rPr lang="en-GB" sz="1800" b="1" dirty="0">
                <a:solidFill>
                  <a:srgbClr val="00B050"/>
                </a:solidFill>
                <a:latin typeface="Calibri" panose="020F0502020204030204" pitchFamily="34" charset="0"/>
              </a:rPr>
              <a:t>Balfour Beatty; </a:t>
            </a:r>
            <a:r>
              <a:rPr lang="en-GB" sz="1800" b="1" dirty="0">
                <a:latin typeface="Calibri" panose="020F0502020204030204" pitchFamily="34" charset="0"/>
              </a:rPr>
              <a:t>Slough + UK-wide)  </a:t>
            </a:r>
            <a:r>
              <a:rPr lang="en-GB" sz="1800" b="1" dirty="0">
                <a:solidFill>
                  <a:srgbClr val="7030A0"/>
                </a:solidFill>
                <a:latin typeface="Calibri" panose="020F0502020204030204" pitchFamily="34" charset="0"/>
              </a:rPr>
              <a:t>£12K</a:t>
            </a:r>
          </a:p>
          <a:p>
            <a:pPr marL="109728" indent="0">
              <a:buNone/>
            </a:pPr>
            <a:endParaRPr lang="en-GB" sz="400" b="1" dirty="0">
              <a:latin typeface="Calibri" panose="020F0502020204030204" pitchFamily="34" charset="0"/>
            </a:endParaRPr>
          </a:p>
          <a:p>
            <a:pPr marL="109728" indent="0">
              <a:buNone/>
            </a:pPr>
            <a:r>
              <a:rPr lang="en-GB" sz="1800" b="1" dirty="0">
                <a:solidFill>
                  <a:srgbClr val="C00000"/>
                </a:solidFill>
                <a:latin typeface="Calibri" panose="020F0502020204030204" pitchFamily="34" charset="0"/>
              </a:rPr>
              <a:t>  15   Quantity Surveying  </a:t>
            </a:r>
            <a:r>
              <a:rPr lang="en-GB" sz="1800" b="1" dirty="0">
                <a:latin typeface="Calibri" panose="020F0502020204030204" pitchFamily="34" charset="0"/>
              </a:rPr>
              <a:t>(</a:t>
            </a:r>
            <a:r>
              <a:rPr lang="en-GB" sz="1800" b="1" dirty="0">
                <a:solidFill>
                  <a:srgbClr val="00B050"/>
                </a:solidFill>
                <a:latin typeface="Calibri" panose="020F0502020204030204" pitchFamily="34" charset="0"/>
              </a:rPr>
              <a:t>Balfour Beatty;</a:t>
            </a:r>
            <a:r>
              <a:rPr lang="en-GB" sz="1800" b="1" dirty="0">
                <a:latin typeface="Calibri" panose="020F0502020204030204" pitchFamily="34" charset="0"/>
              </a:rPr>
              <a:t> London, Manchester, Birmingham, Exeter,   	Swaffham, Northampton, Reading, Wolverhampton, Peterborough, Leeds)  </a:t>
            </a:r>
            <a:r>
              <a:rPr lang="en-GB" sz="1800" b="1" dirty="0">
                <a:solidFill>
                  <a:srgbClr val="7030A0"/>
                </a:solidFill>
                <a:latin typeface="Calibri" panose="020F0502020204030204" pitchFamily="34" charset="0"/>
              </a:rPr>
              <a:t>£12K</a:t>
            </a:r>
          </a:p>
          <a:p>
            <a:pPr marL="109728" indent="0">
              <a:buNone/>
            </a:pPr>
            <a:r>
              <a:rPr lang="en-GB" sz="1800" b="1" dirty="0">
                <a:solidFill>
                  <a:srgbClr val="C00000"/>
                </a:solidFill>
                <a:latin typeface="Calibri" panose="020F0502020204030204" pitchFamily="34" charset="0"/>
              </a:rPr>
              <a:t>  15   Construction Management  </a:t>
            </a:r>
            <a:r>
              <a:rPr lang="en-GB" sz="1800" b="1" dirty="0">
                <a:latin typeface="Calibri" panose="020F0502020204030204" pitchFamily="34" charset="0"/>
              </a:rPr>
              <a:t>(</a:t>
            </a:r>
            <a:r>
              <a:rPr lang="en-GB" sz="1800" b="1" dirty="0">
                <a:solidFill>
                  <a:srgbClr val="00B050"/>
                </a:solidFill>
                <a:latin typeface="Calibri" panose="020F0502020204030204" pitchFamily="34" charset="0"/>
              </a:rPr>
              <a:t>Balfour Beatty;</a:t>
            </a:r>
            <a:r>
              <a:rPr lang="en-GB" sz="1800" b="1" dirty="0">
                <a:latin typeface="Calibri" panose="020F0502020204030204" pitchFamily="34" charset="0"/>
              </a:rPr>
              <a:t> Swaffham + UK-wide)</a:t>
            </a:r>
            <a:r>
              <a:rPr lang="en-GB" sz="1800" b="1" dirty="0">
                <a:solidFill>
                  <a:srgbClr val="7030A0"/>
                </a:solidFill>
                <a:latin typeface="Calibri" panose="020F0502020204030204" pitchFamily="34" charset="0"/>
              </a:rPr>
              <a:t>  £12K</a:t>
            </a:r>
          </a:p>
          <a:p>
            <a:pPr marL="109728" indent="0">
              <a:buNone/>
            </a:pPr>
            <a:endParaRPr lang="en-GB" sz="400" b="1" dirty="0">
              <a:solidFill>
                <a:srgbClr val="7030A0"/>
              </a:solidFill>
              <a:latin typeface="Calibri" panose="020F0502020204030204" pitchFamily="34" charset="0"/>
            </a:endParaRPr>
          </a:p>
          <a:p>
            <a:pPr marL="109728" indent="0">
              <a:buNone/>
            </a:pPr>
            <a:r>
              <a:rPr lang="en-GB" sz="1800" b="1" dirty="0">
                <a:solidFill>
                  <a:srgbClr val="C00000"/>
                </a:solidFill>
                <a:latin typeface="Calibri" panose="020F0502020204030204" pitchFamily="34" charset="0"/>
              </a:rPr>
              <a:t>    5   IT  </a:t>
            </a:r>
            <a:r>
              <a:rPr lang="en-GB" sz="1800" b="1" dirty="0">
                <a:latin typeface="Calibri" panose="020F0502020204030204" pitchFamily="34" charset="0"/>
              </a:rPr>
              <a:t>(</a:t>
            </a:r>
            <a:r>
              <a:rPr lang="en-GB" sz="1800" b="1" dirty="0">
                <a:solidFill>
                  <a:srgbClr val="00B050"/>
                </a:solidFill>
                <a:latin typeface="Calibri" panose="020F0502020204030204" pitchFamily="34" charset="0"/>
              </a:rPr>
              <a:t>BT;</a:t>
            </a:r>
            <a:r>
              <a:rPr lang="en-GB" sz="1800" b="1" dirty="0">
                <a:latin typeface="Calibri" panose="020F0502020204030204" pitchFamily="34" charset="0"/>
              </a:rPr>
              <a:t> 3 Ipswich, 1 Sheffield, 1 London)  </a:t>
            </a:r>
            <a:r>
              <a:rPr lang="en-GB" sz="1800" b="1" dirty="0">
                <a:solidFill>
                  <a:srgbClr val="C00000"/>
                </a:solidFill>
                <a:latin typeface="Calibri" panose="020F0502020204030204" pitchFamily="34" charset="0"/>
              </a:rPr>
              <a:t>BCC/</a:t>
            </a:r>
            <a:r>
              <a:rPr lang="en-GB" sz="1800" b="1" dirty="0">
                <a:solidFill>
                  <a:srgbClr val="7030A0"/>
                </a:solidFill>
                <a:latin typeface="Calibri" panose="020F0502020204030204" pitchFamily="34" charset="0"/>
              </a:rPr>
              <a:t>£14K</a:t>
            </a:r>
          </a:p>
          <a:p>
            <a:pPr marL="109728" indent="0">
              <a:buNone/>
            </a:pPr>
            <a:endParaRPr lang="en-GB" sz="400" b="1" dirty="0">
              <a:solidFill>
                <a:srgbClr val="C00000"/>
              </a:solidFill>
              <a:latin typeface="Calibri" panose="020F0502020204030204" pitchFamily="34" charset="0"/>
            </a:endParaRPr>
          </a:p>
          <a:p>
            <a:pPr marL="109728" indent="0">
              <a:buNone/>
            </a:pPr>
            <a:r>
              <a:rPr lang="en-GB" sz="1800" b="1" dirty="0">
                <a:solidFill>
                  <a:srgbClr val="7030A0"/>
                </a:solidFill>
                <a:latin typeface="Calibri" panose="020F0502020204030204" pitchFamily="34" charset="0"/>
              </a:rPr>
              <a:t>    </a:t>
            </a:r>
            <a:r>
              <a:rPr lang="en-GB" sz="1800" b="1" dirty="0">
                <a:solidFill>
                  <a:srgbClr val="C00000"/>
                </a:solidFill>
                <a:latin typeface="Calibri" panose="020F0502020204030204" pitchFamily="34" charset="0"/>
              </a:rPr>
              <a:t>2   IT (DTS)  </a:t>
            </a:r>
            <a:r>
              <a:rPr lang="en-GB" sz="1800" b="1" dirty="0">
                <a:latin typeface="Calibri" panose="020F0502020204030204" pitchFamily="34" charset="0"/>
              </a:rPr>
              <a:t>(</a:t>
            </a:r>
            <a:r>
              <a:rPr lang="en-GB" sz="1800" b="1" dirty="0">
                <a:solidFill>
                  <a:srgbClr val="00B050"/>
                </a:solidFill>
                <a:latin typeface="Calibri" panose="020F0502020204030204" pitchFamily="34" charset="0"/>
              </a:rPr>
              <a:t>Santander;</a:t>
            </a:r>
            <a:r>
              <a:rPr lang="en-GB" sz="1800" b="1" dirty="0">
                <a:latin typeface="Calibri" panose="020F0502020204030204" pitchFamily="34" charset="0"/>
              </a:rPr>
              <a:t> 1 Leicester, 1 Milton Keynes)  </a:t>
            </a:r>
            <a:r>
              <a:rPr lang="en-GB" sz="1800" b="1" dirty="0">
                <a:solidFill>
                  <a:srgbClr val="C00000"/>
                </a:solidFill>
                <a:latin typeface="Calibri" panose="020F0502020204030204" pitchFamily="34" charset="0"/>
              </a:rPr>
              <a:t>BCC/</a:t>
            </a:r>
            <a:r>
              <a:rPr lang="en-GB" sz="1800" b="1" dirty="0">
                <a:solidFill>
                  <a:srgbClr val="7030A0"/>
                </a:solidFill>
                <a:latin typeface="Calibri" panose="020F0502020204030204" pitchFamily="34" charset="0"/>
              </a:rPr>
              <a:t>£14K</a:t>
            </a:r>
          </a:p>
          <a:p>
            <a:pPr marL="109728" indent="0">
              <a:buNone/>
            </a:pPr>
            <a:endParaRPr lang="en-GB" sz="400" b="1" dirty="0">
              <a:solidFill>
                <a:srgbClr val="7030A0"/>
              </a:solidFill>
              <a:latin typeface="Calibri" panose="020F0502020204030204" pitchFamily="34" charset="0"/>
            </a:endParaRPr>
          </a:p>
          <a:p>
            <a:pPr marL="109728" indent="0">
              <a:buNone/>
            </a:pPr>
            <a:r>
              <a:rPr lang="en-GB" sz="1800" b="1" dirty="0">
                <a:solidFill>
                  <a:srgbClr val="C00000"/>
                </a:solidFill>
                <a:latin typeface="Calibri" panose="020F0502020204030204" pitchFamily="34" charset="0"/>
              </a:rPr>
              <a:t>    1</a:t>
            </a:r>
            <a:r>
              <a:rPr lang="en-GB" sz="1800" b="1" dirty="0">
                <a:solidFill>
                  <a:srgbClr val="7030A0"/>
                </a:solidFill>
                <a:latin typeface="Calibri" panose="020F0502020204030204" pitchFamily="34" charset="0"/>
              </a:rPr>
              <a:t>   </a:t>
            </a:r>
            <a:r>
              <a:rPr lang="en-GB" sz="1800" b="1" dirty="0">
                <a:solidFill>
                  <a:srgbClr val="C00000"/>
                </a:solidFill>
                <a:latin typeface="Calibri" panose="020F0502020204030204" pitchFamily="34" charset="0"/>
              </a:rPr>
              <a:t>Quantity Surveying  </a:t>
            </a:r>
            <a:r>
              <a:rPr lang="en-GB" sz="1800" b="1" dirty="0">
                <a:latin typeface="Calibri" panose="020F0502020204030204" pitchFamily="34" charset="0"/>
              </a:rPr>
              <a:t>(</a:t>
            </a:r>
            <a:r>
              <a:rPr lang="en-GB" sz="1800" b="1" dirty="0">
                <a:solidFill>
                  <a:srgbClr val="00B050"/>
                </a:solidFill>
                <a:latin typeface="Calibri" panose="020F0502020204030204" pitchFamily="34" charset="0"/>
              </a:rPr>
              <a:t>Atkins;</a:t>
            </a:r>
            <a:r>
              <a:rPr lang="en-GB" sz="1800" b="1" dirty="0">
                <a:latin typeface="Calibri" panose="020F0502020204030204" pitchFamily="34" charset="0"/>
              </a:rPr>
              <a:t> Warrington)  </a:t>
            </a:r>
            <a:r>
              <a:rPr lang="en-GB" sz="1800" b="1" dirty="0">
                <a:solidFill>
                  <a:srgbClr val="7030A0"/>
                </a:solidFill>
                <a:latin typeface="Calibri" panose="020F0502020204030204" pitchFamily="34" charset="0"/>
              </a:rPr>
              <a:t>£19.5</a:t>
            </a:r>
          </a:p>
          <a:p>
            <a:pPr marL="109728" indent="0">
              <a:buNone/>
            </a:pPr>
            <a:endParaRPr lang="en-GB" sz="400" b="1" dirty="0">
              <a:solidFill>
                <a:srgbClr val="C00000"/>
              </a:solidFill>
              <a:latin typeface="Calibri" panose="020F0502020204030204" pitchFamily="34" charset="0"/>
            </a:endParaRPr>
          </a:p>
          <a:p>
            <a:pPr marL="109728" indent="0">
              <a:buNone/>
            </a:pPr>
            <a:r>
              <a:rPr lang="en-GB" sz="1800" b="1" dirty="0">
                <a:solidFill>
                  <a:srgbClr val="C00000"/>
                </a:solidFill>
                <a:latin typeface="Calibri" panose="020F0502020204030204" pitchFamily="34" charset="0"/>
              </a:rPr>
              <a:t>    1   Software Engineering  </a:t>
            </a:r>
            <a:r>
              <a:rPr lang="en-GB" sz="1800" b="1" dirty="0">
                <a:latin typeface="Calibri" panose="020F0502020204030204" pitchFamily="34" charset="0"/>
              </a:rPr>
              <a:t>(</a:t>
            </a:r>
            <a:r>
              <a:rPr lang="en-GB" sz="1800" b="1" dirty="0" err="1">
                <a:solidFill>
                  <a:srgbClr val="00B050"/>
                </a:solidFill>
                <a:latin typeface="Calibri" panose="020F0502020204030204" pitchFamily="34" charset="0"/>
              </a:rPr>
              <a:t>Payara</a:t>
            </a:r>
            <a:r>
              <a:rPr lang="en-GB" sz="1800" b="1" dirty="0">
                <a:solidFill>
                  <a:srgbClr val="00B050"/>
                </a:solidFill>
                <a:latin typeface="Calibri" panose="020F0502020204030204" pitchFamily="34" charset="0"/>
              </a:rPr>
              <a:t> Services; </a:t>
            </a:r>
            <a:r>
              <a:rPr lang="en-GB" sz="1800" b="1" dirty="0">
                <a:latin typeface="Calibri" panose="020F0502020204030204" pitchFamily="34" charset="0"/>
              </a:rPr>
              <a:t>Malvern)  </a:t>
            </a:r>
            <a:r>
              <a:rPr lang="en-GB" sz="1800" b="1" dirty="0">
                <a:solidFill>
                  <a:srgbClr val="7030A0"/>
                </a:solidFill>
                <a:latin typeface="Calibri" panose="020F0502020204030204" pitchFamily="34" charset="0"/>
              </a:rPr>
              <a:t>£14.5</a:t>
            </a:r>
          </a:p>
          <a:p>
            <a:pPr marL="109728" indent="0">
              <a:buNone/>
            </a:pPr>
            <a:endParaRPr lang="en-GB" sz="400" b="1" dirty="0">
              <a:solidFill>
                <a:srgbClr val="C00000"/>
              </a:solidFill>
              <a:latin typeface="Calibri" panose="020F0502020204030204" pitchFamily="34" charset="0"/>
            </a:endParaRPr>
          </a:p>
          <a:p>
            <a:pPr marL="109728" indent="0">
              <a:buNone/>
            </a:pPr>
            <a:r>
              <a:rPr lang="en-GB" sz="1800" b="1" dirty="0">
                <a:solidFill>
                  <a:srgbClr val="C00000"/>
                </a:solidFill>
                <a:latin typeface="Calibri" panose="020F0502020204030204" pitchFamily="34" charset="0"/>
              </a:rPr>
              <a:t>    1   Operations Management  </a:t>
            </a:r>
            <a:r>
              <a:rPr lang="en-GB" sz="1800" b="1" dirty="0">
                <a:latin typeface="Calibri" panose="020F0502020204030204" pitchFamily="34" charset="0"/>
              </a:rPr>
              <a:t>(</a:t>
            </a:r>
            <a:r>
              <a:rPr lang="en-GB" sz="1800" b="1" dirty="0">
                <a:solidFill>
                  <a:srgbClr val="00B050"/>
                </a:solidFill>
                <a:latin typeface="Calibri" panose="020F0502020204030204" pitchFamily="34" charset="0"/>
              </a:rPr>
              <a:t>Clearly Scrumptious; </a:t>
            </a:r>
            <a:r>
              <a:rPr lang="en-GB" sz="1800" b="1" dirty="0">
                <a:latin typeface="Calibri" panose="020F0502020204030204" pitchFamily="34" charset="0"/>
              </a:rPr>
              <a:t>Keighley)  </a:t>
            </a:r>
            <a:r>
              <a:rPr lang="en-GB" sz="1800" b="1" dirty="0">
                <a:solidFill>
                  <a:srgbClr val="C00000"/>
                </a:solidFill>
                <a:latin typeface="Calibri" panose="020F0502020204030204" pitchFamily="34" charset="0"/>
              </a:rPr>
              <a:t>280pts/</a:t>
            </a:r>
            <a:r>
              <a:rPr lang="en-GB" sz="1800" b="1" dirty="0">
                <a:solidFill>
                  <a:srgbClr val="7030A0"/>
                </a:solidFill>
                <a:latin typeface="Calibri" panose="020F0502020204030204" pitchFamily="34" charset="0"/>
              </a:rPr>
              <a:t>£6.5K               	</a:t>
            </a:r>
            <a:endParaRPr lang="en-GB" sz="1800" b="1" dirty="0">
              <a:latin typeface="Calibri" panose="020F0502020204030204" pitchFamily="34" charset="0"/>
            </a:endParaRPr>
          </a:p>
        </p:txBody>
      </p:sp>
      <p:sp>
        <p:nvSpPr>
          <p:cNvPr id="4" name="Content Placeholder 3"/>
          <p:cNvSpPr>
            <a:spLocks noGrp="1"/>
          </p:cNvSpPr>
          <p:nvPr>
            <p:ph sz="half" idx="2"/>
          </p:nvPr>
        </p:nvSpPr>
        <p:spPr>
          <a:xfrm>
            <a:off x="8604448" y="5157192"/>
            <a:ext cx="432048" cy="1700808"/>
          </a:xfrm>
        </p:spPr>
        <p:txBody>
          <a:bodyPr>
            <a:normAutofit/>
          </a:bodyPr>
          <a:lstStyle/>
          <a:p>
            <a:pPr marL="109728" indent="0">
              <a:buNone/>
            </a:pPr>
            <a:endParaRPr lang="en-GB" b="1" dirty="0">
              <a:latin typeface="Calibri" panose="020F0502020204030204" pitchFamily="34" charset="0"/>
            </a:endParaRPr>
          </a:p>
          <a:p>
            <a:pPr marL="109728" indent="0">
              <a:buNone/>
            </a:pPr>
            <a:endParaRPr lang="en-GB" b="1" dirty="0">
              <a:latin typeface="Calibri" panose="020F0502020204030204" pitchFamily="34" charset="0"/>
            </a:endParaRPr>
          </a:p>
          <a:p>
            <a:pPr marL="109728" indent="0">
              <a:buNone/>
            </a:pPr>
            <a:endParaRPr lang="en-GB" sz="1500" b="1" dirty="0">
              <a:solidFill>
                <a:srgbClr val="7030A0"/>
              </a:solidFill>
              <a:latin typeface="Calibri" panose="020F0502020204030204" pitchFamily="34" charset="0"/>
            </a:endParaRPr>
          </a:p>
          <a:p>
            <a:pPr marL="109728" indent="0">
              <a:buNone/>
            </a:pPr>
            <a:r>
              <a:rPr lang="en-GB" sz="1700" b="1" dirty="0">
                <a:solidFill>
                  <a:srgbClr val="C00000"/>
                </a:solidFill>
                <a:latin typeface="Calibri" panose="020F0502020204030204" pitchFamily="34" charset="0"/>
              </a:rPr>
              <a:t>		</a:t>
            </a:r>
            <a:endParaRPr lang="en-GB" sz="1800" b="1" dirty="0">
              <a:solidFill>
                <a:srgbClr val="C00000"/>
              </a:solidFill>
              <a:latin typeface="Calibri" panose="020F0502020204030204" pitchFamily="34" charset="0"/>
            </a:endParaRPr>
          </a:p>
        </p:txBody>
      </p:sp>
    </p:spTree>
    <p:extLst>
      <p:ext uri="{BB962C8B-B14F-4D97-AF65-F5344CB8AC3E}">
        <p14:creationId xmlns:p14="http://schemas.microsoft.com/office/powerpoint/2010/main" val="23397794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764704"/>
            <a:ext cx="8852792" cy="1080120"/>
          </a:xfrm>
        </p:spPr>
        <p:txBody>
          <a:bodyPr>
            <a:normAutofit fontScale="90000"/>
          </a:bodyPr>
          <a:lstStyle/>
          <a:p>
            <a:pPr algn="ctr"/>
            <a:r>
              <a:rPr lang="en-GB"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HIGHER APPRENTICESHIPS SNAPSHOT 1   </a:t>
            </a: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
            </a:r>
            <a:b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br>
            <a:r>
              <a:rPr lang="en-GB" sz="1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431 VACANCIES WERE ADVERTISED ON 1/6/2016 ON </a:t>
            </a:r>
            <a:r>
              <a:rPr lang="en-GB" sz="1800" b="1" dirty="0">
                <a:solidFill>
                  <a:srgbClr val="C00000"/>
                </a:solidFill>
                <a:latin typeface="Calibri" panose="020F0502020204030204" pitchFamily="34" charset="0"/>
              </a:rPr>
              <a:t>GOV.UK/APPLY-APPRENTICESHIP</a:t>
            </a:r>
            <a:r>
              <a:rPr lang="en-GB" sz="1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 </a:t>
            </a:r>
            <a:br>
              <a:rPr lang="en-GB" sz="1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br>
            <a:r>
              <a:rPr lang="en-GB" sz="1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THE BIGGEST PROVIDERS WERE (With ENTRY GRADES IF STATED &amp; STARTING SALARY):</a:t>
            </a:r>
            <a:r>
              <a:rPr lang="en-GB" sz="1800" b="1" dirty="0">
                <a:solidFill>
                  <a:srgbClr val="7030A0"/>
                </a:solidFill>
                <a:latin typeface="Calibri" panose="020F0502020204030204" pitchFamily="34" charset="0"/>
              </a:rPr>
              <a:t/>
            </a:r>
            <a:br>
              <a:rPr lang="en-GB" sz="1800" b="1" dirty="0">
                <a:solidFill>
                  <a:srgbClr val="7030A0"/>
                </a:solidFill>
                <a:latin typeface="Calibri" panose="020F0502020204030204" pitchFamily="34" charset="0"/>
              </a:rPr>
            </a:br>
            <a:endParaRPr lang="en-GB" sz="1800" dirty="0"/>
          </a:p>
        </p:txBody>
      </p:sp>
      <p:sp>
        <p:nvSpPr>
          <p:cNvPr id="3" name="Content Placeholder 2"/>
          <p:cNvSpPr>
            <a:spLocks noGrp="1"/>
          </p:cNvSpPr>
          <p:nvPr>
            <p:ph sz="half" idx="1"/>
          </p:nvPr>
        </p:nvSpPr>
        <p:spPr>
          <a:xfrm>
            <a:off x="107504" y="2060848"/>
            <a:ext cx="4464496" cy="4797152"/>
          </a:xfrm>
        </p:spPr>
        <p:txBody>
          <a:bodyPr>
            <a:normAutofit fontScale="25000" lnSpcReduction="20000"/>
          </a:bodyPr>
          <a:lstStyle/>
          <a:p>
            <a:pPr marL="109728" indent="0">
              <a:buNone/>
            </a:pPr>
            <a:r>
              <a:rPr lang="en-GB" sz="4800" b="1" dirty="0">
                <a:solidFill>
                  <a:srgbClr val="C00000"/>
                </a:solidFill>
                <a:latin typeface="Calibri" panose="020F0502020204030204" pitchFamily="34" charset="0"/>
              </a:rPr>
              <a:t>84  </a:t>
            </a:r>
            <a:r>
              <a:rPr lang="en-GB" sz="4800" b="1" u="sng" dirty="0">
                <a:solidFill>
                  <a:srgbClr val="C00000"/>
                </a:solidFill>
                <a:latin typeface="Calibri" panose="020F0502020204030204" pitchFamily="34" charset="0"/>
              </a:rPr>
              <a:t>BT </a:t>
            </a:r>
            <a:r>
              <a:rPr lang="en-GB" sz="4800" b="1" i="1" u="sng" dirty="0">
                <a:solidFill>
                  <a:srgbClr val="C00000"/>
                </a:solidFill>
                <a:latin typeface="Calibri" panose="020F0502020204030204" pitchFamily="34" charset="0"/>
              </a:rPr>
              <a:t>(British Telecom)</a:t>
            </a:r>
            <a:r>
              <a:rPr lang="en-GB" sz="4800" b="1" dirty="0">
                <a:solidFill>
                  <a:srgbClr val="FF0000"/>
                </a:solidFill>
                <a:latin typeface="Calibri" panose="020F0502020204030204" pitchFamily="34" charset="0"/>
              </a:rPr>
              <a:t>    160-300 </a:t>
            </a:r>
            <a:r>
              <a:rPr lang="en-GB" sz="4800" b="1" dirty="0">
                <a:solidFill>
                  <a:srgbClr val="7030A0"/>
                </a:solidFill>
                <a:latin typeface="Calibri" panose="020F0502020204030204" pitchFamily="34" charset="0"/>
              </a:rPr>
              <a:t>£14K</a:t>
            </a:r>
          </a:p>
          <a:p>
            <a:pPr marL="109728" indent="0">
              <a:buNone/>
            </a:pPr>
            <a:r>
              <a:rPr lang="en-GB" sz="4800" b="1" dirty="0">
                <a:latin typeface="Calibri" panose="020F0502020204030204" pitchFamily="34" charset="0"/>
              </a:rPr>
              <a:t>IT, Finance, Management Accounting, HR</a:t>
            </a:r>
          </a:p>
          <a:p>
            <a:pPr marL="109728" indent="0">
              <a:buNone/>
            </a:pPr>
            <a:r>
              <a:rPr lang="en-GB" sz="4800" b="1" dirty="0">
                <a:solidFill>
                  <a:srgbClr val="00B050"/>
                </a:solidFill>
                <a:latin typeface="Calibri" panose="020F0502020204030204" pitchFamily="34" charset="0"/>
              </a:rPr>
              <a:t>London/Ipswich/Bristol/Walsall/Brentwood/Cambridge</a:t>
            </a:r>
            <a:r>
              <a:rPr lang="en-GB" sz="4800" b="1" dirty="0">
                <a:latin typeface="Calibri" panose="020F0502020204030204" pitchFamily="34" charset="0"/>
              </a:rPr>
              <a:t> </a:t>
            </a:r>
          </a:p>
          <a:p>
            <a:pPr marL="109728" indent="0">
              <a:lnSpc>
                <a:spcPct val="120000"/>
              </a:lnSpc>
              <a:buNone/>
            </a:pPr>
            <a:endParaRPr lang="en-GB" sz="1600" b="1" dirty="0">
              <a:solidFill>
                <a:srgbClr val="C00000"/>
              </a:solidFill>
              <a:latin typeface="Calibri" panose="020F0502020204030204" pitchFamily="34" charset="0"/>
            </a:endParaRPr>
          </a:p>
          <a:p>
            <a:pPr marL="109728" indent="0">
              <a:lnSpc>
                <a:spcPct val="120000"/>
              </a:lnSpc>
              <a:buNone/>
            </a:pPr>
            <a:r>
              <a:rPr lang="en-GB" sz="4800" b="1" dirty="0">
                <a:solidFill>
                  <a:srgbClr val="C00000"/>
                </a:solidFill>
                <a:latin typeface="Calibri" panose="020F0502020204030204" pitchFamily="34" charset="0"/>
              </a:rPr>
              <a:t>65  </a:t>
            </a:r>
            <a:r>
              <a:rPr lang="en-GB" sz="4800" b="1" u="sng" dirty="0">
                <a:solidFill>
                  <a:srgbClr val="C00000"/>
                </a:solidFill>
                <a:latin typeface="Calibri" panose="020F0502020204030204" pitchFamily="34" charset="0"/>
              </a:rPr>
              <a:t>Balfour Beatty</a:t>
            </a:r>
            <a:r>
              <a:rPr lang="en-GB" sz="4800" b="1" dirty="0">
                <a:solidFill>
                  <a:srgbClr val="C00000"/>
                </a:solidFill>
                <a:latin typeface="Calibri" panose="020F0502020204030204" pitchFamily="34" charset="0"/>
              </a:rPr>
              <a:t>    </a:t>
            </a:r>
            <a:r>
              <a:rPr lang="en-GB" sz="4800" b="1" dirty="0">
                <a:solidFill>
                  <a:srgbClr val="7030A0"/>
                </a:solidFill>
                <a:latin typeface="Calibri" panose="020F0502020204030204" pitchFamily="34" charset="0"/>
              </a:rPr>
              <a:t>£12K</a:t>
            </a:r>
            <a:endParaRPr lang="en-GB" sz="4800" b="1" u="sng" dirty="0">
              <a:solidFill>
                <a:srgbClr val="C00000"/>
              </a:solidFill>
              <a:latin typeface="Calibri" panose="020F0502020204030204" pitchFamily="34" charset="0"/>
            </a:endParaRPr>
          </a:p>
          <a:p>
            <a:pPr marL="109728" indent="0">
              <a:buNone/>
            </a:pPr>
            <a:r>
              <a:rPr lang="en-GB" sz="4800" b="1" dirty="0">
                <a:latin typeface="Calibri" panose="020F0502020204030204" pitchFamily="34" charset="0"/>
              </a:rPr>
              <a:t>Civil Engineering, Highways, Commercial, Business, Data Analysts  </a:t>
            </a:r>
            <a:r>
              <a:rPr lang="en-GB" sz="4800" b="1" dirty="0">
                <a:solidFill>
                  <a:srgbClr val="00B050"/>
                </a:solidFill>
                <a:latin typeface="Calibri" panose="020F0502020204030204" pitchFamily="34" charset="0"/>
              </a:rPr>
              <a:t>London/Derby/Hereford/Swaffham/South </a:t>
            </a:r>
            <a:r>
              <a:rPr lang="en-GB" sz="4800" b="1" dirty="0" err="1">
                <a:solidFill>
                  <a:srgbClr val="00B050"/>
                </a:solidFill>
                <a:latin typeface="Calibri" panose="020F0502020204030204" pitchFamily="34" charset="0"/>
              </a:rPr>
              <a:t>Mimms</a:t>
            </a:r>
            <a:endParaRPr lang="en-GB" sz="4800" b="1" dirty="0">
              <a:solidFill>
                <a:srgbClr val="C00000"/>
              </a:solidFill>
              <a:latin typeface="Calibri" panose="020F0502020204030204" pitchFamily="34" charset="0"/>
            </a:endParaRPr>
          </a:p>
          <a:p>
            <a:pPr marL="109728" indent="0">
              <a:buNone/>
            </a:pPr>
            <a:endParaRPr lang="en-GB" sz="1600" b="1" dirty="0">
              <a:solidFill>
                <a:srgbClr val="C00000"/>
              </a:solidFill>
              <a:latin typeface="Calibri" panose="020F0502020204030204" pitchFamily="34" charset="0"/>
            </a:endParaRPr>
          </a:p>
          <a:p>
            <a:pPr marL="109728" indent="0">
              <a:buNone/>
            </a:pPr>
            <a:r>
              <a:rPr lang="en-GB" sz="4800" b="1" dirty="0">
                <a:solidFill>
                  <a:srgbClr val="C00000"/>
                </a:solidFill>
                <a:latin typeface="Calibri" panose="020F0502020204030204" pitchFamily="34" charset="0"/>
              </a:rPr>
              <a:t>35  </a:t>
            </a:r>
            <a:r>
              <a:rPr lang="en-GB" sz="4800" b="1" u="sng" dirty="0">
                <a:solidFill>
                  <a:srgbClr val="C00000"/>
                </a:solidFill>
                <a:latin typeface="Calibri" panose="020F0502020204030204" pitchFamily="34" charset="0"/>
              </a:rPr>
              <a:t>RSM </a:t>
            </a:r>
            <a:r>
              <a:rPr lang="en-GB" sz="4800" b="1" i="1" u="sng" dirty="0">
                <a:solidFill>
                  <a:srgbClr val="C00000"/>
                </a:solidFill>
                <a:latin typeface="Calibri" panose="020F0502020204030204" pitchFamily="34" charset="0"/>
              </a:rPr>
              <a:t>(formerly Baker Tilly)</a:t>
            </a:r>
            <a:r>
              <a:rPr lang="en-GB" sz="4800" b="1" dirty="0">
                <a:latin typeface="Calibri" panose="020F0502020204030204" pitchFamily="34" charset="0"/>
              </a:rPr>
              <a:t>    </a:t>
            </a:r>
            <a:r>
              <a:rPr lang="en-GB" sz="4800" b="1" dirty="0">
                <a:solidFill>
                  <a:srgbClr val="FF0000"/>
                </a:solidFill>
                <a:latin typeface="Calibri" panose="020F0502020204030204" pitchFamily="34" charset="0"/>
              </a:rPr>
              <a:t>280  </a:t>
            </a:r>
            <a:r>
              <a:rPr lang="en-GB" sz="4800" b="1" dirty="0">
                <a:solidFill>
                  <a:srgbClr val="7030A0"/>
                </a:solidFill>
                <a:latin typeface="Calibri" panose="020F0502020204030204" pitchFamily="34" charset="0"/>
              </a:rPr>
              <a:t>£10K</a:t>
            </a:r>
            <a:r>
              <a:rPr lang="en-GB" sz="4800" b="1" dirty="0">
                <a:latin typeface="Calibri" panose="020F0502020204030204" pitchFamily="34" charset="0"/>
              </a:rPr>
              <a:t> </a:t>
            </a:r>
            <a:endParaRPr lang="en-GB" sz="4800" b="1" u="sng" dirty="0">
              <a:latin typeface="Calibri" panose="020F0502020204030204" pitchFamily="34" charset="0"/>
            </a:endParaRPr>
          </a:p>
          <a:p>
            <a:pPr marL="109728" indent="0">
              <a:buNone/>
            </a:pPr>
            <a:r>
              <a:rPr lang="en-GB" sz="4800" b="1" dirty="0">
                <a:latin typeface="Calibri" panose="020F0502020204030204" pitchFamily="34" charset="0"/>
              </a:rPr>
              <a:t>Accountancy, Tax, Audit </a:t>
            </a:r>
          </a:p>
          <a:p>
            <a:pPr marL="109728" indent="0">
              <a:buNone/>
            </a:pPr>
            <a:r>
              <a:rPr lang="en-GB" sz="4800" b="1" dirty="0">
                <a:solidFill>
                  <a:srgbClr val="00B050"/>
                </a:solidFill>
                <a:latin typeface="Calibri" panose="020F0502020204030204" pitchFamily="34" charset="0"/>
              </a:rPr>
              <a:t>London/Guildford/Reading/Bury St Edmunds/Crawley /Leeds/ Milton  Keynes/Preston/Stoke/Swindon/Tunbridge Wells/ Bromley/Eastleigh/Hull</a:t>
            </a:r>
            <a:endParaRPr lang="en-GB" sz="4800" b="1" dirty="0">
              <a:latin typeface="Calibri" panose="020F0502020204030204" pitchFamily="34" charset="0"/>
            </a:endParaRPr>
          </a:p>
          <a:p>
            <a:pPr marL="109728" indent="0">
              <a:buNone/>
            </a:pPr>
            <a:endParaRPr lang="en-GB" sz="1600" b="1" dirty="0">
              <a:solidFill>
                <a:srgbClr val="C00000"/>
              </a:solidFill>
              <a:latin typeface="Calibri" panose="020F0502020204030204" pitchFamily="34" charset="0"/>
            </a:endParaRPr>
          </a:p>
          <a:p>
            <a:pPr marL="109728" indent="0">
              <a:buNone/>
            </a:pPr>
            <a:r>
              <a:rPr lang="en-GB" sz="4800" b="1" dirty="0">
                <a:solidFill>
                  <a:srgbClr val="C00000"/>
                </a:solidFill>
                <a:latin typeface="Calibri" panose="020F0502020204030204" pitchFamily="34" charset="0"/>
              </a:rPr>
              <a:t>28  </a:t>
            </a:r>
            <a:r>
              <a:rPr lang="en-GB" sz="4800" b="1" u="sng" dirty="0">
                <a:solidFill>
                  <a:srgbClr val="C00000"/>
                </a:solidFill>
                <a:latin typeface="Calibri" panose="020F0502020204030204" pitchFamily="34" charset="0"/>
              </a:rPr>
              <a:t>Vodafone</a:t>
            </a:r>
            <a:r>
              <a:rPr lang="en-GB" sz="4800" b="1" dirty="0">
                <a:solidFill>
                  <a:srgbClr val="C00000"/>
                </a:solidFill>
                <a:latin typeface="Calibri" panose="020F0502020204030204" pitchFamily="34" charset="0"/>
              </a:rPr>
              <a:t>    </a:t>
            </a:r>
            <a:r>
              <a:rPr lang="en-GB" sz="4800" b="1" dirty="0">
                <a:solidFill>
                  <a:srgbClr val="FF0000"/>
                </a:solidFill>
                <a:latin typeface="Calibri" panose="020F0502020204030204" pitchFamily="34" charset="0"/>
              </a:rPr>
              <a:t>240  </a:t>
            </a:r>
            <a:r>
              <a:rPr lang="en-GB" sz="4800" b="1" dirty="0">
                <a:solidFill>
                  <a:srgbClr val="7030A0"/>
                </a:solidFill>
                <a:latin typeface="Calibri" panose="020F0502020204030204" pitchFamily="34" charset="0"/>
              </a:rPr>
              <a:t>£20K</a:t>
            </a:r>
            <a:endParaRPr lang="en-GB" sz="4800" b="1" dirty="0">
              <a:solidFill>
                <a:srgbClr val="C00000"/>
              </a:solidFill>
              <a:latin typeface="Calibri" panose="020F0502020204030204" pitchFamily="34" charset="0"/>
            </a:endParaRPr>
          </a:p>
          <a:p>
            <a:pPr marL="109728" indent="0">
              <a:buNone/>
            </a:pPr>
            <a:r>
              <a:rPr lang="en-GB" sz="4800" b="1" dirty="0">
                <a:latin typeface="Calibri" panose="020F0502020204030204" pitchFamily="34" charset="0"/>
              </a:rPr>
              <a:t>Mobile </a:t>
            </a:r>
            <a:r>
              <a:rPr lang="en-GB" sz="4800" b="1" dirty="0" err="1">
                <a:latin typeface="Calibri" panose="020F0502020204030204" pitchFamily="34" charset="0"/>
              </a:rPr>
              <a:t>Netwks</a:t>
            </a:r>
            <a:r>
              <a:rPr lang="en-GB" sz="4800" b="1" dirty="0">
                <a:latin typeface="Calibri" panose="020F0502020204030204" pitchFamily="34" charset="0"/>
              </a:rPr>
              <a:t>, Tech Ops, Engineering, Fibre Service Planners</a:t>
            </a:r>
          </a:p>
          <a:p>
            <a:pPr marL="109728" indent="0">
              <a:buNone/>
            </a:pPr>
            <a:r>
              <a:rPr lang="en-GB" sz="4800" b="1" dirty="0">
                <a:solidFill>
                  <a:srgbClr val="00B050"/>
                </a:solidFill>
                <a:latin typeface="Calibri" panose="020F0502020204030204" pitchFamily="34" charset="0"/>
              </a:rPr>
              <a:t>Newbury/Bracknell/London/Swindon/Birmingham/Newcastle</a:t>
            </a:r>
          </a:p>
          <a:p>
            <a:pPr marL="109728" indent="0">
              <a:buNone/>
            </a:pPr>
            <a:endParaRPr lang="en-GB" sz="1600" b="1" dirty="0">
              <a:solidFill>
                <a:srgbClr val="7030A0"/>
              </a:solidFill>
              <a:latin typeface="Calibri" panose="020F0502020204030204" pitchFamily="34" charset="0"/>
            </a:endParaRPr>
          </a:p>
          <a:p>
            <a:pPr marL="109728" indent="0">
              <a:buNone/>
            </a:pPr>
            <a:r>
              <a:rPr lang="en-GB" sz="4800" b="1" dirty="0">
                <a:solidFill>
                  <a:srgbClr val="C00000"/>
                </a:solidFill>
                <a:latin typeface="Calibri" panose="020F0502020204030204" pitchFamily="34" charset="0"/>
              </a:rPr>
              <a:t>20  </a:t>
            </a:r>
            <a:r>
              <a:rPr lang="en-GB" sz="4800" b="1" u="sng" dirty="0">
                <a:solidFill>
                  <a:srgbClr val="C00000"/>
                </a:solidFill>
                <a:latin typeface="Calibri" panose="020F0502020204030204" pitchFamily="34" charset="0"/>
              </a:rPr>
              <a:t>University of Southampton NHS Trust</a:t>
            </a:r>
            <a:r>
              <a:rPr lang="en-GB" sz="4800" b="1" dirty="0">
                <a:solidFill>
                  <a:srgbClr val="C00000"/>
                </a:solidFill>
                <a:latin typeface="Calibri" panose="020F0502020204030204" pitchFamily="34" charset="0"/>
              </a:rPr>
              <a:t>    </a:t>
            </a:r>
            <a:r>
              <a:rPr lang="en-GB" sz="4800" b="1" dirty="0">
                <a:solidFill>
                  <a:srgbClr val="7030A0"/>
                </a:solidFill>
                <a:latin typeface="Calibri" panose="020F0502020204030204" pitchFamily="34" charset="0"/>
              </a:rPr>
              <a:t>£9.5K</a:t>
            </a:r>
            <a:endParaRPr lang="en-GB" sz="4800" b="1" dirty="0">
              <a:solidFill>
                <a:srgbClr val="C00000"/>
              </a:solidFill>
              <a:latin typeface="Calibri" panose="020F0502020204030204" pitchFamily="34" charset="0"/>
            </a:endParaRPr>
          </a:p>
          <a:p>
            <a:pPr marL="109728" indent="0">
              <a:buNone/>
            </a:pPr>
            <a:r>
              <a:rPr lang="en-GB" sz="4800" b="1" dirty="0">
                <a:latin typeface="Calibri" panose="020F0502020204030204" pitchFamily="34" charset="0"/>
              </a:rPr>
              <a:t>Healthcare Assistants;  </a:t>
            </a:r>
            <a:r>
              <a:rPr lang="en-GB" sz="4800" b="1" dirty="0">
                <a:solidFill>
                  <a:srgbClr val="00B050"/>
                </a:solidFill>
                <a:latin typeface="Calibri" panose="020F0502020204030204" pitchFamily="34" charset="0"/>
              </a:rPr>
              <a:t>Southampton</a:t>
            </a:r>
          </a:p>
          <a:p>
            <a:pPr marL="109728" indent="0">
              <a:buNone/>
            </a:pPr>
            <a:endParaRPr lang="en-GB" sz="1600" b="1" dirty="0">
              <a:latin typeface="Calibri" panose="020F0502020204030204" pitchFamily="34" charset="0"/>
            </a:endParaRPr>
          </a:p>
          <a:p>
            <a:pPr marL="109728" indent="0">
              <a:buNone/>
            </a:pPr>
            <a:r>
              <a:rPr lang="en-GB" sz="4800" b="1" dirty="0">
                <a:solidFill>
                  <a:srgbClr val="C00000"/>
                </a:solidFill>
                <a:latin typeface="Calibri" panose="020F0502020204030204" pitchFamily="34" charset="0"/>
              </a:rPr>
              <a:t>19  </a:t>
            </a:r>
            <a:r>
              <a:rPr lang="en-GB" sz="4800" b="1" u="sng" dirty="0">
                <a:solidFill>
                  <a:srgbClr val="C00000"/>
                </a:solidFill>
                <a:latin typeface="Calibri" panose="020F0502020204030204" pitchFamily="34" charset="0"/>
              </a:rPr>
              <a:t>BDO</a:t>
            </a:r>
            <a:r>
              <a:rPr lang="en-GB" sz="4800" b="1" dirty="0">
                <a:solidFill>
                  <a:srgbClr val="C00000"/>
                </a:solidFill>
                <a:latin typeface="Calibri" panose="020F0502020204030204" pitchFamily="34" charset="0"/>
              </a:rPr>
              <a:t>    </a:t>
            </a:r>
            <a:r>
              <a:rPr lang="en-GB" sz="4800" b="1" dirty="0">
                <a:solidFill>
                  <a:srgbClr val="FF0000"/>
                </a:solidFill>
                <a:latin typeface="Calibri" panose="020F0502020204030204" pitchFamily="34" charset="0"/>
              </a:rPr>
              <a:t>280  </a:t>
            </a:r>
            <a:r>
              <a:rPr lang="en-GB" sz="4800" b="1" dirty="0">
                <a:solidFill>
                  <a:srgbClr val="7030A0"/>
                </a:solidFill>
                <a:latin typeface="Calibri" panose="020F0502020204030204" pitchFamily="34" charset="0"/>
              </a:rPr>
              <a:t>£15K</a:t>
            </a:r>
            <a:endParaRPr lang="en-GB" sz="4800" b="1" u="sng" dirty="0">
              <a:solidFill>
                <a:srgbClr val="C00000"/>
              </a:solidFill>
              <a:latin typeface="Calibri" panose="020F0502020204030204" pitchFamily="34" charset="0"/>
            </a:endParaRPr>
          </a:p>
          <a:p>
            <a:pPr marL="109728" indent="0">
              <a:buNone/>
            </a:pPr>
            <a:r>
              <a:rPr lang="en-GB" sz="4800" b="1" dirty="0">
                <a:latin typeface="Calibri" panose="020F0502020204030204" pitchFamily="34" charset="0"/>
              </a:rPr>
              <a:t>Accountancy/Tax/Audit/Risk Assurance</a:t>
            </a:r>
          </a:p>
          <a:p>
            <a:pPr marL="109728" indent="0">
              <a:buNone/>
            </a:pPr>
            <a:r>
              <a:rPr lang="en-GB" sz="4800" b="1" dirty="0">
                <a:solidFill>
                  <a:srgbClr val="00B050"/>
                </a:solidFill>
                <a:latin typeface="Calibri" panose="020F0502020204030204" pitchFamily="34" charset="0"/>
              </a:rPr>
              <a:t>London/Bristol/Reading/Gatwick/Guildford/Leeds/Leicester</a:t>
            </a:r>
            <a:r>
              <a:rPr lang="en-GB" sz="4000" b="1" dirty="0">
                <a:solidFill>
                  <a:srgbClr val="7030A0"/>
                </a:solidFill>
                <a:latin typeface="Calibri" panose="020F0502020204030204" pitchFamily="34" charset="0"/>
              </a:rPr>
              <a:t> </a:t>
            </a:r>
          </a:p>
          <a:p>
            <a:pPr marL="109728" indent="0">
              <a:buNone/>
            </a:pPr>
            <a:endParaRPr lang="en-GB" sz="1600" b="1" dirty="0">
              <a:solidFill>
                <a:srgbClr val="C00000"/>
              </a:solidFill>
              <a:latin typeface="Calibri" panose="020F0502020204030204" pitchFamily="34" charset="0"/>
            </a:endParaRPr>
          </a:p>
          <a:p>
            <a:pPr marL="109728" indent="0">
              <a:buNone/>
            </a:pPr>
            <a:r>
              <a:rPr lang="en-GB" sz="4800" b="1" dirty="0">
                <a:solidFill>
                  <a:srgbClr val="C00000"/>
                </a:solidFill>
                <a:latin typeface="Calibri" panose="020F0502020204030204" pitchFamily="34" charset="0"/>
              </a:rPr>
              <a:t>17  </a:t>
            </a:r>
            <a:r>
              <a:rPr lang="en-GB" sz="4800" b="1" u="sng" dirty="0">
                <a:solidFill>
                  <a:srgbClr val="C00000"/>
                </a:solidFill>
                <a:latin typeface="Calibri" panose="020F0502020204030204" pitchFamily="34" charset="0"/>
              </a:rPr>
              <a:t>Thales</a:t>
            </a:r>
            <a:r>
              <a:rPr lang="en-GB" sz="4800" b="1" dirty="0">
                <a:solidFill>
                  <a:srgbClr val="C00000"/>
                </a:solidFill>
                <a:latin typeface="Calibri" panose="020F0502020204030204" pitchFamily="34" charset="0"/>
              </a:rPr>
              <a:t>    </a:t>
            </a:r>
            <a:r>
              <a:rPr lang="en-GB" sz="4800" b="1" dirty="0">
                <a:solidFill>
                  <a:srgbClr val="FF0000"/>
                </a:solidFill>
                <a:latin typeface="Calibri" panose="020F0502020204030204" pitchFamily="34" charset="0"/>
              </a:rPr>
              <a:t>240-300  </a:t>
            </a:r>
            <a:r>
              <a:rPr lang="en-GB" sz="4800" b="1" dirty="0">
                <a:solidFill>
                  <a:srgbClr val="7030A0"/>
                </a:solidFill>
                <a:latin typeface="Calibri" panose="020F0502020204030204" pitchFamily="34" charset="0"/>
              </a:rPr>
              <a:t>£14.5 - £18K</a:t>
            </a:r>
          </a:p>
          <a:p>
            <a:pPr marL="109728" indent="0">
              <a:buNone/>
            </a:pPr>
            <a:r>
              <a:rPr lang="en-GB" sz="4800" b="1" dirty="0">
                <a:latin typeface="Calibri" panose="020F0502020204030204" pitchFamily="34" charset="0"/>
              </a:rPr>
              <a:t>Project Management, Software Development, Accountancy</a:t>
            </a:r>
          </a:p>
          <a:p>
            <a:pPr marL="109728" indent="0">
              <a:buNone/>
            </a:pPr>
            <a:r>
              <a:rPr lang="en-GB" sz="4800" b="1" dirty="0">
                <a:solidFill>
                  <a:srgbClr val="00B050"/>
                </a:solidFill>
                <a:latin typeface="Calibri" panose="020F0502020204030204" pitchFamily="34" charset="0"/>
              </a:rPr>
              <a:t>Gatwick/</a:t>
            </a:r>
            <a:r>
              <a:rPr lang="en-GB" sz="4800" b="1" dirty="0" err="1">
                <a:solidFill>
                  <a:srgbClr val="00B050"/>
                </a:solidFill>
                <a:latin typeface="Calibri" panose="020F0502020204030204" pitchFamily="34" charset="0"/>
              </a:rPr>
              <a:t>Templecombe</a:t>
            </a:r>
            <a:r>
              <a:rPr lang="en-GB" sz="4800" b="1" dirty="0">
                <a:solidFill>
                  <a:srgbClr val="00B050"/>
                </a:solidFill>
                <a:latin typeface="Calibri" panose="020F0502020204030204" pitchFamily="34" charset="0"/>
              </a:rPr>
              <a:t>/London </a:t>
            </a:r>
            <a:r>
              <a:rPr lang="en-GB" sz="4800" b="1" i="1" dirty="0">
                <a:solidFill>
                  <a:srgbClr val="7030A0"/>
                </a:solidFill>
                <a:latin typeface="Calibri" panose="020F0502020204030204" pitchFamily="34" charset="0"/>
              </a:rPr>
              <a:t>(all </a:t>
            </a:r>
            <a:r>
              <a:rPr lang="en-GB" sz="4800" b="1" i="1" u="sng" dirty="0">
                <a:solidFill>
                  <a:srgbClr val="7030A0"/>
                </a:solidFill>
                <a:latin typeface="Calibri" panose="020F0502020204030204" pitchFamily="34" charset="0"/>
              </a:rPr>
              <a:t>EU-funded</a:t>
            </a:r>
            <a:r>
              <a:rPr lang="en-GB" sz="4800" b="1" i="1" dirty="0">
                <a:solidFill>
                  <a:srgbClr val="7030A0"/>
                </a:solidFill>
                <a:latin typeface="Calibri" panose="020F0502020204030204" pitchFamily="34" charset="0"/>
              </a:rPr>
              <a:t>)</a:t>
            </a:r>
            <a:endParaRPr lang="en-GB" sz="4800" b="1" dirty="0">
              <a:solidFill>
                <a:srgbClr val="00B050"/>
              </a:solidFill>
              <a:latin typeface="Calibri" panose="020F0502020204030204" pitchFamily="34" charset="0"/>
            </a:endParaRPr>
          </a:p>
        </p:txBody>
      </p:sp>
      <p:sp>
        <p:nvSpPr>
          <p:cNvPr id="4" name="Content Placeholder 3"/>
          <p:cNvSpPr>
            <a:spLocks noGrp="1"/>
          </p:cNvSpPr>
          <p:nvPr>
            <p:ph sz="half" idx="2"/>
          </p:nvPr>
        </p:nvSpPr>
        <p:spPr>
          <a:xfrm>
            <a:off x="4495800" y="2060848"/>
            <a:ext cx="4540696" cy="4680520"/>
          </a:xfrm>
        </p:spPr>
        <p:txBody>
          <a:bodyPr>
            <a:normAutofit fontScale="25000" lnSpcReduction="20000"/>
          </a:bodyPr>
          <a:lstStyle/>
          <a:p>
            <a:pPr marL="109728" lvl="0" indent="0">
              <a:buClr>
                <a:srgbClr val="A04DA3"/>
              </a:buClr>
              <a:buNone/>
            </a:pPr>
            <a:r>
              <a:rPr lang="en-GB" sz="4800" b="1" dirty="0">
                <a:solidFill>
                  <a:srgbClr val="C00000"/>
                </a:solidFill>
                <a:latin typeface="Calibri" panose="020F0502020204030204" pitchFamily="34" charset="0"/>
              </a:rPr>
              <a:t>13  </a:t>
            </a:r>
            <a:r>
              <a:rPr lang="en-GB" sz="4800" b="1" u="sng" dirty="0">
                <a:solidFill>
                  <a:srgbClr val="C00000"/>
                </a:solidFill>
                <a:latin typeface="Calibri" panose="020F0502020204030204" pitchFamily="34" charset="0"/>
              </a:rPr>
              <a:t>Stockport Metropolitan Borough Council</a:t>
            </a:r>
            <a:r>
              <a:rPr lang="en-GB" sz="4800" b="1" dirty="0">
                <a:solidFill>
                  <a:srgbClr val="C00000"/>
                </a:solidFill>
                <a:latin typeface="Calibri" panose="020F0502020204030204" pitchFamily="34" charset="0"/>
              </a:rPr>
              <a:t>    </a:t>
            </a:r>
            <a:r>
              <a:rPr lang="en-GB" sz="4800" b="1" dirty="0">
                <a:solidFill>
                  <a:srgbClr val="7030A0"/>
                </a:solidFill>
                <a:latin typeface="Calibri" panose="020F0502020204030204" pitchFamily="34" charset="0"/>
              </a:rPr>
              <a:t>£10K</a:t>
            </a:r>
            <a:r>
              <a:rPr lang="en-GB" sz="4800" b="1" dirty="0">
                <a:latin typeface="Calibri" panose="020F0502020204030204" pitchFamily="34" charset="0"/>
              </a:rPr>
              <a:t> </a:t>
            </a:r>
            <a:endParaRPr lang="en-GB" sz="4800" b="1" u="sng" dirty="0">
              <a:solidFill>
                <a:srgbClr val="C00000"/>
              </a:solidFill>
              <a:latin typeface="Calibri" panose="020F0502020204030204" pitchFamily="34" charset="0"/>
            </a:endParaRPr>
          </a:p>
          <a:p>
            <a:pPr marL="109728" lvl="0" indent="0">
              <a:buClr>
                <a:srgbClr val="A04DA3"/>
              </a:buClr>
              <a:buNone/>
            </a:pPr>
            <a:r>
              <a:rPr lang="en-GB" sz="4800" b="1" dirty="0">
                <a:latin typeface="Calibri" panose="020F0502020204030204" pitchFamily="34" charset="0"/>
              </a:rPr>
              <a:t>Business Administration, Project Management;  </a:t>
            </a:r>
            <a:r>
              <a:rPr lang="en-GB" sz="4800" b="1" dirty="0">
                <a:solidFill>
                  <a:srgbClr val="00B050"/>
                </a:solidFill>
                <a:latin typeface="Calibri" panose="020F0502020204030204" pitchFamily="34" charset="0"/>
              </a:rPr>
              <a:t>Stockport</a:t>
            </a:r>
          </a:p>
          <a:p>
            <a:pPr marL="109728" lvl="0" indent="0">
              <a:buClr>
                <a:srgbClr val="A04DA3"/>
              </a:buClr>
              <a:buNone/>
            </a:pPr>
            <a:endParaRPr lang="en-GB" sz="1600" b="1" dirty="0">
              <a:solidFill>
                <a:srgbClr val="C00000"/>
              </a:solidFill>
              <a:latin typeface="Calibri" panose="020F0502020204030204" pitchFamily="34" charset="0"/>
            </a:endParaRPr>
          </a:p>
          <a:p>
            <a:pPr marL="109728" lvl="0" indent="0">
              <a:buClr>
                <a:srgbClr val="A04DA3"/>
              </a:buClr>
              <a:buNone/>
            </a:pPr>
            <a:r>
              <a:rPr lang="en-GB" sz="4800" b="1" dirty="0">
                <a:solidFill>
                  <a:srgbClr val="C00000"/>
                </a:solidFill>
                <a:latin typeface="Calibri" panose="020F0502020204030204" pitchFamily="34" charset="0"/>
              </a:rPr>
              <a:t>8  </a:t>
            </a:r>
            <a:r>
              <a:rPr lang="en-GB" sz="4800" b="1" u="sng" dirty="0" err="1">
                <a:solidFill>
                  <a:srgbClr val="C00000"/>
                </a:solidFill>
                <a:latin typeface="Calibri" panose="020F0502020204030204" pitchFamily="34" charset="0"/>
              </a:rPr>
              <a:t>Mazars</a:t>
            </a:r>
            <a:r>
              <a:rPr lang="en-GB" sz="4800" b="1" dirty="0">
                <a:solidFill>
                  <a:srgbClr val="C00000"/>
                </a:solidFill>
                <a:latin typeface="Calibri" panose="020F0502020204030204" pitchFamily="34" charset="0"/>
              </a:rPr>
              <a:t>    </a:t>
            </a:r>
            <a:r>
              <a:rPr lang="en-GB" sz="4800" b="1" dirty="0">
                <a:solidFill>
                  <a:srgbClr val="FF0000"/>
                </a:solidFill>
                <a:latin typeface="Calibri" panose="020F0502020204030204" pitchFamily="34" charset="0"/>
              </a:rPr>
              <a:t>280  </a:t>
            </a:r>
            <a:r>
              <a:rPr lang="en-GB" sz="4800" b="1" dirty="0">
                <a:solidFill>
                  <a:srgbClr val="7030A0"/>
                </a:solidFill>
                <a:latin typeface="Calibri" panose="020F0502020204030204" pitchFamily="34" charset="0"/>
              </a:rPr>
              <a:t>£13.5K</a:t>
            </a:r>
          </a:p>
          <a:p>
            <a:pPr marL="109728" lvl="0" indent="0">
              <a:buClr>
                <a:srgbClr val="A04DA3"/>
              </a:buClr>
              <a:buNone/>
            </a:pPr>
            <a:r>
              <a:rPr lang="en-GB" sz="4800" b="1" dirty="0">
                <a:latin typeface="Calibri" panose="020F0502020204030204" pitchFamily="34" charset="0"/>
              </a:rPr>
              <a:t>Accountancy/Audit/Tax</a:t>
            </a:r>
          </a:p>
          <a:p>
            <a:pPr marL="109728" lvl="0" indent="0">
              <a:buClr>
                <a:srgbClr val="A04DA3"/>
              </a:buClr>
              <a:buNone/>
            </a:pPr>
            <a:r>
              <a:rPr lang="en-GB" sz="4800" b="1" dirty="0">
                <a:solidFill>
                  <a:srgbClr val="00B050"/>
                </a:solidFill>
                <a:latin typeface="Calibri" panose="020F0502020204030204" pitchFamily="34" charset="0"/>
              </a:rPr>
              <a:t>Milton Keynes/Sutton/Leicester/London/Poole</a:t>
            </a:r>
          </a:p>
          <a:p>
            <a:pPr marL="109728" lvl="0" indent="0">
              <a:buClr>
                <a:srgbClr val="A04DA3"/>
              </a:buClr>
              <a:buNone/>
            </a:pPr>
            <a:endParaRPr lang="en-GB" sz="1600" b="1" dirty="0">
              <a:solidFill>
                <a:srgbClr val="C00000"/>
              </a:solidFill>
              <a:latin typeface="Calibri" panose="020F0502020204030204" pitchFamily="34" charset="0"/>
            </a:endParaRPr>
          </a:p>
          <a:p>
            <a:pPr marL="109728" lvl="0" indent="0">
              <a:buClr>
                <a:srgbClr val="A04DA3"/>
              </a:buClr>
              <a:buNone/>
            </a:pPr>
            <a:r>
              <a:rPr lang="en-GB" sz="4800" b="1" dirty="0">
                <a:solidFill>
                  <a:srgbClr val="C00000"/>
                </a:solidFill>
                <a:latin typeface="Calibri" panose="020F0502020204030204" pitchFamily="34" charset="0"/>
              </a:rPr>
              <a:t>8  </a:t>
            </a:r>
            <a:r>
              <a:rPr lang="en-GB" sz="4800" b="1" u="sng" dirty="0">
                <a:solidFill>
                  <a:srgbClr val="C00000"/>
                </a:solidFill>
                <a:latin typeface="Calibri" panose="020F0502020204030204" pitchFamily="34" charset="0"/>
              </a:rPr>
              <a:t>PwC</a:t>
            </a:r>
            <a:r>
              <a:rPr lang="en-GB" sz="4800" b="1" dirty="0">
                <a:solidFill>
                  <a:srgbClr val="C00000"/>
                </a:solidFill>
                <a:latin typeface="Calibri" panose="020F0502020204030204" pitchFamily="34" charset="0"/>
              </a:rPr>
              <a:t>    </a:t>
            </a:r>
            <a:r>
              <a:rPr lang="en-GB" sz="4800" b="1" dirty="0">
                <a:solidFill>
                  <a:srgbClr val="FF0000"/>
                </a:solidFill>
                <a:latin typeface="Calibri" panose="020F0502020204030204" pitchFamily="34" charset="0"/>
              </a:rPr>
              <a:t>280  </a:t>
            </a:r>
            <a:r>
              <a:rPr lang="en-GB" sz="4800" b="1" dirty="0">
                <a:solidFill>
                  <a:srgbClr val="7030A0"/>
                </a:solidFill>
                <a:latin typeface="Calibri" panose="020F0502020204030204" pitchFamily="34" charset="0"/>
              </a:rPr>
              <a:t>£6.5K</a:t>
            </a:r>
            <a:endParaRPr lang="en-GB" sz="4800" b="1" u="sng" dirty="0">
              <a:solidFill>
                <a:srgbClr val="C00000"/>
              </a:solidFill>
              <a:latin typeface="Calibri" panose="020F0502020204030204" pitchFamily="34" charset="0"/>
            </a:endParaRPr>
          </a:p>
          <a:p>
            <a:pPr marL="109728" lvl="0" indent="0">
              <a:buClr>
                <a:srgbClr val="A04DA3"/>
              </a:buClr>
              <a:buNone/>
            </a:pPr>
            <a:r>
              <a:rPr lang="en-GB" sz="4800" b="1" dirty="0">
                <a:latin typeface="Calibri" panose="020F0502020204030204" pitchFamily="34" charset="0"/>
              </a:rPr>
              <a:t>Accountancy/Tax/Audit/Assurance </a:t>
            </a:r>
          </a:p>
          <a:p>
            <a:pPr marL="109728" lvl="0" indent="0">
              <a:buClr>
                <a:srgbClr val="A04DA3"/>
              </a:buClr>
              <a:buNone/>
            </a:pPr>
            <a:r>
              <a:rPr lang="en-GB" sz="4800" b="1" dirty="0">
                <a:solidFill>
                  <a:srgbClr val="00B050"/>
                </a:solidFill>
                <a:latin typeface="Calibri" panose="020F0502020204030204" pitchFamily="34" charset="0"/>
              </a:rPr>
              <a:t>Uxbridge/Derby/Hull/Norwich/Manchester/Sheffield/St Albans</a:t>
            </a:r>
          </a:p>
          <a:p>
            <a:pPr marL="109728" lvl="0" indent="0">
              <a:buClr>
                <a:srgbClr val="A04DA3"/>
              </a:buClr>
              <a:buNone/>
            </a:pPr>
            <a:endParaRPr lang="en-GB" sz="1600" b="1" dirty="0">
              <a:solidFill>
                <a:srgbClr val="C00000"/>
              </a:solidFill>
              <a:latin typeface="Calibri" panose="020F0502020204030204" pitchFamily="34" charset="0"/>
            </a:endParaRPr>
          </a:p>
          <a:p>
            <a:pPr marL="109728" lvl="0" indent="0">
              <a:buClr>
                <a:srgbClr val="A04DA3"/>
              </a:buClr>
              <a:buNone/>
            </a:pPr>
            <a:r>
              <a:rPr lang="en-GB" sz="4800" b="1" dirty="0">
                <a:solidFill>
                  <a:srgbClr val="C00000"/>
                </a:solidFill>
                <a:latin typeface="Calibri" panose="020F0502020204030204" pitchFamily="34" charset="0"/>
              </a:rPr>
              <a:t>8  </a:t>
            </a:r>
            <a:r>
              <a:rPr lang="en-GB" sz="4800" b="1" u="sng" dirty="0">
                <a:solidFill>
                  <a:srgbClr val="C00000"/>
                </a:solidFill>
                <a:latin typeface="Calibri" panose="020F0502020204030204" pitchFamily="34" charset="0"/>
              </a:rPr>
              <a:t>Conveyancing Direct</a:t>
            </a:r>
            <a:r>
              <a:rPr lang="en-GB" sz="4800" b="1" dirty="0">
                <a:solidFill>
                  <a:srgbClr val="C00000"/>
                </a:solidFill>
                <a:latin typeface="Calibri" panose="020F0502020204030204" pitchFamily="34" charset="0"/>
              </a:rPr>
              <a:t>    </a:t>
            </a:r>
            <a:r>
              <a:rPr lang="en-GB" sz="4800" b="1" dirty="0">
                <a:solidFill>
                  <a:srgbClr val="7030A0"/>
                </a:solidFill>
                <a:latin typeface="Calibri" panose="020F0502020204030204" pitchFamily="34" charset="0"/>
              </a:rPr>
              <a:t>£10K</a:t>
            </a:r>
            <a:r>
              <a:rPr lang="en-GB" sz="4800" b="1" dirty="0">
                <a:latin typeface="Calibri" panose="020F0502020204030204" pitchFamily="34" charset="0"/>
              </a:rPr>
              <a:t> </a:t>
            </a:r>
            <a:endParaRPr lang="en-GB" sz="4800" b="1" u="sng" dirty="0">
              <a:solidFill>
                <a:srgbClr val="C00000"/>
              </a:solidFill>
              <a:latin typeface="Calibri" panose="020F0502020204030204" pitchFamily="34" charset="0"/>
            </a:endParaRPr>
          </a:p>
          <a:p>
            <a:pPr marL="109728" lvl="0" indent="0">
              <a:buClr>
                <a:srgbClr val="A04DA3"/>
              </a:buClr>
              <a:buNone/>
            </a:pPr>
            <a:r>
              <a:rPr lang="en-GB" sz="4800" b="1" dirty="0">
                <a:latin typeface="Calibri" panose="020F0502020204030204" pitchFamily="34" charset="0"/>
              </a:rPr>
              <a:t>Conveyancing Technicians;  </a:t>
            </a:r>
            <a:r>
              <a:rPr lang="en-GB" sz="4800" b="1" dirty="0">
                <a:solidFill>
                  <a:srgbClr val="00B050"/>
                </a:solidFill>
                <a:latin typeface="Calibri" panose="020F0502020204030204" pitchFamily="34" charset="0"/>
              </a:rPr>
              <a:t>Hastings</a:t>
            </a:r>
          </a:p>
          <a:p>
            <a:pPr marL="109728" lvl="0" indent="0">
              <a:buClr>
                <a:srgbClr val="A04DA3"/>
              </a:buClr>
              <a:buNone/>
            </a:pPr>
            <a:endParaRPr lang="en-GB" sz="1600" b="1" dirty="0">
              <a:solidFill>
                <a:srgbClr val="00B050"/>
              </a:solidFill>
              <a:latin typeface="Calibri" panose="020F0502020204030204" pitchFamily="34" charset="0"/>
            </a:endParaRPr>
          </a:p>
          <a:p>
            <a:pPr marL="109728" indent="0">
              <a:buNone/>
            </a:pPr>
            <a:r>
              <a:rPr lang="en-GB" sz="4800" b="1" dirty="0">
                <a:solidFill>
                  <a:srgbClr val="C00000"/>
                </a:solidFill>
                <a:latin typeface="Calibri" panose="020F0502020204030204" pitchFamily="34" charset="0"/>
              </a:rPr>
              <a:t>5  </a:t>
            </a:r>
            <a:r>
              <a:rPr lang="en-GB" sz="4800" b="1" u="sng" dirty="0">
                <a:solidFill>
                  <a:srgbClr val="C00000"/>
                </a:solidFill>
                <a:latin typeface="Calibri" panose="020F0502020204030204" pitchFamily="34" charset="0"/>
              </a:rPr>
              <a:t>Lloyds Banking Group</a:t>
            </a:r>
            <a:r>
              <a:rPr lang="en-GB" sz="4800" b="1" dirty="0">
                <a:solidFill>
                  <a:srgbClr val="C00000"/>
                </a:solidFill>
                <a:latin typeface="Calibri" panose="020F0502020204030204" pitchFamily="34" charset="0"/>
              </a:rPr>
              <a:t>    </a:t>
            </a:r>
            <a:r>
              <a:rPr lang="en-GB" sz="4800" b="1" dirty="0">
                <a:solidFill>
                  <a:srgbClr val="7030A0"/>
                </a:solidFill>
                <a:latin typeface="Calibri" panose="020F0502020204030204" pitchFamily="34" charset="0"/>
              </a:rPr>
              <a:t>£25.5K </a:t>
            </a:r>
            <a:endParaRPr lang="en-GB" sz="4800" b="1" u="sng" dirty="0">
              <a:solidFill>
                <a:srgbClr val="C00000"/>
              </a:solidFill>
              <a:latin typeface="Calibri" panose="020F0502020204030204" pitchFamily="34" charset="0"/>
            </a:endParaRPr>
          </a:p>
          <a:p>
            <a:pPr marL="109728" indent="0">
              <a:buNone/>
            </a:pPr>
            <a:r>
              <a:rPr lang="en-GB" sz="4800" b="1" dirty="0">
                <a:latin typeface="Calibri" panose="020F0502020204030204" pitchFamily="34" charset="0"/>
              </a:rPr>
              <a:t>Senior Finance Administrator;  </a:t>
            </a:r>
            <a:r>
              <a:rPr lang="en-GB" sz="4800" b="1" dirty="0">
                <a:solidFill>
                  <a:srgbClr val="00B050"/>
                </a:solidFill>
                <a:latin typeface="Calibri" panose="020F0502020204030204" pitchFamily="34" charset="0"/>
              </a:rPr>
              <a:t>Bristol</a:t>
            </a:r>
          </a:p>
          <a:p>
            <a:pPr marL="109728" indent="0">
              <a:buNone/>
            </a:pPr>
            <a:endParaRPr lang="en-GB" sz="1600" b="1" dirty="0">
              <a:solidFill>
                <a:srgbClr val="C00000"/>
              </a:solidFill>
              <a:latin typeface="Calibri" panose="020F0502020204030204" pitchFamily="34" charset="0"/>
            </a:endParaRPr>
          </a:p>
          <a:p>
            <a:pPr marL="109728" indent="0">
              <a:buNone/>
            </a:pPr>
            <a:r>
              <a:rPr lang="en-GB" sz="4800" b="1" dirty="0">
                <a:solidFill>
                  <a:srgbClr val="C00000"/>
                </a:solidFill>
                <a:latin typeface="Calibri" panose="020F0502020204030204" pitchFamily="34" charset="0"/>
              </a:rPr>
              <a:t>5  </a:t>
            </a:r>
            <a:r>
              <a:rPr lang="en-GB" sz="4800" b="1" u="sng" dirty="0">
                <a:solidFill>
                  <a:srgbClr val="C00000"/>
                </a:solidFill>
                <a:latin typeface="Calibri" panose="020F0502020204030204" pitchFamily="34" charset="0"/>
              </a:rPr>
              <a:t>Lockheed Martin</a:t>
            </a:r>
            <a:r>
              <a:rPr lang="en-GB" sz="4800" b="1" dirty="0">
                <a:solidFill>
                  <a:srgbClr val="C00000"/>
                </a:solidFill>
                <a:latin typeface="Calibri" panose="020F0502020204030204" pitchFamily="34" charset="0"/>
              </a:rPr>
              <a:t>    </a:t>
            </a:r>
            <a:r>
              <a:rPr lang="en-GB" sz="4800" b="1" dirty="0">
                <a:solidFill>
                  <a:srgbClr val="7030A0"/>
                </a:solidFill>
                <a:latin typeface="Calibri" panose="020F0502020204030204" pitchFamily="34" charset="0"/>
              </a:rPr>
              <a:t>£14K </a:t>
            </a:r>
            <a:endParaRPr lang="en-GB" sz="4800" b="1" u="sng" dirty="0">
              <a:solidFill>
                <a:srgbClr val="C00000"/>
              </a:solidFill>
              <a:latin typeface="Calibri" panose="020F0502020204030204" pitchFamily="34" charset="0"/>
            </a:endParaRPr>
          </a:p>
          <a:p>
            <a:pPr marL="109728" indent="0">
              <a:buNone/>
            </a:pPr>
            <a:r>
              <a:rPr lang="en-GB" sz="4800" b="1" dirty="0">
                <a:latin typeface="Calibri" panose="020F0502020204030204" pitchFamily="34" charset="0"/>
              </a:rPr>
              <a:t>Engineering, Project Management, Software Engineering</a:t>
            </a:r>
          </a:p>
          <a:p>
            <a:pPr marL="109728" indent="0">
              <a:buNone/>
            </a:pPr>
            <a:r>
              <a:rPr lang="en-GB" sz="4800" b="1" dirty="0">
                <a:solidFill>
                  <a:srgbClr val="00B050"/>
                </a:solidFill>
                <a:latin typeface="Calibri" panose="020F0502020204030204" pitchFamily="34" charset="0"/>
              </a:rPr>
              <a:t>Havant/Fareham</a:t>
            </a:r>
          </a:p>
          <a:p>
            <a:pPr marL="109728" indent="0">
              <a:buNone/>
            </a:pPr>
            <a:endParaRPr lang="en-GB" sz="1500" b="1" dirty="0">
              <a:solidFill>
                <a:srgbClr val="7030A0"/>
              </a:solidFill>
              <a:latin typeface="Calibri" panose="020F0502020204030204" pitchFamily="34" charset="0"/>
            </a:endParaRPr>
          </a:p>
          <a:p>
            <a:pPr marL="109728" indent="0">
              <a:buNone/>
            </a:pPr>
            <a:r>
              <a:rPr lang="en-GB" sz="4800" b="1" dirty="0">
                <a:solidFill>
                  <a:srgbClr val="C00000"/>
                </a:solidFill>
                <a:latin typeface="Calibri" panose="020F0502020204030204" pitchFamily="34" charset="0"/>
              </a:rPr>
              <a:t>5  </a:t>
            </a:r>
            <a:r>
              <a:rPr lang="en-GB" sz="4800" b="1" u="sng" dirty="0">
                <a:solidFill>
                  <a:srgbClr val="C00000"/>
                </a:solidFill>
                <a:latin typeface="Calibri" panose="020F0502020204030204" pitchFamily="34" charset="0"/>
              </a:rPr>
              <a:t>Hope Construction Materials</a:t>
            </a:r>
            <a:r>
              <a:rPr lang="en-GB" sz="4800" b="1" dirty="0">
                <a:solidFill>
                  <a:srgbClr val="C00000"/>
                </a:solidFill>
                <a:latin typeface="Calibri" panose="020F0502020204030204" pitchFamily="34" charset="0"/>
              </a:rPr>
              <a:t>    </a:t>
            </a:r>
            <a:r>
              <a:rPr lang="en-GB" sz="4800" b="1" dirty="0">
                <a:solidFill>
                  <a:srgbClr val="7030A0"/>
                </a:solidFill>
                <a:latin typeface="Calibri" panose="020F0502020204030204" pitchFamily="34" charset="0"/>
              </a:rPr>
              <a:t>£13K </a:t>
            </a:r>
            <a:endParaRPr lang="en-GB" sz="4800" b="1" u="sng" dirty="0">
              <a:solidFill>
                <a:srgbClr val="C00000"/>
              </a:solidFill>
              <a:latin typeface="Calibri" panose="020F0502020204030204" pitchFamily="34" charset="0"/>
            </a:endParaRPr>
          </a:p>
          <a:p>
            <a:pPr marL="109728" indent="0">
              <a:buNone/>
            </a:pPr>
            <a:r>
              <a:rPr lang="en-GB" sz="4800" b="1" dirty="0">
                <a:latin typeface="Calibri" panose="020F0502020204030204" pitchFamily="34" charset="0"/>
              </a:rPr>
              <a:t>Mineral Product Technologists</a:t>
            </a:r>
          </a:p>
          <a:p>
            <a:pPr marL="109728" indent="0">
              <a:buNone/>
            </a:pPr>
            <a:r>
              <a:rPr lang="en-GB" sz="4800" b="1" dirty="0">
                <a:solidFill>
                  <a:srgbClr val="00B050"/>
                </a:solidFill>
                <a:latin typeface="Calibri" panose="020F0502020204030204" pitchFamily="34" charset="0"/>
              </a:rPr>
              <a:t>Coventry/Egham/Leicester/</a:t>
            </a:r>
            <a:r>
              <a:rPr lang="en-GB" sz="4800" b="1" dirty="0" err="1">
                <a:solidFill>
                  <a:srgbClr val="00B050"/>
                </a:solidFill>
                <a:latin typeface="Calibri" panose="020F0502020204030204" pitchFamily="34" charset="0"/>
              </a:rPr>
              <a:t>Lutterworth</a:t>
            </a:r>
            <a:r>
              <a:rPr lang="en-GB" sz="4800" b="1" dirty="0">
                <a:solidFill>
                  <a:srgbClr val="00B050"/>
                </a:solidFill>
                <a:latin typeface="Calibri" panose="020F0502020204030204" pitchFamily="34" charset="0"/>
              </a:rPr>
              <a:t>/Reading</a:t>
            </a:r>
          </a:p>
          <a:p>
            <a:pPr marL="109728" indent="0">
              <a:buNone/>
            </a:pPr>
            <a:endParaRPr lang="en-GB" sz="1700" b="1" dirty="0">
              <a:solidFill>
                <a:srgbClr val="C00000"/>
              </a:solidFill>
              <a:latin typeface="Calibri" panose="020F0502020204030204" pitchFamily="34" charset="0"/>
            </a:endParaRPr>
          </a:p>
          <a:p>
            <a:pPr marL="109728" indent="0">
              <a:buNone/>
            </a:pPr>
            <a:r>
              <a:rPr lang="en-GB" sz="4800" b="1" dirty="0">
                <a:solidFill>
                  <a:srgbClr val="C00000"/>
                </a:solidFill>
                <a:latin typeface="Calibri" panose="020F0502020204030204" pitchFamily="34" charset="0"/>
              </a:rPr>
              <a:t>5  </a:t>
            </a:r>
            <a:r>
              <a:rPr lang="en-GB" sz="4800" b="1" u="sng" dirty="0">
                <a:solidFill>
                  <a:srgbClr val="C00000"/>
                </a:solidFill>
                <a:latin typeface="Calibri" panose="020F0502020204030204" pitchFamily="34" charset="0"/>
              </a:rPr>
              <a:t>Halfords</a:t>
            </a:r>
            <a:r>
              <a:rPr lang="en-GB" sz="4800" b="1" dirty="0">
                <a:solidFill>
                  <a:srgbClr val="C00000"/>
                </a:solidFill>
                <a:latin typeface="Calibri" panose="020F0502020204030204" pitchFamily="34" charset="0"/>
              </a:rPr>
              <a:t>    </a:t>
            </a:r>
            <a:r>
              <a:rPr lang="en-GB" sz="4800" b="1" dirty="0">
                <a:solidFill>
                  <a:srgbClr val="7030A0"/>
                </a:solidFill>
                <a:latin typeface="Calibri" panose="020F0502020204030204" pitchFamily="34" charset="0"/>
              </a:rPr>
              <a:t>£7K</a:t>
            </a:r>
            <a:r>
              <a:rPr lang="en-GB" sz="4800" b="1" dirty="0">
                <a:latin typeface="Calibri" panose="020F0502020204030204" pitchFamily="34" charset="0"/>
              </a:rPr>
              <a:t> </a:t>
            </a:r>
            <a:endParaRPr lang="en-GB" sz="4800" b="1" u="sng" dirty="0">
              <a:solidFill>
                <a:srgbClr val="C00000"/>
              </a:solidFill>
              <a:latin typeface="Calibri" panose="020F0502020204030204" pitchFamily="34" charset="0"/>
            </a:endParaRPr>
          </a:p>
          <a:p>
            <a:pPr marL="109728" indent="0">
              <a:buNone/>
            </a:pPr>
            <a:r>
              <a:rPr lang="en-GB" sz="4800" b="1" dirty="0">
                <a:latin typeface="Calibri" panose="020F0502020204030204" pitchFamily="34" charset="0"/>
              </a:rPr>
              <a:t>Vehicle Technicians</a:t>
            </a:r>
          </a:p>
          <a:p>
            <a:pPr marL="109728" indent="0">
              <a:buNone/>
            </a:pPr>
            <a:r>
              <a:rPr lang="en-GB" sz="4800" b="1" dirty="0">
                <a:solidFill>
                  <a:srgbClr val="00B050"/>
                </a:solidFill>
                <a:latin typeface="Calibri" panose="020F0502020204030204" pitchFamily="34" charset="0"/>
              </a:rPr>
              <a:t>Milton Keynes/Warrington/Woking/Worcester/Worksop</a:t>
            </a:r>
            <a:r>
              <a:rPr lang="en-GB" sz="1700" b="1" dirty="0">
                <a:solidFill>
                  <a:srgbClr val="C00000"/>
                </a:solidFill>
                <a:latin typeface="Calibri" panose="020F0502020204030204" pitchFamily="34" charset="0"/>
              </a:rPr>
              <a:t>	</a:t>
            </a:r>
            <a:endParaRPr lang="en-GB" sz="1800" b="1" dirty="0">
              <a:solidFill>
                <a:srgbClr val="C00000"/>
              </a:solidFill>
              <a:latin typeface="Calibri" panose="020F0502020204030204" pitchFamily="34" charset="0"/>
            </a:endParaRPr>
          </a:p>
        </p:txBody>
      </p:sp>
    </p:spTree>
    <p:extLst>
      <p:ext uri="{BB962C8B-B14F-4D97-AF65-F5344CB8AC3E}">
        <p14:creationId xmlns:p14="http://schemas.microsoft.com/office/powerpoint/2010/main" val="27625904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692696"/>
            <a:ext cx="8852792" cy="936104"/>
          </a:xfrm>
        </p:spPr>
        <p:txBody>
          <a:bodyPr>
            <a:normAutofit fontScale="90000"/>
          </a:bodyPr>
          <a:lstStyle/>
          <a:p>
            <a:pPr algn="ctr"/>
            <a:r>
              <a:rPr lang="en-GB"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HIGHER APPRENTICESHIPS SNAPSHOT 2   </a:t>
            </a: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
            </a:r>
            <a:b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br>
            <a:r>
              <a:rPr lang="en-GB" sz="1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THE REMAINING PROVIDERS WERE:</a:t>
            </a:r>
            <a:r>
              <a:rPr lang="en-GB" sz="1800" b="1" dirty="0">
                <a:solidFill>
                  <a:srgbClr val="7030A0"/>
                </a:solidFill>
                <a:latin typeface="Calibri" panose="020F0502020204030204" pitchFamily="34" charset="0"/>
              </a:rPr>
              <a:t/>
            </a:r>
            <a:br>
              <a:rPr lang="en-GB" sz="1800" b="1" dirty="0">
                <a:solidFill>
                  <a:srgbClr val="7030A0"/>
                </a:solidFill>
                <a:latin typeface="Calibri" panose="020F0502020204030204" pitchFamily="34" charset="0"/>
              </a:rPr>
            </a:br>
            <a:endParaRPr lang="en-GB" sz="1800" dirty="0"/>
          </a:p>
        </p:txBody>
      </p:sp>
      <p:sp>
        <p:nvSpPr>
          <p:cNvPr id="3" name="Content Placeholder 2"/>
          <p:cNvSpPr>
            <a:spLocks noGrp="1"/>
          </p:cNvSpPr>
          <p:nvPr>
            <p:ph sz="half" idx="1"/>
          </p:nvPr>
        </p:nvSpPr>
        <p:spPr>
          <a:xfrm>
            <a:off x="107504" y="1340768"/>
            <a:ext cx="4464496" cy="5517232"/>
          </a:xfrm>
        </p:spPr>
        <p:txBody>
          <a:bodyPr>
            <a:normAutofit fontScale="25000" lnSpcReduction="20000"/>
          </a:bodyPr>
          <a:lstStyle/>
          <a:p>
            <a:pPr marL="109728" indent="0">
              <a:buNone/>
            </a:pPr>
            <a:endParaRPr lang="en-GB" sz="1600" b="1" dirty="0">
              <a:solidFill>
                <a:srgbClr val="C00000"/>
              </a:solidFill>
              <a:latin typeface="Calibri" panose="020F0502020204030204" pitchFamily="34" charset="0"/>
            </a:endParaRPr>
          </a:p>
          <a:p>
            <a:pPr marL="109728" indent="0">
              <a:buNone/>
            </a:pPr>
            <a:r>
              <a:rPr lang="en-GB" sz="4800" b="1" dirty="0">
                <a:solidFill>
                  <a:srgbClr val="C00000"/>
                </a:solidFill>
                <a:latin typeface="Calibri" panose="020F0502020204030204" pitchFamily="34" charset="0"/>
              </a:rPr>
              <a:t>4  </a:t>
            </a:r>
            <a:r>
              <a:rPr lang="en-GB" sz="4800" b="1" u="sng" dirty="0">
                <a:solidFill>
                  <a:srgbClr val="C00000"/>
                </a:solidFill>
                <a:latin typeface="Calibri" panose="020F0502020204030204" pitchFamily="34" charset="0"/>
              </a:rPr>
              <a:t>AON</a:t>
            </a:r>
            <a:r>
              <a:rPr lang="en-GB" sz="4800" b="1" dirty="0">
                <a:solidFill>
                  <a:srgbClr val="FF0000"/>
                </a:solidFill>
                <a:latin typeface="Calibri" panose="020F0502020204030204" pitchFamily="34" charset="0"/>
              </a:rPr>
              <a:t>    260  </a:t>
            </a:r>
            <a:r>
              <a:rPr lang="en-GB" sz="4800" b="1" dirty="0">
                <a:solidFill>
                  <a:srgbClr val="7030A0"/>
                </a:solidFill>
                <a:latin typeface="Calibri" panose="020F0502020204030204" pitchFamily="34" charset="0"/>
              </a:rPr>
              <a:t>£17K</a:t>
            </a:r>
          </a:p>
          <a:p>
            <a:pPr marL="109728" indent="0">
              <a:buNone/>
            </a:pPr>
            <a:r>
              <a:rPr lang="en-GB" sz="4800" b="1" dirty="0">
                <a:latin typeface="Calibri" panose="020F0502020204030204" pitchFamily="34" charset="0"/>
              </a:rPr>
              <a:t>Actuarial  </a:t>
            </a:r>
            <a:r>
              <a:rPr lang="en-GB" sz="4800" b="1" dirty="0">
                <a:solidFill>
                  <a:srgbClr val="00B050"/>
                </a:solidFill>
                <a:latin typeface="Calibri" panose="020F0502020204030204" pitchFamily="34" charset="0"/>
              </a:rPr>
              <a:t>Bristol/Epsom/Farnborough/St Albans</a:t>
            </a:r>
            <a:r>
              <a:rPr lang="en-GB" sz="4800" b="1" dirty="0">
                <a:latin typeface="Calibri" panose="020F0502020204030204" pitchFamily="34" charset="0"/>
              </a:rPr>
              <a:t> </a:t>
            </a:r>
          </a:p>
          <a:p>
            <a:pPr marL="109728" indent="0">
              <a:lnSpc>
                <a:spcPct val="120000"/>
              </a:lnSpc>
              <a:buNone/>
            </a:pPr>
            <a:endParaRPr lang="en-GB" sz="1600" b="1" dirty="0">
              <a:solidFill>
                <a:srgbClr val="C00000"/>
              </a:solidFill>
              <a:latin typeface="Calibri" panose="020F0502020204030204" pitchFamily="34" charset="0"/>
            </a:endParaRPr>
          </a:p>
          <a:p>
            <a:pPr marL="109728" indent="0">
              <a:lnSpc>
                <a:spcPct val="120000"/>
              </a:lnSpc>
              <a:buNone/>
            </a:pPr>
            <a:r>
              <a:rPr lang="en-GB" sz="4800" b="1" dirty="0">
                <a:solidFill>
                  <a:srgbClr val="C00000"/>
                </a:solidFill>
                <a:latin typeface="Calibri" panose="020F0502020204030204" pitchFamily="34" charset="0"/>
              </a:rPr>
              <a:t>4  </a:t>
            </a:r>
            <a:r>
              <a:rPr lang="en-GB" sz="4800" b="1" u="sng" dirty="0">
                <a:solidFill>
                  <a:srgbClr val="C00000"/>
                </a:solidFill>
                <a:latin typeface="Calibri" panose="020F0502020204030204" pitchFamily="34" charset="0"/>
              </a:rPr>
              <a:t>John Lewis Partnership</a:t>
            </a:r>
            <a:r>
              <a:rPr lang="en-GB" sz="4800" b="1" dirty="0">
                <a:solidFill>
                  <a:srgbClr val="C00000"/>
                </a:solidFill>
                <a:latin typeface="Calibri" panose="020F0502020204030204" pitchFamily="34" charset="0"/>
              </a:rPr>
              <a:t>   </a:t>
            </a:r>
            <a:r>
              <a:rPr lang="en-GB" sz="4800" b="1" dirty="0">
                <a:solidFill>
                  <a:srgbClr val="FF0000"/>
                </a:solidFill>
                <a:latin typeface="Calibri" panose="020F0502020204030204" pitchFamily="34" charset="0"/>
              </a:rPr>
              <a:t>240</a:t>
            </a:r>
            <a:r>
              <a:rPr lang="en-GB" sz="4800" b="1" dirty="0">
                <a:solidFill>
                  <a:srgbClr val="C00000"/>
                </a:solidFill>
                <a:latin typeface="Calibri" panose="020F0502020204030204" pitchFamily="34" charset="0"/>
              </a:rPr>
              <a:t>   </a:t>
            </a:r>
            <a:r>
              <a:rPr lang="en-GB" sz="4800" b="1" dirty="0">
                <a:solidFill>
                  <a:srgbClr val="7030A0"/>
                </a:solidFill>
                <a:latin typeface="Calibri" panose="020F0502020204030204" pitchFamily="34" charset="0"/>
              </a:rPr>
              <a:t>£16.5K</a:t>
            </a:r>
            <a:endParaRPr lang="en-GB" sz="4800" b="1" u="sng" dirty="0">
              <a:solidFill>
                <a:srgbClr val="C00000"/>
              </a:solidFill>
              <a:latin typeface="Calibri" panose="020F0502020204030204" pitchFamily="34" charset="0"/>
            </a:endParaRPr>
          </a:p>
          <a:p>
            <a:pPr marL="109728" indent="0">
              <a:buNone/>
            </a:pPr>
            <a:r>
              <a:rPr lang="en-GB" sz="4800" b="1" dirty="0">
                <a:latin typeface="Calibri" panose="020F0502020204030204" pitchFamily="34" charset="0"/>
              </a:rPr>
              <a:t>Retail Management  </a:t>
            </a:r>
            <a:r>
              <a:rPr lang="en-GB" sz="4800" b="1" dirty="0">
                <a:solidFill>
                  <a:srgbClr val="00B050"/>
                </a:solidFill>
                <a:latin typeface="Calibri" panose="020F0502020204030204" pitchFamily="34" charset="0"/>
              </a:rPr>
              <a:t>London</a:t>
            </a:r>
            <a:endParaRPr lang="en-GB" sz="4800" b="1" dirty="0">
              <a:solidFill>
                <a:srgbClr val="C00000"/>
              </a:solidFill>
              <a:latin typeface="Calibri" panose="020F0502020204030204" pitchFamily="34" charset="0"/>
            </a:endParaRPr>
          </a:p>
          <a:p>
            <a:pPr marL="109728" indent="0">
              <a:buNone/>
            </a:pPr>
            <a:endParaRPr lang="en-GB" sz="1600" b="1" dirty="0">
              <a:solidFill>
                <a:srgbClr val="C00000"/>
              </a:solidFill>
              <a:latin typeface="Calibri" panose="020F0502020204030204" pitchFamily="34" charset="0"/>
            </a:endParaRPr>
          </a:p>
          <a:p>
            <a:pPr marL="109728" indent="0">
              <a:buNone/>
            </a:pPr>
            <a:r>
              <a:rPr lang="en-GB" sz="4800" b="1" dirty="0">
                <a:solidFill>
                  <a:srgbClr val="C00000"/>
                </a:solidFill>
                <a:latin typeface="Calibri" panose="020F0502020204030204" pitchFamily="34" charset="0"/>
              </a:rPr>
              <a:t>4  </a:t>
            </a:r>
            <a:r>
              <a:rPr lang="en-GB" sz="4800" b="1" u="sng" dirty="0">
                <a:solidFill>
                  <a:srgbClr val="C00000"/>
                </a:solidFill>
                <a:latin typeface="Calibri" panose="020F0502020204030204" pitchFamily="34" charset="0"/>
              </a:rPr>
              <a:t>Aggregate Industries</a:t>
            </a:r>
            <a:r>
              <a:rPr lang="en-GB" sz="4800" b="1" dirty="0">
                <a:solidFill>
                  <a:srgbClr val="C00000"/>
                </a:solidFill>
                <a:latin typeface="Calibri" panose="020F0502020204030204" pitchFamily="34" charset="0"/>
              </a:rPr>
              <a:t>    </a:t>
            </a:r>
            <a:r>
              <a:rPr lang="en-GB" sz="4800" b="1" dirty="0">
                <a:solidFill>
                  <a:srgbClr val="FF0000"/>
                </a:solidFill>
                <a:latin typeface="Calibri" panose="020F0502020204030204" pitchFamily="34" charset="0"/>
              </a:rPr>
              <a:t>160   </a:t>
            </a:r>
            <a:r>
              <a:rPr lang="en-GB" sz="4800" b="1" dirty="0">
                <a:solidFill>
                  <a:srgbClr val="7030A0"/>
                </a:solidFill>
                <a:latin typeface="Calibri" panose="020F0502020204030204" pitchFamily="34" charset="0"/>
              </a:rPr>
              <a:t>£15K</a:t>
            </a:r>
            <a:endParaRPr lang="en-GB" sz="4800" b="1" u="sng" dirty="0">
              <a:solidFill>
                <a:srgbClr val="C00000"/>
              </a:solidFill>
              <a:latin typeface="Calibri" panose="020F0502020204030204" pitchFamily="34" charset="0"/>
            </a:endParaRPr>
          </a:p>
          <a:p>
            <a:pPr marL="109728" indent="0">
              <a:buNone/>
            </a:pPr>
            <a:r>
              <a:rPr lang="en-GB" sz="4800" b="1" dirty="0">
                <a:latin typeface="Calibri" panose="020F0502020204030204" pitchFamily="34" charset="0"/>
              </a:rPr>
              <a:t>Minerals/Asphalt/Ready Mix Concrete Operations                 </a:t>
            </a:r>
            <a:r>
              <a:rPr lang="en-GB" sz="4800" b="1" dirty="0">
                <a:solidFill>
                  <a:srgbClr val="00B050"/>
                </a:solidFill>
                <a:latin typeface="Calibri" panose="020F0502020204030204" pitchFamily="34" charset="0"/>
              </a:rPr>
              <a:t>Burton-on-Trent/Carnforth/High Wycombe/Newton Abbot</a:t>
            </a:r>
            <a:r>
              <a:rPr lang="en-GB" sz="4000" b="1" dirty="0">
                <a:solidFill>
                  <a:srgbClr val="7030A0"/>
                </a:solidFill>
                <a:latin typeface="Calibri" panose="020F0502020204030204" pitchFamily="34" charset="0"/>
              </a:rPr>
              <a:t> </a:t>
            </a:r>
          </a:p>
          <a:p>
            <a:pPr marL="109728" indent="0">
              <a:buNone/>
            </a:pPr>
            <a:endParaRPr lang="en-GB" sz="1600" b="1" dirty="0">
              <a:solidFill>
                <a:srgbClr val="C00000"/>
              </a:solidFill>
              <a:latin typeface="Calibri" panose="020F0502020204030204" pitchFamily="34" charset="0"/>
            </a:endParaRPr>
          </a:p>
          <a:p>
            <a:pPr marL="109728" indent="0">
              <a:buNone/>
            </a:pPr>
            <a:r>
              <a:rPr lang="en-GB" sz="4800" b="1" dirty="0">
                <a:solidFill>
                  <a:srgbClr val="C00000"/>
                </a:solidFill>
                <a:latin typeface="Calibri" panose="020F0502020204030204" pitchFamily="34" charset="0"/>
              </a:rPr>
              <a:t>4  </a:t>
            </a:r>
            <a:r>
              <a:rPr lang="en-GB" sz="4800" b="1" u="sng" dirty="0">
                <a:solidFill>
                  <a:srgbClr val="C00000"/>
                </a:solidFill>
                <a:latin typeface="Calibri" panose="020F0502020204030204" pitchFamily="34" charset="0"/>
              </a:rPr>
              <a:t>Wessex Water</a:t>
            </a:r>
            <a:r>
              <a:rPr lang="en-GB" sz="4800" b="1" dirty="0">
                <a:latin typeface="Calibri" panose="020F0502020204030204" pitchFamily="34" charset="0"/>
              </a:rPr>
              <a:t>    </a:t>
            </a:r>
            <a:r>
              <a:rPr lang="en-GB" sz="4800" b="1" dirty="0">
                <a:solidFill>
                  <a:srgbClr val="7030A0"/>
                </a:solidFill>
                <a:latin typeface="Calibri" panose="020F0502020204030204" pitchFamily="34" charset="0"/>
              </a:rPr>
              <a:t>£14K</a:t>
            </a:r>
            <a:r>
              <a:rPr lang="en-GB" sz="4800" b="1" dirty="0">
                <a:latin typeface="Calibri" panose="020F0502020204030204" pitchFamily="34" charset="0"/>
              </a:rPr>
              <a:t> </a:t>
            </a:r>
            <a:endParaRPr lang="en-GB" sz="4800" b="1" u="sng" dirty="0">
              <a:latin typeface="Calibri" panose="020F0502020204030204" pitchFamily="34" charset="0"/>
            </a:endParaRPr>
          </a:p>
          <a:p>
            <a:pPr marL="109728" indent="0">
              <a:buNone/>
            </a:pPr>
            <a:r>
              <a:rPr lang="en-GB" sz="4800" b="1" dirty="0">
                <a:latin typeface="Calibri" panose="020F0502020204030204" pitchFamily="34" charset="0"/>
              </a:rPr>
              <a:t>Construction/Building Services Management  </a:t>
            </a:r>
            <a:r>
              <a:rPr lang="en-GB" sz="4800" b="1" dirty="0">
                <a:solidFill>
                  <a:srgbClr val="00B050"/>
                </a:solidFill>
                <a:latin typeface="Calibri" panose="020F0502020204030204" pitchFamily="34" charset="0"/>
              </a:rPr>
              <a:t>Bath </a:t>
            </a:r>
            <a:endParaRPr lang="en-GB" sz="4800" b="1" dirty="0">
              <a:latin typeface="Calibri" panose="020F0502020204030204" pitchFamily="34" charset="0"/>
            </a:endParaRPr>
          </a:p>
          <a:p>
            <a:pPr marL="109728" indent="0">
              <a:buNone/>
            </a:pPr>
            <a:endParaRPr lang="en-GB" sz="1600" b="1" dirty="0">
              <a:solidFill>
                <a:srgbClr val="C00000"/>
              </a:solidFill>
              <a:latin typeface="Calibri" panose="020F0502020204030204" pitchFamily="34" charset="0"/>
            </a:endParaRPr>
          </a:p>
          <a:p>
            <a:pPr marL="109728" indent="0">
              <a:buNone/>
            </a:pPr>
            <a:r>
              <a:rPr lang="en-GB" sz="4800" b="1" dirty="0">
                <a:solidFill>
                  <a:srgbClr val="C00000"/>
                </a:solidFill>
                <a:latin typeface="Calibri" panose="020F0502020204030204" pitchFamily="34" charset="0"/>
              </a:rPr>
              <a:t>3  </a:t>
            </a:r>
            <a:r>
              <a:rPr lang="en-GB" sz="4800" b="1" u="sng" dirty="0">
                <a:solidFill>
                  <a:srgbClr val="C00000"/>
                </a:solidFill>
                <a:latin typeface="Calibri" panose="020F0502020204030204" pitchFamily="34" charset="0"/>
              </a:rPr>
              <a:t>Microsoft Partners</a:t>
            </a:r>
            <a:r>
              <a:rPr lang="en-GB" sz="4800" b="1" dirty="0">
                <a:solidFill>
                  <a:srgbClr val="C00000"/>
                </a:solidFill>
                <a:latin typeface="Calibri" panose="020F0502020204030204" pitchFamily="34" charset="0"/>
              </a:rPr>
              <a:t>    </a:t>
            </a:r>
            <a:r>
              <a:rPr lang="en-GB" sz="4800" b="1" dirty="0">
                <a:solidFill>
                  <a:srgbClr val="7030A0"/>
                </a:solidFill>
                <a:latin typeface="Calibri" panose="020F0502020204030204" pitchFamily="34" charset="0"/>
              </a:rPr>
              <a:t>£9K - £10.5K</a:t>
            </a:r>
            <a:endParaRPr lang="en-GB" sz="4800" b="1" dirty="0">
              <a:solidFill>
                <a:srgbClr val="C00000"/>
              </a:solidFill>
              <a:latin typeface="Calibri" panose="020F0502020204030204" pitchFamily="34" charset="0"/>
            </a:endParaRPr>
          </a:p>
          <a:p>
            <a:pPr marL="109728" indent="0">
              <a:buNone/>
            </a:pPr>
            <a:r>
              <a:rPr lang="en-GB" sz="4800" b="1" dirty="0">
                <a:latin typeface="Calibri" panose="020F0502020204030204" pitchFamily="34" charset="0"/>
              </a:rPr>
              <a:t>IT Network Engineers  </a:t>
            </a:r>
            <a:r>
              <a:rPr lang="en-GB" sz="4800" b="1" dirty="0">
                <a:solidFill>
                  <a:srgbClr val="00B050"/>
                </a:solidFill>
                <a:latin typeface="Calibri" panose="020F0502020204030204" pitchFamily="34" charset="0"/>
              </a:rPr>
              <a:t>Leamington Spa/London/Nottingham</a:t>
            </a:r>
          </a:p>
          <a:p>
            <a:pPr marL="109728" indent="0">
              <a:buNone/>
            </a:pPr>
            <a:endParaRPr lang="en-GB" sz="1600" b="1" dirty="0">
              <a:solidFill>
                <a:srgbClr val="7030A0"/>
              </a:solidFill>
              <a:latin typeface="Calibri" panose="020F0502020204030204" pitchFamily="34" charset="0"/>
            </a:endParaRPr>
          </a:p>
          <a:p>
            <a:pPr marL="109728" indent="0">
              <a:buNone/>
            </a:pPr>
            <a:r>
              <a:rPr lang="en-GB" sz="4800" b="1" dirty="0">
                <a:solidFill>
                  <a:srgbClr val="C00000"/>
                </a:solidFill>
                <a:latin typeface="Calibri" panose="020F0502020204030204" pitchFamily="34" charset="0"/>
              </a:rPr>
              <a:t>3  </a:t>
            </a:r>
            <a:r>
              <a:rPr lang="en-GB" sz="4800" b="1" u="sng" dirty="0">
                <a:solidFill>
                  <a:srgbClr val="C00000"/>
                </a:solidFill>
                <a:latin typeface="Calibri" panose="020F0502020204030204" pitchFamily="34" charset="0"/>
              </a:rPr>
              <a:t>Digital Skills Solutions</a:t>
            </a:r>
            <a:r>
              <a:rPr lang="en-GB" sz="4800" b="1" dirty="0">
                <a:solidFill>
                  <a:srgbClr val="C00000"/>
                </a:solidFill>
                <a:latin typeface="Calibri" panose="020F0502020204030204" pitchFamily="34" charset="0"/>
              </a:rPr>
              <a:t>    </a:t>
            </a:r>
          </a:p>
          <a:p>
            <a:pPr marL="109728" indent="0">
              <a:buNone/>
            </a:pPr>
            <a:r>
              <a:rPr lang="en-GB" sz="4800" b="1" dirty="0">
                <a:latin typeface="Calibri" panose="020F0502020204030204" pitchFamily="34" charset="0"/>
              </a:rPr>
              <a:t>Marketing &amp; Blogging/Recruitment/Social Media &amp; Digital </a:t>
            </a:r>
            <a:r>
              <a:rPr lang="en-GB" sz="4800" b="1" dirty="0" err="1">
                <a:latin typeface="Calibri" panose="020F0502020204030204" pitchFamily="34" charset="0"/>
              </a:rPr>
              <a:t>Mktng</a:t>
            </a:r>
            <a:r>
              <a:rPr lang="en-GB" sz="4800" b="1" dirty="0">
                <a:latin typeface="Calibri" panose="020F0502020204030204" pitchFamily="34" charset="0"/>
              </a:rPr>
              <a:t> </a:t>
            </a:r>
            <a:r>
              <a:rPr lang="en-GB" sz="4800" b="1" dirty="0">
                <a:solidFill>
                  <a:srgbClr val="00B050"/>
                </a:solidFill>
                <a:latin typeface="Calibri" panose="020F0502020204030204" pitchFamily="34" charset="0"/>
              </a:rPr>
              <a:t>London</a:t>
            </a:r>
          </a:p>
          <a:p>
            <a:pPr marL="109728" indent="0">
              <a:buNone/>
            </a:pPr>
            <a:endParaRPr lang="en-GB" sz="1600" b="1" dirty="0">
              <a:solidFill>
                <a:srgbClr val="C00000"/>
              </a:solidFill>
              <a:latin typeface="Calibri" panose="020F0502020204030204" pitchFamily="34" charset="0"/>
            </a:endParaRPr>
          </a:p>
          <a:p>
            <a:pPr marL="109728" indent="0">
              <a:buNone/>
            </a:pPr>
            <a:r>
              <a:rPr lang="en-GB" sz="4800" b="1" dirty="0">
                <a:solidFill>
                  <a:srgbClr val="C00000"/>
                </a:solidFill>
                <a:latin typeface="Calibri" panose="020F0502020204030204" pitchFamily="34" charset="0"/>
              </a:rPr>
              <a:t>2  </a:t>
            </a:r>
            <a:r>
              <a:rPr lang="en-GB" sz="4800" b="1" u="sng" dirty="0" err="1">
                <a:solidFill>
                  <a:srgbClr val="C00000"/>
                </a:solidFill>
                <a:latin typeface="Calibri" panose="020F0502020204030204" pitchFamily="34" charset="0"/>
              </a:rPr>
              <a:t>Haysmacintyre</a:t>
            </a:r>
            <a:r>
              <a:rPr lang="en-GB" sz="4800" b="1" dirty="0">
                <a:solidFill>
                  <a:srgbClr val="C00000"/>
                </a:solidFill>
                <a:latin typeface="Calibri" panose="020F0502020204030204" pitchFamily="34" charset="0"/>
              </a:rPr>
              <a:t>    </a:t>
            </a:r>
            <a:r>
              <a:rPr lang="en-GB" sz="4800" b="1" dirty="0">
                <a:solidFill>
                  <a:srgbClr val="FF0000"/>
                </a:solidFill>
                <a:latin typeface="Calibri" panose="020F0502020204030204" pitchFamily="34" charset="0"/>
              </a:rPr>
              <a:t>300  </a:t>
            </a:r>
            <a:r>
              <a:rPr lang="en-GB" sz="4800" b="1" dirty="0">
                <a:solidFill>
                  <a:srgbClr val="7030A0"/>
                </a:solidFill>
                <a:latin typeface="Calibri" panose="020F0502020204030204" pitchFamily="34" charset="0"/>
              </a:rPr>
              <a:t>£17.5K</a:t>
            </a:r>
          </a:p>
          <a:p>
            <a:pPr marL="109728" lvl="0" indent="0">
              <a:buClr>
                <a:srgbClr val="A04DA3"/>
              </a:buClr>
              <a:buNone/>
            </a:pPr>
            <a:r>
              <a:rPr lang="en-GB" sz="4800" b="1" dirty="0">
                <a:latin typeface="Calibri" panose="020F0502020204030204" pitchFamily="34" charset="0"/>
              </a:rPr>
              <a:t>Accountancy  </a:t>
            </a:r>
            <a:r>
              <a:rPr lang="en-GB" sz="4800" b="1" dirty="0">
                <a:solidFill>
                  <a:srgbClr val="00B050"/>
                </a:solidFill>
                <a:latin typeface="Calibri" panose="020F0502020204030204" pitchFamily="34" charset="0"/>
              </a:rPr>
              <a:t>London</a:t>
            </a:r>
          </a:p>
          <a:p>
            <a:pPr marL="109728" lvl="0" indent="0">
              <a:buClr>
                <a:srgbClr val="A04DA3"/>
              </a:buClr>
              <a:buNone/>
            </a:pPr>
            <a:endParaRPr lang="en-GB" sz="1600" b="1" dirty="0">
              <a:solidFill>
                <a:srgbClr val="00B050"/>
              </a:solidFill>
              <a:latin typeface="Calibri" panose="020F0502020204030204" pitchFamily="34" charset="0"/>
            </a:endParaRPr>
          </a:p>
          <a:p>
            <a:pPr marL="109728" lvl="0" indent="0">
              <a:buClr>
                <a:srgbClr val="A04DA3"/>
              </a:buClr>
              <a:buNone/>
            </a:pPr>
            <a:r>
              <a:rPr lang="en-GB" sz="4800" b="1" dirty="0">
                <a:solidFill>
                  <a:srgbClr val="C00000"/>
                </a:solidFill>
                <a:latin typeface="Calibri" panose="020F0502020204030204" pitchFamily="34" charset="0"/>
              </a:rPr>
              <a:t>2  </a:t>
            </a:r>
            <a:r>
              <a:rPr lang="en-GB" sz="4800" b="1" u="sng" dirty="0">
                <a:solidFill>
                  <a:srgbClr val="C00000"/>
                </a:solidFill>
                <a:latin typeface="Calibri" panose="020F0502020204030204" pitchFamily="34" charset="0"/>
              </a:rPr>
              <a:t>Aviva</a:t>
            </a:r>
            <a:r>
              <a:rPr lang="en-GB" sz="4800" b="1" dirty="0">
                <a:solidFill>
                  <a:srgbClr val="C00000"/>
                </a:solidFill>
                <a:latin typeface="Calibri" panose="020F0502020204030204" pitchFamily="34" charset="0"/>
              </a:rPr>
              <a:t>  </a:t>
            </a:r>
            <a:r>
              <a:rPr lang="en-GB" sz="4800" b="1" dirty="0">
                <a:solidFill>
                  <a:srgbClr val="FF0000"/>
                </a:solidFill>
                <a:latin typeface="Calibri" panose="020F0502020204030204" pitchFamily="34" charset="0"/>
              </a:rPr>
              <a:t>300  </a:t>
            </a:r>
            <a:r>
              <a:rPr lang="en-GB" sz="4800" b="1" dirty="0">
                <a:solidFill>
                  <a:srgbClr val="7030A0"/>
                </a:solidFill>
                <a:latin typeface="Calibri" panose="020F0502020204030204" pitchFamily="34" charset="0"/>
              </a:rPr>
              <a:t>£17K</a:t>
            </a:r>
          </a:p>
          <a:p>
            <a:pPr marL="109728" lvl="0" indent="0">
              <a:buClr>
                <a:srgbClr val="A04DA3"/>
              </a:buClr>
              <a:buNone/>
            </a:pPr>
            <a:r>
              <a:rPr lang="en-GB" sz="4800" b="1" dirty="0">
                <a:latin typeface="Calibri" panose="020F0502020204030204" pitchFamily="34" charset="0"/>
              </a:rPr>
              <a:t>Web Developers  </a:t>
            </a:r>
            <a:r>
              <a:rPr lang="en-GB" sz="4800" b="1" dirty="0">
                <a:solidFill>
                  <a:srgbClr val="00B050"/>
                </a:solidFill>
                <a:latin typeface="Calibri" panose="020F0502020204030204" pitchFamily="34" charset="0"/>
              </a:rPr>
              <a:t>London/Norwich</a:t>
            </a:r>
          </a:p>
          <a:p>
            <a:pPr marL="109728" lvl="0" indent="0">
              <a:buClr>
                <a:srgbClr val="A04DA3"/>
              </a:buClr>
              <a:buNone/>
            </a:pPr>
            <a:endParaRPr lang="en-GB" sz="1600" b="1" dirty="0">
              <a:solidFill>
                <a:srgbClr val="C00000"/>
              </a:solidFill>
              <a:latin typeface="Calibri" panose="020F0502020204030204" pitchFamily="34" charset="0"/>
            </a:endParaRPr>
          </a:p>
          <a:p>
            <a:pPr marL="109728" lvl="0" indent="0">
              <a:buClr>
                <a:srgbClr val="A04DA3"/>
              </a:buClr>
              <a:buNone/>
            </a:pPr>
            <a:r>
              <a:rPr lang="en-GB" sz="4800" b="1" dirty="0">
                <a:solidFill>
                  <a:srgbClr val="C00000"/>
                </a:solidFill>
                <a:latin typeface="Calibri" panose="020F0502020204030204" pitchFamily="34" charset="0"/>
              </a:rPr>
              <a:t>2  </a:t>
            </a:r>
            <a:r>
              <a:rPr lang="en-GB" sz="4800" b="1" u="sng" dirty="0" err="1">
                <a:solidFill>
                  <a:srgbClr val="C00000"/>
                </a:solidFill>
                <a:latin typeface="Calibri" panose="020F0502020204030204" pitchFamily="34" charset="0"/>
              </a:rPr>
              <a:t>Arcadis</a:t>
            </a:r>
            <a:r>
              <a:rPr lang="en-GB" sz="4800" b="1" dirty="0">
                <a:solidFill>
                  <a:srgbClr val="C00000"/>
                </a:solidFill>
                <a:latin typeface="Calibri" panose="020F0502020204030204" pitchFamily="34" charset="0"/>
              </a:rPr>
              <a:t>    </a:t>
            </a:r>
            <a:r>
              <a:rPr lang="en-GB" sz="4800" b="1" dirty="0">
                <a:solidFill>
                  <a:srgbClr val="7030A0"/>
                </a:solidFill>
                <a:latin typeface="Calibri" panose="020F0502020204030204" pitchFamily="34" charset="0"/>
              </a:rPr>
              <a:t>£14.5K</a:t>
            </a:r>
            <a:endParaRPr lang="en-GB" sz="4800" b="1" u="sng" dirty="0">
              <a:solidFill>
                <a:srgbClr val="C00000"/>
              </a:solidFill>
              <a:latin typeface="Calibri" panose="020F0502020204030204" pitchFamily="34" charset="0"/>
            </a:endParaRPr>
          </a:p>
          <a:p>
            <a:pPr marL="109728" lvl="0" indent="0">
              <a:buClr>
                <a:srgbClr val="A04DA3"/>
              </a:buClr>
              <a:buNone/>
            </a:pPr>
            <a:r>
              <a:rPr lang="en-GB" sz="4800" b="1" dirty="0">
                <a:latin typeface="Calibri" panose="020F0502020204030204" pitchFamily="34" charset="0"/>
              </a:rPr>
              <a:t>Project Management  </a:t>
            </a:r>
            <a:r>
              <a:rPr lang="en-GB" sz="4800" b="1" dirty="0">
                <a:solidFill>
                  <a:srgbClr val="00B050"/>
                </a:solidFill>
                <a:latin typeface="Calibri" panose="020F0502020204030204" pitchFamily="34" charset="0"/>
              </a:rPr>
              <a:t>Birmingham/London</a:t>
            </a:r>
          </a:p>
          <a:p>
            <a:pPr marL="109728" indent="0">
              <a:buNone/>
            </a:pPr>
            <a:endParaRPr lang="en-GB" sz="1600" b="1" dirty="0">
              <a:solidFill>
                <a:srgbClr val="00B050"/>
              </a:solidFill>
              <a:latin typeface="Calibri" panose="020F0502020204030204" pitchFamily="34" charset="0"/>
            </a:endParaRPr>
          </a:p>
          <a:p>
            <a:pPr marL="109728" indent="0">
              <a:buNone/>
            </a:pPr>
            <a:r>
              <a:rPr lang="en-GB" sz="4800" b="1" dirty="0">
                <a:solidFill>
                  <a:srgbClr val="C00000"/>
                </a:solidFill>
                <a:latin typeface="Calibri" panose="020F0502020204030204" pitchFamily="34" charset="0"/>
              </a:rPr>
              <a:t>2  </a:t>
            </a:r>
            <a:r>
              <a:rPr lang="en-GB" sz="4800" b="1" u="sng" dirty="0">
                <a:solidFill>
                  <a:srgbClr val="C00000"/>
                </a:solidFill>
                <a:latin typeface="Calibri" panose="020F0502020204030204" pitchFamily="34" charset="0"/>
              </a:rPr>
              <a:t>Menzies</a:t>
            </a:r>
            <a:r>
              <a:rPr lang="en-GB" sz="4800" b="1" dirty="0">
                <a:solidFill>
                  <a:srgbClr val="C00000"/>
                </a:solidFill>
                <a:latin typeface="Calibri" panose="020F0502020204030204" pitchFamily="34" charset="0"/>
              </a:rPr>
              <a:t>   </a:t>
            </a:r>
            <a:r>
              <a:rPr lang="en-GB" sz="4800" b="1" dirty="0">
                <a:solidFill>
                  <a:srgbClr val="FF0000"/>
                </a:solidFill>
                <a:latin typeface="Calibri" panose="020F0502020204030204" pitchFamily="34" charset="0"/>
              </a:rPr>
              <a:t>300  </a:t>
            </a:r>
            <a:r>
              <a:rPr lang="en-GB" sz="4800" b="1" dirty="0">
                <a:solidFill>
                  <a:srgbClr val="7030A0"/>
                </a:solidFill>
                <a:latin typeface="Calibri" panose="020F0502020204030204" pitchFamily="34" charset="0"/>
              </a:rPr>
              <a:t>£14K </a:t>
            </a:r>
          </a:p>
          <a:p>
            <a:pPr marL="109728" lvl="0" indent="0">
              <a:buClr>
                <a:srgbClr val="A04DA3"/>
              </a:buClr>
              <a:buNone/>
            </a:pPr>
            <a:r>
              <a:rPr lang="en-GB" sz="4800" b="1" dirty="0">
                <a:latin typeface="Calibri" panose="020F0502020204030204" pitchFamily="34" charset="0"/>
              </a:rPr>
              <a:t>Accountancy  </a:t>
            </a:r>
            <a:r>
              <a:rPr lang="en-GB" sz="4800" b="1" dirty="0">
                <a:solidFill>
                  <a:srgbClr val="00B050"/>
                </a:solidFill>
                <a:latin typeface="Calibri" panose="020F0502020204030204" pitchFamily="34" charset="0"/>
              </a:rPr>
              <a:t>Egham/Leatherhead </a:t>
            </a:r>
          </a:p>
          <a:p>
            <a:pPr marL="109728" lvl="0" indent="0">
              <a:buClr>
                <a:srgbClr val="A04DA3"/>
              </a:buClr>
              <a:buNone/>
            </a:pPr>
            <a:endParaRPr lang="en-GB" sz="1600" b="1" dirty="0">
              <a:solidFill>
                <a:srgbClr val="00B050"/>
              </a:solidFill>
              <a:latin typeface="Calibri" panose="020F0502020204030204" pitchFamily="34" charset="0"/>
            </a:endParaRPr>
          </a:p>
          <a:p>
            <a:pPr marL="109728" lvl="0" indent="0">
              <a:buClr>
                <a:srgbClr val="A04DA3"/>
              </a:buClr>
              <a:buNone/>
            </a:pPr>
            <a:r>
              <a:rPr lang="en-GB" sz="4800" b="1" dirty="0">
                <a:solidFill>
                  <a:srgbClr val="C00000"/>
                </a:solidFill>
                <a:latin typeface="Calibri" panose="020F0502020204030204" pitchFamily="34" charset="0"/>
              </a:rPr>
              <a:t>2  </a:t>
            </a:r>
            <a:r>
              <a:rPr lang="en-GB" sz="4800" b="1" u="sng" dirty="0">
                <a:solidFill>
                  <a:srgbClr val="C00000"/>
                </a:solidFill>
                <a:latin typeface="Calibri" panose="020F0502020204030204" pitchFamily="34" charset="0"/>
              </a:rPr>
              <a:t>Atos IT Services </a:t>
            </a:r>
            <a:r>
              <a:rPr lang="en-GB" sz="4800" b="1" i="1" u="sng" dirty="0">
                <a:solidFill>
                  <a:srgbClr val="C00000"/>
                </a:solidFill>
                <a:latin typeface="Calibri" panose="020F0502020204030204" pitchFamily="34" charset="0"/>
              </a:rPr>
              <a:t>(Olympic Partner)</a:t>
            </a:r>
            <a:r>
              <a:rPr lang="en-GB" sz="4800" b="1" u="sng" dirty="0">
                <a:solidFill>
                  <a:srgbClr val="C00000"/>
                </a:solidFill>
                <a:latin typeface="Calibri" panose="020F0502020204030204" pitchFamily="34" charset="0"/>
              </a:rPr>
              <a:t> </a:t>
            </a:r>
            <a:r>
              <a:rPr lang="en-GB" sz="4800" b="1" dirty="0">
                <a:solidFill>
                  <a:srgbClr val="C00000"/>
                </a:solidFill>
                <a:latin typeface="Calibri" panose="020F0502020204030204" pitchFamily="34" charset="0"/>
              </a:rPr>
              <a:t>    </a:t>
            </a:r>
            <a:r>
              <a:rPr lang="en-GB" sz="4800" b="1" dirty="0">
                <a:solidFill>
                  <a:srgbClr val="7030A0"/>
                </a:solidFill>
                <a:latin typeface="Calibri" panose="020F0502020204030204" pitchFamily="34" charset="0"/>
              </a:rPr>
              <a:t>£14K</a:t>
            </a:r>
            <a:r>
              <a:rPr lang="en-GB" sz="4800" b="1" dirty="0">
                <a:latin typeface="Calibri" panose="020F0502020204030204" pitchFamily="34" charset="0"/>
              </a:rPr>
              <a:t> </a:t>
            </a:r>
            <a:endParaRPr lang="en-GB" sz="4800" b="1" u="sng" dirty="0">
              <a:solidFill>
                <a:srgbClr val="C00000"/>
              </a:solidFill>
              <a:latin typeface="Calibri" panose="020F0502020204030204" pitchFamily="34" charset="0"/>
            </a:endParaRPr>
          </a:p>
          <a:p>
            <a:pPr marL="109728" lvl="0" indent="0">
              <a:buClr>
                <a:srgbClr val="A04DA3"/>
              </a:buClr>
              <a:buNone/>
            </a:pPr>
            <a:r>
              <a:rPr lang="en-GB" sz="4800" b="1" dirty="0">
                <a:latin typeface="Calibri" panose="020F0502020204030204" pitchFamily="34" charset="0"/>
              </a:rPr>
              <a:t>Project Management  </a:t>
            </a:r>
            <a:r>
              <a:rPr lang="en-GB" sz="4800" b="1" dirty="0">
                <a:solidFill>
                  <a:srgbClr val="00B050"/>
                </a:solidFill>
                <a:latin typeface="Calibri" panose="020F0502020204030204" pitchFamily="34" charset="0"/>
              </a:rPr>
              <a:t>London</a:t>
            </a:r>
          </a:p>
          <a:p>
            <a:pPr marL="109728" indent="0">
              <a:buNone/>
            </a:pPr>
            <a:endParaRPr lang="en-GB" sz="4800" b="1" dirty="0">
              <a:latin typeface="Calibri" panose="020F0502020204030204" pitchFamily="34" charset="0"/>
            </a:endParaRPr>
          </a:p>
        </p:txBody>
      </p:sp>
      <p:sp>
        <p:nvSpPr>
          <p:cNvPr id="4" name="Content Placeholder 3"/>
          <p:cNvSpPr>
            <a:spLocks noGrp="1"/>
          </p:cNvSpPr>
          <p:nvPr>
            <p:ph sz="half" idx="2"/>
          </p:nvPr>
        </p:nvSpPr>
        <p:spPr>
          <a:xfrm>
            <a:off x="4495800" y="1484784"/>
            <a:ext cx="4648200" cy="5256584"/>
          </a:xfrm>
        </p:spPr>
        <p:txBody>
          <a:bodyPr>
            <a:normAutofit fontScale="25000" lnSpcReduction="20000"/>
          </a:bodyPr>
          <a:lstStyle/>
          <a:p>
            <a:pPr marL="109728" lvl="0" indent="0">
              <a:buClr>
                <a:srgbClr val="A04DA3"/>
              </a:buClr>
              <a:buNone/>
            </a:pPr>
            <a:endParaRPr lang="en-GB" sz="1600" b="1" dirty="0">
              <a:solidFill>
                <a:srgbClr val="C00000"/>
              </a:solidFill>
              <a:latin typeface="Calibri" panose="020F0502020204030204" pitchFamily="34" charset="0"/>
            </a:endParaRPr>
          </a:p>
          <a:p>
            <a:pPr marL="109728" lvl="0" indent="0">
              <a:buClr>
                <a:srgbClr val="A04DA3"/>
              </a:buClr>
              <a:buNone/>
            </a:pPr>
            <a:r>
              <a:rPr lang="en-GB" sz="4800" b="1" dirty="0">
                <a:solidFill>
                  <a:srgbClr val="C00000"/>
                </a:solidFill>
                <a:latin typeface="Calibri" panose="020F0502020204030204" pitchFamily="34" charset="0"/>
              </a:rPr>
              <a:t>2  </a:t>
            </a:r>
            <a:r>
              <a:rPr lang="en-GB" sz="4800" b="1" u="sng" dirty="0">
                <a:solidFill>
                  <a:srgbClr val="C00000"/>
                </a:solidFill>
                <a:latin typeface="Calibri" panose="020F0502020204030204" pitchFamily="34" charset="0"/>
              </a:rPr>
              <a:t>CGI</a:t>
            </a:r>
            <a:r>
              <a:rPr lang="en-GB" sz="4800" b="1" dirty="0">
                <a:solidFill>
                  <a:srgbClr val="C00000"/>
                </a:solidFill>
                <a:latin typeface="Calibri" panose="020F0502020204030204" pitchFamily="34" charset="0"/>
              </a:rPr>
              <a:t>    </a:t>
            </a:r>
            <a:r>
              <a:rPr lang="en-GB" sz="4800" b="1" dirty="0">
                <a:solidFill>
                  <a:srgbClr val="7030A0"/>
                </a:solidFill>
                <a:latin typeface="Calibri" panose="020F0502020204030204" pitchFamily="34" charset="0"/>
              </a:rPr>
              <a:t>£14K</a:t>
            </a:r>
            <a:r>
              <a:rPr lang="en-GB" sz="4800" b="1" dirty="0">
                <a:latin typeface="Calibri" panose="020F0502020204030204" pitchFamily="34" charset="0"/>
              </a:rPr>
              <a:t> </a:t>
            </a:r>
            <a:endParaRPr lang="en-GB" sz="4800" b="1" u="sng" dirty="0">
              <a:solidFill>
                <a:srgbClr val="C00000"/>
              </a:solidFill>
              <a:latin typeface="Calibri" panose="020F0502020204030204" pitchFamily="34" charset="0"/>
            </a:endParaRPr>
          </a:p>
          <a:p>
            <a:pPr marL="109728" lvl="0" indent="0">
              <a:buClr>
                <a:srgbClr val="A04DA3"/>
              </a:buClr>
              <a:buNone/>
            </a:pPr>
            <a:r>
              <a:rPr lang="en-GB" sz="4800" b="1" dirty="0">
                <a:latin typeface="Calibri" panose="020F0502020204030204" pitchFamily="34" charset="0"/>
              </a:rPr>
              <a:t>IT Applications Support  </a:t>
            </a:r>
            <a:r>
              <a:rPr lang="en-GB" sz="4800" b="1" dirty="0">
                <a:solidFill>
                  <a:srgbClr val="00B050"/>
                </a:solidFill>
                <a:latin typeface="Calibri" panose="020F0502020204030204" pitchFamily="34" charset="0"/>
              </a:rPr>
              <a:t>Birmingham/Bristol</a:t>
            </a:r>
          </a:p>
          <a:p>
            <a:pPr marL="109728" lvl="0" indent="0">
              <a:buClr>
                <a:srgbClr val="A04DA3"/>
              </a:buClr>
              <a:buNone/>
            </a:pPr>
            <a:endParaRPr lang="en-GB" sz="1600" b="1" dirty="0">
              <a:solidFill>
                <a:srgbClr val="00B050"/>
              </a:solidFill>
              <a:latin typeface="Calibri" panose="020F0502020204030204" pitchFamily="34" charset="0"/>
            </a:endParaRPr>
          </a:p>
          <a:p>
            <a:pPr marL="109728" lvl="0" indent="0">
              <a:buClr>
                <a:srgbClr val="A04DA3"/>
              </a:buClr>
              <a:buNone/>
            </a:pPr>
            <a:r>
              <a:rPr lang="en-GB" sz="4800" b="1" dirty="0">
                <a:solidFill>
                  <a:srgbClr val="C00000"/>
                </a:solidFill>
                <a:latin typeface="Calibri" panose="020F0502020204030204" pitchFamily="34" charset="0"/>
              </a:rPr>
              <a:t>2  </a:t>
            </a:r>
            <a:r>
              <a:rPr lang="en-GB" sz="4800" b="1" u="sng" dirty="0">
                <a:solidFill>
                  <a:srgbClr val="C00000"/>
                </a:solidFill>
                <a:latin typeface="Calibri" panose="020F0502020204030204" pitchFamily="34" charset="0"/>
              </a:rPr>
              <a:t>Westcon UK</a:t>
            </a:r>
            <a:r>
              <a:rPr lang="en-GB" sz="4800" b="1" dirty="0">
                <a:solidFill>
                  <a:srgbClr val="C00000"/>
                </a:solidFill>
                <a:latin typeface="Calibri" panose="020F0502020204030204" pitchFamily="34" charset="0"/>
              </a:rPr>
              <a:t>    </a:t>
            </a:r>
            <a:r>
              <a:rPr lang="en-GB" sz="4800" b="1" dirty="0">
                <a:solidFill>
                  <a:srgbClr val="7030A0"/>
                </a:solidFill>
                <a:latin typeface="Calibri" panose="020F0502020204030204" pitchFamily="34" charset="0"/>
              </a:rPr>
              <a:t>£13K </a:t>
            </a:r>
            <a:endParaRPr lang="en-GB" sz="4800" b="1" u="sng" dirty="0">
              <a:solidFill>
                <a:srgbClr val="C00000"/>
              </a:solidFill>
              <a:latin typeface="Calibri" panose="020F0502020204030204" pitchFamily="34" charset="0"/>
            </a:endParaRPr>
          </a:p>
          <a:p>
            <a:pPr marL="109728" indent="0">
              <a:buNone/>
            </a:pPr>
            <a:r>
              <a:rPr lang="en-GB" sz="4800" b="1" dirty="0">
                <a:latin typeface="Calibri" panose="020F0502020204030204" pitchFamily="34" charset="0"/>
              </a:rPr>
              <a:t>Project Management  </a:t>
            </a:r>
            <a:r>
              <a:rPr lang="en-GB" sz="4800" b="1" dirty="0">
                <a:solidFill>
                  <a:srgbClr val="00B050"/>
                </a:solidFill>
                <a:latin typeface="Calibri" panose="020F0502020204030204" pitchFamily="34" charset="0"/>
              </a:rPr>
              <a:t>Bracknell</a:t>
            </a:r>
          </a:p>
          <a:p>
            <a:pPr marL="109728" indent="0">
              <a:buNone/>
            </a:pPr>
            <a:endParaRPr lang="en-GB" sz="1600" b="1" dirty="0">
              <a:solidFill>
                <a:srgbClr val="C00000"/>
              </a:solidFill>
              <a:latin typeface="Calibri" panose="020F0502020204030204" pitchFamily="34" charset="0"/>
            </a:endParaRPr>
          </a:p>
          <a:p>
            <a:pPr marL="109728" indent="0">
              <a:buNone/>
            </a:pPr>
            <a:r>
              <a:rPr lang="en-GB" sz="4800" b="1" dirty="0">
                <a:solidFill>
                  <a:srgbClr val="C00000"/>
                </a:solidFill>
                <a:latin typeface="Calibri" panose="020F0502020204030204" pitchFamily="34" charset="0"/>
              </a:rPr>
              <a:t>2  </a:t>
            </a:r>
            <a:r>
              <a:rPr lang="en-GB" sz="4800" b="1" u="sng" dirty="0">
                <a:solidFill>
                  <a:srgbClr val="C00000"/>
                </a:solidFill>
                <a:latin typeface="Calibri" panose="020F0502020204030204" pitchFamily="34" charset="0"/>
              </a:rPr>
              <a:t>Portakabin</a:t>
            </a:r>
            <a:r>
              <a:rPr lang="en-GB" sz="4800" b="1" dirty="0">
                <a:solidFill>
                  <a:srgbClr val="C00000"/>
                </a:solidFill>
                <a:latin typeface="Calibri" panose="020F0502020204030204" pitchFamily="34" charset="0"/>
              </a:rPr>
              <a:t>   </a:t>
            </a:r>
            <a:r>
              <a:rPr lang="en-GB" sz="4800" b="1" dirty="0">
                <a:solidFill>
                  <a:srgbClr val="7030A0"/>
                </a:solidFill>
                <a:latin typeface="Calibri" panose="020F0502020204030204" pitchFamily="34" charset="0"/>
              </a:rPr>
              <a:t>£12K </a:t>
            </a:r>
            <a:endParaRPr lang="en-GB" sz="4800" b="1" dirty="0">
              <a:solidFill>
                <a:srgbClr val="C00000"/>
              </a:solidFill>
              <a:latin typeface="Calibri" panose="020F0502020204030204" pitchFamily="34" charset="0"/>
            </a:endParaRPr>
          </a:p>
          <a:p>
            <a:pPr marL="109728" indent="0">
              <a:buNone/>
            </a:pPr>
            <a:r>
              <a:rPr lang="en-GB" sz="4800" b="1" dirty="0">
                <a:latin typeface="Calibri" panose="020F0502020204030204" pitchFamily="34" charset="0"/>
              </a:rPr>
              <a:t>Project Management  </a:t>
            </a:r>
            <a:r>
              <a:rPr lang="en-GB" sz="4800" b="1" dirty="0" err="1">
                <a:solidFill>
                  <a:srgbClr val="00B050"/>
                </a:solidFill>
                <a:latin typeface="Calibri" panose="020F0502020204030204" pitchFamily="34" charset="0"/>
              </a:rPr>
              <a:t>Highbridge</a:t>
            </a:r>
            <a:r>
              <a:rPr lang="en-GB" sz="4800" b="1" dirty="0">
                <a:solidFill>
                  <a:srgbClr val="00B050"/>
                </a:solidFill>
                <a:latin typeface="Calibri" panose="020F0502020204030204" pitchFamily="34" charset="0"/>
              </a:rPr>
              <a:t>/</a:t>
            </a:r>
            <a:r>
              <a:rPr lang="en-GB" sz="4800" b="1" dirty="0" err="1">
                <a:solidFill>
                  <a:srgbClr val="00B050"/>
                </a:solidFill>
                <a:latin typeface="Calibri" panose="020F0502020204030204" pitchFamily="34" charset="0"/>
              </a:rPr>
              <a:t>Lingfield</a:t>
            </a:r>
            <a:endParaRPr lang="en-GB" sz="4800" b="1" dirty="0">
              <a:latin typeface="Calibri" panose="020F0502020204030204" pitchFamily="34" charset="0"/>
            </a:endParaRPr>
          </a:p>
          <a:p>
            <a:pPr marL="109728" indent="0">
              <a:buNone/>
            </a:pPr>
            <a:endParaRPr lang="en-GB" sz="1600" b="1" dirty="0">
              <a:solidFill>
                <a:srgbClr val="C00000"/>
              </a:solidFill>
              <a:latin typeface="Calibri" panose="020F0502020204030204" pitchFamily="34" charset="0"/>
            </a:endParaRPr>
          </a:p>
          <a:p>
            <a:pPr marL="109728" indent="0">
              <a:buNone/>
            </a:pPr>
            <a:r>
              <a:rPr lang="en-GB" sz="4800" b="1" dirty="0">
                <a:solidFill>
                  <a:srgbClr val="C00000"/>
                </a:solidFill>
                <a:latin typeface="Calibri" panose="020F0502020204030204" pitchFamily="34" charset="0"/>
              </a:rPr>
              <a:t>2  </a:t>
            </a:r>
            <a:r>
              <a:rPr lang="en-GB" sz="4800" b="1" u="sng" dirty="0">
                <a:solidFill>
                  <a:srgbClr val="C00000"/>
                </a:solidFill>
                <a:latin typeface="Calibri" panose="020F0502020204030204" pitchFamily="34" charset="0"/>
              </a:rPr>
              <a:t>North West Ambulance Service</a:t>
            </a:r>
            <a:r>
              <a:rPr lang="en-GB" sz="4800" b="1" dirty="0">
                <a:solidFill>
                  <a:srgbClr val="C00000"/>
                </a:solidFill>
                <a:latin typeface="Calibri" panose="020F0502020204030204" pitchFamily="34" charset="0"/>
              </a:rPr>
              <a:t>    </a:t>
            </a:r>
            <a:r>
              <a:rPr lang="en-GB" sz="4800" b="1" dirty="0">
                <a:solidFill>
                  <a:srgbClr val="7030A0"/>
                </a:solidFill>
                <a:latin typeface="Calibri" panose="020F0502020204030204" pitchFamily="34" charset="0"/>
              </a:rPr>
              <a:t>£12K </a:t>
            </a:r>
            <a:endParaRPr lang="en-GB" sz="4800" b="1" u="sng" dirty="0">
              <a:solidFill>
                <a:srgbClr val="C00000"/>
              </a:solidFill>
              <a:latin typeface="Calibri" panose="020F0502020204030204" pitchFamily="34" charset="0"/>
            </a:endParaRPr>
          </a:p>
          <a:p>
            <a:pPr marL="109728" indent="0">
              <a:buNone/>
            </a:pPr>
            <a:r>
              <a:rPr lang="en-GB" sz="4800" b="1" dirty="0">
                <a:latin typeface="Calibri" panose="020F0502020204030204" pitchFamily="34" charset="0"/>
              </a:rPr>
              <a:t>IT Support Technicians  </a:t>
            </a:r>
            <a:r>
              <a:rPr lang="en-GB" sz="4800" b="1" dirty="0">
                <a:solidFill>
                  <a:srgbClr val="00B050"/>
                </a:solidFill>
                <a:latin typeface="Calibri" panose="020F0502020204030204" pitchFamily="34" charset="0"/>
              </a:rPr>
              <a:t>Liverpool/Preston</a:t>
            </a:r>
          </a:p>
          <a:p>
            <a:pPr marL="109728" indent="0">
              <a:buNone/>
            </a:pPr>
            <a:endParaRPr lang="en-GB" sz="1500" b="1" dirty="0">
              <a:solidFill>
                <a:srgbClr val="7030A0"/>
              </a:solidFill>
              <a:latin typeface="Calibri" panose="020F0502020204030204" pitchFamily="34" charset="0"/>
            </a:endParaRPr>
          </a:p>
          <a:p>
            <a:pPr marL="109728" indent="0">
              <a:buNone/>
            </a:pPr>
            <a:r>
              <a:rPr lang="en-GB" sz="4800" b="1" dirty="0">
                <a:solidFill>
                  <a:srgbClr val="C00000"/>
                </a:solidFill>
                <a:latin typeface="Calibri" panose="020F0502020204030204" pitchFamily="34" charset="0"/>
              </a:rPr>
              <a:t>2  </a:t>
            </a:r>
            <a:r>
              <a:rPr lang="en-GB" sz="4800" b="1" u="sng" dirty="0">
                <a:solidFill>
                  <a:srgbClr val="C00000"/>
                </a:solidFill>
                <a:latin typeface="Calibri" panose="020F0502020204030204" pitchFamily="34" charset="0"/>
              </a:rPr>
              <a:t>Halesowen College</a:t>
            </a:r>
            <a:r>
              <a:rPr lang="en-GB" sz="4800" b="1" dirty="0">
                <a:solidFill>
                  <a:srgbClr val="C00000"/>
                </a:solidFill>
                <a:latin typeface="Calibri" panose="020F0502020204030204" pitchFamily="34" charset="0"/>
              </a:rPr>
              <a:t>    </a:t>
            </a:r>
            <a:r>
              <a:rPr lang="en-GB" sz="4800" b="1" dirty="0">
                <a:solidFill>
                  <a:srgbClr val="7030A0"/>
                </a:solidFill>
                <a:latin typeface="Calibri" panose="020F0502020204030204" pitchFamily="34" charset="0"/>
              </a:rPr>
              <a:t>£6.5K </a:t>
            </a:r>
            <a:endParaRPr lang="en-GB" sz="4800" b="1" u="sng" dirty="0">
              <a:solidFill>
                <a:srgbClr val="C00000"/>
              </a:solidFill>
              <a:latin typeface="Calibri" panose="020F0502020204030204" pitchFamily="34" charset="0"/>
            </a:endParaRPr>
          </a:p>
          <a:p>
            <a:pPr marL="109728" indent="0">
              <a:buNone/>
            </a:pPr>
            <a:r>
              <a:rPr lang="en-GB" sz="4800" b="1" dirty="0">
                <a:latin typeface="Calibri" panose="020F0502020204030204" pitchFamily="34" charset="0"/>
              </a:rPr>
              <a:t>Hairdressing/Beauty Salon Management  </a:t>
            </a:r>
            <a:r>
              <a:rPr lang="en-GB" sz="4800" b="1" dirty="0">
                <a:solidFill>
                  <a:srgbClr val="00B050"/>
                </a:solidFill>
                <a:latin typeface="Calibri" panose="020F0502020204030204" pitchFamily="34" charset="0"/>
              </a:rPr>
              <a:t>Halesowen</a:t>
            </a:r>
          </a:p>
          <a:p>
            <a:pPr marL="109728" indent="0">
              <a:buNone/>
            </a:pPr>
            <a:endParaRPr lang="en-GB" sz="1700" b="1" dirty="0">
              <a:solidFill>
                <a:srgbClr val="C00000"/>
              </a:solidFill>
              <a:latin typeface="Calibri" panose="020F0502020204030204" pitchFamily="34" charset="0"/>
            </a:endParaRPr>
          </a:p>
          <a:p>
            <a:pPr marL="109728" indent="0">
              <a:buNone/>
            </a:pPr>
            <a:r>
              <a:rPr lang="en-GB" sz="4800" b="1" dirty="0">
                <a:solidFill>
                  <a:srgbClr val="C00000"/>
                </a:solidFill>
                <a:latin typeface="Calibri" panose="020F0502020204030204" pitchFamily="34" charset="0"/>
              </a:rPr>
              <a:t>64  </a:t>
            </a:r>
            <a:r>
              <a:rPr lang="en-GB" sz="4800" b="1" i="1" u="sng" dirty="0">
                <a:solidFill>
                  <a:srgbClr val="C00000"/>
                </a:solidFill>
                <a:latin typeface="Calibri" panose="020F0502020204030204" pitchFamily="34" charset="0"/>
              </a:rPr>
              <a:t>OTHERS</a:t>
            </a:r>
            <a:r>
              <a:rPr lang="en-GB" sz="4800" b="1" dirty="0">
                <a:solidFill>
                  <a:srgbClr val="C00000"/>
                </a:solidFill>
                <a:latin typeface="Calibri" panose="020F0502020204030204" pitchFamily="34" charset="0"/>
              </a:rPr>
              <a:t>   </a:t>
            </a:r>
            <a:r>
              <a:rPr lang="en-GB" sz="4800" b="1" dirty="0">
                <a:solidFill>
                  <a:srgbClr val="FF0000"/>
                </a:solidFill>
                <a:latin typeface="Calibri" panose="020F0502020204030204" pitchFamily="34" charset="0"/>
              </a:rPr>
              <a:t>160-280 (mostly 240)  </a:t>
            </a:r>
          </a:p>
          <a:p>
            <a:pPr marL="109728" indent="0">
              <a:buNone/>
            </a:pPr>
            <a:r>
              <a:rPr lang="en-GB" sz="4800" b="1" dirty="0">
                <a:solidFill>
                  <a:srgbClr val="7030A0"/>
                </a:solidFill>
                <a:latin typeface="Calibri" panose="020F0502020204030204" pitchFamily="34" charset="0"/>
              </a:rPr>
              <a:t>Starting salaries = £6K - £34K;</a:t>
            </a:r>
          </a:p>
          <a:p>
            <a:pPr marL="109728" indent="0">
              <a:buNone/>
            </a:pPr>
            <a:r>
              <a:rPr lang="en-GB" sz="4800" b="1" dirty="0">
                <a:solidFill>
                  <a:srgbClr val="7030A0"/>
                </a:solidFill>
                <a:latin typeface="Calibri" panose="020F0502020204030204" pitchFamily="34" charset="0"/>
              </a:rPr>
              <a:t>Average = £13K; highest were </a:t>
            </a:r>
            <a:r>
              <a:rPr lang="en-GB" sz="4800" b="1" u="sng" dirty="0">
                <a:solidFill>
                  <a:srgbClr val="0070C0"/>
                </a:solidFill>
                <a:latin typeface="Calibri" panose="020F0502020204030204" pitchFamily="34" charset="0"/>
              </a:rPr>
              <a:t>£34K (</a:t>
            </a:r>
            <a:r>
              <a:rPr lang="en-GB" sz="4800" b="1" u="sng" dirty="0" err="1">
                <a:solidFill>
                  <a:srgbClr val="0070C0"/>
                </a:solidFill>
                <a:latin typeface="Calibri" panose="020F0502020204030204" pitchFamily="34" charset="0"/>
              </a:rPr>
              <a:t>DfT</a:t>
            </a:r>
            <a:r>
              <a:rPr lang="en-GB" sz="4800" b="1" u="sng" dirty="0">
                <a:solidFill>
                  <a:srgbClr val="0070C0"/>
                </a:solidFill>
                <a:latin typeface="Calibri" panose="020F0502020204030204" pitchFamily="34" charset="0"/>
              </a:rPr>
              <a:t>/HS2)</a:t>
            </a:r>
            <a:r>
              <a:rPr lang="en-GB" sz="4800" b="1" dirty="0">
                <a:solidFill>
                  <a:srgbClr val="0070C0"/>
                </a:solidFill>
                <a:latin typeface="Calibri" panose="020F0502020204030204" pitchFamily="34" charset="0"/>
              </a:rPr>
              <a:t>,  </a:t>
            </a:r>
            <a:r>
              <a:rPr lang="en-GB" sz="4800" b="1" u="sng" dirty="0">
                <a:solidFill>
                  <a:srgbClr val="0070C0"/>
                </a:solidFill>
                <a:latin typeface="Calibri" panose="020F0502020204030204" pitchFamily="34" charset="0"/>
              </a:rPr>
              <a:t>£24K (Nomura)</a:t>
            </a:r>
            <a:r>
              <a:rPr lang="en-GB" sz="4800" b="1" dirty="0">
                <a:solidFill>
                  <a:srgbClr val="0070C0"/>
                </a:solidFill>
                <a:latin typeface="Calibri" panose="020F0502020204030204" pitchFamily="34" charset="0"/>
              </a:rPr>
              <a:t> </a:t>
            </a:r>
            <a:endParaRPr lang="en-GB" sz="4800" b="1" u="sng" dirty="0">
              <a:solidFill>
                <a:srgbClr val="0070C0"/>
              </a:solidFill>
              <a:latin typeface="Calibri" panose="020F0502020204030204" pitchFamily="34" charset="0"/>
            </a:endParaRPr>
          </a:p>
          <a:p>
            <a:pPr marL="109728" indent="0">
              <a:buNone/>
            </a:pPr>
            <a:r>
              <a:rPr lang="en-GB" sz="4800" b="1" dirty="0">
                <a:latin typeface="Calibri" panose="020F0502020204030204" pitchFamily="34" charset="0"/>
              </a:rPr>
              <a:t>8 Project Management; 7 IT Network Engineers/Technicians;</a:t>
            </a:r>
          </a:p>
          <a:p>
            <a:pPr marL="109728" indent="0">
              <a:buNone/>
            </a:pPr>
            <a:r>
              <a:rPr lang="en-GB" sz="4800" b="1" dirty="0">
                <a:latin typeface="Calibri" panose="020F0502020204030204" pitchFamily="34" charset="0"/>
              </a:rPr>
              <a:t>6 Accountancy/Financial Analyst; 4 IT Systems Administrators;                       </a:t>
            </a:r>
          </a:p>
          <a:p>
            <a:pPr marL="109728" indent="0">
              <a:buNone/>
            </a:pPr>
            <a:r>
              <a:rPr lang="en-GB" sz="4800" b="1" dirty="0">
                <a:latin typeface="Calibri" panose="020F0502020204030204" pitchFamily="34" charset="0"/>
              </a:rPr>
              <a:t>4 Web Design/Development; 4 Tax Advisers; 4 Business Admin; </a:t>
            </a:r>
          </a:p>
          <a:p>
            <a:pPr marL="109728" indent="0">
              <a:buNone/>
            </a:pPr>
            <a:r>
              <a:rPr lang="en-GB" sz="4800" b="1" dirty="0">
                <a:latin typeface="Calibri" panose="020F0502020204030204" pitchFamily="34" charset="0"/>
              </a:rPr>
              <a:t>4 Social Media &amp; Digital Marketing; 3 Quality Technicians; </a:t>
            </a:r>
          </a:p>
          <a:p>
            <a:pPr marL="109728" indent="0">
              <a:buNone/>
            </a:pPr>
            <a:r>
              <a:rPr lang="en-GB" sz="4800" b="1" dirty="0">
                <a:latin typeface="Calibri" panose="020F0502020204030204" pitchFamily="34" charset="0"/>
              </a:rPr>
              <a:t>3 Engineering; 2 Public Relations; 2 Human Resources; 2 Actuaries;</a:t>
            </a:r>
          </a:p>
          <a:p>
            <a:pPr marL="109728" indent="0">
              <a:buNone/>
            </a:pPr>
            <a:r>
              <a:rPr lang="en-GB" sz="4800" b="1" dirty="0">
                <a:latin typeface="Calibri" panose="020F0502020204030204" pitchFamily="34" charset="0"/>
              </a:rPr>
              <a:t>2 Nursery Nursing; 1Advertising; 1 Automotive Design; 1 Banking;</a:t>
            </a:r>
          </a:p>
          <a:p>
            <a:pPr marL="109728" indent="0">
              <a:buNone/>
            </a:pPr>
            <a:r>
              <a:rPr lang="en-GB" sz="4800" b="1" dirty="0">
                <a:latin typeface="Calibri" panose="020F0502020204030204" pitchFamily="34" charset="0"/>
              </a:rPr>
              <a:t>1 Construction Management; 1 Food Technology; 1 Hospitality;</a:t>
            </a:r>
          </a:p>
          <a:p>
            <a:pPr marL="109728" indent="0">
              <a:buNone/>
            </a:pPr>
            <a:r>
              <a:rPr lang="en-GB" sz="4800" b="1" dirty="0">
                <a:latin typeface="Calibri" panose="020F0502020204030204" pitchFamily="34" charset="0"/>
              </a:rPr>
              <a:t>1 Logistics; 1 Marketing &amp; Blogging; 1 Paralegal</a:t>
            </a:r>
          </a:p>
          <a:p>
            <a:pPr marL="109728" indent="0">
              <a:buNone/>
            </a:pPr>
            <a:r>
              <a:rPr lang="en-GB" sz="4800" b="1" dirty="0">
                <a:solidFill>
                  <a:srgbClr val="00B050"/>
                </a:solidFill>
                <a:latin typeface="Calibri" panose="020F0502020204030204" pitchFamily="34" charset="0"/>
              </a:rPr>
              <a:t>16 Greater London; 7 West Midlands; 5 Greater Manchester;</a:t>
            </a:r>
          </a:p>
          <a:p>
            <a:pPr marL="109728" indent="0">
              <a:buNone/>
            </a:pPr>
            <a:r>
              <a:rPr lang="en-GB" sz="4800" b="1" dirty="0">
                <a:solidFill>
                  <a:srgbClr val="00B050"/>
                </a:solidFill>
                <a:latin typeface="Calibri" panose="020F0502020204030204" pitchFamily="34" charset="0"/>
              </a:rPr>
              <a:t>4 Berkshire; 4 Yorkshire; 3 Cheshire; 3 Durham/Tyneside; </a:t>
            </a:r>
          </a:p>
          <a:p>
            <a:pPr marL="109728" indent="0">
              <a:buNone/>
            </a:pPr>
            <a:r>
              <a:rPr lang="en-GB" sz="4800" b="1" dirty="0">
                <a:solidFill>
                  <a:srgbClr val="00B050"/>
                </a:solidFill>
                <a:latin typeface="Calibri" panose="020F0502020204030204" pitchFamily="34" charset="0"/>
              </a:rPr>
              <a:t>3 Hampshire; 3 Liverpool; 2 Devon/Cornwall; 2 Essex;</a:t>
            </a:r>
          </a:p>
          <a:p>
            <a:pPr marL="109728" indent="0">
              <a:buNone/>
            </a:pPr>
            <a:r>
              <a:rPr lang="en-GB" sz="4800" b="1" dirty="0">
                <a:solidFill>
                  <a:srgbClr val="00B050"/>
                </a:solidFill>
                <a:latin typeface="Calibri" panose="020F0502020204030204" pitchFamily="34" charset="0"/>
              </a:rPr>
              <a:t>2 Leicestershire; 2 Surrey; 1 Bedfordshire; 1 Bristol; 1 Derbyshire; </a:t>
            </a:r>
          </a:p>
          <a:p>
            <a:pPr marL="109728" indent="0">
              <a:buNone/>
            </a:pPr>
            <a:r>
              <a:rPr lang="en-GB" sz="4800" b="1" dirty="0">
                <a:solidFill>
                  <a:srgbClr val="00B050"/>
                </a:solidFill>
                <a:latin typeface="Calibri" panose="020F0502020204030204" pitchFamily="34" charset="0"/>
              </a:rPr>
              <a:t>1 Shropshire; 1 Staffordshire; 1 Sussex; 1 Wiltshire; 1 Worcestershire </a:t>
            </a:r>
            <a:r>
              <a:rPr lang="en-GB" sz="1700" b="1" dirty="0">
                <a:solidFill>
                  <a:srgbClr val="C00000"/>
                </a:solidFill>
                <a:latin typeface="Calibri" panose="020F0502020204030204" pitchFamily="34" charset="0"/>
              </a:rPr>
              <a:t>	</a:t>
            </a:r>
            <a:endParaRPr lang="en-GB" sz="1800" b="1" dirty="0">
              <a:solidFill>
                <a:srgbClr val="C00000"/>
              </a:solidFill>
              <a:latin typeface="Calibri" panose="020F0502020204030204" pitchFamily="34" charset="0"/>
            </a:endParaRPr>
          </a:p>
        </p:txBody>
      </p:sp>
    </p:spTree>
    <p:extLst>
      <p:ext uri="{BB962C8B-B14F-4D97-AF65-F5344CB8AC3E}">
        <p14:creationId xmlns:p14="http://schemas.microsoft.com/office/powerpoint/2010/main" val="9449861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764704"/>
            <a:ext cx="8424936" cy="1368152"/>
          </a:xfrm>
        </p:spPr>
        <p:txBody>
          <a:bodyPr>
            <a:normAutofit/>
          </a:bodyPr>
          <a:lstStyle/>
          <a:p>
            <a:pPr algn="ctr"/>
            <a:r>
              <a:rPr lang="en-GB"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LOCAL APPRENTICESHIPS SNAPSHOT 1</a:t>
            </a:r>
            <a:br>
              <a:rPr lang="en-GB"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br>
            <a:r>
              <a:rPr lang="en-GB" sz="1800"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itchFamily="34" charset="0"/>
              </a:rPr>
              <a:t>HIGHER</a:t>
            </a:r>
            <a:r>
              <a:rPr lang="en-GB" sz="1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itchFamily="34" charset="0"/>
              </a:rPr>
              <a:t> APPRENTICESHIP VACANCIES LISTED ON </a:t>
            </a:r>
            <a:r>
              <a:rPr lang="en-GB" sz="1800" dirty="0">
                <a:solidFill>
                  <a:srgbClr val="C00000"/>
                </a:solidFill>
                <a:latin typeface="Calibri" panose="020F0502020204030204" pitchFamily="34" charset="0"/>
              </a:rPr>
              <a:t>GOV.UK/APPLY-APPRENTICESHIP </a:t>
            </a:r>
            <a:br>
              <a:rPr lang="en-GB" sz="1800" dirty="0">
                <a:solidFill>
                  <a:srgbClr val="C00000"/>
                </a:solidFill>
                <a:latin typeface="Calibri" panose="020F0502020204030204" pitchFamily="34" charset="0"/>
              </a:rPr>
            </a:br>
            <a:r>
              <a:rPr lang="en-GB" sz="1800" b="1" dirty="0">
                <a:solidFill>
                  <a:srgbClr val="C00000"/>
                </a:solidFill>
                <a:latin typeface="Calibri" panose="020F0502020204030204" pitchFamily="34" charset="0"/>
              </a:rPr>
              <a:t>THIS WEEK, WITHIN 30 MILES OF BRIGHTON</a:t>
            </a:r>
            <a:endParaRPr lang="en-GB" sz="1800" dirty="0">
              <a:latin typeface="Calibri" panose="020F0502020204030204" pitchFamily="34" charset="0"/>
            </a:endParaRPr>
          </a:p>
        </p:txBody>
      </p:sp>
      <p:sp>
        <p:nvSpPr>
          <p:cNvPr id="3" name="Content Placeholder 2"/>
          <p:cNvSpPr>
            <a:spLocks noGrp="1"/>
          </p:cNvSpPr>
          <p:nvPr>
            <p:ph sz="half" idx="1"/>
          </p:nvPr>
        </p:nvSpPr>
        <p:spPr>
          <a:xfrm>
            <a:off x="107504" y="2348880"/>
            <a:ext cx="7272808" cy="4509120"/>
          </a:xfrm>
        </p:spPr>
        <p:txBody>
          <a:bodyPr>
            <a:normAutofit/>
          </a:bodyPr>
          <a:lstStyle/>
          <a:p>
            <a:pPr marL="109728" indent="0">
              <a:buNone/>
            </a:pPr>
            <a:r>
              <a:rPr lang="en-GB" sz="1800" b="1" dirty="0">
                <a:solidFill>
                  <a:srgbClr val="C00000"/>
                </a:solidFill>
                <a:latin typeface="Calibri" panose="020F0502020204030204" pitchFamily="34" charset="0"/>
              </a:rPr>
              <a:t>8   </a:t>
            </a:r>
            <a:r>
              <a:rPr lang="en-GB" sz="1800" b="1" dirty="0">
                <a:latin typeface="Calibri" panose="020F0502020204030204" pitchFamily="34" charset="0"/>
              </a:rPr>
              <a:t>Conveyancing</a:t>
            </a:r>
            <a:r>
              <a:rPr lang="en-GB" sz="1800" b="1" dirty="0">
                <a:solidFill>
                  <a:srgbClr val="C00000"/>
                </a:solidFill>
                <a:latin typeface="Calibri" panose="020F0502020204030204" pitchFamily="34" charset="0"/>
              </a:rPr>
              <a:t> </a:t>
            </a:r>
            <a:r>
              <a:rPr lang="en-GB" sz="1800" b="1" dirty="0">
                <a:latin typeface="Calibri" panose="020F0502020204030204" pitchFamily="34" charset="0"/>
              </a:rPr>
              <a:t>Technicians, Conveyancing Direct, Hastings  </a:t>
            </a:r>
          </a:p>
          <a:p>
            <a:pPr marL="109728" indent="0">
              <a:buNone/>
            </a:pPr>
            <a:r>
              <a:rPr lang="en-GB" sz="1800" b="1" dirty="0">
                <a:solidFill>
                  <a:srgbClr val="C00000"/>
                </a:solidFill>
                <a:latin typeface="Calibri" panose="020F0502020204030204" pitchFamily="34" charset="0"/>
              </a:rPr>
              <a:t>5   </a:t>
            </a:r>
            <a:r>
              <a:rPr lang="en-GB" sz="1800" b="1" dirty="0">
                <a:latin typeface="Calibri" panose="020F0502020204030204" pitchFamily="34" charset="0"/>
              </a:rPr>
              <a:t>Project Planners, Thales, Gatwick </a:t>
            </a:r>
            <a:r>
              <a:rPr lang="en-GB" sz="1800" b="1" i="1" dirty="0">
                <a:solidFill>
                  <a:srgbClr val="C00000"/>
                </a:solidFill>
                <a:latin typeface="Calibri" panose="020F0502020204030204" pitchFamily="34" charset="0"/>
              </a:rPr>
              <a:t>(EU–funded)</a:t>
            </a:r>
            <a:endParaRPr lang="en-GB" sz="1800" b="1" dirty="0">
              <a:latin typeface="Calibri" panose="020F0502020204030204" pitchFamily="34" charset="0"/>
            </a:endParaRPr>
          </a:p>
          <a:p>
            <a:pPr marL="109728" indent="0">
              <a:buNone/>
            </a:pPr>
            <a:r>
              <a:rPr lang="en-GB" sz="1800" b="1" dirty="0">
                <a:solidFill>
                  <a:srgbClr val="C00000"/>
                </a:solidFill>
                <a:latin typeface="Calibri" panose="020F0502020204030204" pitchFamily="34" charset="0"/>
              </a:rPr>
              <a:t>3   </a:t>
            </a:r>
            <a:r>
              <a:rPr lang="en-GB" sz="1800" b="1" dirty="0">
                <a:latin typeface="Calibri" panose="020F0502020204030204" pitchFamily="34" charset="0"/>
              </a:rPr>
              <a:t>Human Resources Assistants, West Sussex County Council, Chichester</a:t>
            </a:r>
          </a:p>
          <a:p>
            <a:pPr marL="109728" indent="0">
              <a:buNone/>
            </a:pPr>
            <a:r>
              <a:rPr lang="en-GB" sz="1800" b="1" dirty="0">
                <a:solidFill>
                  <a:srgbClr val="C00000"/>
                </a:solidFill>
                <a:latin typeface="Calibri" panose="020F0502020204030204" pitchFamily="34" charset="0"/>
              </a:rPr>
              <a:t>1   </a:t>
            </a:r>
            <a:r>
              <a:rPr lang="en-GB" sz="1800" b="1" dirty="0">
                <a:latin typeface="Calibri" panose="020F0502020204030204" pitchFamily="34" charset="0"/>
              </a:rPr>
              <a:t>Project Assistant, Lloyds Banking Group, Hove </a:t>
            </a:r>
          </a:p>
          <a:p>
            <a:pPr marL="109728" indent="0">
              <a:buNone/>
            </a:pPr>
            <a:r>
              <a:rPr lang="en-GB" sz="1800" b="1" dirty="0">
                <a:solidFill>
                  <a:srgbClr val="C00000"/>
                </a:solidFill>
                <a:latin typeface="Calibri" panose="020F0502020204030204" pitchFamily="34" charset="0"/>
              </a:rPr>
              <a:t>1   </a:t>
            </a:r>
            <a:r>
              <a:rPr lang="en-GB" sz="1800" b="1" dirty="0">
                <a:latin typeface="Calibri" panose="020F0502020204030204" pitchFamily="34" charset="0"/>
              </a:rPr>
              <a:t>Audit Trainee, BDO, Gatwick</a:t>
            </a:r>
          </a:p>
          <a:p>
            <a:pPr marL="109728" indent="0">
              <a:buNone/>
            </a:pPr>
            <a:r>
              <a:rPr lang="en-GB" sz="1800" b="1" dirty="0">
                <a:solidFill>
                  <a:srgbClr val="C00000"/>
                </a:solidFill>
                <a:latin typeface="Calibri" panose="020F0502020204030204" pitchFamily="34" charset="0"/>
              </a:rPr>
              <a:t>1   </a:t>
            </a:r>
            <a:r>
              <a:rPr lang="en-GB" sz="1800" b="1" dirty="0">
                <a:latin typeface="Calibri" panose="020F0502020204030204" pitchFamily="34" charset="0"/>
              </a:rPr>
              <a:t>Software Developer, Bond International Software, Worthing</a:t>
            </a:r>
          </a:p>
          <a:p>
            <a:pPr marL="109728" indent="0">
              <a:buNone/>
            </a:pPr>
            <a:r>
              <a:rPr lang="en-GB" sz="1800" b="1" dirty="0">
                <a:solidFill>
                  <a:srgbClr val="C00000"/>
                </a:solidFill>
                <a:latin typeface="Calibri" panose="020F0502020204030204" pitchFamily="34" charset="0"/>
              </a:rPr>
              <a:t>1   </a:t>
            </a:r>
            <a:r>
              <a:rPr lang="en-GB" sz="1800" b="1" dirty="0">
                <a:latin typeface="Calibri" panose="020F0502020204030204" pitchFamily="34" charset="0"/>
              </a:rPr>
              <a:t>Project Management Trainee, Portakabin, </a:t>
            </a:r>
            <a:r>
              <a:rPr lang="en-GB" sz="1800" b="1" dirty="0" err="1">
                <a:latin typeface="Calibri" panose="020F0502020204030204" pitchFamily="34" charset="0"/>
              </a:rPr>
              <a:t>Lingfield</a:t>
            </a:r>
            <a:endParaRPr lang="en-GB" sz="1800" b="1" dirty="0">
              <a:solidFill>
                <a:srgbClr val="C00000"/>
              </a:solidFill>
              <a:latin typeface="Calibri" panose="020F0502020204030204" pitchFamily="34" charset="0"/>
            </a:endParaRPr>
          </a:p>
          <a:p>
            <a:pPr marL="109728" indent="0">
              <a:buNone/>
            </a:pPr>
            <a:r>
              <a:rPr lang="en-GB" sz="1800" b="1" dirty="0">
                <a:solidFill>
                  <a:srgbClr val="C00000"/>
                </a:solidFill>
                <a:latin typeface="Calibri" panose="020F0502020204030204" pitchFamily="34" charset="0"/>
              </a:rPr>
              <a:t>1   </a:t>
            </a:r>
            <a:r>
              <a:rPr lang="en-GB" sz="1800" b="1" dirty="0">
                <a:latin typeface="Calibri" panose="020F0502020204030204" pitchFamily="34" charset="0"/>
              </a:rPr>
              <a:t>Business Advisory Trainee, RSM Baker Tilly, Crawley</a:t>
            </a:r>
            <a:endParaRPr lang="en-GB" sz="1800" b="1" dirty="0">
              <a:solidFill>
                <a:srgbClr val="C00000"/>
              </a:solidFill>
              <a:latin typeface="Calibri" panose="020F0502020204030204" pitchFamily="34" charset="0"/>
            </a:endParaRPr>
          </a:p>
          <a:p>
            <a:pPr marL="109728" indent="0">
              <a:buNone/>
            </a:pPr>
            <a:r>
              <a:rPr lang="en-GB" sz="1800" b="1" dirty="0">
                <a:solidFill>
                  <a:srgbClr val="C00000"/>
                </a:solidFill>
                <a:latin typeface="Calibri" panose="020F0502020204030204" pitchFamily="34" charset="0"/>
              </a:rPr>
              <a:t>1   </a:t>
            </a:r>
            <a:r>
              <a:rPr lang="en-GB" sz="1800" b="1" dirty="0">
                <a:latin typeface="Calibri" panose="020F0502020204030204" pitchFamily="34" charset="0"/>
              </a:rPr>
              <a:t>Audit Trainee, RSM Baker Tilly, Tunbridge Wells</a:t>
            </a:r>
            <a:endParaRPr lang="en-GB" sz="1800" b="1" dirty="0">
              <a:solidFill>
                <a:srgbClr val="C00000"/>
              </a:solidFill>
              <a:latin typeface="Calibri" panose="020F0502020204030204" pitchFamily="34" charset="0"/>
            </a:endParaRPr>
          </a:p>
          <a:p>
            <a:pPr marL="109728" indent="0">
              <a:buNone/>
            </a:pPr>
            <a:r>
              <a:rPr lang="en-GB" sz="1800" b="1" dirty="0">
                <a:solidFill>
                  <a:srgbClr val="C00000"/>
                </a:solidFill>
                <a:latin typeface="Calibri" panose="020F0502020204030204" pitchFamily="34" charset="0"/>
              </a:rPr>
              <a:t>1   </a:t>
            </a:r>
            <a:r>
              <a:rPr lang="en-GB" sz="1800" b="1" dirty="0">
                <a:latin typeface="Calibri" panose="020F0502020204030204" pitchFamily="34" charset="0"/>
              </a:rPr>
              <a:t>Tax Trainee, RSM Baker Tilly, Tunbridge Wells</a:t>
            </a:r>
            <a:endParaRPr lang="en-GB" sz="1800" b="1" dirty="0">
              <a:solidFill>
                <a:srgbClr val="C00000"/>
              </a:solidFill>
              <a:latin typeface="Calibri" panose="020F0502020204030204" pitchFamily="34" charset="0"/>
            </a:endParaRPr>
          </a:p>
          <a:p>
            <a:pPr marL="109728" indent="0" algn="ctr">
              <a:buNone/>
            </a:pPr>
            <a:endParaRPr lang="en-GB" sz="1800" b="1" dirty="0">
              <a:solidFill>
                <a:srgbClr val="C00000"/>
              </a:solidFill>
              <a:latin typeface="Calibri" panose="020F0502020204030204" pitchFamily="34" charset="0"/>
            </a:endParaRPr>
          </a:p>
          <a:p>
            <a:pPr marL="109728" indent="0" algn="ctr">
              <a:buNone/>
            </a:pPr>
            <a:r>
              <a:rPr lang="en-GB" sz="1800" b="1" dirty="0">
                <a:solidFill>
                  <a:srgbClr val="C00000"/>
                </a:solidFill>
                <a:latin typeface="Calibri" panose="020F0502020204030204" pitchFamily="34" charset="0"/>
              </a:rPr>
              <a:t>At present there are no Degree Apprenticeships on the website in the Sussex region  </a:t>
            </a:r>
          </a:p>
        </p:txBody>
      </p:sp>
      <p:sp>
        <p:nvSpPr>
          <p:cNvPr id="4" name="Content Placeholder 3"/>
          <p:cNvSpPr>
            <a:spLocks noGrp="1"/>
          </p:cNvSpPr>
          <p:nvPr>
            <p:ph sz="half" idx="2"/>
          </p:nvPr>
        </p:nvSpPr>
        <p:spPr>
          <a:xfrm>
            <a:off x="7236296" y="2348880"/>
            <a:ext cx="1512168" cy="3312368"/>
          </a:xfrm>
        </p:spPr>
        <p:txBody>
          <a:bodyPr>
            <a:normAutofit/>
          </a:bodyPr>
          <a:lstStyle/>
          <a:p>
            <a:pPr marL="109728" indent="0">
              <a:buNone/>
            </a:pPr>
            <a:r>
              <a:rPr lang="en-GB" sz="1800" b="1" dirty="0">
                <a:solidFill>
                  <a:srgbClr val="0070C0"/>
                </a:solidFill>
                <a:latin typeface="Calibri" panose="020F0502020204030204" pitchFamily="34" charset="0"/>
              </a:rPr>
              <a:t>£9,750</a:t>
            </a:r>
          </a:p>
          <a:p>
            <a:pPr marL="109728" indent="0">
              <a:buNone/>
            </a:pPr>
            <a:r>
              <a:rPr lang="en-GB" sz="1800" b="1" dirty="0">
                <a:solidFill>
                  <a:srgbClr val="0070C0"/>
                </a:solidFill>
                <a:latin typeface="Calibri" panose="020F0502020204030204" pitchFamily="34" charset="0"/>
              </a:rPr>
              <a:t>£14,500</a:t>
            </a:r>
          </a:p>
          <a:p>
            <a:pPr marL="109728" indent="0">
              <a:buNone/>
            </a:pPr>
            <a:r>
              <a:rPr lang="en-GB" sz="1800" b="1" dirty="0">
                <a:solidFill>
                  <a:srgbClr val="0070C0"/>
                </a:solidFill>
                <a:latin typeface="Calibri" panose="020F0502020204030204" pitchFamily="34" charset="0"/>
              </a:rPr>
              <a:t>£17,000</a:t>
            </a:r>
          </a:p>
          <a:p>
            <a:pPr marL="109728" indent="0">
              <a:buNone/>
            </a:pPr>
            <a:r>
              <a:rPr lang="en-GB" sz="1800" b="1" dirty="0">
                <a:solidFill>
                  <a:srgbClr val="0070C0"/>
                </a:solidFill>
                <a:latin typeface="Calibri" panose="020F0502020204030204" pitchFamily="34" charset="0"/>
              </a:rPr>
              <a:t>£21,000</a:t>
            </a:r>
          </a:p>
          <a:p>
            <a:pPr marL="109728" indent="0">
              <a:buNone/>
            </a:pPr>
            <a:r>
              <a:rPr lang="en-GB" sz="1800" b="1" dirty="0">
                <a:solidFill>
                  <a:srgbClr val="0070C0"/>
                </a:solidFill>
                <a:latin typeface="Calibri" panose="020F0502020204030204" pitchFamily="34" charset="0"/>
              </a:rPr>
              <a:t>£15,000</a:t>
            </a:r>
          </a:p>
          <a:p>
            <a:pPr marL="109728" indent="0">
              <a:buNone/>
            </a:pPr>
            <a:r>
              <a:rPr lang="en-GB" sz="1800" b="1" dirty="0">
                <a:solidFill>
                  <a:srgbClr val="0070C0"/>
                </a:solidFill>
                <a:latin typeface="Calibri" panose="020F0502020204030204" pitchFamily="34" charset="0"/>
              </a:rPr>
              <a:t>£12,000</a:t>
            </a:r>
          </a:p>
          <a:p>
            <a:pPr marL="109728" indent="0">
              <a:buNone/>
            </a:pPr>
            <a:r>
              <a:rPr lang="en-GB" sz="1800" b="1" dirty="0">
                <a:solidFill>
                  <a:srgbClr val="0070C0"/>
                </a:solidFill>
                <a:latin typeface="Calibri" panose="020F0502020204030204" pitchFamily="34" charset="0"/>
              </a:rPr>
              <a:t>£12,000 </a:t>
            </a:r>
          </a:p>
          <a:p>
            <a:pPr marL="109728" indent="0">
              <a:buNone/>
            </a:pPr>
            <a:r>
              <a:rPr lang="en-GB" sz="1800" b="1" dirty="0">
                <a:solidFill>
                  <a:srgbClr val="0070C0"/>
                </a:solidFill>
                <a:latin typeface="Calibri" panose="020F0502020204030204" pitchFamily="34" charset="0"/>
              </a:rPr>
              <a:t>£10,000</a:t>
            </a:r>
          </a:p>
          <a:p>
            <a:pPr marL="109728" indent="0">
              <a:buNone/>
            </a:pPr>
            <a:r>
              <a:rPr lang="en-GB" sz="1800" b="1" dirty="0">
                <a:solidFill>
                  <a:srgbClr val="0070C0"/>
                </a:solidFill>
                <a:latin typeface="Calibri" panose="020F0502020204030204" pitchFamily="34" charset="0"/>
              </a:rPr>
              <a:t>£10,000</a:t>
            </a:r>
          </a:p>
          <a:p>
            <a:pPr marL="109728" indent="0">
              <a:buNone/>
            </a:pPr>
            <a:r>
              <a:rPr lang="en-GB" sz="1800" b="1" dirty="0">
                <a:solidFill>
                  <a:srgbClr val="0070C0"/>
                </a:solidFill>
                <a:latin typeface="Calibri" panose="020F0502020204030204" pitchFamily="34" charset="0"/>
              </a:rPr>
              <a:t>£10,000</a:t>
            </a:r>
          </a:p>
        </p:txBody>
      </p:sp>
    </p:spTree>
    <p:extLst>
      <p:ext uri="{BB962C8B-B14F-4D97-AF65-F5344CB8AC3E}">
        <p14:creationId xmlns:p14="http://schemas.microsoft.com/office/powerpoint/2010/main" val="11750264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48680"/>
            <a:ext cx="8424936" cy="1152128"/>
          </a:xfrm>
        </p:spPr>
        <p:txBody>
          <a:bodyPr>
            <a:normAutofit fontScale="90000"/>
          </a:bodyPr>
          <a:lstStyle/>
          <a:p>
            <a:pPr algn="ctr"/>
            <a:r>
              <a:rPr lang="en-GB"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LOCAL APPRENTICESHIPS SNAPSHOT 2</a:t>
            </a: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
            </a:r>
            <a:b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br>
            <a:r>
              <a:rPr lang="en-GB" sz="1800"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itchFamily="34" charset="0"/>
              </a:rPr>
              <a:t>ADVANCED</a:t>
            </a:r>
            <a:r>
              <a:rPr lang="en-GB" sz="1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itchFamily="34" charset="0"/>
              </a:rPr>
              <a:t> APPRENTICESHIP VACANCIES LISTED ON </a:t>
            </a:r>
            <a:r>
              <a:rPr lang="en-GB" sz="1800" dirty="0">
                <a:solidFill>
                  <a:srgbClr val="C00000"/>
                </a:solidFill>
                <a:latin typeface="Calibri" panose="020F0502020204030204" pitchFamily="34" charset="0"/>
              </a:rPr>
              <a:t>GOV.UK/APPLY-APPRENTICESHIP </a:t>
            </a:r>
            <a:br>
              <a:rPr lang="en-GB" sz="1800" dirty="0">
                <a:solidFill>
                  <a:srgbClr val="C00000"/>
                </a:solidFill>
                <a:latin typeface="Calibri" panose="020F0502020204030204" pitchFamily="34" charset="0"/>
              </a:rPr>
            </a:br>
            <a:r>
              <a:rPr lang="en-GB" sz="1800" b="1" dirty="0">
                <a:solidFill>
                  <a:srgbClr val="C00000"/>
                </a:solidFill>
                <a:latin typeface="Calibri" panose="020F0502020204030204" pitchFamily="34" charset="0"/>
              </a:rPr>
              <a:t>THIS WEEK,  WITHIN 30 MILES OF BRIGHTON</a:t>
            </a:r>
            <a:endParaRPr lang="en-GB" sz="1800" dirty="0">
              <a:latin typeface="Calibri" panose="020F0502020204030204" pitchFamily="34" charset="0"/>
            </a:endParaRPr>
          </a:p>
        </p:txBody>
      </p:sp>
      <p:sp>
        <p:nvSpPr>
          <p:cNvPr id="3" name="Content Placeholder 2"/>
          <p:cNvSpPr>
            <a:spLocks noGrp="1"/>
          </p:cNvSpPr>
          <p:nvPr>
            <p:ph sz="half" idx="1"/>
          </p:nvPr>
        </p:nvSpPr>
        <p:spPr>
          <a:xfrm>
            <a:off x="107504" y="1772816"/>
            <a:ext cx="4680520" cy="5085184"/>
          </a:xfrm>
        </p:spPr>
        <p:txBody>
          <a:bodyPr>
            <a:normAutofit/>
          </a:bodyPr>
          <a:lstStyle/>
          <a:p>
            <a:pPr marL="109728" indent="0">
              <a:buNone/>
            </a:pPr>
            <a:r>
              <a:rPr lang="en-GB" sz="1800" b="1" dirty="0">
                <a:solidFill>
                  <a:srgbClr val="C00000"/>
                </a:solidFill>
                <a:latin typeface="Calibri" panose="020F0502020204030204" pitchFamily="34" charset="0"/>
              </a:rPr>
              <a:t>15   </a:t>
            </a:r>
            <a:r>
              <a:rPr lang="en-GB" sz="1800" b="1" dirty="0">
                <a:latin typeface="Calibri" panose="020F0502020204030204" pitchFamily="34" charset="0"/>
              </a:rPr>
              <a:t>Digital Marketing/Social Media</a:t>
            </a:r>
          </a:p>
          <a:p>
            <a:pPr marL="109728" indent="0">
              <a:buNone/>
            </a:pPr>
            <a:r>
              <a:rPr lang="en-GB" sz="1800" b="1" dirty="0">
                <a:solidFill>
                  <a:srgbClr val="C00000"/>
                </a:solidFill>
                <a:latin typeface="Calibri" panose="020F0502020204030204" pitchFamily="34" charset="0"/>
              </a:rPr>
              <a:t>13   </a:t>
            </a:r>
            <a:r>
              <a:rPr lang="en-GB" sz="1800" b="1" dirty="0">
                <a:latin typeface="Calibri" panose="020F0502020204030204" pitchFamily="34" charset="0"/>
              </a:rPr>
              <a:t>Digital Business Support</a:t>
            </a:r>
          </a:p>
          <a:p>
            <a:pPr marL="109728" indent="0">
              <a:buNone/>
            </a:pPr>
            <a:r>
              <a:rPr lang="en-GB" sz="1800" b="1" dirty="0">
                <a:solidFill>
                  <a:srgbClr val="C00000"/>
                </a:solidFill>
                <a:latin typeface="Calibri" panose="020F0502020204030204" pitchFamily="34" charset="0"/>
              </a:rPr>
              <a:t>11   </a:t>
            </a:r>
            <a:r>
              <a:rPr lang="en-GB" sz="1800" b="1" dirty="0">
                <a:latin typeface="Calibri" panose="020F0502020204030204" pitchFamily="34" charset="0"/>
              </a:rPr>
              <a:t>Contact Centre Agents </a:t>
            </a:r>
            <a:r>
              <a:rPr lang="en-GB" sz="1800" b="1" i="1" dirty="0">
                <a:latin typeface="Calibri" panose="020F0502020204030204" pitchFamily="34" charset="0"/>
              </a:rPr>
              <a:t>(BT)</a:t>
            </a:r>
            <a:endParaRPr lang="en-GB" sz="1800" b="1" dirty="0">
              <a:latin typeface="Calibri" panose="020F0502020204030204" pitchFamily="34" charset="0"/>
            </a:endParaRPr>
          </a:p>
          <a:p>
            <a:pPr marL="109728" indent="0">
              <a:buNone/>
            </a:pPr>
            <a:r>
              <a:rPr lang="en-GB" sz="1800" b="1" dirty="0">
                <a:solidFill>
                  <a:srgbClr val="C00000"/>
                </a:solidFill>
                <a:latin typeface="Calibri" panose="020F0502020204030204" pitchFamily="34" charset="0"/>
              </a:rPr>
              <a:t>  9</a:t>
            </a:r>
            <a:r>
              <a:rPr lang="en-GB" sz="1800" b="1" dirty="0">
                <a:latin typeface="Calibri" panose="020F0502020204030204" pitchFamily="34" charset="0"/>
              </a:rPr>
              <a:t>   Business Administration </a:t>
            </a:r>
          </a:p>
          <a:p>
            <a:pPr marL="109728" indent="0">
              <a:buNone/>
            </a:pPr>
            <a:r>
              <a:rPr lang="en-GB" sz="1800" b="1" dirty="0">
                <a:solidFill>
                  <a:srgbClr val="C00000"/>
                </a:solidFill>
                <a:latin typeface="Calibri" panose="020F0502020204030204" pitchFamily="34" charset="0"/>
              </a:rPr>
              <a:t>  9   </a:t>
            </a:r>
            <a:r>
              <a:rPr lang="en-GB" sz="1800" b="1" dirty="0">
                <a:latin typeface="Calibri" panose="020F0502020204030204" pitchFamily="34" charset="0"/>
              </a:rPr>
              <a:t>IT Technical Support </a:t>
            </a:r>
          </a:p>
          <a:p>
            <a:pPr marL="109728" indent="0">
              <a:buNone/>
            </a:pPr>
            <a:r>
              <a:rPr lang="en-GB" sz="1800" b="1" dirty="0">
                <a:solidFill>
                  <a:srgbClr val="C00000"/>
                </a:solidFill>
                <a:latin typeface="Calibri" panose="020F0502020204030204" pitchFamily="34" charset="0"/>
              </a:rPr>
              <a:t>  9   </a:t>
            </a:r>
            <a:r>
              <a:rPr lang="en-GB" sz="1800" b="1" dirty="0">
                <a:latin typeface="Calibri" panose="020F0502020204030204" pitchFamily="34" charset="0"/>
              </a:rPr>
              <a:t>General Engineering/Production</a:t>
            </a:r>
            <a:endParaRPr lang="en-GB" sz="1800" b="1" i="1" dirty="0">
              <a:latin typeface="Calibri" panose="020F0502020204030204" pitchFamily="34" charset="0"/>
            </a:endParaRPr>
          </a:p>
          <a:p>
            <a:pPr marL="109728" indent="0">
              <a:buNone/>
            </a:pPr>
            <a:r>
              <a:rPr lang="en-GB" sz="1800" b="1" dirty="0">
                <a:solidFill>
                  <a:srgbClr val="C00000"/>
                </a:solidFill>
                <a:latin typeface="Calibri" panose="020F0502020204030204" pitchFamily="34" charset="0"/>
              </a:rPr>
              <a:t>  8   </a:t>
            </a:r>
            <a:r>
              <a:rPr lang="en-GB" sz="1800" b="1" dirty="0">
                <a:latin typeface="Calibri" panose="020F0502020204030204" pitchFamily="34" charset="0"/>
              </a:rPr>
              <a:t>Web &amp; Digital Design</a:t>
            </a:r>
          </a:p>
          <a:p>
            <a:pPr marL="109728" indent="0">
              <a:buNone/>
            </a:pPr>
            <a:r>
              <a:rPr lang="en-GB" sz="1800" b="1" dirty="0">
                <a:latin typeface="Calibri" panose="020F0502020204030204" pitchFamily="34" charset="0"/>
              </a:rPr>
              <a:t>  </a:t>
            </a:r>
            <a:r>
              <a:rPr lang="en-GB" sz="1800" b="1" dirty="0">
                <a:solidFill>
                  <a:srgbClr val="C00000"/>
                </a:solidFill>
                <a:latin typeface="Calibri" panose="020F0502020204030204" pitchFamily="34" charset="0"/>
              </a:rPr>
              <a:t>7   </a:t>
            </a:r>
            <a:r>
              <a:rPr lang="en-GB" sz="1800" b="1" dirty="0">
                <a:latin typeface="Calibri" panose="020F0502020204030204" pitchFamily="34" charset="0"/>
              </a:rPr>
              <a:t>Vehicle Technician</a:t>
            </a:r>
          </a:p>
          <a:p>
            <a:pPr marL="109728" indent="0">
              <a:buNone/>
            </a:pPr>
            <a:r>
              <a:rPr lang="en-GB" sz="1800" b="1" dirty="0">
                <a:solidFill>
                  <a:srgbClr val="C00000"/>
                </a:solidFill>
                <a:latin typeface="Calibri" panose="020F0502020204030204" pitchFamily="34" charset="0"/>
              </a:rPr>
              <a:t>  6</a:t>
            </a:r>
            <a:r>
              <a:rPr lang="en-GB" sz="1800" b="1" dirty="0">
                <a:latin typeface="Calibri" panose="020F0502020204030204" pitchFamily="34" charset="0"/>
              </a:rPr>
              <a:t>   Vehicle Parts Adviser</a:t>
            </a:r>
          </a:p>
          <a:p>
            <a:pPr marL="109728" indent="0">
              <a:buNone/>
            </a:pPr>
            <a:r>
              <a:rPr lang="en-GB" sz="1800" b="1" dirty="0">
                <a:solidFill>
                  <a:srgbClr val="C00000"/>
                </a:solidFill>
                <a:latin typeface="Calibri" panose="020F0502020204030204" pitchFamily="34" charset="0"/>
              </a:rPr>
              <a:t>  6   </a:t>
            </a:r>
            <a:r>
              <a:rPr lang="en-GB" sz="1800" b="1" dirty="0">
                <a:latin typeface="Calibri" panose="020F0502020204030204" pitchFamily="34" charset="0"/>
              </a:rPr>
              <a:t>Sales Support</a:t>
            </a:r>
          </a:p>
          <a:p>
            <a:pPr marL="109728" indent="0">
              <a:buNone/>
            </a:pPr>
            <a:r>
              <a:rPr lang="en-GB" sz="1800" b="1" dirty="0">
                <a:solidFill>
                  <a:srgbClr val="C00000"/>
                </a:solidFill>
                <a:latin typeface="Calibri" panose="020F0502020204030204" pitchFamily="34" charset="0"/>
              </a:rPr>
              <a:t>  5   </a:t>
            </a:r>
            <a:r>
              <a:rPr lang="en-GB" sz="1800" b="1" dirty="0">
                <a:latin typeface="Calibri" panose="020F0502020204030204" pitchFamily="34" charset="0"/>
              </a:rPr>
              <a:t>Electricians/H&amp;V/Gas/Building Services</a:t>
            </a:r>
          </a:p>
          <a:p>
            <a:pPr marL="109728" indent="0">
              <a:buNone/>
            </a:pPr>
            <a:r>
              <a:rPr lang="en-GB" sz="1800" b="1" dirty="0">
                <a:solidFill>
                  <a:srgbClr val="C00000"/>
                </a:solidFill>
                <a:latin typeface="Calibri" panose="020F0502020204030204" pitchFamily="34" charset="0"/>
              </a:rPr>
              <a:t>  4   </a:t>
            </a:r>
            <a:r>
              <a:rPr lang="en-GB" sz="1800" b="1" dirty="0">
                <a:latin typeface="Calibri" panose="020F0502020204030204" pitchFamily="34" charset="0"/>
              </a:rPr>
              <a:t>Photography</a:t>
            </a:r>
          </a:p>
          <a:p>
            <a:pPr marL="109728" indent="0">
              <a:buNone/>
            </a:pPr>
            <a:r>
              <a:rPr lang="en-GB" sz="1800" b="1" dirty="0">
                <a:solidFill>
                  <a:srgbClr val="C00000"/>
                </a:solidFill>
                <a:latin typeface="Calibri" panose="020F0502020204030204" pitchFamily="34" charset="0"/>
              </a:rPr>
              <a:t>  4</a:t>
            </a:r>
            <a:r>
              <a:rPr lang="en-GB" sz="1800" b="1" dirty="0">
                <a:latin typeface="Calibri" panose="020F0502020204030204" pitchFamily="34" charset="0"/>
              </a:rPr>
              <a:t>   Child Care                 </a:t>
            </a:r>
            <a:r>
              <a:rPr lang="en-GB" sz="1800" b="1" dirty="0">
                <a:solidFill>
                  <a:srgbClr val="C00000"/>
                </a:solidFill>
                <a:latin typeface="Calibri" panose="020F0502020204030204" pitchFamily="34" charset="0"/>
              </a:rPr>
              <a:t> </a:t>
            </a:r>
          </a:p>
          <a:p>
            <a:pPr marL="109728" indent="0">
              <a:buNone/>
            </a:pPr>
            <a:r>
              <a:rPr lang="en-GB" sz="1800" b="1" dirty="0">
                <a:solidFill>
                  <a:srgbClr val="C00000"/>
                </a:solidFill>
                <a:latin typeface="Calibri" panose="020F0502020204030204" pitchFamily="34" charset="0"/>
              </a:rPr>
              <a:t>  4</a:t>
            </a:r>
            <a:r>
              <a:rPr lang="en-GB" sz="1800" b="1" dirty="0">
                <a:latin typeface="Calibri" panose="020F0502020204030204" pitchFamily="34" charset="0"/>
              </a:rPr>
              <a:t>   Software Developer</a:t>
            </a:r>
          </a:p>
          <a:p>
            <a:pPr marL="109728" indent="0">
              <a:buNone/>
            </a:pPr>
            <a:r>
              <a:rPr lang="en-GB" sz="1800" b="1" dirty="0">
                <a:solidFill>
                  <a:srgbClr val="C00000"/>
                </a:solidFill>
                <a:latin typeface="Calibri" panose="020F0502020204030204" pitchFamily="34" charset="0"/>
              </a:rPr>
              <a:t>  3</a:t>
            </a:r>
            <a:r>
              <a:rPr lang="en-GB" sz="1800" b="1" dirty="0">
                <a:latin typeface="Calibri" panose="020F0502020204030204" pitchFamily="34" charset="0"/>
              </a:rPr>
              <a:t>   Town Planning Technician</a:t>
            </a:r>
          </a:p>
          <a:p>
            <a:pPr marL="109728" indent="0">
              <a:buNone/>
            </a:pPr>
            <a:r>
              <a:rPr lang="en-GB" sz="1800" b="1" dirty="0">
                <a:solidFill>
                  <a:srgbClr val="C00000"/>
                </a:solidFill>
                <a:latin typeface="Calibri" panose="020F0502020204030204" pitchFamily="34" charset="0"/>
              </a:rPr>
              <a:t>  2</a:t>
            </a:r>
            <a:r>
              <a:rPr lang="en-GB" sz="1800" b="1" dirty="0">
                <a:latin typeface="Calibri" panose="020F0502020204030204" pitchFamily="34" charset="0"/>
              </a:rPr>
              <a:t>   Banking/Insurance</a:t>
            </a:r>
          </a:p>
          <a:p>
            <a:pPr marL="109728" indent="0">
              <a:buNone/>
            </a:pPr>
            <a:endParaRPr lang="en-GB" sz="1800" b="1" dirty="0">
              <a:latin typeface="Calibri" panose="020F0502020204030204" pitchFamily="34" charset="0"/>
            </a:endParaRPr>
          </a:p>
        </p:txBody>
      </p:sp>
      <p:sp>
        <p:nvSpPr>
          <p:cNvPr id="4" name="Content Placeholder 3"/>
          <p:cNvSpPr>
            <a:spLocks noGrp="1"/>
          </p:cNvSpPr>
          <p:nvPr>
            <p:ph sz="half" idx="2"/>
          </p:nvPr>
        </p:nvSpPr>
        <p:spPr>
          <a:xfrm>
            <a:off x="4644008" y="1772816"/>
            <a:ext cx="4499992" cy="5085184"/>
          </a:xfrm>
        </p:spPr>
        <p:txBody>
          <a:bodyPr>
            <a:normAutofit/>
          </a:bodyPr>
          <a:lstStyle/>
          <a:p>
            <a:pPr marL="109728" indent="0">
              <a:buNone/>
            </a:pPr>
            <a:r>
              <a:rPr lang="en-GB" sz="1800" b="1" dirty="0">
                <a:solidFill>
                  <a:srgbClr val="C00000"/>
                </a:solidFill>
                <a:latin typeface="Calibri" panose="020F0502020204030204" pitchFamily="34" charset="0"/>
              </a:rPr>
              <a:t>2   </a:t>
            </a:r>
            <a:r>
              <a:rPr lang="en-GB" sz="1800" b="1" dirty="0">
                <a:latin typeface="Calibri" panose="020F0502020204030204" pitchFamily="34" charset="0"/>
              </a:rPr>
              <a:t>Personal Trainer</a:t>
            </a:r>
            <a:endParaRPr lang="en-GB" sz="1800" b="1" dirty="0">
              <a:solidFill>
                <a:srgbClr val="C00000"/>
              </a:solidFill>
              <a:latin typeface="Calibri" panose="020F0502020204030204" pitchFamily="34" charset="0"/>
            </a:endParaRPr>
          </a:p>
          <a:p>
            <a:pPr marL="109728" indent="0">
              <a:buNone/>
            </a:pPr>
            <a:r>
              <a:rPr lang="en-GB" sz="1800" b="1" dirty="0">
                <a:solidFill>
                  <a:srgbClr val="C00000"/>
                </a:solidFill>
                <a:latin typeface="Calibri" panose="020F0502020204030204" pitchFamily="34" charset="0"/>
              </a:rPr>
              <a:t>2</a:t>
            </a:r>
            <a:r>
              <a:rPr lang="en-GB" sz="1800" b="1" dirty="0">
                <a:latin typeface="Calibri" panose="020F0502020204030204" pitchFamily="34" charset="0"/>
              </a:rPr>
              <a:t>   Printing</a:t>
            </a:r>
          </a:p>
          <a:p>
            <a:pPr marL="109728" indent="0">
              <a:buNone/>
            </a:pPr>
            <a:r>
              <a:rPr lang="en-GB" sz="1800" b="1" dirty="0">
                <a:solidFill>
                  <a:srgbClr val="C00000"/>
                </a:solidFill>
                <a:latin typeface="Calibri" panose="020F0502020204030204" pitchFamily="34" charset="0"/>
              </a:rPr>
              <a:t>2</a:t>
            </a:r>
            <a:r>
              <a:rPr lang="en-GB" sz="1800" b="1" dirty="0">
                <a:latin typeface="Calibri" panose="020F0502020204030204" pitchFamily="34" charset="0"/>
              </a:rPr>
              <a:t>   Medical Administration  </a:t>
            </a:r>
            <a:endParaRPr lang="en-GB" sz="1800" b="1" dirty="0">
              <a:solidFill>
                <a:srgbClr val="C00000"/>
              </a:solidFill>
              <a:latin typeface="Calibri" panose="020F0502020204030204" pitchFamily="34" charset="0"/>
            </a:endParaRPr>
          </a:p>
          <a:p>
            <a:pPr marL="109728" indent="0">
              <a:buNone/>
            </a:pPr>
            <a:r>
              <a:rPr lang="en-GB" sz="1800" b="1" dirty="0">
                <a:solidFill>
                  <a:srgbClr val="C00000"/>
                </a:solidFill>
                <a:latin typeface="Calibri" panose="020F0502020204030204" pitchFamily="34" charset="0"/>
              </a:rPr>
              <a:t>1</a:t>
            </a:r>
            <a:r>
              <a:rPr lang="en-GB" sz="1800" b="1" dirty="0">
                <a:latin typeface="Calibri" panose="020F0502020204030204" pitchFamily="34" charset="0"/>
              </a:rPr>
              <a:t>   Marketing Assistant</a:t>
            </a:r>
          </a:p>
          <a:p>
            <a:pPr marL="109728" indent="0">
              <a:buNone/>
            </a:pPr>
            <a:r>
              <a:rPr lang="en-GB" sz="1800" b="1" dirty="0">
                <a:solidFill>
                  <a:srgbClr val="C00000"/>
                </a:solidFill>
                <a:latin typeface="Calibri" panose="020F0502020204030204" pitchFamily="34" charset="0"/>
              </a:rPr>
              <a:t>1   </a:t>
            </a:r>
            <a:r>
              <a:rPr lang="en-GB" sz="1800" b="1" dirty="0">
                <a:latin typeface="Calibri" panose="020F0502020204030204" pitchFamily="34" charset="0"/>
              </a:rPr>
              <a:t>Media Officer</a:t>
            </a:r>
          </a:p>
          <a:p>
            <a:pPr marL="109728" indent="0">
              <a:buNone/>
            </a:pPr>
            <a:r>
              <a:rPr lang="en-GB" sz="1800" b="1" dirty="0">
                <a:solidFill>
                  <a:srgbClr val="C00000"/>
                </a:solidFill>
                <a:latin typeface="Calibri" panose="020F0502020204030204" pitchFamily="34" charset="0"/>
              </a:rPr>
              <a:t>1   </a:t>
            </a:r>
            <a:r>
              <a:rPr lang="en-GB" sz="1800" b="1" dirty="0">
                <a:latin typeface="Calibri" panose="020F0502020204030204" pitchFamily="34" charset="0"/>
              </a:rPr>
              <a:t>Construction Site Technician </a:t>
            </a:r>
          </a:p>
          <a:p>
            <a:pPr marL="109728" indent="0">
              <a:buNone/>
            </a:pPr>
            <a:r>
              <a:rPr lang="en-GB" sz="1800" b="1" dirty="0">
                <a:solidFill>
                  <a:srgbClr val="C00000"/>
                </a:solidFill>
                <a:latin typeface="Calibri" panose="020F0502020204030204" pitchFamily="34" charset="0"/>
              </a:rPr>
              <a:t>1   </a:t>
            </a:r>
            <a:r>
              <a:rPr lang="en-GB" sz="1800" b="1" dirty="0">
                <a:latin typeface="Calibri" panose="020F0502020204030204" pitchFamily="34" charset="0"/>
              </a:rPr>
              <a:t>Professional Chef</a:t>
            </a:r>
            <a:endParaRPr lang="en-GB" sz="1800" b="1" dirty="0">
              <a:solidFill>
                <a:srgbClr val="C00000"/>
              </a:solidFill>
              <a:latin typeface="Calibri" panose="020F0502020204030204" pitchFamily="34" charset="0"/>
            </a:endParaRPr>
          </a:p>
          <a:p>
            <a:pPr marL="109728" indent="0">
              <a:buNone/>
            </a:pPr>
            <a:r>
              <a:rPr lang="en-GB" sz="1800" b="1" dirty="0">
                <a:solidFill>
                  <a:srgbClr val="C00000"/>
                </a:solidFill>
                <a:latin typeface="Calibri" panose="020F0502020204030204" pitchFamily="34" charset="0"/>
              </a:rPr>
              <a:t>1 </a:t>
            </a:r>
            <a:r>
              <a:rPr lang="en-GB" sz="1800" b="1" dirty="0">
                <a:latin typeface="Calibri" panose="020F0502020204030204" pitchFamily="34" charset="0"/>
              </a:rPr>
              <a:t>  Vehicle Service Adviser</a:t>
            </a:r>
          </a:p>
          <a:p>
            <a:pPr marL="109728" indent="0">
              <a:buNone/>
            </a:pPr>
            <a:r>
              <a:rPr lang="en-GB" sz="1800" b="1" dirty="0">
                <a:solidFill>
                  <a:srgbClr val="C00000"/>
                </a:solidFill>
                <a:latin typeface="Calibri" panose="020F0502020204030204" pitchFamily="34" charset="0"/>
              </a:rPr>
              <a:t>1 </a:t>
            </a:r>
            <a:r>
              <a:rPr lang="en-GB" sz="1800" b="1" dirty="0">
                <a:latin typeface="Calibri" panose="020F0502020204030204" pitchFamily="34" charset="0"/>
              </a:rPr>
              <a:t>  Dental Nursing </a:t>
            </a:r>
          </a:p>
          <a:p>
            <a:pPr marL="109728" indent="0">
              <a:buNone/>
            </a:pPr>
            <a:r>
              <a:rPr lang="en-GB" sz="1800" b="1" dirty="0">
                <a:solidFill>
                  <a:srgbClr val="C00000"/>
                </a:solidFill>
                <a:latin typeface="Calibri" panose="020F0502020204030204" pitchFamily="34" charset="0"/>
              </a:rPr>
              <a:t>1</a:t>
            </a:r>
            <a:r>
              <a:rPr lang="en-GB" sz="1800" b="1" dirty="0">
                <a:latin typeface="Calibri" panose="020F0502020204030204" pitchFamily="34" charset="0"/>
              </a:rPr>
              <a:t>   Pharmaceutical Technician</a:t>
            </a:r>
          </a:p>
          <a:p>
            <a:pPr marL="109728" indent="0">
              <a:buNone/>
            </a:pPr>
            <a:r>
              <a:rPr lang="en-GB" sz="1800" b="1" dirty="0">
                <a:solidFill>
                  <a:srgbClr val="C00000"/>
                </a:solidFill>
                <a:latin typeface="Calibri" panose="020F0502020204030204" pitchFamily="34" charset="0"/>
              </a:rPr>
              <a:t>1 </a:t>
            </a:r>
            <a:r>
              <a:rPr lang="en-GB" sz="1800" b="1" dirty="0">
                <a:latin typeface="Calibri" panose="020F0502020204030204" pitchFamily="34" charset="0"/>
              </a:rPr>
              <a:t>  Hairdressing</a:t>
            </a:r>
          </a:p>
          <a:p>
            <a:pPr marL="109728" indent="0">
              <a:buNone/>
            </a:pPr>
            <a:r>
              <a:rPr lang="en-GB" sz="1800" b="1" dirty="0">
                <a:solidFill>
                  <a:srgbClr val="C00000"/>
                </a:solidFill>
                <a:latin typeface="Calibri" panose="020F0502020204030204" pitchFamily="34" charset="0"/>
              </a:rPr>
              <a:t>1   </a:t>
            </a:r>
            <a:r>
              <a:rPr lang="en-GB" sz="1800" b="1" dirty="0">
                <a:latin typeface="Calibri" panose="020F0502020204030204" pitchFamily="34" charset="0"/>
              </a:rPr>
              <a:t>Accounts Technician</a:t>
            </a:r>
          </a:p>
          <a:p>
            <a:pPr marL="109728" indent="0">
              <a:buNone/>
            </a:pPr>
            <a:r>
              <a:rPr lang="en-GB" sz="1800" b="1" dirty="0">
                <a:solidFill>
                  <a:srgbClr val="C00000"/>
                </a:solidFill>
                <a:latin typeface="Calibri" panose="020F0502020204030204" pitchFamily="34" charset="0"/>
              </a:rPr>
              <a:t>1</a:t>
            </a:r>
            <a:r>
              <a:rPr lang="en-GB" sz="1800" b="1" dirty="0">
                <a:latin typeface="Calibri" panose="020F0502020204030204" pitchFamily="34" charset="0"/>
              </a:rPr>
              <a:t>   Assistant Restaurant Manager  </a:t>
            </a:r>
          </a:p>
          <a:p>
            <a:pPr marL="109728" indent="0">
              <a:buNone/>
            </a:pPr>
            <a:r>
              <a:rPr lang="en-GB" sz="1800" b="1" dirty="0">
                <a:solidFill>
                  <a:srgbClr val="C00000"/>
                </a:solidFill>
                <a:latin typeface="Calibri" panose="020F0502020204030204" pitchFamily="34" charset="0"/>
              </a:rPr>
              <a:t>1 </a:t>
            </a:r>
            <a:r>
              <a:rPr lang="en-GB" sz="1800" b="1" dirty="0">
                <a:latin typeface="Calibri" panose="020F0502020204030204" pitchFamily="34" charset="0"/>
              </a:rPr>
              <a:t>  Dance</a:t>
            </a:r>
          </a:p>
          <a:p>
            <a:pPr marL="109728" indent="0">
              <a:buNone/>
            </a:pPr>
            <a:r>
              <a:rPr lang="en-GB" sz="1800" b="1" i="1" dirty="0">
                <a:latin typeface="Calibri" panose="020F0502020204030204" pitchFamily="34" charset="0"/>
              </a:rPr>
              <a:t>+ nationally advertised vacancies with:</a:t>
            </a:r>
          </a:p>
          <a:p>
            <a:pPr marL="109728" indent="0">
              <a:buNone/>
            </a:pPr>
            <a:r>
              <a:rPr lang="en-GB" sz="1800" b="1" i="1" dirty="0">
                <a:latin typeface="Calibri" panose="020F0502020204030204" pitchFamily="34" charset="0"/>
              </a:rPr>
              <a:t> </a:t>
            </a:r>
            <a:r>
              <a:rPr lang="en-GB" sz="1800" b="1" i="1" dirty="0">
                <a:solidFill>
                  <a:srgbClr val="0070C0"/>
                </a:solidFill>
                <a:latin typeface="Calibri" panose="020F0502020204030204" pitchFamily="34" charset="0"/>
              </a:rPr>
              <a:t>RAF, BAM Nuttall, Travis Perkins</a:t>
            </a:r>
            <a:endParaRPr lang="en-GB" sz="1800" b="1" i="1" dirty="0">
              <a:latin typeface="Calibri" panose="020F0502020204030204" pitchFamily="34" charset="0"/>
            </a:endParaRPr>
          </a:p>
          <a:p>
            <a:pPr marL="109728" indent="0">
              <a:buNone/>
            </a:pPr>
            <a:endParaRPr lang="en-GB" sz="1600" b="1" dirty="0">
              <a:latin typeface="Calibri" panose="020F0502020204030204" pitchFamily="34" charset="0"/>
            </a:endParaRPr>
          </a:p>
        </p:txBody>
      </p:sp>
    </p:spTree>
    <p:extLst>
      <p:ext uri="{BB962C8B-B14F-4D97-AF65-F5344CB8AC3E}">
        <p14:creationId xmlns:p14="http://schemas.microsoft.com/office/powerpoint/2010/main" val="13798692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23528" y="476673"/>
            <a:ext cx="8424936" cy="2448271"/>
          </a:xfrm>
        </p:spPr>
        <p:txBody>
          <a:bodyPr>
            <a:normAutofit/>
          </a:bodyPr>
          <a:lstStyle/>
          <a:p>
            <a:pPr algn="ctr"/>
            <a:r>
              <a:rPr lang="en-GB" sz="4000" b="1" dirty="0">
                <a:latin typeface="Calibri" pitchFamily="34" charset="0"/>
                <a:cs typeface="Calibri" pitchFamily="34" charset="0"/>
              </a:rPr>
              <a:t>WEBSITES FOR SCHEMES &amp; APPRENTICESHIPS AT 18</a:t>
            </a:r>
            <a:br>
              <a:rPr lang="en-GB" sz="4000" b="1" dirty="0">
                <a:latin typeface="Calibri" pitchFamily="34" charset="0"/>
                <a:cs typeface="Calibri" pitchFamily="34" charset="0"/>
              </a:rPr>
            </a:br>
            <a:r>
              <a:rPr lang="en-GB" sz="2400" b="1" i="1" dirty="0">
                <a:latin typeface="Calibri" pitchFamily="34" charset="0"/>
                <a:cs typeface="Calibri" pitchFamily="34" charset="0"/>
              </a:rPr>
              <a:t>(red ones especially recommended)</a:t>
            </a:r>
            <a:r>
              <a:rPr lang="en-GB" sz="2400" b="1" dirty="0">
                <a:latin typeface="Calibri" pitchFamily="34" charset="0"/>
                <a:cs typeface="Calibri" pitchFamily="34" charset="0"/>
              </a:rPr>
              <a:t> </a:t>
            </a:r>
          </a:p>
        </p:txBody>
      </p:sp>
      <p:sp>
        <p:nvSpPr>
          <p:cNvPr id="2" name="Content Placeholder 1"/>
          <p:cNvSpPr>
            <a:spLocks noGrp="1"/>
          </p:cNvSpPr>
          <p:nvPr>
            <p:ph type="subTitle" idx="1"/>
          </p:nvPr>
        </p:nvSpPr>
        <p:spPr>
          <a:xfrm>
            <a:off x="457200" y="4005064"/>
            <a:ext cx="8147248" cy="3168352"/>
          </a:xfrm>
        </p:spPr>
        <p:txBody>
          <a:bodyPr>
            <a:normAutofit/>
          </a:bodyPr>
          <a:lstStyle/>
          <a:p>
            <a:pPr marL="109728" indent="0">
              <a:buNone/>
            </a:pPr>
            <a:endParaRPr lang="en-GB" sz="2000" dirty="0">
              <a:latin typeface="Calibri" pitchFamily="34" charset="0"/>
              <a:cs typeface="Calibri" pitchFamily="34" charset="0"/>
            </a:endParaRPr>
          </a:p>
          <a:p>
            <a:endParaRPr lang="en-GB" sz="2000" b="1" dirty="0">
              <a:latin typeface="Calibri" pitchFamily="34" charset="0"/>
              <a:cs typeface="Calibri" pitchFamily="34" charset="0"/>
            </a:endParaRPr>
          </a:p>
          <a:p>
            <a:pPr algn="ctr"/>
            <a:r>
              <a:rPr lang="en-GB" sz="2000" b="1" dirty="0">
                <a:latin typeface="Calibri" pitchFamily="34" charset="0"/>
                <a:cs typeface="Calibri" pitchFamily="34" charset="0"/>
              </a:rPr>
              <a:t> </a:t>
            </a:r>
          </a:p>
          <a:p>
            <a:endParaRPr lang="en-GB" dirty="0">
              <a:latin typeface="Calibri" pitchFamily="34" charset="0"/>
              <a:cs typeface="Calibri" pitchFamily="34" charset="0"/>
            </a:endParaRPr>
          </a:p>
        </p:txBody>
      </p:sp>
      <p:graphicFrame>
        <p:nvGraphicFramePr>
          <p:cNvPr id="4" name="Table 3"/>
          <p:cNvGraphicFramePr>
            <a:graphicFrameLocks noGrp="1"/>
          </p:cNvGraphicFramePr>
          <p:nvPr>
            <p:extLst/>
          </p:nvPr>
        </p:nvGraphicFramePr>
        <p:xfrm>
          <a:off x="179512" y="3709688"/>
          <a:ext cx="8712968" cy="3031680"/>
        </p:xfrm>
        <a:graphic>
          <a:graphicData uri="http://schemas.openxmlformats.org/drawingml/2006/table">
            <a:tbl>
              <a:tblPr firstRow="1" bandRow="1">
                <a:tableStyleId>{5C22544A-7EE6-4342-B048-85BDC9FD1C3A}</a:tableStyleId>
              </a:tblPr>
              <a:tblGrid>
                <a:gridCol w="2999946">
                  <a:extLst>
                    <a:ext uri="{9D8B030D-6E8A-4147-A177-3AD203B41FA5}">
                      <a16:colId xmlns:a16="http://schemas.microsoft.com/office/drawing/2014/main" xmlns="" val="20000"/>
                    </a:ext>
                  </a:extLst>
                </a:gridCol>
                <a:gridCol w="3048726">
                  <a:extLst>
                    <a:ext uri="{9D8B030D-6E8A-4147-A177-3AD203B41FA5}">
                      <a16:colId xmlns:a16="http://schemas.microsoft.com/office/drawing/2014/main" xmlns="" val="20001"/>
                    </a:ext>
                  </a:extLst>
                </a:gridCol>
                <a:gridCol w="2664296">
                  <a:extLst>
                    <a:ext uri="{9D8B030D-6E8A-4147-A177-3AD203B41FA5}">
                      <a16:colId xmlns:a16="http://schemas.microsoft.com/office/drawing/2014/main" xmlns="" val="20002"/>
                    </a:ext>
                  </a:extLst>
                </a:gridCol>
              </a:tblGrid>
              <a:tr h="513451">
                <a:tc>
                  <a:txBody>
                    <a:bodyPr/>
                    <a:lstStyle/>
                    <a:p>
                      <a:pPr algn="ctr"/>
                      <a:endParaRPr lang="en-GB" sz="1200" dirty="0"/>
                    </a:p>
                    <a:p>
                      <a:pPr algn="ctr"/>
                      <a:r>
                        <a:rPr lang="en-GB" sz="1200" dirty="0"/>
                        <a:t>CHECK OUT THESE SITES…</a:t>
                      </a:r>
                    </a:p>
                  </a:txBody>
                  <a:tcPr/>
                </a:tc>
                <a:tc>
                  <a:txBody>
                    <a:bodyPr/>
                    <a:lstStyle/>
                    <a:p>
                      <a:pPr algn="ctr"/>
                      <a:endParaRPr lang="en-GB" sz="1200" dirty="0"/>
                    </a:p>
                    <a:p>
                      <a:pPr algn="ctr"/>
                      <a:r>
                        <a:rPr lang="en-GB" sz="1200" dirty="0"/>
                        <a:t>…AND FOLLOW THEM…</a:t>
                      </a:r>
                      <a:endParaRPr lang="en-GB" dirty="0"/>
                    </a:p>
                  </a:txBody>
                  <a:tcPr/>
                </a:tc>
                <a:tc>
                  <a:txBody>
                    <a:bodyPr/>
                    <a:lstStyle/>
                    <a:p>
                      <a:pPr algn="ctr"/>
                      <a:endParaRPr lang="en-GB" sz="1200" dirty="0"/>
                    </a:p>
                    <a:p>
                      <a:pPr algn="ctr"/>
                      <a:r>
                        <a:rPr lang="en-GB" sz="1200" dirty="0"/>
                        <a:t>…ON SOCIAL MEDIA TOO</a:t>
                      </a:r>
                      <a:endParaRPr lang="en-GB" dirty="0"/>
                    </a:p>
                  </a:txBody>
                  <a:tcPr/>
                </a:tc>
                <a:extLst>
                  <a:ext uri="{0D108BD9-81ED-4DB2-BD59-A6C34878D82A}">
                    <a16:rowId xmlns:a16="http://schemas.microsoft.com/office/drawing/2014/main" xmlns="" val="10000"/>
                  </a:ext>
                </a:extLst>
              </a:tr>
              <a:tr h="4107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1" dirty="0">
                          <a:solidFill>
                            <a:srgbClr val="C00000"/>
                          </a:solidFill>
                          <a:latin typeface="Calibri" panose="020F0502020204030204" pitchFamily="34" charset="0"/>
                        </a:rPr>
                        <a:t>gov.uk/apply-apprenticeship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solidFill>
                            <a:srgbClr val="C00000"/>
                          </a:solidFill>
                          <a:latin typeface="Calibri" panose="020F0502020204030204" pitchFamily="34" charset="0"/>
                        </a:rPr>
                        <a:t>milkround.com/</a:t>
                      </a:r>
                      <a:r>
                        <a:rPr lang="en-GB" b="1" dirty="0" err="1">
                          <a:solidFill>
                            <a:srgbClr val="C00000"/>
                          </a:solidFill>
                          <a:latin typeface="Calibri" panose="020F0502020204030204" pitchFamily="34" charset="0"/>
                        </a:rPr>
                        <a:t>earlycareers</a:t>
                      </a:r>
                      <a:endParaRPr lang="en-GB" dirty="0">
                        <a:solidFill>
                          <a:srgbClr val="C0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latin typeface="Calibri" panose="020F0502020204030204" pitchFamily="34" charset="0"/>
                        </a:rPr>
                        <a:t>schoolleaverjobs.co.uk</a:t>
                      </a:r>
                    </a:p>
                  </a:txBody>
                  <a:tcPr/>
                </a:tc>
                <a:extLst>
                  <a:ext uri="{0D108BD9-81ED-4DB2-BD59-A6C34878D82A}">
                    <a16:rowId xmlns:a16="http://schemas.microsoft.com/office/drawing/2014/main" xmlns="" val="10001"/>
                  </a:ext>
                </a:extLst>
              </a:tr>
              <a:tr h="4107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solidFill>
                            <a:srgbClr val="C00000"/>
                          </a:solidFill>
                          <a:latin typeface="Calibri" panose="020F0502020204030204" pitchFamily="34" charset="0"/>
                        </a:rPr>
                        <a:t>apprenticeshipguide.co.uk</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1" dirty="0">
                          <a:solidFill>
                            <a:schemeClr val="tx1"/>
                          </a:solidFill>
                          <a:latin typeface="Calibri" panose="020F0502020204030204" pitchFamily="34" charset="0"/>
                        </a:rPr>
                        <a:t>ratemyapprenticeship.com</a:t>
                      </a:r>
                      <a:endParaRPr lang="en-GB" b="1" dirty="0">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latin typeface="Calibri" panose="020F0502020204030204" pitchFamily="34" charset="0"/>
                        </a:rPr>
                        <a:t>studentladder.co.uk</a:t>
                      </a:r>
                    </a:p>
                  </a:txBody>
                  <a:tcPr/>
                </a:tc>
                <a:extLst>
                  <a:ext uri="{0D108BD9-81ED-4DB2-BD59-A6C34878D82A}">
                    <a16:rowId xmlns:a16="http://schemas.microsoft.com/office/drawing/2014/main" xmlns="" val="10002"/>
                  </a:ext>
                </a:extLst>
              </a:tr>
              <a:tr h="4107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1" dirty="0">
                          <a:solidFill>
                            <a:srgbClr val="C00000"/>
                          </a:solidFill>
                          <a:latin typeface="Calibri" pitchFamily="34" charset="0"/>
                          <a:cs typeface="Calibri" pitchFamily="34" charset="0"/>
                        </a:rPr>
                        <a:t>notgoingtouni.com</a:t>
                      </a:r>
                      <a:endParaRPr lang="en-GB" sz="1200" b="1" dirty="0">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latin typeface="Calibri" panose="020F0502020204030204" pitchFamily="34" charset="0"/>
                        </a:rPr>
                        <a:t>lawcareers.net </a:t>
                      </a:r>
                      <a:r>
                        <a:rPr lang="en-GB" sz="1400" b="0" dirty="0">
                          <a:latin typeface="Calibri" panose="020F0502020204030204" pitchFamily="34" charset="0"/>
                        </a:rPr>
                        <a:t>(law)</a:t>
                      </a:r>
                      <a:endParaRPr lang="en-GB" sz="1400" b="1" dirty="0">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1" dirty="0">
                          <a:latin typeface="Calibri" pitchFamily="34" charset="0"/>
                          <a:cs typeface="Calibri" pitchFamily="34" charset="0"/>
                        </a:rPr>
                        <a:t>icaewjobs.com </a:t>
                      </a:r>
                      <a:r>
                        <a:rPr lang="en-GB" sz="1200" b="0" dirty="0">
                          <a:latin typeface="Calibri" pitchFamily="34" charset="0"/>
                          <a:cs typeface="Calibri" pitchFamily="34" charset="0"/>
                        </a:rPr>
                        <a:t>(finance)</a:t>
                      </a:r>
                      <a:endParaRPr lang="en-GB" sz="1200" b="1" dirty="0">
                        <a:solidFill>
                          <a:schemeClr val="tx1"/>
                        </a:solidFill>
                        <a:latin typeface="Calibri" panose="020F0502020204030204" pitchFamily="34" charset="0"/>
                      </a:endParaRPr>
                    </a:p>
                  </a:txBody>
                  <a:tcPr/>
                </a:tc>
                <a:extLst>
                  <a:ext uri="{0D108BD9-81ED-4DB2-BD59-A6C34878D82A}">
                    <a16:rowId xmlns:a16="http://schemas.microsoft.com/office/drawing/2014/main" xmlns="" val="10003"/>
                  </a:ext>
                </a:extLst>
              </a:tr>
              <a:tr h="4107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1" dirty="0">
                          <a:solidFill>
                            <a:srgbClr val="C00000"/>
                          </a:solidFill>
                          <a:latin typeface="Calibri" panose="020F0502020204030204" pitchFamily="34" charset="0"/>
                        </a:rPr>
                        <a:t>getmyfirstjob.co.uk</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latin typeface="Calibri" pitchFamily="34" charset="0"/>
                        </a:rPr>
                        <a:t>thescholarshiphub.org.uk</a:t>
                      </a:r>
                      <a:endParaRPr lang="en-GB" b="1" dirty="0">
                        <a:solidFill>
                          <a:srgbClr val="C00000"/>
                        </a:solidFill>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latin typeface="Calibri" panose="020F0502020204030204" pitchFamily="34" charset="0"/>
                        </a:rPr>
                        <a:t>investment2020.org.uk</a:t>
                      </a:r>
                      <a:endParaRPr lang="en-GB" dirty="0">
                        <a:solidFill>
                          <a:schemeClr val="tx1"/>
                        </a:solidFill>
                      </a:endParaRPr>
                    </a:p>
                  </a:txBody>
                  <a:tcPr/>
                </a:tc>
                <a:extLst>
                  <a:ext uri="{0D108BD9-81ED-4DB2-BD59-A6C34878D82A}">
                    <a16:rowId xmlns:a16="http://schemas.microsoft.com/office/drawing/2014/main" xmlns="" val="10004"/>
                  </a:ext>
                </a:extLst>
              </a:tr>
              <a:tr h="44313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solidFill>
                            <a:srgbClr val="C00000"/>
                          </a:solidFill>
                          <a:latin typeface="Calibri" panose="020F0502020204030204" pitchFamily="34" charset="0"/>
                        </a:rPr>
                        <a:t>allaboutschoolleavers.co.uk</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latin typeface="Calibri" pitchFamily="34" charset="0"/>
                        </a:rPr>
                        <a:t>myjobs.cimaglobal.com </a:t>
                      </a:r>
                      <a:r>
                        <a:rPr lang="en-GB" sz="1200" b="0" dirty="0">
                          <a:latin typeface="Calibri" pitchFamily="34" charset="0"/>
                          <a:cs typeface="Calibri" pitchFamily="34" charset="0"/>
                        </a:rPr>
                        <a:t>(finance)</a:t>
                      </a:r>
                      <a:endParaRPr lang="en-GB" b="1" dirty="0">
                        <a:latin typeface="Calibri"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1" dirty="0">
                          <a:latin typeface="Calibri" pitchFamily="34" charset="0"/>
                          <a:cs typeface="Calibri" pitchFamily="34" charset="0"/>
                        </a:rPr>
                        <a:t>thebigchoice.com</a:t>
                      </a:r>
                      <a:endParaRPr lang="en-GB" b="1" dirty="0">
                        <a:latin typeface="Calibri" pitchFamily="34" charset="0"/>
                      </a:endParaRPr>
                    </a:p>
                  </a:txBody>
                  <a:tcPr/>
                </a:tc>
                <a:extLst>
                  <a:ext uri="{0D108BD9-81ED-4DB2-BD59-A6C34878D82A}">
                    <a16:rowId xmlns:a16="http://schemas.microsoft.com/office/drawing/2014/main" xmlns="" val="10005"/>
                  </a:ext>
                </a:extLst>
              </a:tr>
              <a:tr h="4320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solidFill>
                            <a:srgbClr val="C00000"/>
                          </a:solidFill>
                          <a:latin typeface="Calibri" panose="020F0502020204030204" pitchFamily="34" charset="0"/>
                        </a:rPr>
                        <a:t>apprenticeships.qa.com </a:t>
                      </a:r>
                      <a:r>
                        <a:rPr lang="en-GB" sz="1400" b="0" dirty="0">
                          <a:latin typeface="Calibri" panose="020F0502020204030204" pitchFamily="34" charset="0"/>
                        </a:rPr>
                        <a:t>(IT)</a:t>
                      </a:r>
                      <a:endParaRPr lang="en-GB" sz="1400" b="1" dirty="0">
                        <a:solidFill>
                          <a:srgbClr val="C00000"/>
                        </a:solidFill>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1" dirty="0">
                          <a:latin typeface="Calibri" pitchFamily="34" charset="0"/>
                          <a:cs typeface="Calibri" pitchFamily="34" charset="0"/>
                        </a:rPr>
                        <a:t>unisnotforme.com</a:t>
                      </a:r>
                      <a:endParaRPr lang="en-GB" b="1" dirty="0">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latin typeface="Calibri" panose="020F0502020204030204" pitchFamily="34" charset="0"/>
                        </a:rPr>
                        <a:t>bpp.com/ready</a:t>
                      </a:r>
                    </a:p>
                  </a:txBody>
                  <a:tcPr>
                    <a:solidFill>
                      <a:schemeClr val="accent1">
                        <a:tint val="20000"/>
                      </a:schemeClr>
                    </a:solidFill>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23229941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92697"/>
            <a:ext cx="8382000" cy="648072"/>
          </a:xfrm>
        </p:spPr>
        <p:txBody>
          <a:bodyPr>
            <a:normAutofit fontScale="90000"/>
          </a:bodyPr>
          <a:lstStyle/>
          <a:p>
            <a:pPr algn="ctr"/>
            <a:r>
              <a:rPr lang="en-GB" sz="2800" b="1" dirty="0">
                <a:solidFill>
                  <a:srgbClr val="C00000"/>
                </a:solidFill>
              </a:rPr>
              <a:t>SOME PROS &amp; CONS OF EMPLOYER-LED PROGRAMMES</a:t>
            </a:r>
          </a:p>
        </p:txBody>
      </p:sp>
      <p:sp>
        <p:nvSpPr>
          <p:cNvPr id="3" name="Text Placeholder 2"/>
          <p:cNvSpPr>
            <a:spLocks noGrp="1"/>
          </p:cNvSpPr>
          <p:nvPr>
            <p:ph type="body" idx="1"/>
          </p:nvPr>
        </p:nvSpPr>
        <p:spPr>
          <a:xfrm>
            <a:off x="381000" y="1484784"/>
            <a:ext cx="4041648" cy="432048"/>
          </a:xfrm>
        </p:spPr>
        <p:txBody>
          <a:bodyPr/>
          <a:lstStyle/>
          <a:p>
            <a:pPr algn="ctr"/>
            <a:r>
              <a:rPr lang="en-GB" sz="1800" dirty="0">
                <a:solidFill>
                  <a:srgbClr val="C00000"/>
                </a:solidFill>
                <a:latin typeface="Calibri" panose="020F0502020204030204" pitchFamily="34" charset="0"/>
              </a:rPr>
              <a:t>POSSIBLE ADVANTAGES</a:t>
            </a:r>
          </a:p>
        </p:txBody>
      </p:sp>
      <p:sp>
        <p:nvSpPr>
          <p:cNvPr id="4" name="Text Placeholder 3"/>
          <p:cNvSpPr>
            <a:spLocks noGrp="1"/>
          </p:cNvSpPr>
          <p:nvPr>
            <p:ph type="body" sz="half" idx="3"/>
          </p:nvPr>
        </p:nvSpPr>
        <p:spPr>
          <a:xfrm>
            <a:off x="4572001" y="1484784"/>
            <a:ext cx="4392488" cy="432048"/>
          </a:xfrm>
        </p:spPr>
        <p:txBody>
          <a:bodyPr/>
          <a:lstStyle/>
          <a:p>
            <a:pPr algn="ctr"/>
            <a:r>
              <a:rPr lang="en-GB" sz="1800" dirty="0">
                <a:solidFill>
                  <a:srgbClr val="002060"/>
                </a:solidFill>
                <a:latin typeface="Calibri" panose="020F0502020204030204" pitchFamily="34" charset="0"/>
              </a:rPr>
              <a:t>POSSIBLE DISADVANTAGES</a:t>
            </a:r>
          </a:p>
        </p:txBody>
      </p:sp>
      <p:sp>
        <p:nvSpPr>
          <p:cNvPr id="5" name="Content Placeholder 4"/>
          <p:cNvSpPr>
            <a:spLocks noGrp="1"/>
          </p:cNvSpPr>
          <p:nvPr>
            <p:ph sz="quarter" idx="2"/>
          </p:nvPr>
        </p:nvSpPr>
        <p:spPr>
          <a:xfrm>
            <a:off x="381000" y="2060847"/>
            <a:ext cx="4041648" cy="4680521"/>
          </a:xfrm>
        </p:spPr>
        <p:txBody>
          <a:bodyPr>
            <a:normAutofit fontScale="92500" lnSpcReduction="10000"/>
          </a:bodyPr>
          <a:lstStyle/>
          <a:p>
            <a:pPr marL="109728" indent="0" algn="ctr">
              <a:buNone/>
            </a:pPr>
            <a:r>
              <a:rPr lang="en-GB" b="1" dirty="0">
                <a:solidFill>
                  <a:srgbClr val="C00000"/>
                </a:solidFill>
                <a:latin typeface="Calibri" pitchFamily="34" charset="0"/>
                <a:cs typeface="Calibri" pitchFamily="34" charset="0"/>
              </a:rPr>
              <a:t>No student debt</a:t>
            </a:r>
          </a:p>
          <a:p>
            <a:pPr marL="109728" indent="0" algn="ctr">
              <a:buNone/>
            </a:pPr>
            <a:r>
              <a:rPr lang="en-GB" sz="1000" b="1" dirty="0">
                <a:solidFill>
                  <a:srgbClr val="C00000"/>
                </a:solidFill>
                <a:latin typeface="Calibri" pitchFamily="34" charset="0"/>
                <a:cs typeface="Calibri" pitchFamily="34" charset="0"/>
              </a:rPr>
              <a:t> </a:t>
            </a:r>
          </a:p>
          <a:p>
            <a:pPr marL="109728" indent="0" algn="ctr">
              <a:buNone/>
            </a:pPr>
            <a:r>
              <a:rPr lang="en-GB" b="1" dirty="0">
                <a:solidFill>
                  <a:srgbClr val="C00000"/>
                </a:solidFill>
                <a:latin typeface="Calibri" pitchFamily="34" charset="0"/>
                <a:cs typeface="Calibri" pitchFamily="34" charset="0"/>
              </a:rPr>
              <a:t>More disposable income</a:t>
            </a:r>
          </a:p>
          <a:p>
            <a:pPr marL="109728" indent="0" algn="ctr">
              <a:buNone/>
            </a:pPr>
            <a:endParaRPr lang="en-GB" sz="1200" b="1" dirty="0">
              <a:solidFill>
                <a:srgbClr val="C00000"/>
              </a:solidFill>
              <a:latin typeface="Calibri" pitchFamily="34" charset="0"/>
              <a:cs typeface="Calibri" pitchFamily="34" charset="0"/>
            </a:endParaRPr>
          </a:p>
          <a:p>
            <a:pPr marL="109728" indent="0" algn="ctr">
              <a:buNone/>
            </a:pPr>
            <a:r>
              <a:rPr lang="en-GB" b="1" dirty="0">
                <a:solidFill>
                  <a:srgbClr val="C00000"/>
                </a:solidFill>
                <a:latin typeface="Calibri" pitchFamily="34" charset="0"/>
                <a:cs typeface="Calibri" pitchFamily="34" charset="0"/>
              </a:rPr>
              <a:t>Potential for quite high earnings </a:t>
            </a:r>
          </a:p>
          <a:p>
            <a:pPr marL="109728" indent="0" algn="ctr">
              <a:buNone/>
            </a:pPr>
            <a:endParaRPr lang="en-GB" sz="1200" b="1" dirty="0">
              <a:solidFill>
                <a:srgbClr val="C00000"/>
              </a:solidFill>
              <a:latin typeface="Calibri" pitchFamily="34" charset="0"/>
              <a:cs typeface="Calibri" pitchFamily="34" charset="0"/>
            </a:endParaRPr>
          </a:p>
          <a:p>
            <a:pPr marL="64008" indent="0" algn="ctr">
              <a:buNone/>
            </a:pPr>
            <a:r>
              <a:rPr lang="en-GB" b="1" dirty="0">
                <a:solidFill>
                  <a:srgbClr val="C00000"/>
                </a:solidFill>
                <a:latin typeface="Calibri" pitchFamily="34" charset="0"/>
                <a:cs typeface="Calibri" pitchFamily="34" charset="0"/>
              </a:rPr>
              <a:t>Foot on career ladder early</a:t>
            </a:r>
          </a:p>
          <a:p>
            <a:pPr marL="64008" indent="0" algn="ctr">
              <a:buNone/>
            </a:pPr>
            <a:endParaRPr lang="en-GB" sz="1200" b="1" dirty="0">
              <a:solidFill>
                <a:srgbClr val="C00000"/>
              </a:solidFill>
              <a:latin typeface="Calibri" pitchFamily="34" charset="0"/>
              <a:cs typeface="Calibri" pitchFamily="34" charset="0"/>
            </a:endParaRPr>
          </a:p>
          <a:p>
            <a:pPr marL="64008" indent="0" algn="ctr">
              <a:buNone/>
            </a:pPr>
            <a:r>
              <a:rPr lang="en-GB" b="1" dirty="0">
                <a:solidFill>
                  <a:srgbClr val="C00000"/>
                </a:solidFill>
                <a:latin typeface="Calibri" pitchFamily="34" charset="0"/>
                <a:cs typeface="Calibri" pitchFamily="34" charset="0"/>
              </a:rPr>
              <a:t>Unprecedented range of opportunities across wide spectrum of industries &amp; career sectors</a:t>
            </a:r>
          </a:p>
          <a:p>
            <a:pPr marL="64008" indent="0" algn="ctr">
              <a:buNone/>
            </a:pPr>
            <a:endParaRPr lang="en-GB" sz="1200" b="1" dirty="0">
              <a:solidFill>
                <a:srgbClr val="C00000"/>
              </a:solidFill>
              <a:latin typeface="Calibri" pitchFamily="34" charset="0"/>
              <a:cs typeface="Calibri" pitchFamily="34" charset="0"/>
            </a:endParaRPr>
          </a:p>
          <a:p>
            <a:pPr marL="64008" indent="0" algn="ctr">
              <a:buNone/>
            </a:pPr>
            <a:r>
              <a:rPr lang="en-GB" b="1" dirty="0">
                <a:solidFill>
                  <a:srgbClr val="C00000"/>
                </a:solidFill>
                <a:latin typeface="Calibri" pitchFamily="34" charset="0"/>
                <a:cs typeface="Calibri" pitchFamily="34" charset="0"/>
              </a:rPr>
              <a:t>Many of the top graduate employers now recruit at 18 too</a:t>
            </a:r>
          </a:p>
          <a:p>
            <a:pPr marL="64008" indent="0" algn="ctr">
              <a:buNone/>
            </a:pPr>
            <a:endParaRPr lang="en-GB" sz="1200" b="1" dirty="0">
              <a:solidFill>
                <a:srgbClr val="C00000"/>
              </a:solidFill>
              <a:latin typeface="Calibri" pitchFamily="34" charset="0"/>
              <a:cs typeface="Calibri" pitchFamily="34" charset="0"/>
            </a:endParaRPr>
          </a:p>
          <a:p>
            <a:pPr marL="64008" indent="0" algn="ctr">
              <a:buNone/>
            </a:pPr>
            <a:r>
              <a:rPr lang="en-GB" b="1" dirty="0">
                <a:solidFill>
                  <a:srgbClr val="C00000"/>
                </a:solidFill>
                <a:latin typeface="Calibri" pitchFamily="34" charset="0"/>
                <a:cs typeface="Calibri" pitchFamily="34" charset="0"/>
              </a:rPr>
              <a:t>Most unis don’t want you to go to </a:t>
            </a:r>
            <a:r>
              <a:rPr lang="en-GB" b="1" dirty="0" err="1">
                <a:solidFill>
                  <a:srgbClr val="C00000"/>
                </a:solidFill>
                <a:latin typeface="Calibri" pitchFamily="34" charset="0"/>
                <a:cs typeface="Calibri" pitchFamily="34" charset="0"/>
              </a:rPr>
              <a:t>uni</a:t>
            </a:r>
            <a:r>
              <a:rPr lang="en-GB" b="1" dirty="0">
                <a:solidFill>
                  <a:srgbClr val="C00000"/>
                </a:solidFill>
                <a:latin typeface="Calibri" pitchFamily="34" charset="0"/>
                <a:cs typeface="Calibri" pitchFamily="34" charset="0"/>
              </a:rPr>
              <a:t> </a:t>
            </a:r>
            <a:r>
              <a:rPr lang="en-GB" b="1" u="sng" dirty="0">
                <a:solidFill>
                  <a:srgbClr val="C00000"/>
                </a:solidFill>
                <a:latin typeface="Calibri" pitchFamily="34" charset="0"/>
                <a:cs typeface="Calibri" pitchFamily="34" charset="0"/>
              </a:rPr>
              <a:t>just</a:t>
            </a:r>
            <a:r>
              <a:rPr lang="en-GB" b="1" dirty="0">
                <a:solidFill>
                  <a:srgbClr val="C00000"/>
                </a:solidFill>
                <a:latin typeface="Calibri" pitchFamily="34" charset="0"/>
                <a:cs typeface="Calibri" pitchFamily="34" charset="0"/>
              </a:rPr>
              <a:t> because it’s the default option    </a:t>
            </a:r>
          </a:p>
          <a:p>
            <a:endParaRPr lang="en-GB" dirty="0"/>
          </a:p>
        </p:txBody>
      </p:sp>
      <p:sp>
        <p:nvSpPr>
          <p:cNvPr id="6" name="Content Placeholder 5"/>
          <p:cNvSpPr>
            <a:spLocks noGrp="1"/>
          </p:cNvSpPr>
          <p:nvPr>
            <p:ph sz="quarter" idx="4"/>
          </p:nvPr>
        </p:nvSpPr>
        <p:spPr>
          <a:xfrm>
            <a:off x="4572002" y="2060848"/>
            <a:ext cx="4392488" cy="4680520"/>
          </a:xfrm>
        </p:spPr>
        <p:txBody>
          <a:bodyPr>
            <a:normAutofit fontScale="92500"/>
          </a:bodyPr>
          <a:lstStyle/>
          <a:p>
            <a:pPr marL="109728" indent="0" algn="ctr">
              <a:buNone/>
            </a:pPr>
            <a:r>
              <a:rPr lang="en-GB" b="1" dirty="0">
                <a:solidFill>
                  <a:srgbClr val="002060"/>
                </a:solidFill>
                <a:latin typeface="Calibri" pitchFamily="34" charset="0"/>
                <a:cs typeface="Calibri" pitchFamily="34" charset="0"/>
              </a:rPr>
              <a:t>You’ll need to be “work-ready” at 18 </a:t>
            </a:r>
          </a:p>
          <a:p>
            <a:pPr algn="ctr">
              <a:buFontTx/>
              <a:buChar char="-"/>
            </a:pPr>
            <a:endParaRPr lang="en-GB" sz="1000" b="1" dirty="0">
              <a:solidFill>
                <a:srgbClr val="002060"/>
              </a:solidFill>
              <a:latin typeface="Calibri" pitchFamily="34" charset="0"/>
              <a:cs typeface="Calibri" pitchFamily="34" charset="0"/>
            </a:endParaRPr>
          </a:p>
          <a:p>
            <a:pPr marL="109728" indent="0" algn="ctr">
              <a:buNone/>
            </a:pPr>
            <a:r>
              <a:rPr lang="en-GB" b="1" dirty="0">
                <a:solidFill>
                  <a:srgbClr val="002060"/>
                </a:solidFill>
                <a:latin typeface="Calibri" pitchFamily="34" charset="0"/>
                <a:cs typeface="Calibri" pitchFamily="34" charset="0"/>
              </a:rPr>
              <a:t>You miss out on the true </a:t>
            </a:r>
            <a:r>
              <a:rPr lang="en-GB" b="1" dirty="0" err="1">
                <a:solidFill>
                  <a:srgbClr val="002060"/>
                </a:solidFill>
                <a:latin typeface="Calibri" pitchFamily="34" charset="0"/>
                <a:cs typeface="Calibri" pitchFamily="34" charset="0"/>
              </a:rPr>
              <a:t>uni</a:t>
            </a:r>
            <a:r>
              <a:rPr lang="en-GB" b="1" dirty="0">
                <a:solidFill>
                  <a:srgbClr val="002060"/>
                </a:solidFill>
                <a:latin typeface="Calibri" pitchFamily="34" charset="0"/>
                <a:cs typeface="Calibri" pitchFamily="34" charset="0"/>
              </a:rPr>
              <a:t> experience</a:t>
            </a:r>
          </a:p>
          <a:p>
            <a:pPr marL="109728" indent="0" algn="ctr">
              <a:buNone/>
            </a:pPr>
            <a:endParaRPr lang="en-GB" sz="1000" b="1" dirty="0">
              <a:solidFill>
                <a:srgbClr val="002060"/>
              </a:solidFill>
              <a:latin typeface="Calibri" pitchFamily="34" charset="0"/>
              <a:cs typeface="Calibri" pitchFamily="34" charset="0"/>
            </a:endParaRPr>
          </a:p>
          <a:p>
            <a:pPr marL="109728" indent="0" algn="ctr">
              <a:buNone/>
            </a:pPr>
            <a:r>
              <a:rPr lang="en-GB" b="1" dirty="0">
                <a:solidFill>
                  <a:srgbClr val="002060"/>
                </a:solidFill>
                <a:latin typeface="Calibri" pitchFamily="34" charset="0"/>
                <a:cs typeface="Calibri" pitchFamily="34" charset="0"/>
              </a:rPr>
              <a:t>Not in UCAS, so you can’t source all the opportunities in one place </a:t>
            </a:r>
            <a:r>
              <a:rPr lang="en-GB" b="1" u="sng" dirty="0">
                <a:solidFill>
                  <a:srgbClr val="002060"/>
                </a:solidFill>
                <a:latin typeface="Calibri" pitchFamily="34" charset="0"/>
                <a:cs typeface="Calibri" pitchFamily="34" charset="0"/>
              </a:rPr>
              <a:t>and</a:t>
            </a:r>
            <a:r>
              <a:rPr lang="en-GB" b="1" dirty="0">
                <a:solidFill>
                  <a:srgbClr val="002060"/>
                </a:solidFill>
                <a:latin typeface="Calibri" pitchFamily="34" charset="0"/>
                <a:cs typeface="Calibri" pitchFamily="34" charset="0"/>
              </a:rPr>
              <a:t> it’s hard to access info if vacancies aren’t current  </a:t>
            </a:r>
          </a:p>
          <a:p>
            <a:pPr marL="109728" indent="0" algn="ctr">
              <a:buNone/>
            </a:pPr>
            <a:endParaRPr lang="en-GB" sz="1000" b="1" dirty="0">
              <a:solidFill>
                <a:srgbClr val="002060"/>
              </a:solidFill>
              <a:latin typeface="Calibri" pitchFamily="34" charset="0"/>
              <a:cs typeface="Calibri" pitchFamily="34" charset="0"/>
            </a:endParaRPr>
          </a:p>
          <a:p>
            <a:pPr marL="109728" indent="0" algn="ctr">
              <a:buNone/>
            </a:pPr>
            <a:r>
              <a:rPr lang="en-GB" b="1" dirty="0">
                <a:solidFill>
                  <a:srgbClr val="002060"/>
                </a:solidFill>
                <a:latin typeface="Calibri" pitchFamily="34" charset="0"/>
                <a:cs typeface="Calibri" pitchFamily="34" charset="0"/>
              </a:rPr>
              <a:t>Each one has separate selection process</a:t>
            </a:r>
          </a:p>
          <a:p>
            <a:pPr marL="109728" indent="0" algn="ctr">
              <a:buNone/>
            </a:pPr>
            <a:endParaRPr lang="en-GB" sz="1000" b="1" dirty="0">
              <a:solidFill>
                <a:srgbClr val="002060"/>
              </a:solidFill>
              <a:latin typeface="Calibri" pitchFamily="34" charset="0"/>
              <a:cs typeface="Calibri" pitchFamily="34" charset="0"/>
            </a:endParaRPr>
          </a:p>
          <a:p>
            <a:pPr marL="109728" indent="0" algn="ctr">
              <a:buNone/>
            </a:pPr>
            <a:r>
              <a:rPr lang="en-GB" b="1" dirty="0">
                <a:solidFill>
                  <a:srgbClr val="002060"/>
                </a:solidFill>
                <a:latin typeface="Calibri" pitchFamily="34" charset="0"/>
                <a:cs typeface="Calibri" pitchFamily="34" charset="0"/>
              </a:rPr>
              <a:t>Location: no Halls of Residence (usually)</a:t>
            </a:r>
          </a:p>
          <a:p>
            <a:pPr marL="109728" indent="0" algn="ctr">
              <a:buNone/>
            </a:pPr>
            <a:endParaRPr lang="en-GB" sz="1000" b="1" dirty="0">
              <a:solidFill>
                <a:srgbClr val="002060"/>
              </a:solidFill>
              <a:latin typeface="Calibri" pitchFamily="34" charset="0"/>
              <a:cs typeface="Calibri" pitchFamily="34" charset="0"/>
            </a:endParaRPr>
          </a:p>
          <a:p>
            <a:pPr marL="109728" indent="0" algn="ctr">
              <a:buNone/>
            </a:pPr>
            <a:r>
              <a:rPr lang="en-GB" b="1" dirty="0">
                <a:solidFill>
                  <a:srgbClr val="002060"/>
                </a:solidFill>
                <a:latin typeface="Calibri" pitchFamily="34" charset="0"/>
                <a:cs typeface="Calibri" pitchFamily="34" charset="0"/>
              </a:rPr>
              <a:t>Committing to a specific job role at 18</a:t>
            </a:r>
          </a:p>
          <a:p>
            <a:pPr marL="109728" indent="0" algn="ctr">
              <a:buNone/>
            </a:pPr>
            <a:endParaRPr lang="en-GB" sz="1000" i="1" dirty="0">
              <a:solidFill>
                <a:srgbClr val="002060"/>
              </a:solidFill>
              <a:latin typeface="Calibri" pitchFamily="34" charset="0"/>
              <a:cs typeface="Calibri" pitchFamily="34" charset="0"/>
            </a:endParaRPr>
          </a:p>
          <a:p>
            <a:pPr marL="109728" indent="0" algn="ctr">
              <a:buNone/>
            </a:pPr>
            <a:r>
              <a:rPr lang="en-GB" b="1" dirty="0" err="1">
                <a:solidFill>
                  <a:srgbClr val="002060"/>
                </a:solidFill>
                <a:latin typeface="Calibri" pitchFamily="34" charset="0"/>
                <a:cs typeface="Calibri" pitchFamily="34" charset="0"/>
              </a:rPr>
              <a:t>Uni</a:t>
            </a:r>
            <a:r>
              <a:rPr lang="en-GB" b="1" dirty="0">
                <a:solidFill>
                  <a:srgbClr val="002060"/>
                </a:solidFill>
                <a:latin typeface="Calibri" pitchFamily="34" charset="0"/>
                <a:cs typeface="Calibri" pitchFamily="34" charset="0"/>
              </a:rPr>
              <a:t> gives you time to grow, develop, build networks, prepare for a changing world </a:t>
            </a:r>
          </a:p>
          <a:p>
            <a:pPr marL="109728" indent="0" algn="ctr">
              <a:buNone/>
            </a:pPr>
            <a:endParaRPr lang="en-GB" sz="1000" b="1" dirty="0">
              <a:solidFill>
                <a:srgbClr val="002060"/>
              </a:solidFill>
              <a:latin typeface="Calibri" pitchFamily="34" charset="0"/>
              <a:cs typeface="Calibri" pitchFamily="34" charset="0"/>
            </a:endParaRPr>
          </a:p>
          <a:p>
            <a:pPr algn="ctr"/>
            <a:endParaRPr lang="en-GB" b="1" dirty="0">
              <a:solidFill>
                <a:srgbClr val="002060"/>
              </a:solidFill>
              <a:latin typeface="Calibri" pitchFamily="34" charset="0"/>
              <a:cs typeface="Calibri" pitchFamily="34" charset="0"/>
            </a:endParaRPr>
          </a:p>
          <a:p>
            <a:pPr marL="109728" indent="0">
              <a:buNone/>
            </a:pPr>
            <a:endParaRPr lang="en-GB" dirty="0"/>
          </a:p>
        </p:txBody>
      </p:sp>
    </p:spTree>
    <p:extLst>
      <p:ext uri="{BB962C8B-B14F-4D97-AF65-F5344CB8AC3E}">
        <p14:creationId xmlns:p14="http://schemas.microsoft.com/office/powerpoint/2010/main" val="24318576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2696"/>
            <a:ext cx="8229600" cy="864096"/>
          </a:xfrm>
        </p:spPr>
        <p:txBody>
          <a:bodyPr>
            <a:normAutofit fontScale="90000"/>
          </a:bodyPr>
          <a:lstStyle/>
          <a:p>
            <a:pPr algn="ctr"/>
            <a:r>
              <a:rPr lang="en-GB" sz="2800" b="1" dirty="0">
                <a:solidFill>
                  <a:srgbClr val="C00000"/>
                </a:solidFill>
              </a:rPr>
              <a:t>… BUT WHAT’S NOT TO LIKE? (ACCORDING TO CGI)</a:t>
            </a:r>
            <a:endParaRPr lang="en-GB" sz="2800" dirty="0"/>
          </a:p>
        </p:txBody>
      </p:sp>
      <p:sp>
        <p:nvSpPr>
          <p:cNvPr id="3" name="Content Placeholder 2"/>
          <p:cNvSpPr>
            <a:spLocks noGrp="1"/>
          </p:cNvSpPr>
          <p:nvPr>
            <p:ph idx="1"/>
          </p:nvPr>
        </p:nvSpPr>
        <p:spPr>
          <a:xfrm>
            <a:off x="457200" y="1700808"/>
            <a:ext cx="8229600" cy="4873728"/>
          </a:xfrm>
        </p:spPr>
        <p:txBody>
          <a:bodyPr>
            <a:normAutofit fontScale="70000" lnSpcReduction="20000"/>
          </a:bodyPr>
          <a:lstStyle/>
          <a:p>
            <a:pPr marL="109728" indent="0" fontAlgn="base">
              <a:buNone/>
            </a:pPr>
            <a:r>
              <a:rPr lang="en-GB" sz="2600" dirty="0"/>
              <a:t> </a:t>
            </a:r>
            <a:r>
              <a:rPr lang="en-GB" sz="2600" b="1" dirty="0">
                <a:latin typeface="Calibri" panose="020F0502020204030204" pitchFamily="34" charset="0"/>
              </a:rPr>
              <a:t>Will I miss out on the social side of going to university?</a:t>
            </a:r>
            <a:endParaRPr lang="en-GB" sz="2600" dirty="0">
              <a:latin typeface="Calibri" panose="020F0502020204030204" pitchFamily="34" charset="0"/>
            </a:endParaRPr>
          </a:p>
          <a:p>
            <a:pPr fontAlgn="base"/>
            <a:r>
              <a:rPr lang="en-GB" sz="2600" dirty="0">
                <a:latin typeface="Calibri" panose="020F0502020204030204" pitchFamily="34" charset="0"/>
              </a:rPr>
              <a:t>Not at all. Our sponsored degree students form a very strong friendship group and do a lot together socially and you can afford it as you’re earning a salary. Unlike University the students will use their weekends to socialise. And they take advantage of the CGI Sports and Social club where they get lots of discounts and money off comedy, theatre, music and more events.</a:t>
            </a:r>
          </a:p>
          <a:p>
            <a:pPr marL="109728" indent="0" fontAlgn="base">
              <a:buNone/>
            </a:pPr>
            <a:endParaRPr lang="en-GB" sz="2600" dirty="0">
              <a:latin typeface="Calibri" panose="020F0502020204030204" pitchFamily="34" charset="0"/>
            </a:endParaRPr>
          </a:p>
          <a:p>
            <a:pPr marL="109728" indent="0" fontAlgn="base">
              <a:buNone/>
            </a:pPr>
            <a:r>
              <a:rPr lang="en-GB" dirty="0">
                <a:latin typeface="Calibri" panose="020F0502020204030204" pitchFamily="34" charset="0"/>
              </a:rPr>
              <a:t> </a:t>
            </a:r>
            <a:r>
              <a:rPr lang="en-GB" sz="2600" b="1" dirty="0">
                <a:latin typeface="Calibri" panose="020F0502020204030204" pitchFamily="34" charset="0"/>
              </a:rPr>
              <a:t>I'd need to relocate to take part in the programme, can I?</a:t>
            </a:r>
            <a:endParaRPr lang="en-GB" sz="2600" dirty="0">
              <a:latin typeface="Calibri" panose="020F0502020204030204" pitchFamily="34" charset="0"/>
            </a:endParaRPr>
          </a:p>
          <a:p>
            <a:pPr fontAlgn="base"/>
            <a:r>
              <a:rPr lang="en-GB" sz="2600" dirty="0">
                <a:latin typeface="Calibri" panose="020F0502020204030204" pitchFamily="34" charset="0"/>
              </a:rPr>
              <a:t>Yes. CGI will cover up to £1,000 of relocation costs if you live outside of a reasonable travel distance. Most of our students choose to relocate to their base office and commute to university.</a:t>
            </a:r>
          </a:p>
          <a:p>
            <a:pPr fontAlgn="base"/>
            <a:r>
              <a:rPr lang="en-GB" sz="2600" dirty="0">
                <a:latin typeface="Calibri" panose="020F0502020204030204" pitchFamily="34" charset="0"/>
              </a:rPr>
              <a:t>Many of our current undergraduates have relocated and we make sure to support each new intake and answer any location queries they have. Read up on </a:t>
            </a:r>
            <a:r>
              <a:rPr lang="en-GB" sz="2600" dirty="0">
                <a:latin typeface="Calibri" panose="020F0502020204030204" pitchFamily="34" charset="0"/>
                <a:hlinkClick r:id="rId2"/>
              </a:rPr>
              <a:t>thoughts from those who have relocated on Facebook.</a:t>
            </a:r>
            <a:endParaRPr lang="en-GB" sz="2600" dirty="0">
              <a:latin typeface="Calibri" panose="020F0502020204030204" pitchFamily="34" charset="0"/>
            </a:endParaRPr>
          </a:p>
          <a:p>
            <a:pPr marL="109728" indent="0" fontAlgn="base">
              <a:buNone/>
            </a:pPr>
            <a:endParaRPr lang="en-GB" sz="2600" dirty="0">
              <a:latin typeface="Calibri" panose="020F0502020204030204" pitchFamily="34" charset="0"/>
            </a:endParaRPr>
          </a:p>
          <a:p>
            <a:pPr marL="109728" indent="0" fontAlgn="base">
              <a:buNone/>
            </a:pPr>
            <a:r>
              <a:rPr lang="en-GB" dirty="0">
                <a:latin typeface="Calibri" panose="020F0502020204030204" pitchFamily="34" charset="0"/>
              </a:rPr>
              <a:t> </a:t>
            </a:r>
            <a:r>
              <a:rPr lang="en-GB" sz="2600" dirty="0">
                <a:latin typeface="Calibri" panose="020F0502020204030204" pitchFamily="34" charset="0"/>
              </a:rPr>
              <a:t> </a:t>
            </a:r>
            <a:r>
              <a:rPr lang="en-GB" sz="2600" b="1" dirty="0">
                <a:latin typeface="Calibri" panose="020F0502020204030204" pitchFamily="34" charset="0"/>
              </a:rPr>
              <a:t>Am I guaranteed a job at the end of the programme?</a:t>
            </a:r>
            <a:endParaRPr lang="en-GB" sz="2600" dirty="0">
              <a:latin typeface="Calibri" panose="020F0502020204030204" pitchFamily="34" charset="0"/>
            </a:endParaRPr>
          </a:p>
          <a:p>
            <a:pPr fontAlgn="base"/>
            <a:r>
              <a:rPr lang="en-GB" sz="2600" dirty="0">
                <a:latin typeface="Calibri" panose="020F0502020204030204" pitchFamily="34" charset="0"/>
              </a:rPr>
              <a:t>You’ll already be a permanent employee, and will continue to be employed by CGI as long as you complete the programme successfully and meet our expectations. </a:t>
            </a:r>
            <a:r>
              <a:rPr lang="en-GB" sz="2600" i="1" dirty="0">
                <a:latin typeface="Calibri" panose="020F0502020204030204" pitchFamily="34" charset="0"/>
              </a:rPr>
              <a:t>(But this is </a:t>
            </a:r>
            <a:r>
              <a:rPr lang="en-GB" sz="2600" i="1" u="sng" dirty="0">
                <a:latin typeface="Calibri" panose="020F0502020204030204" pitchFamily="34" charset="0"/>
              </a:rPr>
              <a:t>not</a:t>
            </a:r>
            <a:r>
              <a:rPr lang="en-GB" sz="2600" i="1" dirty="0">
                <a:latin typeface="Calibri" panose="020F0502020204030204" pitchFamily="34" charset="0"/>
              </a:rPr>
              <a:t> always the case with other employers.)</a:t>
            </a:r>
          </a:p>
          <a:p>
            <a:pPr marL="109728" indent="0" algn="ctr">
              <a:buNone/>
            </a:pPr>
            <a:endParaRPr lang="en-GB" dirty="0"/>
          </a:p>
        </p:txBody>
      </p:sp>
    </p:spTree>
    <p:extLst>
      <p:ext uri="{BB962C8B-B14F-4D97-AF65-F5344CB8AC3E}">
        <p14:creationId xmlns:p14="http://schemas.microsoft.com/office/powerpoint/2010/main" val="22650360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57200" y="980729"/>
            <a:ext cx="8291264" cy="1944215"/>
          </a:xfrm>
        </p:spPr>
        <p:txBody>
          <a:bodyPr>
            <a:normAutofit fontScale="90000"/>
          </a:bodyPr>
          <a:lstStyle/>
          <a:p>
            <a:pPr algn="ctr"/>
            <a:r>
              <a:rPr lang="en-GB" sz="6000" b="1" i="1" dirty="0">
                <a:solidFill>
                  <a:schemeClr val="accent6">
                    <a:lumMod val="60000"/>
                    <a:lumOff val="40000"/>
                  </a:schemeClr>
                </a:solidFill>
              </a:rPr>
              <a:t>SECTION 5</a:t>
            </a:r>
            <a:br>
              <a:rPr lang="en-GB" sz="6000" b="1" i="1" dirty="0">
                <a:solidFill>
                  <a:schemeClr val="accent6">
                    <a:lumMod val="60000"/>
                    <a:lumOff val="40000"/>
                  </a:schemeClr>
                </a:solidFill>
              </a:rPr>
            </a:br>
            <a:r>
              <a:rPr lang="en-GB" b="1" dirty="0"/>
              <a:t>GAP YEAR(S), HIDDEN JOBMARKET </a:t>
            </a:r>
            <a:br>
              <a:rPr lang="en-GB" b="1" dirty="0"/>
            </a:br>
            <a:r>
              <a:rPr lang="en-GB" b="1" dirty="0"/>
              <a:t>&amp; SELF-EMPLOYMENT  </a:t>
            </a:r>
          </a:p>
        </p:txBody>
      </p:sp>
      <p:sp>
        <p:nvSpPr>
          <p:cNvPr id="5" name="Subtitle 4"/>
          <p:cNvSpPr>
            <a:spLocks noGrp="1"/>
          </p:cNvSpPr>
          <p:nvPr>
            <p:ph type="subTitle" idx="1"/>
          </p:nvPr>
        </p:nvSpPr>
        <p:spPr>
          <a:xfrm>
            <a:off x="107504" y="3899938"/>
            <a:ext cx="9036496" cy="3129462"/>
          </a:xfrm>
        </p:spPr>
        <p:txBody>
          <a:bodyPr>
            <a:normAutofit fontScale="47500" lnSpcReduction="20000"/>
          </a:bodyPr>
          <a:lstStyle/>
          <a:p>
            <a:endParaRPr lang="en-GB" dirty="0"/>
          </a:p>
          <a:p>
            <a:pPr marL="521208" indent="-457200">
              <a:buFont typeface="Arial" panose="020B0604020202020204" pitchFamily="34" charset="0"/>
              <a:buChar char="•"/>
            </a:pPr>
            <a:endParaRPr lang="en-GB" sz="3500" b="1" dirty="0">
              <a:solidFill>
                <a:srgbClr val="C00000"/>
              </a:solidFill>
              <a:latin typeface="Calibri" panose="020F0502020204030204" pitchFamily="34" charset="0"/>
            </a:endParaRPr>
          </a:p>
          <a:p>
            <a:pPr marL="521208" indent="-457200">
              <a:buFont typeface="Arial" panose="020B0604020202020204" pitchFamily="34" charset="0"/>
              <a:buChar char="•"/>
            </a:pPr>
            <a:endParaRPr lang="en-GB" sz="3500" b="1" dirty="0">
              <a:solidFill>
                <a:srgbClr val="C00000"/>
              </a:solidFill>
              <a:latin typeface="Calibri" panose="020F0502020204030204" pitchFamily="34" charset="0"/>
            </a:endParaRPr>
          </a:p>
          <a:p>
            <a:pPr marL="521208" indent="-457200">
              <a:buFont typeface="Arial" panose="020B0604020202020204" pitchFamily="34" charset="0"/>
              <a:buChar char="•"/>
            </a:pPr>
            <a:endParaRPr lang="en-GB" sz="1300" b="1" dirty="0">
              <a:solidFill>
                <a:srgbClr val="C00000"/>
              </a:solidFill>
              <a:latin typeface="Calibri" panose="020F0502020204030204" pitchFamily="34" charset="0"/>
            </a:endParaRPr>
          </a:p>
          <a:p>
            <a:pPr marL="521208" indent="-457200">
              <a:buFont typeface="Arial" panose="020B0604020202020204" pitchFamily="34" charset="0"/>
              <a:buChar char="•"/>
            </a:pPr>
            <a:r>
              <a:rPr lang="en-GB" sz="4400" b="1" dirty="0">
                <a:solidFill>
                  <a:srgbClr val="C00000"/>
                </a:solidFill>
                <a:latin typeface="Calibri" panose="020F0502020204030204" pitchFamily="34" charset="0"/>
              </a:rPr>
              <a:t>Some students take more than a year out (my record = 7)</a:t>
            </a:r>
          </a:p>
          <a:p>
            <a:pPr marL="521208" indent="-457200">
              <a:buFont typeface="Arial" panose="020B0604020202020204" pitchFamily="34" charset="0"/>
              <a:buChar char="•"/>
            </a:pPr>
            <a:endParaRPr lang="en-GB" sz="4400" b="1" dirty="0">
              <a:solidFill>
                <a:srgbClr val="C00000"/>
              </a:solidFill>
              <a:latin typeface="Calibri" panose="020F0502020204030204" pitchFamily="34" charset="0"/>
            </a:endParaRPr>
          </a:p>
          <a:p>
            <a:pPr marL="521208" indent="-457200">
              <a:buFont typeface="Arial" panose="020B0604020202020204" pitchFamily="34" charset="0"/>
              <a:buChar char="•"/>
            </a:pPr>
            <a:r>
              <a:rPr lang="en-GB" sz="4400" b="1" dirty="0">
                <a:solidFill>
                  <a:srgbClr val="C00000"/>
                </a:solidFill>
                <a:latin typeface="Calibri" panose="020F0502020204030204" pitchFamily="34" charset="0"/>
              </a:rPr>
              <a:t>It </a:t>
            </a:r>
            <a:r>
              <a:rPr lang="en-GB" sz="4400" b="1" u="sng" dirty="0">
                <a:solidFill>
                  <a:srgbClr val="C00000"/>
                </a:solidFill>
                <a:latin typeface="Calibri" panose="020F0502020204030204" pitchFamily="34" charset="0"/>
              </a:rPr>
              <a:t>is</a:t>
            </a:r>
            <a:r>
              <a:rPr lang="en-GB" sz="4400" b="1" dirty="0">
                <a:solidFill>
                  <a:srgbClr val="C00000"/>
                </a:solidFill>
                <a:latin typeface="Calibri" panose="020F0502020204030204" pitchFamily="34" charset="0"/>
              </a:rPr>
              <a:t> possible to just get a job at 18 </a:t>
            </a:r>
          </a:p>
          <a:p>
            <a:pPr marL="521208" indent="-457200">
              <a:buFont typeface="Arial" panose="020B0604020202020204" pitchFamily="34" charset="0"/>
              <a:buChar char="•"/>
            </a:pPr>
            <a:endParaRPr lang="en-GB" sz="4400" b="1" dirty="0">
              <a:solidFill>
                <a:srgbClr val="C00000"/>
              </a:solidFill>
              <a:latin typeface="Calibri" panose="020F0502020204030204" pitchFamily="34" charset="0"/>
            </a:endParaRPr>
          </a:p>
          <a:p>
            <a:pPr marL="521208" indent="-457200">
              <a:buFont typeface="Arial" panose="020B0604020202020204" pitchFamily="34" charset="0"/>
              <a:buChar char="•"/>
            </a:pPr>
            <a:r>
              <a:rPr lang="en-GB" sz="4400" b="1" dirty="0">
                <a:solidFill>
                  <a:srgbClr val="C00000"/>
                </a:solidFill>
                <a:latin typeface="Calibri" panose="020F0502020204030204" pitchFamily="34" charset="0"/>
              </a:rPr>
              <a:t>Also, self-employment </a:t>
            </a:r>
            <a:r>
              <a:rPr lang="en-GB" sz="4400" b="1" u="sng" dirty="0">
                <a:solidFill>
                  <a:srgbClr val="C00000"/>
                </a:solidFill>
                <a:latin typeface="Calibri" panose="020F0502020204030204" pitchFamily="34" charset="0"/>
              </a:rPr>
              <a:t>is</a:t>
            </a:r>
            <a:r>
              <a:rPr lang="en-GB" sz="4400" b="1" dirty="0">
                <a:solidFill>
                  <a:srgbClr val="C00000"/>
                </a:solidFill>
                <a:latin typeface="Calibri" panose="020F0502020204030204" pitchFamily="34" charset="0"/>
              </a:rPr>
              <a:t> an option at 18 too</a:t>
            </a:r>
          </a:p>
          <a:p>
            <a:pPr marL="521208" indent="-457200">
              <a:buFont typeface="Arial" panose="020B0604020202020204" pitchFamily="34" charset="0"/>
              <a:buChar char="•"/>
            </a:pPr>
            <a:endParaRPr lang="en-GB" sz="4500" b="1" dirty="0">
              <a:solidFill>
                <a:srgbClr val="C00000"/>
              </a:solidFill>
              <a:latin typeface="Calibri" panose="020F0502020204030204" pitchFamily="34" charset="0"/>
            </a:endParaRPr>
          </a:p>
          <a:p>
            <a:r>
              <a:rPr lang="en-GB" sz="4500" b="1" dirty="0">
                <a:solidFill>
                  <a:srgbClr val="C00000"/>
                </a:solidFill>
                <a:latin typeface="Calibri" panose="020F0502020204030204" pitchFamily="34" charset="0"/>
              </a:rPr>
              <a:t>  </a:t>
            </a:r>
          </a:p>
          <a:p>
            <a:endParaRPr lang="en-GB" sz="900" b="1" dirty="0">
              <a:latin typeface="Calibri" pitchFamily="34" charset="0"/>
            </a:endParaRPr>
          </a:p>
        </p:txBody>
      </p:sp>
    </p:spTree>
    <p:extLst>
      <p:ext uri="{BB962C8B-B14F-4D97-AF65-F5344CB8AC3E}">
        <p14:creationId xmlns:p14="http://schemas.microsoft.com/office/powerpoint/2010/main" val="42015917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20688"/>
            <a:ext cx="8229600" cy="1008112"/>
          </a:xfrm>
        </p:spPr>
        <p:txBody>
          <a:bodyPr>
            <a:normAutofit fontScale="90000"/>
          </a:bodyPr>
          <a:lstStyle/>
          <a:p>
            <a:pPr algn="ct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
            </a:r>
            <a:b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b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GAP YEAR / </a:t>
            </a:r>
            <a:r>
              <a:rPr lang="en-GB"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SELF-EMPLOYment</a:t>
            </a:r>
            <a: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t> / HIDDEN JOBMARKET IDEAS  </a:t>
            </a:r>
            <a:br>
              <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Calibri" pitchFamily="34" charset="0"/>
              </a:rPr>
            </a:br>
            <a:endParaRPr lang="en-GB" sz="3100" b="1" dirty="0">
              <a:latin typeface="Calibri" pitchFamily="34" charset="0"/>
              <a:cs typeface="Calibri" pitchFamily="34" charset="0"/>
            </a:endParaRPr>
          </a:p>
        </p:txBody>
      </p:sp>
      <p:sp>
        <p:nvSpPr>
          <p:cNvPr id="2" name="Content Placeholder 1"/>
          <p:cNvSpPr>
            <a:spLocks noGrp="1"/>
          </p:cNvSpPr>
          <p:nvPr>
            <p:ph idx="1"/>
          </p:nvPr>
        </p:nvSpPr>
        <p:spPr>
          <a:xfrm>
            <a:off x="323528" y="1700808"/>
            <a:ext cx="8568952" cy="5157192"/>
          </a:xfrm>
        </p:spPr>
        <p:txBody>
          <a:bodyPr>
            <a:normAutofit fontScale="92500" lnSpcReduction="10000"/>
          </a:bodyPr>
          <a:lstStyle/>
          <a:p>
            <a:endParaRPr lang="en-GB" sz="800" u="sng" dirty="0">
              <a:solidFill>
                <a:srgbClr val="C00000"/>
              </a:solidFill>
              <a:latin typeface="Calibri" pitchFamily="34" charset="0"/>
              <a:cs typeface="Calibri" pitchFamily="34" charset="0"/>
            </a:endParaRPr>
          </a:p>
          <a:p>
            <a:pPr marL="109728" indent="0">
              <a:buNone/>
            </a:pPr>
            <a:r>
              <a:rPr lang="en-GB" sz="2000" b="1" dirty="0">
                <a:solidFill>
                  <a:srgbClr val="C00000"/>
                </a:solidFill>
                <a:latin typeface="Calibri" pitchFamily="34" charset="0"/>
                <a:cs typeface="Calibri" pitchFamily="34" charset="0"/>
              </a:rPr>
              <a:t>Paid gap year opportunities in UK:</a:t>
            </a:r>
            <a:r>
              <a:rPr lang="en-GB" sz="2000" dirty="0">
                <a:latin typeface="Calibri" pitchFamily="34" charset="0"/>
                <a:cs typeface="Calibri" pitchFamily="34" charset="0"/>
              </a:rPr>
              <a:t> </a:t>
            </a:r>
          </a:p>
          <a:p>
            <a:pPr marL="109728" indent="0">
              <a:buNone/>
            </a:pPr>
            <a:r>
              <a:rPr lang="en-GB" sz="2000" b="1" dirty="0">
                <a:latin typeface="Calibri" pitchFamily="34" charset="0"/>
                <a:cs typeface="Calibri" pitchFamily="34" charset="0"/>
              </a:rPr>
              <a:t>Year in Industry;        Deloitte Scholars;        IBM Futures;        EDF Energy;</a:t>
            </a:r>
          </a:p>
          <a:p>
            <a:pPr marL="109728" indent="0">
              <a:buNone/>
            </a:pPr>
            <a:r>
              <a:rPr lang="en-GB" sz="2000" b="1" dirty="0">
                <a:latin typeface="Calibri" pitchFamily="34" charset="0"/>
                <a:cs typeface="Calibri" pitchFamily="34" charset="0"/>
              </a:rPr>
              <a:t>Henderson Global Investors;        Accenture;        Schroders;</a:t>
            </a:r>
            <a:endParaRPr lang="en-GB" sz="2000" dirty="0">
              <a:latin typeface="Calibri" pitchFamily="34" charset="0"/>
              <a:cs typeface="Calibri" pitchFamily="34" charset="0"/>
            </a:endParaRPr>
          </a:p>
          <a:p>
            <a:pPr marL="109728" indent="0">
              <a:buNone/>
            </a:pPr>
            <a:r>
              <a:rPr lang="en-GB" sz="2000" b="1" dirty="0">
                <a:latin typeface="Calibri" pitchFamily="34" charset="0"/>
                <a:cs typeface="Calibri" pitchFamily="34" charset="0"/>
              </a:rPr>
              <a:t>Arup Pre-University Trainee;        EM Academy;        Pinsent Masons </a:t>
            </a:r>
            <a:r>
              <a:rPr lang="en-GB" sz="2000" b="1" i="1" dirty="0">
                <a:latin typeface="Calibri" pitchFamily="34" charset="0"/>
                <a:cs typeface="Calibri" pitchFamily="34" charset="0"/>
              </a:rPr>
              <a:t>(law)</a:t>
            </a:r>
            <a:r>
              <a:rPr lang="en-GB" sz="2000" b="1" dirty="0">
                <a:latin typeface="Calibri" pitchFamily="34" charset="0"/>
                <a:cs typeface="Calibri" pitchFamily="34" charset="0"/>
              </a:rPr>
              <a:t> </a:t>
            </a:r>
          </a:p>
          <a:p>
            <a:pPr marL="109728" indent="0">
              <a:buNone/>
            </a:pPr>
            <a:endParaRPr lang="en-GB" sz="1200" b="1" dirty="0">
              <a:solidFill>
                <a:srgbClr val="C00000"/>
              </a:solidFill>
              <a:latin typeface="Calibri" pitchFamily="34" charset="0"/>
              <a:cs typeface="Calibri" pitchFamily="34" charset="0"/>
            </a:endParaRPr>
          </a:p>
          <a:p>
            <a:pPr marL="109728" indent="0">
              <a:buNone/>
            </a:pPr>
            <a:r>
              <a:rPr lang="en-GB" sz="2000" b="1" dirty="0">
                <a:solidFill>
                  <a:srgbClr val="C00000"/>
                </a:solidFill>
                <a:latin typeface="Calibri" pitchFamily="34" charset="0"/>
                <a:cs typeface="Calibri" pitchFamily="34" charset="0"/>
              </a:rPr>
              <a:t>Voluntary work in UK: </a:t>
            </a:r>
          </a:p>
          <a:p>
            <a:pPr marL="109728" indent="0">
              <a:buNone/>
            </a:pPr>
            <a:r>
              <a:rPr lang="en-GB" sz="2000" b="1" dirty="0">
                <a:latin typeface="Calibri" pitchFamily="34" charset="0"/>
                <a:cs typeface="Calibri" pitchFamily="34" charset="0"/>
              </a:rPr>
              <a:t>csv.org.uk          do-it.org</a:t>
            </a:r>
          </a:p>
          <a:p>
            <a:pPr marL="109728" indent="0">
              <a:buNone/>
            </a:pPr>
            <a:endParaRPr lang="en-GB" sz="1200" b="1" dirty="0">
              <a:latin typeface="Calibri" pitchFamily="34" charset="0"/>
              <a:cs typeface="Calibri" pitchFamily="34" charset="0"/>
            </a:endParaRPr>
          </a:p>
          <a:p>
            <a:pPr marL="109728" indent="0">
              <a:buNone/>
            </a:pPr>
            <a:r>
              <a:rPr lang="en-GB" sz="2000" b="1" dirty="0">
                <a:solidFill>
                  <a:srgbClr val="C00000"/>
                </a:solidFill>
                <a:latin typeface="Calibri" pitchFamily="34" charset="0"/>
                <a:cs typeface="Calibri" pitchFamily="34" charset="0"/>
              </a:rPr>
              <a:t>Volunteering, paid work, study or expeditions overseas:</a:t>
            </a:r>
            <a:endParaRPr lang="en-GB" sz="2000" b="1" dirty="0">
              <a:latin typeface="Calibri" pitchFamily="34" charset="0"/>
              <a:cs typeface="Calibri" pitchFamily="34" charset="0"/>
            </a:endParaRPr>
          </a:p>
          <a:p>
            <a:pPr marL="109728" indent="0">
              <a:buNone/>
            </a:pPr>
            <a:r>
              <a:rPr lang="en-GB" sz="2000" b="1" dirty="0">
                <a:latin typeface="Calibri" pitchFamily="34" charset="0"/>
                <a:cs typeface="Calibri" pitchFamily="34" charset="0"/>
              </a:rPr>
              <a:t>yearoutgroup.org          campamerica.co.uk          bunac.org</a:t>
            </a:r>
          </a:p>
          <a:p>
            <a:pPr marL="109728" indent="0">
              <a:buNone/>
            </a:pPr>
            <a:endParaRPr lang="en-GB" sz="1200" b="1" dirty="0">
              <a:latin typeface="Calibri" pitchFamily="34" charset="0"/>
              <a:cs typeface="Calibri" pitchFamily="34" charset="0"/>
            </a:endParaRPr>
          </a:p>
          <a:p>
            <a:pPr marL="109728" indent="0">
              <a:buNone/>
            </a:pPr>
            <a:r>
              <a:rPr lang="en-GB" sz="2000" b="1" dirty="0">
                <a:solidFill>
                  <a:srgbClr val="C00000"/>
                </a:solidFill>
                <a:latin typeface="Calibri" pitchFamily="34" charset="0"/>
                <a:cs typeface="Calibri" pitchFamily="34" charset="0"/>
              </a:rPr>
              <a:t>Self employment advice &amp; financial support:                                  	           	            </a:t>
            </a:r>
            <a:r>
              <a:rPr lang="en-GB" sz="2000" b="1" dirty="0">
                <a:latin typeface="Calibri" pitchFamily="34" charset="0"/>
                <a:cs typeface="Calibri" pitchFamily="34" charset="0"/>
              </a:rPr>
              <a:t>Shell Livewire;        The Prince’s Trust;        Government </a:t>
            </a:r>
            <a:r>
              <a:rPr lang="en-GB" sz="2000" b="1" dirty="0" err="1">
                <a:latin typeface="Calibri" pitchFamily="34" charset="0"/>
                <a:cs typeface="Calibri" pitchFamily="34" charset="0"/>
              </a:rPr>
              <a:t>StartUp</a:t>
            </a:r>
            <a:r>
              <a:rPr lang="en-GB" sz="2000" b="1" dirty="0">
                <a:latin typeface="Calibri" pitchFamily="34" charset="0"/>
                <a:cs typeface="Calibri" pitchFamily="34" charset="0"/>
              </a:rPr>
              <a:t> Scheme</a:t>
            </a:r>
          </a:p>
          <a:p>
            <a:pPr marL="109728" indent="0">
              <a:buNone/>
            </a:pPr>
            <a:endParaRPr lang="en-GB" sz="1200" b="1" dirty="0">
              <a:solidFill>
                <a:srgbClr val="C00000"/>
              </a:solidFill>
              <a:latin typeface="Calibri" pitchFamily="34" charset="0"/>
              <a:cs typeface="Calibri" pitchFamily="34" charset="0"/>
            </a:endParaRPr>
          </a:p>
          <a:p>
            <a:pPr marL="109728" indent="0">
              <a:buNone/>
            </a:pPr>
            <a:r>
              <a:rPr lang="en-GB" sz="2000" b="1" dirty="0">
                <a:solidFill>
                  <a:srgbClr val="C00000"/>
                </a:solidFill>
                <a:latin typeface="Calibri" pitchFamily="34" charset="0"/>
                <a:cs typeface="Calibri" pitchFamily="34" charset="0"/>
              </a:rPr>
              <a:t>Hidden </a:t>
            </a:r>
            <a:r>
              <a:rPr lang="en-GB" sz="2000" b="1" dirty="0" err="1">
                <a:solidFill>
                  <a:srgbClr val="C00000"/>
                </a:solidFill>
                <a:latin typeface="Calibri" pitchFamily="34" charset="0"/>
                <a:cs typeface="Calibri" pitchFamily="34" charset="0"/>
              </a:rPr>
              <a:t>jobmarket</a:t>
            </a:r>
            <a:r>
              <a:rPr lang="en-GB" sz="2000" b="1" dirty="0">
                <a:solidFill>
                  <a:srgbClr val="C00000"/>
                </a:solidFill>
                <a:latin typeface="Calibri" pitchFamily="34" charset="0"/>
                <a:cs typeface="Calibri" pitchFamily="34" charset="0"/>
              </a:rPr>
              <a:t> – what some of my ex-students did at 18:</a:t>
            </a:r>
          </a:p>
          <a:p>
            <a:pPr marL="109728" indent="0">
              <a:buNone/>
            </a:pPr>
            <a:r>
              <a:rPr lang="en-GB" sz="2000" b="1" dirty="0">
                <a:latin typeface="Calibri" pitchFamily="34" charset="0"/>
                <a:cs typeface="Calibri" pitchFamily="34" charset="0"/>
              </a:rPr>
              <a:t>International Kite Surfer; CBBC Presenter; Singer Songwriter; Smoking Adviser;</a:t>
            </a:r>
          </a:p>
          <a:p>
            <a:pPr marL="109728" indent="0">
              <a:buNone/>
            </a:pPr>
            <a:r>
              <a:rPr lang="en-GB" sz="2000" b="1" dirty="0">
                <a:latin typeface="Calibri" pitchFamily="34" charset="0"/>
                <a:cs typeface="Calibri" pitchFamily="34" charset="0"/>
              </a:rPr>
              <a:t>Superyacht Crew; Bike Specialist; Airport Ramp Operator; Soccer </a:t>
            </a:r>
            <a:r>
              <a:rPr lang="en-GB" sz="2000" b="1">
                <a:latin typeface="Calibri" pitchFamily="34" charset="0"/>
                <a:cs typeface="Calibri" pitchFamily="34" charset="0"/>
              </a:rPr>
              <a:t>Co-ordinator; Ann </a:t>
            </a:r>
            <a:r>
              <a:rPr lang="en-GB" sz="2000" b="1" dirty="0">
                <a:latin typeface="Calibri" pitchFamily="34" charset="0"/>
                <a:cs typeface="Calibri" pitchFamily="34" charset="0"/>
              </a:rPr>
              <a:t>Summers Party Organiser</a:t>
            </a:r>
          </a:p>
        </p:txBody>
      </p:sp>
    </p:spTree>
    <p:extLst>
      <p:ext uri="{BB962C8B-B14F-4D97-AF65-F5344CB8AC3E}">
        <p14:creationId xmlns:p14="http://schemas.microsoft.com/office/powerpoint/2010/main" val="42502802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sacu-student.com/wp-content/uploads/2015/03/new_tag2_4s.gif"/>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2080" y="6523631"/>
            <a:ext cx="3832372" cy="31767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0" y="381320"/>
            <a:ext cx="9124452" cy="684803"/>
          </a:xfrm>
          <a:prstGeom prst="rect">
            <a:avLst/>
          </a:prstGeom>
          <a:noFill/>
        </p:spPr>
        <p:txBody>
          <a:bodyPr wrap="square" rtlCol="0">
            <a:spAutoFit/>
          </a:bodyPr>
          <a:lstStyle/>
          <a:p>
            <a:pPr algn="ctr">
              <a:lnSpc>
                <a:spcPct val="150000"/>
              </a:lnSpc>
            </a:pPr>
            <a:r>
              <a:rPr lang="en-GB" sz="2800" b="1" spc="300" dirty="0">
                <a:solidFill>
                  <a:prstClr val="black"/>
                </a:solidFill>
                <a:latin typeface="Bradley Hand ITC" panose="03070402050302030203" pitchFamily="66" charset="0"/>
              </a:rPr>
              <a:t>CONFUSED? Try the free SACU Spartan Test</a:t>
            </a:r>
            <a:endParaRPr lang="en-GB" b="1" spc="300" dirty="0">
              <a:solidFill>
                <a:prstClr val="black"/>
              </a:solidFill>
              <a:latin typeface="Bradley Hand ITC" panose="03070402050302030203" pitchFamily="66" charset="0"/>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839" y="265353"/>
            <a:ext cx="1313890" cy="504056"/>
          </a:xfrm>
          <a:prstGeom prst="rect">
            <a:avLst/>
          </a:prstGeom>
        </p:spPr>
      </p:pic>
      <p:pic>
        <p:nvPicPr>
          <p:cNvPr id="23" name="Picture 22"/>
          <p:cNvPicPr>
            <a:picLocks noChangeAspect="1"/>
          </p:cNvPicPr>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val="0"/>
              </a:ext>
            </a:extLst>
          </a:blip>
          <a:stretch>
            <a:fillRect/>
          </a:stretch>
        </p:blipFill>
        <p:spPr>
          <a:xfrm>
            <a:off x="0" y="6165304"/>
            <a:ext cx="9144000" cy="360040"/>
          </a:xfrm>
          <a:prstGeom prst="rect">
            <a:avLst/>
          </a:prstGeom>
        </p:spPr>
      </p:pic>
      <p:pic>
        <p:nvPicPr>
          <p:cNvPr id="28" name="Picture 27"/>
          <p:cNvPicPr>
            <a:picLocks noChangeAspect="1"/>
          </p:cNvPicPr>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val="0"/>
              </a:ext>
            </a:extLst>
          </a:blip>
          <a:stretch>
            <a:fillRect/>
          </a:stretch>
        </p:blipFill>
        <p:spPr>
          <a:xfrm flipV="1">
            <a:off x="0" y="1491228"/>
            <a:ext cx="9154420" cy="360040"/>
          </a:xfrm>
          <a:prstGeom prst="rect">
            <a:avLst/>
          </a:prstGeom>
        </p:spPr>
      </p:pic>
      <p:pic>
        <p:nvPicPr>
          <p:cNvPr id="22"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7621" y="1023585"/>
            <a:ext cx="3018236" cy="24145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9784" y="2334701"/>
            <a:ext cx="3018236" cy="24145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81947" y="3645817"/>
            <a:ext cx="3018238" cy="24145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02649" y="1023585"/>
            <a:ext cx="3018237" cy="24145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1" name="Group 30"/>
          <p:cNvGrpSpPr/>
          <p:nvPr/>
        </p:nvGrpSpPr>
        <p:grpSpPr>
          <a:xfrm>
            <a:off x="4772307" y="2323208"/>
            <a:ext cx="3384375" cy="2437754"/>
            <a:chOff x="4067944" y="2346411"/>
            <a:chExt cx="4643060" cy="3780000"/>
          </a:xfrm>
        </p:grpSpPr>
        <p:pic>
          <p:nvPicPr>
            <p:cNvPr id="32" name="Picture 9"/>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l="2171" t="10776" r="3696" b="8387"/>
            <a:stretch/>
          </p:blipFill>
          <p:spPr bwMode="auto">
            <a:xfrm>
              <a:off x="4067944" y="2346411"/>
              <a:ext cx="4643060" cy="3780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Rounded Rectangle 32"/>
            <p:cNvSpPr/>
            <p:nvPr/>
          </p:nvSpPr>
          <p:spPr>
            <a:xfrm>
              <a:off x="7092280" y="5517232"/>
              <a:ext cx="1224136" cy="43204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latin typeface="Corbel" panose="020B0503020204020204" pitchFamily="34" charset="0"/>
                </a:rPr>
                <a:t>AMEND YOUR TOP TEN  </a:t>
              </a:r>
            </a:p>
          </p:txBody>
        </p:sp>
      </p:grpSp>
      <p:grpSp>
        <p:nvGrpSpPr>
          <p:cNvPr id="27" name="Group 26"/>
          <p:cNvGrpSpPr/>
          <p:nvPr/>
        </p:nvGrpSpPr>
        <p:grpSpPr>
          <a:xfrm>
            <a:off x="5508104" y="3645995"/>
            <a:ext cx="3384000" cy="2414590"/>
            <a:chOff x="251522" y="1063890"/>
            <a:chExt cx="4643065" cy="3780000"/>
          </a:xfrm>
        </p:grpSpPr>
        <p:pic>
          <p:nvPicPr>
            <p:cNvPr id="29" name="Picture 8"/>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l="2171" t="10776" r="3696" b="8387"/>
            <a:stretch/>
          </p:blipFill>
          <p:spPr bwMode="auto">
            <a:xfrm>
              <a:off x="251522" y="1063890"/>
              <a:ext cx="4643065" cy="3780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Rounded Rectangle 29"/>
            <p:cNvSpPr/>
            <p:nvPr/>
          </p:nvSpPr>
          <p:spPr>
            <a:xfrm>
              <a:off x="3275856" y="4236411"/>
              <a:ext cx="1224136" cy="43204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latin typeface="Corbel" panose="020B0503020204020204" pitchFamily="34" charset="0"/>
                </a:rPr>
                <a:t>AMEND YOUR TOP TEN  </a:t>
              </a:r>
            </a:p>
          </p:txBody>
        </p:sp>
      </p:grpSp>
    </p:spTree>
    <p:extLst>
      <p:ext uri="{BB962C8B-B14F-4D97-AF65-F5344CB8AC3E}">
        <p14:creationId xmlns:p14="http://schemas.microsoft.com/office/powerpoint/2010/main" val="4261982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29270</TotalTime>
  <Words>6611</Words>
  <Application>Microsoft Office PowerPoint</Application>
  <PresentationFormat>On-screen Show (4:3)</PresentationFormat>
  <Paragraphs>1277</Paragraphs>
  <Slides>59</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59</vt:i4>
      </vt:variant>
    </vt:vector>
  </HeadingPairs>
  <TitlesOfParts>
    <vt:vector size="68" baseType="lpstr">
      <vt:lpstr>Aharoni</vt:lpstr>
      <vt:lpstr>Arial</vt:lpstr>
      <vt:lpstr>Bradley Hand ITC</vt:lpstr>
      <vt:lpstr>Calibri</vt:lpstr>
      <vt:lpstr>Corbel</vt:lpstr>
      <vt:lpstr>Georgia</vt:lpstr>
      <vt:lpstr>Trebuchet MS</vt:lpstr>
      <vt:lpstr>Wingdings 2</vt:lpstr>
      <vt:lpstr>Urban</vt:lpstr>
      <vt:lpstr>                                                                                                                            OPTIONS AT 18 IN A CHANGING WORLD  </vt:lpstr>
      <vt:lpstr>SECTION 1 FULL-TIME HIGHER EDUCATION IN UK</vt:lpstr>
      <vt:lpstr>A MESSAGE FROM THE  UCAS CHIEF EXECUTIVE:</vt:lpstr>
      <vt:lpstr>WHERE ARE THEY NOW? Career pathways of some former students</vt:lpstr>
      <vt:lpstr>PLAYING IN SYDNEY, AUSTRALIA </vt:lpstr>
      <vt:lpstr>PowerPoint Presentation</vt:lpstr>
      <vt:lpstr>PowerPoint Presentation</vt:lpstr>
      <vt:lpstr>60 CAREERS FOR THE FUTURE - 1</vt:lpstr>
      <vt:lpstr>60 CAREERS FOR THE FUTURE - 2</vt:lpstr>
      <vt:lpstr>MORE WHERE ARE THEY NOWS</vt:lpstr>
      <vt:lpstr>So if you don’t know what to do for a career, choose a course that motivates you, because: “IT’S NOT JUST WHAT YOU STUDY AT UNI,  IT’S THE SKILLS YOU CAN BRING” (Microsoft) </vt:lpstr>
      <vt:lpstr>SKILLS SHORTAGES – random examples</vt:lpstr>
      <vt:lpstr>THINK OUTSIDE THE BOX! </vt:lpstr>
      <vt:lpstr>CONSIDER Joint, Combined or Multidisciplinary Degree </vt:lpstr>
      <vt:lpstr>AND CONSIDER THE ‘SANDWICH’ OPTION </vt:lpstr>
      <vt:lpstr>ADVICE ON GRADUATE EMPLOYABILITY     from leading UK commentator Dr Paul Redmond at Manchester Uni  </vt:lpstr>
      <vt:lpstr>CHOOSING UNIVERSITIES</vt:lpstr>
      <vt:lpstr>2016: UK UNIS IN WORLD TOP 150</vt:lpstr>
      <vt:lpstr>2016: UNIS TARGETED BY LARGEST NUMBER OF GRADUATE EMPLOYERS</vt:lpstr>
      <vt:lpstr>2016: TOP 25 IN THE TIMES /  SUNDAY TIMES LEAGUE TABLE</vt:lpstr>
      <vt:lpstr>2016: TOP 25 IN THE COMPLETE UNIVERSITY GUIDE LEAGUE TABLE </vt:lpstr>
      <vt:lpstr>2016: TOP 25 IN  THE GUARDIAN LEAGUE TABLE</vt:lpstr>
      <vt:lpstr>2016: UNIS WITH  HIGHEST STUDENT SATISFACTION</vt:lpstr>
      <vt:lpstr>2016: TIMES HIGHER EDUCATION MOCK TABLE BASED ON TEACHING EXCELLENCE, EMPLOYMENT, RETENTION, STUDENT SATISFACTION  </vt:lpstr>
      <vt:lpstr>TOP UK UNIS FOR PRODUCING MILLIONAIRES</vt:lpstr>
      <vt:lpstr>UNIS WITH BEST NIGHTLIFE (this slide is not for parents)</vt:lpstr>
      <vt:lpstr>SECTION 2 “VARIATIONS ON A THEME” OF HIGHER EDUCATION</vt:lpstr>
      <vt:lpstr> NEW/Private/INDEPENDENT UNIs IN UCAS  </vt:lpstr>
      <vt:lpstr>FOUNDATION DEGREE OR HND</vt:lpstr>
      <vt:lpstr>OTHER Level 3/4 courseS   </vt:lpstr>
      <vt:lpstr>SECTION 3 HIGHER EDUCATION   ABROAD</vt:lpstr>
      <vt:lpstr> OVERSEAS UNIVERSITIES: APPROX TUITION FEES FOR UK/EU APPLICANTS (THIS IS PER YEAR IN STERLING AND MAINLY FOR PUBLIC UNIVERSITIES; but BREXIT would change everything)   </vt:lpstr>
      <vt:lpstr>  MY 2016 WORLD UNI LEAGUE TABLE Scores = number of unis in the Times Higher Education World University Rankings top 100; Where scores are equal, country with highest listed uni ranks higher.      </vt:lpstr>
      <vt:lpstr> DEGREE AT UNI IN EUROPE </vt:lpstr>
      <vt:lpstr> MEDICINE/VET/DENTISTRY IN EUROPE</vt:lpstr>
      <vt:lpstr> UNI ELSEWHERE IN THE WORLD </vt:lpstr>
      <vt:lpstr>  OVERSEAS UNIS: WEBSITES</vt:lpstr>
      <vt:lpstr>  UK UNI WITH YEAR ABROAD </vt:lpstr>
      <vt:lpstr>SECTION 4 EMPLOYER/UNI PARTNERSHIPS APPRENTICESHIPS  EMPLOYMENT AT 18</vt:lpstr>
      <vt:lpstr> EMPLOYER-LED SPONSORED DEGREE SCHEMES </vt:lpstr>
      <vt:lpstr> DEGREE APPRENTICESHIPS     </vt:lpstr>
      <vt:lpstr> DEGREE APPRENTICESHIP EXAMPLES - 1      </vt:lpstr>
      <vt:lpstr> DEGREE APPRENTICESHIP EXAMPLES - 2    </vt:lpstr>
      <vt:lpstr> DEGREE APPRENTICESHIP EXAMPLES - 3      </vt:lpstr>
      <vt:lpstr> DEGREE APPRENTICESHIP EXAMPLES - 4      </vt:lpstr>
      <vt:lpstr> HIGHER APPRENTICESHIPS 1    </vt:lpstr>
      <vt:lpstr> HIGHER APPRENTICESHIPS 2    </vt:lpstr>
      <vt:lpstr> 18+ SCHOOL-LEAVER PROGRAMMES (NON-UNI) </vt:lpstr>
      <vt:lpstr>DEGREE APPRENTICESHIPS SNAPSHOT     207 VACANCIES WERE ADVERTISED ON 1/6/2016 ON GOV.UK/APPLY-APPRENTICESHIP (With ENTRY GRADES IF STATED &amp; STARTING SALARY) </vt:lpstr>
      <vt:lpstr>HIGHER APPRENTICESHIPS SNAPSHOT 1    431 VACANCIES WERE ADVERTISED ON 1/6/2016 ON GOV.UK/APPLY-APPRENTICESHIP;  THE BIGGEST PROVIDERS WERE (With ENTRY GRADES IF STATED &amp; STARTING SALARY): </vt:lpstr>
      <vt:lpstr>HIGHER APPRENTICESHIPS SNAPSHOT 2    THE REMAINING PROVIDERS WERE: </vt:lpstr>
      <vt:lpstr>LOCAL APPRENTICESHIPS SNAPSHOT 1 HIGHER APPRENTICESHIP VACANCIES LISTED ON GOV.UK/APPLY-APPRENTICESHIP  THIS WEEK, WITHIN 30 MILES OF BRIGHTON</vt:lpstr>
      <vt:lpstr>LOCAL APPRENTICESHIPS SNAPSHOT 2 ADVANCED APPRENTICESHIP VACANCIES LISTED ON GOV.UK/APPLY-APPRENTICESHIP  THIS WEEK,  WITHIN 30 MILES OF BRIGHTON</vt:lpstr>
      <vt:lpstr>WEBSITES FOR SCHEMES &amp; APPRENTICESHIPS AT 18 (red ones especially recommended) </vt:lpstr>
      <vt:lpstr>SOME PROS &amp; CONS OF EMPLOYER-LED PROGRAMMES</vt:lpstr>
      <vt:lpstr>… BUT WHAT’S NOT TO LIKE? (ACCORDING TO CGI)</vt:lpstr>
      <vt:lpstr>SECTION 5 GAP YEAR(S), HIDDEN JOBMARKET  &amp; SELF-EMPLOYMENT  </vt:lpstr>
      <vt:lpstr> GAP YEAR / SELF-EMPLOYment / HIDDEN JOBMARKET IDEAS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POST-18 CAREER OPTIONS IN A HARSH NEW WORLD  A menu approach  Alan Bullock, Freelance Careers Adviser, Jun 2012</dc:title>
  <dc:creator>Alan</dc:creator>
  <cp:lastModifiedBy>Eleanor Cartwright</cp:lastModifiedBy>
  <cp:revision>1991</cp:revision>
  <cp:lastPrinted>2014-09-16T23:40:52Z</cp:lastPrinted>
  <dcterms:created xsi:type="dcterms:W3CDTF">2012-06-10T11:13:37Z</dcterms:created>
  <dcterms:modified xsi:type="dcterms:W3CDTF">2016-07-21T08:30:37Z</dcterms:modified>
</cp:coreProperties>
</file>