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7" r:id="rId4"/>
    <p:sldId id="276" r:id="rId5"/>
    <p:sldId id="275" r:id="rId6"/>
    <p:sldId id="27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2260600"/>
          </a:xfrm>
        </p:spPr>
        <p:txBody>
          <a:bodyPr>
            <a:normAutofit/>
          </a:bodyPr>
          <a:lstStyle/>
          <a:p>
            <a:r>
              <a:rPr lang="en-GB" b="1" dirty="0" smtClean="0"/>
              <a:t>Big </a:t>
            </a:r>
            <a:r>
              <a:rPr lang="en-GB" b="1" dirty="0" err="1" smtClean="0"/>
              <a:t>Pharma</a:t>
            </a:r>
            <a:r>
              <a:rPr lang="en-GB" b="1" dirty="0" smtClean="0"/>
              <a:t>, Little Science?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A </a:t>
            </a:r>
            <a:r>
              <a:rPr lang="en-GB" b="1" dirty="0" err="1" smtClean="0"/>
              <a:t>bibliometric</a:t>
            </a:r>
            <a:r>
              <a:rPr lang="en-GB" b="1" dirty="0" smtClean="0"/>
              <a:t> perspective on big </a:t>
            </a:r>
            <a:r>
              <a:rPr lang="en-GB" b="1" dirty="0" err="1" smtClean="0"/>
              <a:t>pharma’s</a:t>
            </a:r>
            <a:r>
              <a:rPr lang="en-GB" b="1" dirty="0" smtClean="0"/>
              <a:t> R&amp;D </a:t>
            </a:r>
            <a:r>
              <a:rPr lang="en-GB" b="1" dirty="0" smtClean="0"/>
              <a:t>decline</a:t>
            </a:r>
            <a:endParaRPr lang="en-US" sz="4800" dirty="0" smtClean="0"/>
          </a:p>
        </p:txBody>
      </p:sp>
      <p:sp>
        <p:nvSpPr>
          <p:cNvPr id="2051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258776"/>
            <a:ext cx="8765196" cy="2813078"/>
          </a:xfrm>
        </p:spPr>
        <p:txBody>
          <a:bodyPr wrap="square" anchor="ctr">
            <a:spAutoFit/>
          </a:bodyPr>
          <a:lstStyle/>
          <a:p>
            <a:r>
              <a:rPr lang="en-GB" sz="2000" b="1" dirty="0" err="1" smtClean="0">
                <a:solidFill>
                  <a:schemeClr val="tx1"/>
                </a:solidFill>
              </a:rPr>
              <a:t>Ismael</a:t>
            </a:r>
            <a:r>
              <a:rPr lang="en-GB" sz="2000" b="1" dirty="0" smtClean="0">
                <a:solidFill>
                  <a:schemeClr val="tx1"/>
                </a:solidFill>
              </a:rPr>
              <a:t> Rafols</a:t>
            </a:r>
            <a:r>
              <a:rPr lang="en-GB" sz="2000" b="1" baseline="30000" dirty="0" smtClean="0">
                <a:solidFill>
                  <a:schemeClr val="tx1"/>
                </a:solidFill>
              </a:rPr>
              <a:t>1,2,*</a:t>
            </a:r>
            <a:r>
              <a:rPr lang="en-GB" sz="2000" b="1" dirty="0" smtClean="0">
                <a:solidFill>
                  <a:schemeClr val="tx1"/>
                </a:solidFill>
              </a:rPr>
              <a:t>, Michael M. Hopkins</a:t>
            </a:r>
            <a:r>
              <a:rPr lang="en-GB" sz="2000" b="1" baseline="30000" dirty="0" smtClean="0">
                <a:solidFill>
                  <a:schemeClr val="tx1"/>
                </a:solidFill>
              </a:rPr>
              <a:t>1</a:t>
            </a:r>
            <a:r>
              <a:rPr lang="en-GB" sz="2000" b="1" dirty="0" smtClean="0">
                <a:solidFill>
                  <a:schemeClr val="tx1"/>
                </a:solidFill>
              </a:rPr>
              <a:t>, </a:t>
            </a:r>
            <a:r>
              <a:rPr lang="en-GB" sz="2000" b="1" dirty="0" err="1" smtClean="0">
                <a:solidFill>
                  <a:schemeClr val="tx1"/>
                </a:solidFill>
              </a:rPr>
              <a:t>Jarno</a:t>
            </a:r>
            <a:r>
              <a:rPr lang="en-GB" sz="2000" b="1" dirty="0" smtClean="0">
                <a:solidFill>
                  <a:schemeClr val="tx1"/>
                </a:solidFill>
              </a:rPr>
              <a:t> Hoekman</a:t>
            </a:r>
            <a:r>
              <a:rPr lang="en-GB" sz="2000" b="1" baseline="30000" dirty="0" smtClean="0">
                <a:solidFill>
                  <a:schemeClr val="tx1"/>
                </a:solidFill>
              </a:rPr>
              <a:t>3</a:t>
            </a:r>
            <a:r>
              <a:rPr lang="en-GB" sz="2000" b="1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GB" sz="2000" b="1" dirty="0" smtClean="0">
                <a:solidFill>
                  <a:schemeClr val="tx1"/>
                </a:solidFill>
              </a:rPr>
              <a:t>Josh Siepel</a:t>
            </a:r>
            <a:r>
              <a:rPr lang="en-GB" sz="2000" b="1" baseline="30000" dirty="0" smtClean="0">
                <a:solidFill>
                  <a:schemeClr val="tx1"/>
                </a:solidFill>
              </a:rPr>
              <a:t>1</a:t>
            </a:r>
            <a:r>
              <a:rPr lang="en-GB" sz="2000" b="1" dirty="0" smtClean="0">
                <a:solidFill>
                  <a:schemeClr val="tx1"/>
                </a:solidFill>
              </a:rPr>
              <a:t>, Alice O'Hare</a:t>
            </a:r>
            <a:r>
              <a:rPr lang="en-GB" sz="2000" b="1" baseline="30000" dirty="0" smtClean="0">
                <a:solidFill>
                  <a:schemeClr val="tx1"/>
                </a:solidFill>
              </a:rPr>
              <a:t>1</a:t>
            </a:r>
            <a:r>
              <a:rPr lang="en-GB" sz="2000" b="1" dirty="0" smtClean="0">
                <a:solidFill>
                  <a:schemeClr val="tx1"/>
                </a:solidFill>
              </a:rPr>
              <a:t>, Antonio Perianes-Rodríguez</a:t>
            </a:r>
            <a:r>
              <a:rPr lang="en-GB" sz="2000" b="1" baseline="30000" dirty="0" smtClean="0">
                <a:solidFill>
                  <a:schemeClr val="tx1"/>
                </a:solidFill>
              </a:rPr>
              <a:t>4</a:t>
            </a:r>
            <a:r>
              <a:rPr lang="en-GB" sz="2000" b="1" dirty="0" smtClean="0">
                <a:solidFill>
                  <a:schemeClr val="tx1"/>
                </a:solidFill>
              </a:rPr>
              <a:t> and Paul Nightingale</a:t>
            </a:r>
            <a:r>
              <a:rPr lang="en-GB" sz="2000" b="1" baseline="30000" dirty="0" smtClean="0">
                <a:solidFill>
                  <a:schemeClr val="tx1"/>
                </a:solidFill>
              </a:rPr>
              <a:t>1</a:t>
            </a:r>
            <a:endParaRPr lang="en-GB" sz="2000" b="1" dirty="0" smtClean="0">
              <a:solidFill>
                <a:schemeClr val="tx1"/>
              </a:solidFill>
            </a:endParaRPr>
          </a:p>
          <a:p>
            <a:r>
              <a:rPr lang="en-GB" sz="2000" b="1" dirty="0" smtClean="0">
                <a:solidFill>
                  <a:schemeClr val="tx1"/>
                </a:solidFill>
              </a:rPr>
              <a:t> </a:t>
            </a:r>
          </a:p>
          <a:p>
            <a:r>
              <a:rPr lang="en-GB" sz="1600" b="1" baseline="30000" dirty="0" smtClean="0">
                <a:solidFill>
                  <a:schemeClr val="tx1"/>
                </a:solidFill>
              </a:rPr>
              <a:t>1 </a:t>
            </a:r>
            <a:r>
              <a:rPr lang="en-GB" sz="1600" b="1" dirty="0" smtClean="0">
                <a:solidFill>
                  <a:schemeClr val="tx1"/>
                </a:solidFill>
              </a:rPr>
              <a:t>SPRU – Science and Technology Policy Research, University of Sussex, Brighton, England</a:t>
            </a:r>
          </a:p>
          <a:p>
            <a:r>
              <a:rPr lang="es-ES" sz="1600" b="1" baseline="30000" dirty="0" smtClean="0">
                <a:solidFill>
                  <a:schemeClr val="tx1"/>
                </a:solidFill>
              </a:rPr>
              <a:t>2 </a:t>
            </a:r>
            <a:r>
              <a:rPr lang="es-ES" sz="1600" b="1" dirty="0" smtClean="0">
                <a:solidFill>
                  <a:schemeClr val="tx1"/>
                </a:solidFill>
              </a:rPr>
              <a:t>INGENIO (CSIC-UPV), </a:t>
            </a:r>
            <a:r>
              <a:rPr lang="es-ES" sz="1600" b="1" dirty="0" err="1" smtClean="0">
                <a:solidFill>
                  <a:schemeClr val="tx1"/>
                </a:solidFill>
              </a:rPr>
              <a:t>Universitat</a:t>
            </a:r>
            <a:r>
              <a:rPr lang="es-ES" sz="1600" b="1" dirty="0" smtClean="0">
                <a:solidFill>
                  <a:schemeClr val="tx1"/>
                </a:solidFill>
              </a:rPr>
              <a:t> </a:t>
            </a:r>
            <a:r>
              <a:rPr lang="es-ES" sz="1600" b="1" dirty="0" err="1" smtClean="0">
                <a:solidFill>
                  <a:schemeClr val="tx1"/>
                </a:solidFill>
              </a:rPr>
              <a:t>Politècnica</a:t>
            </a:r>
            <a:r>
              <a:rPr lang="es-ES" sz="1600" b="1" dirty="0" smtClean="0">
                <a:solidFill>
                  <a:schemeClr val="tx1"/>
                </a:solidFill>
              </a:rPr>
              <a:t> de </a:t>
            </a:r>
            <a:r>
              <a:rPr lang="es-ES" sz="1600" b="1" dirty="0" err="1" smtClean="0">
                <a:solidFill>
                  <a:schemeClr val="tx1"/>
                </a:solidFill>
              </a:rPr>
              <a:t>València</a:t>
            </a:r>
            <a:r>
              <a:rPr lang="es-ES" sz="1600" b="1" dirty="0" smtClean="0">
                <a:solidFill>
                  <a:schemeClr val="tx1"/>
                </a:solidFill>
              </a:rPr>
              <a:t>, </a:t>
            </a:r>
            <a:r>
              <a:rPr lang="es-ES" sz="1600" b="1" dirty="0" err="1" smtClean="0">
                <a:solidFill>
                  <a:schemeClr val="tx1"/>
                </a:solidFill>
              </a:rPr>
              <a:t>València</a:t>
            </a:r>
            <a:r>
              <a:rPr lang="es-ES" sz="1600" b="1" dirty="0" smtClean="0">
                <a:solidFill>
                  <a:schemeClr val="tx1"/>
                </a:solidFill>
              </a:rPr>
              <a:t>, </a:t>
            </a:r>
            <a:r>
              <a:rPr lang="es-ES" sz="1600" b="1" dirty="0" err="1" smtClean="0">
                <a:solidFill>
                  <a:schemeClr val="tx1"/>
                </a:solidFill>
              </a:rPr>
              <a:t>Spain</a:t>
            </a:r>
            <a:endParaRPr lang="en-GB" sz="1600" b="1" dirty="0" smtClean="0">
              <a:solidFill>
                <a:schemeClr val="tx1"/>
              </a:solidFill>
            </a:endParaRPr>
          </a:p>
          <a:p>
            <a:r>
              <a:rPr lang="en-GB" sz="1600" b="1" baseline="30000" dirty="0" smtClean="0">
                <a:solidFill>
                  <a:schemeClr val="tx1"/>
                </a:solidFill>
              </a:rPr>
              <a:t>3 </a:t>
            </a:r>
            <a:r>
              <a:rPr lang="en-GB" sz="1600" b="1" dirty="0" smtClean="0">
                <a:solidFill>
                  <a:schemeClr val="tx1"/>
                </a:solidFill>
              </a:rPr>
              <a:t>Eindhoven Centre for Innovation Studies (ECIS), Eindhoven University of Technology, </a:t>
            </a:r>
            <a:r>
              <a:rPr lang="en-GB" sz="1600" b="1" dirty="0" smtClean="0">
                <a:solidFill>
                  <a:schemeClr val="tx1"/>
                </a:solidFill>
              </a:rPr>
              <a:t>Eindhoven, The </a:t>
            </a:r>
            <a:r>
              <a:rPr lang="en-GB" sz="1600" b="1" dirty="0" smtClean="0">
                <a:solidFill>
                  <a:schemeClr val="tx1"/>
                </a:solidFill>
              </a:rPr>
              <a:t>Netherlands</a:t>
            </a:r>
          </a:p>
          <a:p>
            <a:r>
              <a:rPr lang="en-GB" sz="1600" b="1" baseline="30000" dirty="0" smtClean="0">
                <a:solidFill>
                  <a:schemeClr val="tx1"/>
                </a:solidFill>
              </a:rPr>
              <a:t>4</a:t>
            </a:r>
            <a:r>
              <a:rPr lang="en-GB" sz="1600" b="1" dirty="0" smtClean="0">
                <a:solidFill>
                  <a:schemeClr val="tx1"/>
                </a:solidFill>
              </a:rPr>
              <a:t>Carlos III University of Madrid, Department of Library and Information Science, </a:t>
            </a:r>
            <a:r>
              <a:rPr lang="en-GB" sz="1600" b="1" dirty="0" err="1" smtClean="0">
                <a:solidFill>
                  <a:schemeClr val="tx1"/>
                </a:solidFill>
              </a:rPr>
              <a:t>SCImago</a:t>
            </a:r>
            <a:r>
              <a:rPr lang="en-GB" sz="1600" b="1" dirty="0" smtClean="0">
                <a:solidFill>
                  <a:schemeClr val="tx1"/>
                </a:solidFill>
              </a:rPr>
              <a:t> Research Group, Madrid, Spain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oehri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rist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Glax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John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Lil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Mer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Novart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NovoNordi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Pfiz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Pharma</a:t>
            </a:r>
            <a:r>
              <a:rPr lang="en-GB" dirty="0" smtClean="0"/>
              <a:t> Specialisation (Aggregate)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Ro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Sanof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du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w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re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Specialisation by firm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bbo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m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straZene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890"/>
            <a:ext cx="9144000" cy="632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36</Words>
  <Application>Microsoft Office PowerPoint</Application>
  <PresentationFormat>On-screen Show (4:3)</PresentationFormat>
  <Paragraphs>10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Big Pharma, Little Science? A bibliometric perspective on big pharma’s R&amp;D decline</vt:lpstr>
      <vt:lpstr>Pharma Specialisation (Aggregate)</vt:lpstr>
      <vt:lpstr>Slide 3</vt:lpstr>
      <vt:lpstr>Slide 4</vt:lpstr>
      <vt:lpstr>Slide 5</vt:lpstr>
      <vt:lpstr>Specialisation by firm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publications by the top 15 world pharmaceuticals </dc:title>
  <dc:creator>Ismael Rafols</dc:creator>
  <cp:lastModifiedBy>Ismael</cp:lastModifiedBy>
  <cp:revision>3</cp:revision>
  <dcterms:created xsi:type="dcterms:W3CDTF">2006-08-16T00:00:00Z</dcterms:created>
  <dcterms:modified xsi:type="dcterms:W3CDTF">2012-02-28T17:46:23Z</dcterms:modified>
</cp:coreProperties>
</file>