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PRU%20Map\IDR%20Org%20Mapping\Rao-Stirling%20Diversity%20and%20Coherence-LA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PRU%20Map\IDR%20Org%20Mapping\Rao-Stirling%20Diversity%20and%20Coherence-LA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PRU%20Map\IDR%20Org%20Mapping\Rao-Stirling%20Diversity%20and%20Coherence-LA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PRU%20Map\IDR%20Org%20Mapping\Rao-Stirling%20Diversity%20and%20Coherence-LAS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afolsData\SPRU%20Map\IDR%20Org%20Mapping\Summary%20Results%20-%20Including%20Correlation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afolsData\SPRU%20Map\IDR%20Org%20Mapping\Summary%20Results%20-%20Including%20Correlation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afolsData\SPRU%20Map\IDR%20Org%20Mapping\Summary%20Results%20-%20Including%20Correlation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afolsData\SPRU%20Map\IDR%20Org%20Mapping\Summary%20Results%20-%20Including%20Correl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Performances!$B$11</c:f>
              <c:strCache>
                <c:ptCount val="1"/>
                <c:pt idx="0">
                  <c:v>Mean ABS Rank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Performances!$J$12:$J$17</c:f>
                <c:numCache>
                  <c:formatCode>General</c:formatCode>
                  <c:ptCount val="6"/>
                  <c:pt idx="0">
                    <c:v>0.13</c:v>
                  </c:pt>
                  <c:pt idx="1">
                    <c:v>0.1</c:v>
                  </c:pt>
                  <c:pt idx="2">
                    <c:v>0.1</c:v>
                  </c:pt>
                  <c:pt idx="3">
                    <c:v>7.0000000000000034E-2</c:v>
                  </c:pt>
                  <c:pt idx="4">
                    <c:v>5.0000000000000051E-2</c:v>
                  </c:pt>
                  <c:pt idx="5">
                    <c:v>5.0000000000000051E-2</c:v>
                  </c:pt>
                </c:numCache>
              </c:numRef>
            </c:plus>
            <c:minus>
              <c:numRef>
                <c:f>Performances!$J$12:$J$17</c:f>
                <c:numCache>
                  <c:formatCode>General</c:formatCode>
                  <c:ptCount val="6"/>
                  <c:pt idx="0">
                    <c:v>0.13</c:v>
                  </c:pt>
                  <c:pt idx="1">
                    <c:v>0.1</c:v>
                  </c:pt>
                  <c:pt idx="2">
                    <c:v>0.1</c:v>
                  </c:pt>
                  <c:pt idx="3">
                    <c:v>7.0000000000000034E-2</c:v>
                  </c:pt>
                  <c:pt idx="4">
                    <c:v>5.0000000000000051E-2</c:v>
                  </c:pt>
                  <c:pt idx="5">
                    <c:v>5.0000000000000051E-2</c:v>
                  </c:pt>
                </c:numCache>
              </c:numRef>
            </c:minus>
          </c:errBars>
          <c:cat>
            <c:strRef>
              <c:f>Performances!$A$12:$A$17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Performances!$B$12:$B$17</c:f>
              <c:numCache>
                <c:formatCode>General</c:formatCode>
                <c:ptCount val="6"/>
                <c:pt idx="0">
                  <c:v>2.82</c:v>
                </c:pt>
                <c:pt idx="1">
                  <c:v>2.65</c:v>
                </c:pt>
                <c:pt idx="2">
                  <c:v>2.54</c:v>
                </c:pt>
                <c:pt idx="3">
                  <c:v>3.36</c:v>
                </c:pt>
                <c:pt idx="4">
                  <c:v>3.01</c:v>
                </c:pt>
                <c:pt idx="5">
                  <c:v>3.92</c:v>
                </c:pt>
              </c:numCache>
            </c:numRef>
          </c:val>
        </c:ser>
        <c:axId val="68332928"/>
        <c:axId val="69801088"/>
      </c:barChart>
      <c:catAx>
        <c:axId val="68332928"/>
        <c:scaling>
          <c:orientation val="minMax"/>
        </c:scaling>
        <c:axPos val="b"/>
        <c:tickLblPos val="nextTo"/>
        <c:crossAx val="69801088"/>
        <c:crosses val="autoZero"/>
        <c:auto val="1"/>
        <c:lblAlgn val="ctr"/>
        <c:lblOffset val="100"/>
      </c:catAx>
      <c:valAx>
        <c:axId val="69801088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ABS</a:t>
                </a:r>
                <a:r>
                  <a:rPr lang="en-GB" sz="1400" baseline="0"/>
                  <a:t> Rank</a:t>
                </a:r>
                <a:endParaRPr lang="en-GB" sz="1400"/>
              </a:p>
            </c:rich>
          </c:tx>
          <c:layout/>
        </c:title>
        <c:numFmt formatCode="General" sourceLinked="1"/>
        <c:tickLblPos val="nextTo"/>
        <c:crossAx val="68332928"/>
        <c:crosses val="autoZero"/>
        <c:crossBetween val="between"/>
        <c:majorUnit val="0.5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4855084860396096"/>
          <c:y val="5.2773962220367482E-2"/>
          <c:w val="0.70513333121149191"/>
          <c:h val="0.68927955206395664"/>
        </c:manualLayout>
      </c:layout>
      <c:barChart>
        <c:barDir val="col"/>
        <c:grouping val="clustered"/>
        <c:ser>
          <c:idx val="0"/>
          <c:order val="0"/>
          <c:tx>
            <c:strRef>
              <c:f>Performances!$C$11</c:f>
              <c:strCache>
                <c:ptCount val="1"/>
                <c:pt idx="0">
                  <c:v>Cites/paper 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Performances!$K$12:$K$17</c:f>
                <c:numCache>
                  <c:formatCode>General</c:formatCode>
                  <c:ptCount val="6"/>
                  <c:pt idx="0">
                    <c:v>0.45</c:v>
                  </c:pt>
                  <c:pt idx="1">
                    <c:v>0.59</c:v>
                  </c:pt>
                  <c:pt idx="2">
                    <c:v>0.63000000000000078</c:v>
                  </c:pt>
                  <c:pt idx="3">
                    <c:v>0.73000000000000065</c:v>
                  </c:pt>
                  <c:pt idx="4">
                    <c:v>0.23</c:v>
                  </c:pt>
                  <c:pt idx="5">
                    <c:v>0.3900000000000004</c:v>
                  </c:pt>
                </c:numCache>
              </c:numRef>
            </c:plus>
            <c:minus>
              <c:numRef>
                <c:f>Performances!$K$12:$K$17</c:f>
                <c:numCache>
                  <c:formatCode>General</c:formatCode>
                  <c:ptCount val="6"/>
                  <c:pt idx="0">
                    <c:v>0.45</c:v>
                  </c:pt>
                  <c:pt idx="1">
                    <c:v>0.59</c:v>
                  </c:pt>
                  <c:pt idx="2">
                    <c:v>0.63000000000000078</c:v>
                  </c:pt>
                  <c:pt idx="3">
                    <c:v>0.73000000000000065</c:v>
                  </c:pt>
                  <c:pt idx="4">
                    <c:v>0.23</c:v>
                  </c:pt>
                  <c:pt idx="5">
                    <c:v>0.3900000000000004</c:v>
                  </c:pt>
                </c:numCache>
              </c:numRef>
            </c:minus>
          </c:errBars>
          <c:cat>
            <c:strRef>
              <c:f>Performances!$A$12:$A$17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Performances!$C$12:$C$17</c:f>
              <c:numCache>
                <c:formatCode>General</c:formatCode>
                <c:ptCount val="6"/>
                <c:pt idx="0">
                  <c:v>2.69</c:v>
                </c:pt>
                <c:pt idx="1">
                  <c:v>5.1099999999999985</c:v>
                </c:pt>
                <c:pt idx="2">
                  <c:v>3.5</c:v>
                </c:pt>
                <c:pt idx="3">
                  <c:v>5.3</c:v>
                </c:pt>
                <c:pt idx="4">
                  <c:v>2.9099999999999997</c:v>
                </c:pt>
                <c:pt idx="5">
                  <c:v>5.04</c:v>
                </c:pt>
              </c:numCache>
            </c:numRef>
          </c:val>
        </c:ser>
        <c:axId val="69859200"/>
        <c:axId val="69860736"/>
      </c:barChart>
      <c:catAx>
        <c:axId val="69859200"/>
        <c:scaling>
          <c:orientation val="minMax"/>
        </c:scaling>
        <c:axPos val="b"/>
        <c:tickLblPos val="nextTo"/>
        <c:crossAx val="69860736"/>
        <c:crosses val="autoZero"/>
        <c:auto val="1"/>
        <c:lblAlgn val="ctr"/>
        <c:lblOffset val="100"/>
      </c:catAx>
      <c:valAx>
        <c:axId val="69860736"/>
        <c:scaling>
          <c:orientation val="minMax"/>
          <c:max val="7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Cites/pub </a:t>
                </a:r>
              </a:p>
              <a:p>
                <a:pPr>
                  <a:defRPr sz="1400"/>
                </a:pPr>
                <a:r>
                  <a:rPr lang="en-GB" sz="1400"/>
                  <a:t>Raw</a:t>
                </a:r>
              </a:p>
            </c:rich>
          </c:tx>
          <c:layout/>
        </c:title>
        <c:numFmt formatCode="General" sourceLinked="1"/>
        <c:tickLblPos val="nextTo"/>
        <c:crossAx val="69859200"/>
        <c:crosses val="autoZero"/>
        <c:crossBetween val="between"/>
        <c:majorUnit val="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4855084860396096"/>
          <c:y val="5.2773962220367482E-2"/>
          <c:w val="0.70513333121149191"/>
          <c:h val="0.68927955206395664"/>
        </c:manualLayout>
      </c:layout>
      <c:barChart>
        <c:barDir val="col"/>
        <c:grouping val="clustered"/>
        <c:ser>
          <c:idx val="0"/>
          <c:order val="0"/>
          <c:tx>
            <c:strRef>
              <c:f>Performances!$D$11</c:f>
              <c:strCache>
                <c:ptCount val="1"/>
                <c:pt idx="0">
                  <c:v>Journal field normalized Cites/paper</c:v>
                </c:pt>
              </c:strCache>
            </c:strRef>
          </c:tx>
          <c:dPt>
            <c:idx val="3"/>
            <c:spPr>
              <a:solidFill>
                <a:srgbClr val="F79646">
                  <a:lumMod val="75000"/>
                </a:srgb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rgbClr val="F79646">
                  <a:lumMod val="75000"/>
                </a:srgbClr>
              </a:solidFill>
            </c:spPr>
          </c:dPt>
          <c:errBars>
            <c:errBarType val="both"/>
            <c:errValType val="cust"/>
            <c:plus>
              <c:numRef>
                <c:f>Performances!$L$12:$L$17</c:f>
                <c:numCache>
                  <c:formatCode>General</c:formatCode>
                  <c:ptCount val="6"/>
                  <c:pt idx="0">
                    <c:v>0.28000000000000008</c:v>
                  </c:pt>
                  <c:pt idx="1">
                    <c:v>0.35000000000000031</c:v>
                  </c:pt>
                  <c:pt idx="2">
                    <c:v>0.43000000000000033</c:v>
                  </c:pt>
                  <c:pt idx="3">
                    <c:v>0.47000000000000008</c:v>
                  </c:pt>
                  <c:pt idx="4">
                    <c:v>0.16</c:v>
                  </c:pt>
                  <c:pt idx="5">
                    <c:v>0.28000000000000008</c:v>
                  </c:pt>
                </c:numCache>
              </c:numRef>
            </c:plus>
            <c:minus>
              <c:numRef>
                <c:f>Performances!$L$12:$L$17</c:f>
                <c:numCache>
                  <c:formatCode>General</c:formatCode>
                  <c:ptCount val="6"/>
                  <c:pt idx="0">
                    <c:v>0.28000000000000008</c:v>
                  </c:pt>
                  <c:pt idx="1">
                    <c:v>0.35000000000000031</c:v>
                  </c:pt>
                  <c:pt idx="2">
                    <c:v>0.43000000000000033</c:v>
                  </c:pt>
                  <c:pt idx="3">
                    <c:v>0.47000000000000008</c:v>
                  </c:pt>
                  <c:pt idx="4">
                    <c:v>0.16</c:v>
                  </c:pt>
                  <c:pt idx="5">
                    <c:v>0.28000000000000008</c:v>
                  </c:pt>
                </c:numCache>
              </c:numRef>
            </c:minus>
          </c:errBars>
          <c:cat>
            <c:strRef>
              <c:f>Performances!$A$12:$A$17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Performances!$D$12:$D$17</c:f>
              <c:numCache>
                <c:formatCode>General</c:formatCode>
                <c:ptCount val="6"/>
                <c:pt idx="0">
                  <c:v>1.6700000000000013</c:v>
                </c:pt>
                <c:pt idx="1">
                  <c:v>2.79</c:v>
                </c:pt>
                <c:pt idx="2">
                  <c:v>2.1</c:v>
                </c:pt>
                <c:pt idx="3">
                  <c:v>3.34</c:v>
                </c:pt>
                <c:pt idx="4">
                  <c:v>2.11</c:v>
                </c:pt>
                <c:pt idx="5">
                  <c:v>3.6</c:v>
                </c:pt>
              </c:numCache>
            </c:numRef>
          </c:val>
        </c:ser>
        <c:axId val="69898624"/>
        <c:axId val="69900160"/>
      </c:barChart>
      <c:catAx>
        <c:axId val="69898624"/>
        <c:scaling>
          <c:orientation val="minMax"/>
        </c:scaling>
        <c:axPos val="b"/>
        <c:tickLblPos val="nextTo"/>
        <c:crossAx val="69900160"/>
        <c:crosses val="autoZero"/>
        <c:auto val="1"/>
        <c:lblAlgn val="ctr"/>
        <c:lblOffset val="100"/>
      </c:catAx>
      <c:valAx>
        <c:axId val="69900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 dirty="0" smtClean="0"/>
                  <a:t>Cites/pub</a:t>
                </a:r>
                <a:r>
                  <a:rPr lang="en-GB" sz="1400" baseline="0" dirty="0" smtClean="0"/>
                  <a:t> </a:t>
                </a:r>
              </a:p>
              <a:p>
                <a:pPr>
                  <a:defRPr sz="1400"/>
                </a:pPr>
                <a:r>
                  <a:rPr lang="en-GB" sz="1400" baseline="0" dirty="0" smtClean="0"/>
                  <a:t>Field Normalised</a:t>
                </a:r>
                <a:endParaRPr lang="en-GB" sz="1400" dirty="0"/>
              </a:p>
            </c:rich>
          </c:tx>
          <c:layout/>
        </c:title>
        <c:numFmt formatCode="General" sourceLinked="1"/>
        <c:tickLblPos val="nextTo"/>
        <c:crossAx val="69898624"/>
        <c:crosses val="autoZero"/>
        <c:crossBetween val="between"/>
        <c:majorUnit val="1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990771978961943"/>
          <c:y val="5.2773962220367482E-2"/>
          <c:w val="0.65460698191925859"/>
          <c:h val="0.68927955206395664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rgbClr val="F79646">
                  <a:lumMod val="75000"/>
                </a:srgb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rgbClr val="F79646">
                  <a:lumMod val="75000"/>
                </a:srgbClr>
              </a:solidFill>
            </c:spPr>
          </c:dPt>
          <c:cat>
            <c:strRef>
              <c:f>Performances!$A$12:$A$17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Performances!$E$12:$E$17</c:f>
              <c:numCache>
                <c:formatCode>General</c:formatCode>
                <c:ptCount val="6"/>
                <c:pt idx="0">
                  <c:v>0.18000000000000016</c:v>
                </c:pt>
                <c:pt idx="1">
                  <c:v>0.12000000000000002</c:v>
                </c:pt>
                <c:pt idx="2">
                  <c:v>9.0000000000000024E-2</c:v>
                </c:pt>
                <c:pt idx="3">
                  <c:v>0.13</c:v>
                </c:pt>
                <c:pt idx="4">
                  <c:v>7.0000000000000021E-2</c:v>
                </c:pt>
                <c:pt idx="5">
                  <c:v>0.11</c:v>
                </c:pt>
              </c:numCache>
            </c:numRef>
          </c:val>
        </c:ser>
        <c:axId val="69925120"/>
        <c:axId val="70451200"/>
      </c:barChart>
      <c:catAx>
        <c:axId val="69925120"/>
        <c:scaling>
          <c:orientation val="minMax"/>
        </c:scaling>
        <c:axPos val="b"/>
        <c:tickLblPos val="nextTo"/>
        <c:crossAx val="70451200"/>
        <c:crosses val="autoZero"/>
        <c:auto val="1"/>
        <c:lblAlgn val="ctr"/>
        <c:lblOffset val="100"/>
      </c:catAx>
      <c:valAx>
        <c:axId val="70451200"/>
        <c:scaling>
          <c:orientation val="minMax"/>
          <c:max val="0.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 dirty="0"/>
                  <a:t>Cites/pub</a:t>
                </a:r>
              </a:p>
              <a:p>
                <a:pPr>
                  <a:defRPr sz="1400"/>
                </a:pPr>
                <a:r>
                  <a:rPr lang="en-GB" sz="1400" baseline="0" dirty="0"/>
                  <a:t> </a:t>
                </a:r>
                <a:r>
                  <a:rPr lang="en-GB" sz="1400" baseline="0" dirty="0" smtClean="0"/>
                  <a:t>Citing-side  </a:t>
                </a:r>
                <a:r>
                  <a:rPr lang="en-GB" sz="1400" baseline="0" dirty="0"/>
                  <a:t>Normalised</a:t>
                </a:r>
                <a:endParaRPr lang="en-GB" sz="1400" dirty="0"/>
              </a:p>
            </c:rich>
          </c:tx>
          <c:layout/>
        </c:title>
        <c:numFmt formatCode="General" sourceLinked="1"/>
        <c:tickLblPos val="nextTo"/>
        <c:crossAx val="69925120"/>
        <c:crosses val="autoZero"/>
        <c:crossBetween val="between"/>
        <c:majorUnit val="0.05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24855084860396096"/>
          <c:y val="5.2773962220367482E-2"/>
          <c:w val="0.70513333121149191"/>
          <c:h val="0.68927955206395664"/>
        </c:manualLayout>
      </c:layout>
      <c:barChart>
        <c:barDir val="col"/>
        <c:grouping val="clustered"/>
        <c:ser>
          <c:idx val="0"/>
          <c:order val="0"/>
          <c:tx>
            <c:strRef>
              <c:f>'FINAL Performances'!$I$13</c:f>
              <c:strCache>
                <c:ptCount val="1"/>
                <c:pt idx="0">
                  <c:v>Mean IF of Citing Journals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'FINAL Performances'!$T$14:$T$19</c:f>
                <c:numCache>
                  <c:formatCode>General</c:formatCode>
                  <c:ptCount val="6"/>
                  <c:pt idx="0">
                    <c:v>0.30022845181169111</c:v>
                  </c:pt>
                  <c:pt idx="1">
                    <c:v>0.15711128283358738</c:v>
                  </c:pt>
                  <c:pt idx="2">
                    <c:v>0.12008252915130609</c:v>
                  </c:pt>
                  <c:pt idx="3">
                    <c:v>0.14774194513461067</c:v>
                  </c:pt>
                  <c:pt idx="4">
                    <c:v>7.0480333164905082E-2</c:v>
                  </c:pt>
                  <c:pt idx="5">
                    <c:v>5.1319197038810375E-2</c:v>
                  </c:pt>
                </c:numCache>
              </c:numRef>
            </c:plus>
            <c:minus>
              <c:numRef>
                <c:f>'FINAL Performances'!$T$14:$T$19</c:f>
                <c:numCache>
                  <c:formatCode>General</c:formatCode>
                  <c:ptCount val="6"/>
                  <c:pt idx="0">
                    <c:v>0.30022845181169111</c:v>
                  </c:pt>
                  <c:pt idx="1">
                    <c:v>0.15711128283358738</c:v>
                  </c:pt>
                  <c:pt idx="2">
                    <c:v>0.12008252915130609</c:v>
                  </c:pt>
                  <c:pt idx="3">
                    <c:v>0.14774194513461067</c:v>
                  </c:pt>
                  <c:pt idx="4">
                    <c:v>7.0480333164905082E-2</c:v>
                  </c:pt>
                  <c:pt idx="5">
                    <c:v>5.1319197038810375E-2</c:v>
                  </c:pt>
                </c:numCache>
              </c:numRef>
            </c:minus>
          </c:errBars>
          <c:cat>
            <c:strRef>
              <c:f>'FINAL Performances'!$A$14:$A$19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'FINAL Performances'!$I$14:$I$19</c:f>
              <c:numCache>
                <c:formatCode>0.00</c:formatCode>
                <c:ptCount val="6"/>
                <c:pt idx="0">
                  <c:v>3.1171021126760552</c:v>
                </c:pt>
                <c:pt idx="1">
                  <c:v>2.4491499272197976</c:v>
                </c:pt>
                <c:pt idx="2">
                  <c:v>1.9790586510263974</c:v>
                </c:pt>
                <c:pt idx="3">
                  <c:v>2.7942219020172847</c:v>
                </c:pt>
                <c:pt idx="4">
                  <c:v>1.7901337325349267</c:v>
                </c:pt>
                <c:pt idx="5">
                  <c:v>2.1804318507890996</c:v>
                </c:pt>
              </c:numCache>
            </c:numRef>
          </c:val>
        </c:ser>
        <c:axId val="70481024"/>
        <c:axId val="70482560"/>
      </c:barChart>
      <c:catAx>
        <c:axId val="70481024"/>
        <c:scaling>
          <c:orientation val="minMax"/>
        </c:scaling>
        <c:axPos val="b"/>
        <c:tickLblPos val="nextTo"/>
        <c:crossAx val="70482560"/>
        <c:crosses val="autoZero"/>
        <c:auto val="1"/>
        <c:lblAlgn val="ctr"/>
        <c:lblOffset val="100"/>
      </c:catAx>
      <c:valAx>
        <c:axId val="70482560"/>
        <c:scaling>
          <c:orientation val="minMax"/>
          <c:max val="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 Citing Journal IF </a:t>
                </a:r>
              </a:p>
            </c:rich>
          </c:tx>
          <c:layout>
            <c:manualLayout>
              <c:xMode val="edge"/>
              <c:yMode val="edge"/>
              <c:x val="7.1383431298403896E-2"/>
              <c:y val="0.16906379525547591"/>
            </c:manualLayout>
          </c:layout>
        </c:title>
        <c:numFmt formatCode="0" sourceLinked="0"/>
        <c:tickLblPos val="nextTo"/>
        <c:crossAx val="70481024"/>
        <c:crosses val="autoZero"/>
        <c:crossBetween val="between"/>
        <c:majorUnit val="1"/>
      </c:valAx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25678511419584088"/>
          <c:y val="5.2773962220367482E-2"/>
          <c:w val="0.69689887724956456"/>
          <c:h val="0.75860240683258084"/>
        </c:manualLayout>
      </c:layout>
      <c:barChart>
        <c:barDir val="col"/>
        <c:grouping val="clustered"/>
        <c:ser>
          <c:idx val="0"/>
          <c:order val="0"/>
          <c:tx>
            <c:strRef>
              <c:f>'FINAL Performances'!$D$13</c:f>
              <c:strCache>
                <c:ptCount val="1"/>
                <c:pt idx="0">
                  <c:v>Mean(Journal IF/SC IF)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'FINAL Performances'!$P$14:$P$19</c:f>
                <c:numCache>
                  <c:formatCode>General</c:formatCode>
                  <c:ptCount val="6"/>
                  <c:pt idx="0">
                    <c:v>0.12000000000000002</c:v>
                  </c:pt>
                  <c:pt idx="1">
                    <c:v>0.11</c:v>
                  </c:pt>
                  <c:pt idx="2">
                    <c:v>6.0000000000000019E-2</c:v>
                  </c:pt>
                  <c:pt idx="3">
                    <c:v>7.0000000000000021E-2</c:v>
                  </c:pt>
                  <c:pt idx="4">
                    <c:v>3.0000000000000002E-2</c:v>
                  </c:pt>
                  <c:pt idx="5">
                    <c:v>6.0000000000000019E-2</c:v>
                  </c:pt>
                </c:numCache>
              </c:numRef>
            </c:plus>
            <c:minus>
              <c:numRef>
                <c:f>'FINAL Performances'!$P$14:$P$19</c:f>
                <c:numCache>
                  <c:formatCode>General</c:formatCode>
                  <c:ptCount val="6"/>
                  <c:pt idx="0">
                    <c:v>0.12000000000000002</c:v>
                  </c:pt>
                  <c:pt idx="1">
                    <c:v>0.11</c:v>
                  </c:pt>
                  <c:pt idx="2">
                    <c:v>6.0000000000000019E-2</c:v>
                  </c:pt>
                  <c:pt idx="3">
                    <c:v>7.0000000000000021E-2</c:v>
                  </c:pt>
                  <c:pt idx="4">
                    <c:v>3.0000000000000002E-2</c:v>
                  </c:pt>
                  <c:pt idx="5">
                    <c:v>6.0000000000000019E-2</c:v>
                  </c:pt>
                </c:numCache>
              </c:numRef>
            </c:minus>
          </c:errBars>
          <c:cat>
            <c:strRef>
              <c:f>'FINAL Performances'!$A$14:$A$19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'FINAL Performances'!$D$14:$D$19</c:f>
              <c:numCache>
                <c:formatCode>General</c:formatCode>
                <c:ptCount val="6"/>
                <c:pt idx="0">
                  <c:v>1.1700000000000004</c:v>
                </c:pt>
                <c:pt idx="1">
                  <c:v>1.26</c:v>
                </c:pt>
                <c:pt idx="2">
                  <c:v>0.98</c:v>
                </c:pt>
                <c:pt idx="3">
                  <c:v>1.46</c:v>
                </c:pt>
                <c:pt idx="4">
                  <c:v>1.1100000000000001</c:v>
                </c:pt>
                <c:pt idx="5">
                  <c:v>1.74</c:v>
                </c:pt>
              </c:numCache>
            </c:numRef>
          </c:val>
        </c:ser>
        <c:axId val="70491520"/>
        <c:axId val="71042176"/>
      </c:barChart>
      <c:catAx>
        <c:axId val="70491520"/>
        <c:scaling>
          <c:orientation val="minMax"/>
        </c:scaling>
        <c:axPos val="b"/>
        <c:tickLblPos val="nextTo"/>
        <c:crossAx val="71042176"/>
        <c:crosses val="autoZero"/>
        <c:auto val="1"/>
        <c:lblAlgn val="ctr"/>
        <c:lblOffset val="100"/>
      </c:catAx>
      <c:valAx>
        <c:axId val="71042176"/>
        <c:scaling>
          <c:orientation val="minMax"/>
          <c:max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GB" sz="1200"/>
                  <a:t>Journal Impact</a:t>
                </a:r>
                <a:r>
                  <a:rPr lang="en-GB" sz="1200" baseline="0"/>
                  <a:t> Factor</a:t>
                </a:r>
              </a:p>
              <a:p>
                <a:pPr>
                  <a:defRPr sz="1200"/>
                </a:pPr>
                <a:r>
                  <a:rPr lang="en-GB" sz="1200" baseline="0"/>
                  <a:t>Field normalised</a:t>
                </a:r>
                <a:r>
                  <a:rPr lang="en-GB" sz="1200"/>
                  <a:t> </a:t>
                </a:r>
              </a:p>
            </c:rich>
          </c:tx>
          <c:layout>
            <c:manualLayout>
              <c:xMode val="edge"/>
              <c:yMode val="edge"/>
              <c:x val="3.2664571782211202E-2"/>
              <c:y val="9.1699447964163266E-2"/>
            </c:manualLayout>
          </c:layout>
        </c:title>
        <c:numFmt formatCode="General" sourceLinked="1"/>
        <c:tickLblPos val="nextTo"/>
        <c:crossAx val="70491520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24855084860396096"/>
          <c:y val="5.2773962220367482E-2"/>
          <c:w val="0.70513333121149191"/>
          <c:h val="0.68927955206395664"/>
        </c:manualLayout>
      </c:layout>
      <c:barChart>
        <c:barDir val="col"/>
        <c:grouping val="clustered"/>
        <c:ser>
          <c:idx val="0"/>
          <c:order val="0"/>
          <c:tx>
            <c:strRef>
              <c:f>'FINAL Performances'!$C$13</c:f>
              <c:strCache>
                <c:ptCount val="1"/>
                <c:pt idx="0">
                  <c:v>Mean Journal IF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'FINAL Performances'!$O$14:$O$19</c:f>
                <c:numCache>
                  <c:formatCode>General</c:formatCode>
                  <c:ptCount val="6"/>
                  <c:pt idx="0">
                    <c:v>0.38000000000000012</c:v>
                  </c:pt>
                  <c:pt idx="1">
                    <c:v>0.51</c:v>
                  </c:pt>
                  <c:pt idx="2">
                    <c:v>0.34</c:v>
                  </c:pt>
                  <c:pt idx="3">
                    <c:v>0.27</c:v>
                  </c:pt>
                  <c:pt idx="4">
                    <c:v>9.0000000000000024E-2</c:v>
                  </c:pt>
                  <c:pt idx="5">
                    <c:v>9.0000000000000024E-2</c:v>
                  </c:pt>
                </c:numCache>
              </c:numRef>
            </c:plus>
            <c:minus>
              <c:numRef>
                <c:f>'FINAL Performances'!$O$14:$O$19</c:f>
                <c:numCache>
                  <c:formatCode>General</c:formatCode>
                  <c:ptCount val="6"/>
                  <c:pt idx="0">
                    <c:v>0.38000000000000012</c:v>
                  </c:pt>
                  <c:pt idx="1">
                    <c:v>0.51</c:v>
                  </c:pt>
                  <c:pt idx="2">
                    <c:v>0.34</c:v>
                  </c:pt>
                  <c:pt idx="3">
                    <c:v>0.27</c:v>
                  </c:pt>
                  <c:pt idx="4">
                    <c:v>9.0000000000000024E-2</c:v>
                  </c:pt>
                  <c:pt idx="5">
                    <c:v>9.0000000000000024E-2</c:v>
                  </c:pt>
                </c:numCache>
              </c:numRef>
            </c:minus>
          </c:errBars>
          <c:cat>
            <c:strRef>
              <c:f>'FINAL Performances'!$A$14:$A$19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'FINAL Performances'!$C$14:$C$19</c:f>
              <c:numCache>
                <c:formatCode>General</c:formatCode>
                <c:ptCount val="6"/>
                <c:pt idx="0">
                  <c:v>2.29</c:v>
                </c:pt>
                <c:pt idx="1">
                  <c:v>3.14</c:v>
                </c:pt>
                <c:pt idx="2">
                  <c:v>1.9600000000000004</c:v>
                </c:pt>
                <c:pt idx="3">
                  <c:v>2.7600000000000002</c:v>
                </c:pt>
                <c:pt idx="4">
                  <c:v>1.6500000000000001</c:v>
                </c:pt>
                <c:pt idx="5">
                  <c:v>2.5</c:v>
                </c:pt>
              </c:numCache>
            </c:numRef>
          </c:val>
        </c:ser>
        <c:axId val="71075712"/>
        <c:axId val="71077248"/>
      </c:barChart>
      <c:catAx>
        <c:axId val="71075712"/>
        <c:scaling>
          <c:orientation val="minMax"/>
        </c:scaling>
        <c:axPos val="b"/>
        <c:tickLblPos val="nextTo"/>
        <c:crossAx val="71077248"/>
        <c:crosses val="autoZero"/>
        <c:auto val="1"/>
        <c:lblAlgn val="ctr"/>
        <c:lblOffset val="100"/>
      </c:catAx>
      <c:valAx>
        <c:axId val="71077248"/>
        <c:scaling>
          <c:orientation val="minMax"/>
          <c:max val="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Journal Impact</a:t>
                </a:r>
                <a:r>
                  <a:rPr lang="en-GB" sz="1400" baseline="0"/>
                  <a:t> Factor</a:t>
                </a:r>
                <a:r>
                  <a:rPr lang="en-GB" sz="1400"/>
                  <a:t> </a:t>
                </a:r>
              </a:p>
            </c:rich>
          </c:tx>
          <c:layout>
            <c:manualLayout>
              <c:xMode val="edge"/>
              <c:yMode val="edge"/>
              <c:x val="6.560178327768694E-2"/>
              <c:y val="8.7077921841623593E-2"/>
            </c:manualLayout>
          </c:layout>
        </c:title>
        <c:numFmt formatCode="General" sourceLinked="1"/>
        <c:tickLblPos val="nextTo"/>
        <c:crossAx val="71075712"/>
        <c:crosses val="autoZero"/>
        <c:crossBetween val="between"/>
        <c:majorUnit val="1"/>
      </c:valAx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24855084860396096"/>
          <c:y val="5.2773962220367482E-2"/>
          <c:w val="0.70513333121149191"/>
          <c:h val="0.75860240683258084"/>
        </c:manualLayout>
      </c:layout>
      <c:barChart>
        <c:barDir val="col"/>
        <c:grouping val="clustered"/>
        <c:ser>
          <c:idx val="0"/>
          <c:order val="0"/>
          <c:tx>
            <c:strRef>
              <c:f>'FINAL Performances'!$H$13</c:f>
              <c:strCache>
                <c:ptCount val="1"/>
                <c:pt idx="0">
                  <c:v>Cites/pubs normalised by Journal IF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plus>
              <c:numRef>
                <c:f>'FINAL Performances'!$S$14:$S$19</c:f>
                <c:numCache>
                  <c:formatCode>General</c:formatCode>
                  <c:ptCount val="6"/>
                  <c:pt idx="0">
                    <c:v>0.30913958107842532</c:v>
                  </c:pt>
                  <c:pt idx="1">
                    <c:v>0.36297835423060948</c:v>
                  </c:pt>
                  <c:pt idx="2">
                    <c:v>0.34401638519487659</c:v>
                  </c:pt>
                  <c:pt idx="3">
                    <c:v>0.32662944284985046</c:v>
                  </c:pt>
                  <c:pt idx="4">
                    <c:v>0.15637554365631176</c:v>
                  </c:pt>
                  <c:pt idx="5">
                    <c:v>0.1687714433981102</c:v>
                  </c:pt>
                </c:numCache>
              </c:numRef>
            </c:plus>
            <c:minus>
              <c:numRef>
                <c:f>'FINAL Performances'!$S$14:$S$19</c:f>
                <c:numCache>
                  <c:formatCode>General</c:formatCode>
                  <c:ptCount val="6"/>
                  <c:pt idx="0">
                    <c:v>0.30913958107842532</c:v>
                  </c:pt>
                  <c:pt idx="1">
                    <c:v>0.36297835423060948</c:v>
                  </c:pt>
                  <c:pt idx="2">
                    <c:v>0.34401638519487659</c:v>
                  </c:pt>
                  <c:pt idx="3">
                    <c:v>0.32662944284985046</c:v>
                  </c:pt>
                  <c:pt idx="4">
                    <c:v>0.15637554365631176</c:v>
                  </c:pt>
                  <c:pt idx="5">
                    <c:v>0.1687714433981102</c:v>
                  </c:pt>
                </c:numCache>
              </c:numRef>
            </c:minus>
          </c:errBars>
          <c:cat>
            <c:strRef>
              <c:f>'FINAL Performances'!$A$14:$A$19</c:f>
              <c:strCache>
                <c:ptCount val="6"/>
                <c:pt idx="0">
                  <c:v>ISSTI</c:v>
                </c:pt>
                <c:pt idx="1">
                  <c:v>SPRU</c:v>
                </c:pt>
                <c:pt idx="2">
                  <c:v>MIoIR</c:v>
                </c:pt>
                <c:pt idx="3">
                  <c:v>Imperial </c:v>
                </c:pt>
                <c:pt idx="4">
                  <c:v>WBS</c:v>
                </c:pt>
                <c:pt idx="5">
                  <c:v>LBS</c:v>
                </c:pt>
              </c:strCache>
            </c:strRef>
          </c:cat>
          <c:val>
            <c:numRef>
              <c:f>'FINAL Performances'!$H$14:$H$19</c:f>
              <c:numCache>
                <c:formatCode>0.00</c:formatCode>
                <c:ptCount val="6"/>
                <c:pt idx="0">
                  <c:v>1.9939455805313901</c:v>
                </c:pt>
                <c:pt idx="1">
                  <c:v>2.7370611442570891</c:v>
                </c:pt>
                <c:pt idx="2">
                  <c:v>2.3503944380623696</c:v>
                </c:pt>
                <c:pt idx="3">
                  <c:v>2.6923561456294824</c:v>
                </c:pt>
                <c:pt idx="4">
                  <c:v>2.161984114996645</c:v>
                </c:pt>
                <c:pt idx="5">
                  <c:v>2.2768028683276356</c:v>
                </c:pt>
              </c:numCache>
            </c:numRef>
          </c:val>
        </c:ser>
        <c:axId val="71172480"/>
        <c:axId val="71174016"/>
      </c:barChart>
      <c:catAx>
        <c:axId val="71172480"/>
        <c:scaling>
          <c:orientation val="minMax"/>
        </c:scaling>
        <c:axPos val="b"/>
        <c:tickLblPos val="nextTo"/>
        <c:crossAx val="71174016"/>
        <c:crosses val="autoZero"/>
        <c:auto val="1"/>
        <c:lblAlgn val="ctr"/>
        <c:lblOffset val="100"/>
      </c:catAx>
      <c:valAx>
        <c:axId val="71174016"/>
        <c:scaling>
          <c:orientation val="minMax"/>
          <c:max val="3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 baseline="0"/>
                  <a:t>Cites/paper</a:t>
                </a:r>
              </a:p>
              <a:p>
                <a:pPr>
                  <a:defRPr sz="1400"/>
                </a:pPr>
                <a:r>
                  <a:rPr lang="en-GB" sz="1400" baseline="0"/>
                  <a:t>Journal normalised </a:t>
                </a:r>
              </a:p>
            </c:rich>
          </c:tx>
          <c:layout/>
        </c:title>
        <c:numFmt formatCode="0.0" sourceLinked="0"/>
        <c:tickLblPos val="nextTo"/>
        <c:crossAx val="71172480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AE20-13F7-48DB-B81A-DA8643702B31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65DF-204B-4E15-89C0-0F0C29018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sex.ac.uk/Users/ir28/IDR/Rafols2011-Rankings&amp;IDR.pdf" TargetMode="External"/><Relationship Id="rId2" Type="http://schemas.openxmlformats.org/officeDocument/2006/relationships/hyperlink" Target="http://www.interdisciplinaryscience.n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oet@leydesdorff.net" TargetMode="External"/><Relationship Id="rId4" Type="http://schemas.openxmlformats.org/officeDocument/2006/relationships/hyperlink" Target="mailto:i.rafols@sussex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992888" cy="194421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Performance of units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492896"/>
            <a:ext cx="78843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slides complement the article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smtClean="0"/>
              <a:t>How </a:t>
            </a:r>
            <a:r>
              <a:rPr lang="en-US" b="1" smtClean="0"/>
              <a:t>journal rankings </a:t>
            </a:r>
            <a:r>
              <a:rPr lang="en-US" b="1" dirty="0" smtClean="0"/>
              <a:t>can suppress interdisciplinary research.</a:t>
            </a:r>
            <a:endParaRPr lang="en-GB" dirty="0" smtClean="0"/>
          </a:p>
          <a:p>
            <a:pPr algn="ctr"/>
            <a:r>
              <a:rPr lang="en-US" b="1" dirty="0" smtClean="0"/>
              <a:t>A comparison between innovation studies and business &amp; management</a:t>
            </a:r>
          </a:p>
          <a:p>
            <a:pPr algn="ctr"/>
            <a:endParaRPr lang="en-US" b="1" dirty="0" smtClean="0"/>
          </a:p>
          <a:p>
            <a:pPr algn="ctr"/>
            <a:r>
              <a:rPr lang="en-GB" dirty="0" smtClean="0"/>
              <a:t>Available at: </a:t>
            </a:r>
          </a:p>
          <a:p>
            <a:pPr algn="ctr"/>
            <a:r>
              <a:rPr lang="en-GB" dirty="0" smtClean="0">
                <a:hlinkClick r:id="rId2"/>
              </a:rPr>
              <a:t>www.interdisciplinaryscience.net</a:t>
            </a:r>
            <a:endParaRPr lang="en-GB" dirty="0" smtClean="0"/>
          </a:p>
          <a:p>
            <a:pPr algn="ctr"/>
            <a:r>
              <a:rPr lang="en-GB" dirty="0" smtClean="0">
                <a:hlinkClick r:id="rId3"/>
              </a:rPr>
              <a:t>http://www.sussex.ac.uk/Users/ir28/IDR/Rafols2011-Rankings&amp;IDR.pdf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1600" dirty="0" smtClean="0"/>
              <a:t>Ismael Rafols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, </a:t>
            </a:r>
            <a:r>
              <a:rPr lang="en-GB" sz="1600" dirty="0" err="1" smtClean="0"/>
              <a:t>Loet</a:t>
            </a:r>
            <a:r>
              <a:rPr lang="en-GB" sz="1600" dirty="0" smtClean="0"/>
              <a:t> Leydesdorff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,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Alice O’Hare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, </a:t>
            </a:r>
          </a:p>
          <a:p>
            <a:pPr algn="ctr"/>
            <a:r>
              <a:rPr lang="en-GB" sz="1600" dirty="0" smtClean="0"/>
              <a:t>Paul Nightingale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 and Andy Stirling</a:t>
            </a:r>
            <a:r>
              <a:rPr lang="en-GB" sz="1600" baseline="30000" dirty="0" smtClean="0"/>
              <a:t>1</a:t>
            </a:r>
          </a:p>
          <a:p>
            <a:pPr algn="ctr"/>
            <a:endParaRPr lang="en-GB" dirty="0" smtClean="0"/>
          </a:p>
          <a:p>
            <a:pPr algn="ctr"/>
            <a:r>
              <a:rPr lang="en-GB" i="1" baseline="30000" dirty="0" smtClean="0"/>
              <a:t>	</a:t>
            </a:r>
            <a:r>
              <a:rPr lang="en-GB" sz="1200" i="1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SPRU —Science  and Technology Policy Research, University of Sussex, </a:t>
            </a:r>
            <a:r>
              <a:rPr lang="en-GB" sz="1200" i="1" u="sng" dirty="0" smtClean="0">
                <a:latin typeface="Arial" pitchFamily="34" charset="0"/>
                <a:cs typeface="Arial" pitchFamily="34" charset="0"/>
                <a:hlinkClick r:id="rId4"/>
              </a:rPr>
              <a:t>i.rafols@sussex.ac.uk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Amsterdam School of Communication Research (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ASCoR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), University of Amsterdam,</a:t>
            </a:r>
            <a:r>
              <a:rPr lang="en-GB" sz="1200" i="1" u="sng" dirty="0" smtClean="0">
                <a:latin typeface="Arial" pitchFamily="34" charset="0"/>
                <a:cs typeface="Arial" pitchFamily="34" charset="0"/>
                <a:hlinkClick r:id="rId5"/>
              </a:rPr>
              <a:t> loet@leydesdorff.net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Autofit/>
          </a:bodyPr>
          <a:lstStyle/>
          <a:p>
            <a:r>
              <a:rPr lang="en-GB" sz="2000" dirty="0" smtClean="0"/>
              <a:t>Performance measures of units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19" y="764704"/>
          <a:ext cx="8568954" cy="5519470"/>
        </p:xfrm>
        <a:graphic>
          <a:graphicData uri="http://schemas.openxmlformats.org/drawingml/2006/table">
            <a:tbl>
              <a:tblPr/>
              <a:tblGrid>
                <a:gridCol w="3024181"/>
                <a:gridCol w="1012501"/>
                <a:gridCol w="922796"/>
                <a:gridCol w="902369"/>
                <a:gridCol w="902369"/>
                <a:gridCol w="902369"/>
                <a:gridCol w="902369"/>
              </a:tblGrid>
              <a:tr h="621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Innovation Studies Units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Business and Management Schools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2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ISSTI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SPRU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MIoIR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Imperial 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WBS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LBS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65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ABS ranking-based    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Mean (Std Error)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92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Mean ABS rank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2.82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0.13)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2.65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(0.10)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2.54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(0.10)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3.36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(0.07)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3.01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(0.05)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3.92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(0.05)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% Papers ranked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43%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51%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74%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69%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79%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93%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Citation-based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            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Mean (Std Error)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Cites/paper 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2.69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0.45)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5.11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(0.59)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3.50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(0.63)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5.30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(0.73)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2.91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(0.23)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5.04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(0.39)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Cites/paper (Journal normalized)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1.99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0.31)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2.74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0.36)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2.35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0.34)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2.69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0.33)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2.16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2.28 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0.17)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Cites/paper (Field normalized)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1.67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(0.28)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2.79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(0.35)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2.10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(0.43)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3.34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(0.47)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2.11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3.60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(0.28)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Cites/paper (Citing-side normalized) 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0.18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(n.a.)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0.12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(n.a.)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0.09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n.a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.)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0.13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(n.a.)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0.07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(n.a.)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0.11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(n.a.)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Impact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Factor-based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Mean (Std Error)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Journal IF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2.29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(0.38)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3.14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(0.51)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1.96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(0.34)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2.76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(0.27)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1.65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(0.09)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2.50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(0.09)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Journal IF (Field normalized)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1.17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(0.12)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1.26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(0.11)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0.98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1.46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(0.07)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1.11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(0.03)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1.74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Citing journal IF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3.12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(0.28)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2.45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(0.15)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1.98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(0.11)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2.79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(0.14)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1.79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(0.06)</a:t>
                      </a:r>
                      <a:endParaRPr lang="en-GB" sz="18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2.18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Times New Roman"/>
                        </a:rPr>
                        <a:t>(0.05)</a:t>
                      </a:r>
                      <a:endParaRPr lang="en-GB" sz="18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260" marR="682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Performances according to ABS ranks and citation/publication </a:t>
            </a:r>
            <a:endParaRPr lang="en-GB" sz="2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67544" y="980728"/>
          <a:ext cx="3600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355976" y="980728"/>
          <a:ext cx="388843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51520" y="3645024"/>
          <a:ext cx="388843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067944" y="3645024"/>
          <a:ext cx="424847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0609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Further performances measures</a:t>
            </a:r>
            <a:endParaRPr lang="en-GB" sz="28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980728"/>
          <a:ext cx="39604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67544" y="3789040"/>
          <a:ext cx="3888432" cy="282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95536" y="980728"/>
          <a:ext cx="4104456" cy="274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788024" y="3789040"/>
          <a:ext cx="3744416" cy="274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44825"/>
            <a:ext cx="4459611" cy="357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1" y="1877536"/>
            <a:ext cx="4442235" cy="356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9552" y="548680"/>
            <a:ext cx="8229600" cy="50405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GB" sz="2800" dirty="0" smtClean="0"/>
              <a:t>The effect of rankings on the outcomes of assessment exercises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366</Words>
  <Application>Microsoft Office PowerPoint</Application>
  <PresentationFormat>On-screen Show (4:3)</PresentationFormat>
  <Paragraphs>113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Performance of units</vt:lpstr>
      <vt:lpstr>Performance measures of units</vt:lpstr>
      <vt:lpstr>Performances according to ABS ranks and citation/publication </vt:lpstr>
      <vt:lpstr>Further performances measures</vt:lpstr>
      <vt:lpstr>Slide 5</vt:lpstr>
    </vt:vector>
  </TitlesOfParts>
  <Company>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 and Performance Measures</dc:title>
  <dc:creator>Alice O'Hare</dc:creator>
  <cp:lastModifiedBy>ir28</cp:lastModifiedBy>
  <cp:revision>26</cp:revision>
  <dcterms:created xsi:type="dcterms:W3CDTF">2011-01-14T14:30:41Z</dcterms:created>
  <dcterms:modified xsi:type="dcterms:W3CDTF">2011-12-04T12:27:57Z</dcterms:modified>
</cp:coreProperties>
</file>