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6" r:id="rId6"/>
    <p:sldId id="267" r:id="rId7"/>
    <p:sldId id="268" r:id="rId8"/>
    <p:sldId id="285" r:id="rId9"/>
    <p:sldId id="286" r:id="rId10"/>
    <p:sldId id="287" r:id="rId11"/>
    <p:sldId id="28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afolsData\SPRU%20Map\IDR%20Org%20Mapping\Rao-Stirling%20Diversity%20and%20Coherence-LA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8196797398660949"/>
          <c:y val="6.4161204988919709E-2"/>
          <c:w val="0.72483377285194528"/>
          <c:h val="0.79816012864141206"/>
        </c:manualLayout>
      </c:layout>
      <c:barChart>
        <c:barDir val="col"/>
        <c:grouping val="clustered"/>
        <c:ser>
          <c:idx val="0"/>
          <c:order val="0"/>
          <c:tx>
            <c:strRef>
              <c:f>'Diversity and Coherence'!$D$40</c:f>
              <c:strCache>
                <c:ptCount val="1"/>
                <c:pt idx="0">
                  <c:v>Coherence of publications SIMPLE</c:v>
                </c:pt>
              </c:strCache>
            </c:strRef>
          </c:tx>
          <c:dPt>
            <c:idx val="3"/>
            <c:spPr>
              <a:solidFill>
                <a:srgbClr val="F79646">
                  <a:lumMod val="75000"/>
                </a:srgbClr>
              </a:solidFill>
            </c:spPr>
          </c:dPt>
          <c:dPt>
            <c:idx val="4"/>
            <c:spPr>
              <a:solidFill>
                <a:srgbClr val="F79646">
                  <a:lumMod val="75000"/>
                </a:srgbClr>
              </a:solidFill>
            </c:spPr>
          </c:dPt>
          <c:dPt>
            <c:idx val="5"/>
            <c:spPr>
              <a:solidFill>
                <a:srgbClr val="F79646">
                  <a:lumMod val="75000"/>
                </a:srgbClr>
              </a:solidFill>
              <a:ln>
                <a:noFill/>
              </a:ln>
            </c:spPr>
          </c:dPt>
          <c:cat>
            <c:strRef>
              <c:f>'Diversity and Coherence'!$B$41:$B$46</c:f>
              <c:strCache>
                <c:ptCount val="6"/>
                <c:pt idx="0">
                  <c:v>ISSTI</c:v>
                </c:pt>
                <c:pt idx="1">
                  <c:v>SPRU</c:v>
                </c:pt>
                <c:pt idx="2">
                  <c:v>MIoIR</c:v>
                </c:pt>
                <c:pt idx="3">
                  <c:v>Imperial </c:v>
                </c:pt>
                <c:pt idx="4">
                  <c:v>WBS</c:v>
                </c:pt>
                <c:pt idx="5">
                  <c:v>LBS</c:v>
                </c:pt>
              </c:strCache>
            </c:strRef>
          </c:cat>
          <c:val>
            <c:numRef>
              <c:f>'Diversity and Coherence'!$D$41:$D$46</c:f>
              <c:numCache>
                <c:formatCode>0.000</c:formatCode>
                <c:ptCount val="6"/>
                <c:pt idx="0">
                  <c:v>0.73020326057957174</c:v>
                </c:pt>
                <c:pt idx="1">
                  <c:v>0.74651424354024554</c:v>
                </c:pt>
                <c:pt idx="2">
                  <c:v>0.80330381443865362</c:v>
                </c:pt>
                <c:pt idx="3">
                  <c:v>0.59727783482400354</c:v>
                </c:pt>
                <c:pt idx="4">
                  <c:v>0.66340572149337984</c:v>
                </c:pt>
                <c:pt idx="5">
                  <c:v>0.53898593259701666</c:v>
                </c:pt>
              </c:numCache>
            </c:numRef>
          </c:val>
        </c:ser>
        <c:axId val="126269696"/>
        <c:axId val="127364480"/>
      </c:barChart>
      <c:catAx>
        <c:axId val="126269696"/>
        <c:scaling>
          <c:orientation val="minMax"/>
        </c:scaling>
        <c:axPos val="b"/>
        <c:tickLblPos val="nextTo"/>
        <c:crossAx val="127364480"/>
        <c:crosses val="autoZero"/>
        <c:auto val="1"/>
        <c:lblAlgn val="ctr"/>
        <c:lblOffset val="100"/>
      </c:catAx>
      <c:valAx>
        <c:axId val="127364480"/>
        <c:scaling>
          <c:orientation val="minMax"/>
          <c:max val="0.9"/>
          <c:min val="0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GB" sz="3200"/>
                  <a:t>Coherence</a:t>
                </a:r>
                <a:endParaRPr lang="en-GB" sz="2800" baseline="0"/>
              </a:p>
              <a:p>
                <a:pPr>
                  <a:defRPr sz="2400"/>
                </a:pPr>
                <a:endParaRPr lang="en-GB" sz="2800"/>
              </a:p>
            </c:rich>
          </c:tx>
          <c:layout>
            <c:manualLayout>
              <c:xMode val="edge"/>
              <c:yMode val="edge"/>
              <c:x val="1.4616682047344778E-2"/>
              <c:y val="0.31394926858772482"/>
            </c:manualLayout>
          </c:layout>
        </c:title>
        <c:numFmt formatCode="0.0" sourceLinked="0"/>
        <c:tickLblPos val="nextTo"/>
        <c:crossAx val="126269696"/>
        <c:crosses val="autoZero"/>
        <c:crossBetween val="between"/>
        <c:majorUnit val="0.1"/>
      </c:valAx>
    </c:plotArea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A9C2-2F8B-4072-AA3D-F4BF6859C1F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6475-5C11-4429-B56E-138FAFA98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A9C2-2F8B-4072-AA3D-F4BF6859C1F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6475-5C11-4429-B56E-138FAFA98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A9C2-2F8B-4072-AA3D-F4BF6859C1F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6475-5C11-4429-B56E-138FAFA98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A9C2-2F8B-4072-AA3D-F4BF6859C1F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6475-5C11-4429-B56E-138FAFA98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A9C2-2F8B-4072-AA3D-F4BF6859C1F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6475-5C11-4429-B56E-138FAFA98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A9C2-2F8B-4072-AA3D-F4BF6859C1F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6475-5C11-4429-B56E-138FAFA98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A9C2-2F8B-4072-AA3D-F4BF6859C1F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6475-5C11-4429-B56E-138FAFA98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A9C2-2F8B-4072-AA3D-F4BF6859C1F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6475-5C11-4429-B56E-138FAFA98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A9C2-2F8B-4072-AA3D-F4BF6859C1F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6475-5C11-4429-B56E-138FAFA98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A9C2-2F8B-4072-AA3D-F4BF6859C1F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6475-5C11-4429-B56E-138FAFA98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A9C2-2F8B-4072-AA3D-F4BF6859C1F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6475-5C11-4429-B56E-138FAFA98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AA9C2-2F8B-4072-AA3D-F4BF6859C1F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B6475-5C11-4429-B56E-138FAFA98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sex.ac.uk/Users/ir28/IDR/Rafols2011-Rankings&amp;IDR.pdf" TargetMode="External"/><Relationship Id="rId2" Type="http://schemas.openxmlformats.org/officeDocument/2006/relationships/hyperlink" Target="http://www.interdisciplinaryscience.net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oet@leydesdorff.net" TargetMode="External"/><Relationship Id="rId4" Type="http://schemas.openxmlformats.org/officeDocument/2006/relationships/hyperlink" Target="mailto:i.rafols@sussex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n-GB" dirty="0" smtClean="0"/>
              <a:t>Disciplinary Coherence of Units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492896"/>
            <a:ext cx="78843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These slides complement the article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smtClean="0"/>
              <a:t>How </a:t>
            </a:r>
            <a:r>
              <a:rPr lang="en-US" b="1" smtClean="0"/>
              <a:t>journal rankings </a:t>
            </a:r>
            <a:r>
              <a:rPr lang="en-US" b="1" dirty="0" smtClean="0"/>
              <a:t>can suppress </a:t>
            </a:r>
            <a:r>
              <a:rPr lang="en-US" b="1" smtClean="0"/>
              <a:t>interdisciplinary </a:t>
            </a:r>
            <a:r>
              <a:rPr lang="en-US" b="1" smtClean="0"/>
              <a:t>research:</a:t>
            </a:r>
            <a:endParaRPr lang="en-GB" dirty="0" smtClean="0"/>
          </a:p>
          <a:p>
            <a:pPr algn="ctr"/>
            <a:r>
              <a:rPr lang="en-US" b="1" dirty="0" smtClean="0"/>
              <a:t>A comparison between innovation studies and business &amp; management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GB" dirty="0" smtClean="0"/>
              <a:t>Available at: </a:t>
            </a:r>
          </a:p>
          <a:p>
            <a:pPr algn="ctr"/>
            <a:r>
              <a:rPr lang="en-GB" dirty="0" smtClean="0">
                <a:hlinkClick r:id="rId2"/>
              </a:rPr>
              <a:t>www.interdisciplinaryscience.net</a:t>
            </a:r>
            <a:r>
              <a:rPr lang="en-GB" dirty="0" smtClean="0"/>
              <a:t> </a:t>
            </a:r>
          </a:p>
          <a:p>
            <a:pPr algn="ctr"/>
            <a:r>
              <a:rPr lang="en-GB" dirty="0" smtClean="0">
                <a:hlinkClick r:id="rId3"/>
              </a:rPr>
              <a:t>http://www.sussex.ac.uk/Users/ir28/IDR/Rafols2011-Rankings&amp;IDR.pdf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sz="1600" dirty="0" smtClean="0"/>
              <a:t>Ismael Rafols</a:t>
            </a:r>
            <a:r>
              <a:rPr lang="en-GB" sz="1600" baseline="30000" dirty="0" smtClean="0"/>
              <a:t>1</a:t>
            </a:r>
            <a:r>
              <a:rPr lang="en-GB" sz="1600" dirty="0" smtClean="0"/>
              <a:t>, </a:t>
            </a:r>
            <a:r>
              <a:rPr lang="en-GB" sz="1600" dirty="0" err="1" smtClean="0"/>
              <a:t>Loet</a:t>
            </a:r>
            <a:r>
              <a:rPr lang="en-GB" sz="1600" dirty="0" smtClean="0"/>
              <a:t> Leydesdorff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,</a:t>
            </a:r>
            <a:r>
              <a:rPr lang="en-GB" sz="1600" baseline="-25000" dirty="0" smtClean="0"/>
              <a:t> </a:t>
            </a:r>
            <a:r>
              <a:rPr lang="en-GB" sz="1600" dirty="0" smtClean="0"/>
              <a:t>Alice O’Hare</a:t>
            </a:r>
            <a:r>
              <a:rPr lang="en-GB" sz="1600" baseline="30000" dirty="0" smtClean="0"/>
              <a:t>1</a:t>
            </a:r>
            <a:r>
              <a:rPr lang="en-GB" sz="1600" dirty="0" smtClean="0"/>
              <a:t>, </a:t>
            </a:r>
          </a:p>
          <a:p>
            <a:pPr algn="ctr"/>
            <a:r>
              <a:rPr lang="en-GB" sz="1600" dirty="0" smtClean="0"/>
              <a:t>Paul Nightingale</a:t>
            </a:r>
            <a:r>
              <a:rPr lang="en-GB" sz="1600" baseline="30000" dirty="0" smtClean="0"/>
              <a:t>1</a:t>
            </a:r>
            <a:r>
              <a:rPr lang="en-GB" sz="1600" dirty="0" smtClean="0"/>
              <a:t> and Andy Stirling</a:t>
            </a:r>
            <a:r>
              <a:rPr lang="en-GB" sz="1600" baseline="30000" dirty="0" smtClean="0"/>
              <a:t>1</a:t>
            </a:r>
          </a:p>
          <a:p>
            <a:pPr algn="ctr"/>
            <a:endParaRPr lang="en-GB" dirty="0" smtClean="0"/>
          </a:p>
          <a:p>
            <a:pPr algn="ctr"/>
            <a:r>
              <a:rPr lang="en-GB" i="1" baseline="30000" dirty="0" smtClean="0"/>
              <a:t>	</a:t>
            </a:r>
            <a:r>
              <a:rPr lang="en-GB" sz="1200" i="1" baseline="30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SPRU —Science  and Technology Policy Research, University of Sussex, </a:t>
            </a:r>
            <a:r>
              <a:rPr lang="en-GB" sz="1200" i="1" u="sng" dirty="0" smtClean="0">
                <a:latin typeface="Arial" pitchFamily="34" charset="0"/>
                <a:cs typeface="Arial" pitchFamily="34" charset="0"/>
                <a:hlinkClick r:id="rId4"/>
              </a:rPr>
              <a:t>i.rafols@sussex.ac.uk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2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Amsterdam School of Communication Research (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ASCoR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), University of Amsterdam,</a:t>
            </a:r>
            <a:r>
              <a:rPr lang="en-GB" sz="1200" i="1" u="sng" dirty="0" smtClean="0">
                <a:latin typeface="Arial" pitchFamily="34" charset="0"/>
                <a:cs typeface="Arial" pitchFamily="34" charset="0"/>
                <a:hlinkClick r:id="rId5"/>
              </a:rPr>
              <a:t> loet@leydesdorff.net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7" name="Picture 6" descr="SPRU-2009-Realised-0.002mi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3779912" cy="7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Observed cross-citations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Size= # citations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Node Size = # citations from each SC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6" name="Picture 5" descr="SPRU-2009-ExpectedoverRealised-0.002min-Min5x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3779912" cy="7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Observed cross-citations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Size= # citations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Node Size = # citations from each SC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Manchester </a:t>
            </a:r>
            <a:r>
              <a:rPr lang="en-GB" dirty="0" err="1" smtClean="0"/>
              <a:t>MIoIR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8" name="Picture 7" descr="Manch-Expected-0.002mi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2008"/>
            <a:ext cx="377991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Expected cross-citations</a:t>
            </a: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Size= # citations</a:t>
            </a:r>
            <a:b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Node Size = # citations from each SC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6" name="Picture 5" descr="Manch-Realised-0.002mi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3779912" cy="7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Observed cross-citations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Size= # citations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Node Size = # citations from each SC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7" name="Picture 6" descr="Manch-2009-RealExp-0.002cut-Min5x-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3779912" cy="7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Observed cross-citations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Size= # citations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Node Size = # citations from each SC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Imperial College Business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6" name="Picture 5" descr="Imp-Exp-0.002cut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72008"/>
            <a:ext cx="377991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Expected cross-citations</a:t>
            </a: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Size= # citations</a:t>
            </a:r>
            <a:b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Node Size = # citations from each SC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6" name="Picture 5" descr="Imperial-Real-0.002cut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3779912" cy="7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Observed cross-citations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Size= # citations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Node Size = # citations from each SC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6" name="Picture 5" descr="Imp-2009-ExpReal-0.002cut-Min5x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3779912" cy="7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Observed cross-citations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Size= # citations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Node Size = # citations from each SC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Coherence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200" dirty="0" smtClean="0"/>
              <a:t>Defined as the</a:t>
            </a:r>
            <a:br>
              <a:rPr lang="en-GB" sz="1200" dirty="0" smtClean="0"/>
            </a:br>
            <a:r>
              <a:rPr lang="en-GB" sz="1800" dirty="0" smtClean="0"/>
              <a:t> Ratio of Mean </a:t>
            </a:r>
            <a:r>
              <a:rPr lang="en-GB" sz="1800" b="1" dirty="0" smtClean="0"/>
              <a:t>Observed </a:t>
            </a:r>
            <a:r>
              <a:rPr lang="en-GB" sz="1800" dirty="0" smtClean="0"/>
              <a:t>Distance of Cross-Citations over </a:t>
            </a:r>
            <a:br>
              <a:rPr lang="en-GB" sz="1800" dirty="0" smtClean="0"/>
            </a:br>
            <a:r>
              <a:rPr lang="en-GB" sz="1800" dirty="0" smtClean="0"/>
              <a:t> Mean </a:t>
            </a:r>
            <a:r>
              <a:rPr lang="en-GB" sz="1800" b="1" dirty="0" smtClean="0"/>
              <a:t>Expected </a:t>
            </a:r>
            <a:r>
              <a:rPr lang="en-GB" sz="1800" dirty="0" smtClean="0"/>
              <a:t>Distance of Cross-Citations </a:t>
            </a:r>
            <a:endParaRPr lang="en-US" sz="18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Chart 5"/>
          <p:cNvGraphicFramePr/>
          <p:nvPr/>
        </p:nvGraphicFramePr>
        <p:xfrm>
          <a:off x="805543" y="1628799"/>
          <a:ext cx="7438865" cy="487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Warwick Business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5" name="Picture 4" descr="War-Exp-0.00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72008"/>
            <a:ext cx="377991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Expected cross-citations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Size= # citations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Node Size = # citations from each SC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7" name="Picture 6" descr="War-Real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3779912" cy="7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Observed cross-citations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Size= # citations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Node Size = # citations from each SC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5" name="Picture 4" descr="War-RealExp-0.002cut-Min5x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3779912" cy="7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Observed cross-citations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Size= # citations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Node Size = # citations from each SC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London Business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5" name="Picture 4" descr="LBS_Exp_0.002mi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2008"/>
            <a:ext cx="377991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Expected cross-citations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Size= # citations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Node Size = # citations from each SC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7" name="Picture 6" descr="LBS_Real_0.002mi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3779912" cy="7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Observed cross-citations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Size= # citations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Node Size = # citations from each SC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7" name="Picture 6" descr="LBS_RealExp_0.002min_Min5x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3779912" cy="7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Observed cross-citations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Size= # citations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Node Size = # citations from each SC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208823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Visualisation of Observed and Expected </a:t>
            </a:r>
            <a:br>
              <a:rPr lang="en-GB" sz="2800" dirty="0" smtClean="0"/>
            </a:br>
            <a:r>
              <a:rPr lang="en-GB" sz="2800" dirty="0" smtClean="0"/>
              <a:t>cross-citations between Subject Categories (SCs) </a:t>
            </a:r>
            <a:br>
              <a:rPr lang="en-GB" sz="2800" dirty="0" smtClean="0"/>
            </a:br>
            <a:r>
              <a:rPr lang="en-GB" sz="2800" dirty="0" smtClean="0"/>
              <a:t>of unit’s publications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848872" cy="3456384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Notes:</a:t>
            </a:r>
          </a:p>
          <a:p>
            <a:pPr algn="l"/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Node size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= Sum of citations from each Subject Category</a:t>
            </a:r>
          </a:p>
          <a:p>
            <a:pPr algn="l"/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Blue links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= Expected % of cross-citations from 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en-GB" sz="1800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en-GB" sz="1800" dirty="0" err="1" smtClean="0">
                <a:solidFill>
                  <a:schemeClr val="tx2">
                    <a:lumMod val="75000"/>
                  </a:schemeClr>
                </a:solidFill>
              </a:rPr>
              <a:t>j</a:t>
            </a:r>
            <a:endParaRPr lang="en-GB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(given the total number of references from </a:t>
            </a:r>
            <a:r>
              <a:rPr lang="en-GB" sz="1800" dirty="0" err="1" smtClean="0">
                <a:solidFill>
                  <a:schemeClr val="tx2">
                    <a:lumMod val="75000"/>
                  </a:schemeClr>
                </a:solidFill>
              </a:rPr>
              <a:t>SCi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 and given the average citation flows from </a:t>
            </a:r>
            <a:r>
              <a:rPr lang="en-GB" sz="1800" dirty="0" err="1" smtClean="0">
                <a:solidFill>
                  <a:schemeClr val="tx2">
                    <a:lumMod val="75000"/>
                  </a:schemeClr>
                </a:solidFill>
              </a:rPr>
              <a:t>SCi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en-GB" sz="1800" dirty="0" err="1" smtClean="0">
                <a:solidFill>
                  <a:schemeClr val="tx2">
                    <a:lumMod val="75000"/>
                  </a:schemeClr>
                </a:solidFill>
              </a:rPr>
              <a:t>SCj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 in the Web of Science)</a:t>
            </a:r>
          </a:p>
          <a:p>
            <a:pPr algn="l"/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Orange links =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Observed % of cross-citations from 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en-GB" sz="1800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en-GB" sz="1800" dirty="0" err="1" smtClean="0">
                <a:solidFill>
                  <a:schemeClr val="tx2">
                    <a:lumMod val="75000"/>
                  </a:schemeClr>
                </a:solidFill>
              </a:rPr>
              <a:t>j</a:t>
            </a:r>
            <a:endParaRPr lang="en-GB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Only links representing more than 0.2% citations are shown</a:t>
            </a:r>
          </a:p>
          <a:p>
            <a:pPr algn="l"/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Green Lines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= Observed / Expected</a:t>
            </a:r>
          </a:p>
          <a:p>
            <a:pPr lvl="0" algn="l"/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Only links with Observed/Expected&gt;5, and Observed&gt;0.2% are shown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Edinburgh ISSTI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7" name="Picture 6" descr="Edin_Exp_0.002mi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3779912" cy="764704"/>
          </a:xfrm>
        </p:spPr>
        <p:txBody>
          <a:bodyPr>
            <a:noAutofit/>
          </a:bodyPr>
          <a:lstStyle/>
          <a:p>
            <a:pPr algn="l"/>
            <a:r>
              <a:rPr lang="en-GB" sz="1800" b="1" dirty="0" smtClean="0"/>
              <a:t>Expected cross-citations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600" dirty="0" smtClean="0"/>
              <a:t>Line Size= # citations</a:t>
            </a:r>
            <a:br>
              <a:rPr lang="en-GB" sz="1600" dirty="0" smtClean="0"/>
            </a:br>
            <a:r>
              <a:rPr lang="en-GB" sz="1600" dirty="0" smtClean="0"/>
              <a:t>Node Size = # citations from each SC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5" name="Picture 4" descr="Edin_Real_0.002mi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3779912" cy="7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Observed cross-citations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Size= # citations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Node Size = # citations from each SC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7" name="Picture 6" descr="Edin_RealExp_0.002min_Min5x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4644008" cy="7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Observed/Expected citations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Size=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Logscale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Observed/Expected</a:t>
            </a:r>
            <a:r>
              <a:rPr lang="en-GB" sz="16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citations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Node Size = # citations from each SC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Sussex SPRU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map 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pic>
        <p:nvPicPr>
          <p:cNvPr id="7" name="Picture 6" descr="SPRU-Expected-0.002mi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0"/>
            <a:ext cx="9277200" cy="7219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72008"/>
            <a:ext cx="377991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Expected cross-citations</a:t>
            </a: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Size= # citations</a:t>
            </a:r>
            <a:b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Node Size = # citations from each SC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192</Words>
  <Application>Microsoft Office PowerPoint</Application>
  <PresentationFormat>On-screen Show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Disciplinary Coherence of Units</vt:lpstr>
      <vt:lpstr>Coherence  Defined as the  Ratio of Mean Observed Distance of Cross-Citations over   Mean Expected Distance of Cross-Citations </vt:lpstr>
      <vt:lpstr>Visualisation of Observed and Expected  cross-citations between Subject Categories (SCs)  of unit’s publications</vt:lpstr>
      <vt:lpstr>Edinburgh ISSTI</vt:lpstr>
      <vt:lpstr>Expected cross-citations Line Size= # citations Node Size = # citations from each SC</vt:lpstr>
      <vt:lpstr>Slide 6</vt:lpstr>
      <vt:lpstr>Slide 7</vt:lpstr>
      <vt:lpstr>Sussex SPRU</vt:lpstr>
      <vt:lpstr>Slide 9</vt:lpstr>
      <vt:lpstr>Slide 10</vt:lpstr>
      <vt:lpstr>Slide 11</vt:lpstr>
      <vt:lpstr>Manchester MIoIR</vt:lpstr>
      <vt:lpstr>Slide 13</vt:lpstr>
      <vt:lpstr>Slide 14</vt:lpstr>
      <vt:lpstr>Slide 15</vt:lpstr>
      <vt:lpstr>Imperial College Business School</vt:lpstr>
      <vt:lpstr>Slide 17</vt:lpstr>
      <vt:lpstr>Slide 18</vt:lpstr>
      <vt:lpstr>Slide 19</vt:lpstr>
      <vt:lpstr>Warwick Business School</vt:lpstr>
      <vt:lpstr>Slide 21</vt:lpstr>
      <vt:lpstr>Slide 22</vt:lpstr>
      <vt:lpstr>Slide 23</vt:lpstr>
      <vt:lpstr>London Business School</vt:lpstr>
      <vt:lpstr>Slide 25</vt:lpstr>
      <vt:lpstr>Slide 26</vt:lpstr>
      <vt:lpstr>Slide 27</vt:lpstr>
    </vt:vector>
  </TitlesOfParts>
  <Company>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Coherence</dc:title>
  <dc:creator>Alice O'Hare</dc:creator>
  <cp:lastModifiedBy>ir28</cp:lastModifiedBy>
  <cp:revision>27</cp:revision>
  <dcterms:created xsi:type="dcterms:W3CDTF">2011-01-14T11:07:30Z</dcterms:created>
  <dcterms:modified xsi:type="dcterms:W3CDTF">2011-12-04T12:25:04Z</dcterms:modified>
</cp:coreProperties>
</file>