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3" r:id="rId3"/>
    <p:sldId id="270" r:id="rId4"/>
    <p:sldId id="287" r:id="rId5"/>
    <p:sldId id="286" r:id="rId6"/>
    <p:sldId id="269" r:id="rId7"/>
    <p:sldId id="266" r:id="rId8"/>
    <p:sldId id="288" r:id="rId9"/>
    <p:sldId id="285" r:id="rId10"/>
    <p:sldId id="273" r:id="rId11"/>
    <p:sldId id="274" r:id="rId12"/>
    <p:sldId id="275" r:id="rId13"/>
    <p:sldId id="277" r:id="rId14"/>
    <p:sldId id="278" r:id="rId15"/>
    <p:sldId id="279" r:id="rId16"/>
    <p:sldId id="281" r:id="rId17"/>
    <p:sldId id="283"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67" autoAdjust="0"/>
  </p:normalViewPr>
  <p:slideViewPr>
    <p:cSldViewPr>
      <p:cViewPr varScale="1">
        <p:scale>
          <a:sx n="70" d="100"/>
          <a:sy n="70"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4B305A-705B-4566-9121-5E18ABA03493}" type="datetimeFigureOut">
              <a:rPr lang="en-US" smtClean="0"/>
              <a:pPr/>
              <a:t>3/6/2011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D337F-87D5-4B53-AA1A-3757E93CD9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Axes can be scaled however; contraction</a:t>
            </a:r>
            <a:r>
              <a:rPr lang="en-US" baseline="0" dirty="0" smtClean="0"/>
              <a:t> mappings, distortions in space caused by gravity, or stretchy rubber (affine or non-affine; </a:t>
            </a:r>
            <a:r>
              <a:rPr lang="en-US" baseline="0" dirty="0" err="1" smtClean="0"/>
              <a:t>monotonicity</a:t>
            </a:r>
            <a:r>
              <a:rPr lang="en-US" baseline="0" dirty="0" smtClean="0"/>
              <a:t> is important) </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Expanded production</a:t>
            </a:r>
            <a:r>
              <a:rPr lang="en-US" baseline="0" dirty="0" smtClean="0"/>
              <a:t> possibility </a:t>
            </a:r>
            <a:r>
              <a:rPr lang="en-US" baseline="0" smtClean="0"/>
              <a:t>frontier (upside-down </a:t>
            </a:r>
            <a:r>
              <a:rPr lang="en-US" baseline="0" dirty="0" smtClean="0"/>
              <a:t>L </a:t>
            </a:r>
            <a:r>
              <a:rPr lang="en-US" baseline="0" dirty="0" err="1" smtClean="0"/>
              <a:t>isoquants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Expanded production</a:t>
            </a:r>
            <a:r>
              <a:rPr lang="en-US" baseline="0" dirty="0" smtClean="0"/>
              <a:t> possibility </a:t>
            </a:r>
            <a:r>
              <a:rPr lang="en-US" baseline="0" smtClean="0"/>
              <a:t>frontier (upside-down </a:t>
            </a:r>
            <a:r>
              <a:rPr lang="en-US" baseline="0" dirty="0" smtClean="0"/>
              <a:t>L </a:t>
            </a:r>
            <a:r>
              <a:rPr lang="en-US" baseline="0" dirty="0" err="1" smtClean="0"/>
              <a:t>isoquants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Expanded production</a:t>
            </a:r>
            <a:r>
              <a:rPr lang="en-US" baseline="0" dirty="0" smtClean="0"/>
              <a:t> possibility </a:t>
            </a:r>
            <a:r>
              <a:rPr lang="en-US" baseline="0" smtClean="0"/>
              <a:t>frontier (upside-down </a:t>
            </a:r>
            <a:r>
              <a:rPr lang="en-US" baseline="0" dirty="0" smtClean="0"/>
              <a:t>L </a:t>
            </a:r>
            <a:r>
              <a:rPr lang="en-US" baseline="0" dirty="0" err="1" smtClean="0"/>
              <a:t>isoquants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Expanded production</a:t>
            </a:r>
            <a:r>
              <a:rPr lang="en-US" baseline="0" dirty="0" smtClean="0"/>
              <a:t> possibility </a:t>
            </a:r>
            <a:r>
              <a:rPr lang="en-US" baseline="0" smtClean="0"/>
              <a:t>frontier (upside-down </a:t>
            </a:r>
            <a:r>
              <a:rPr lang="en-US" baseline="0" dirty="0" smtClean="0"/>
              <a:t>L </a:t>
            </a:r>
            <a:r>
              <a:rPr lang="en-US" baseline="0" dirty="0" err="1" smtClean="0"/>
              <a:t>isoquants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parochial</a:t>
            </a:r>
            <a:r>
              <a:rPr lang="en-US" baseline="0" dirty="0" smtClean="0"/>
              <a:t> case:  value is the min of EITHER of the two disciplines</a:t>
            </a:r>
          </a:p>
          <a:p>
            <a:r>
              <a:rPr lang="en-US" baseline="0" dirty="0" smtClean="0"/>
              <a:t>“This person is being evaluated for tenure as a </a:t>
            </a:r>
            <a:r>
              <a:rPr lang="en-US" baseline="0" dirty="0" err="1" smtClean="0"/>
              <a:t>histronomer</a:t>
            </a:r>
            <a:r>
              <a:rPr lang="en-US" baseline="0" dirty="0" smtClean="0"/>
              <a:t>; the physics reviewers say the physics isn’t very good, so…”</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parochial</a:t>
            </a:r>
            <a:r>
              <a:rPr lang="en-US" baseline="0" dirty="0" smtClean="0"/>
              <a:t> case:  L-shaped level sets (Leontief production function; from each discipline’s perspective, same as lexicographic preferences.)</a:t>
            </a:r>
          </a:p>
          <a:p>
            <a:r>
              <a:rPr lang="en-US" baseline="0" dirty="0" smtClean="0"/>
              <a:t>If you ask an econ grad student ‘Name one set of preferences that can never be rational” guess what they say?”</a:t>
            </a:r>
          </a:p>
          <a:p>
            <a:endParaRPr lang="en-US" baseline="0" dirty="0" smtClean="0"/>
          </a:p>
          <a:p>
            <a:r>
              <a:rPr lang="en-US" baseline="0" dirty="0" smtClean="0"/>
              <a:t>Lumpiness could be caused by difficulty in evaluating research outputs and/or conservatively “rounding down”</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standard disciplinary case:  value</a:t>
            </a:r>
            <a:r>
              <a:rPr lang="en-US" baseline="0" dirty="0" smtClean="0"/>
              <a:t> is same as MAX of two sciences</a:t>
            </a:r>
          </a:p>
          <a:p>
            <a:r>
              <a:rPr lang="en-US" baseline="0" dirty="0" smtClean="0"/>
              <a:t>First cost argument: it’s “not smart” to put in any </a:t>
            </a:r>
            <a:r>
              <a:rPr lang="en-US" baseline="0" dirty="0" err="1" smtClean="0"/>
              <a:t>interdisciplinarity</a:t>
            </a:r>
            <a:endParaRPr lang="en-US" baseline="0" dirty="0" smtClean="0"/>
          </a:p>
          <a:p>
            <a:r>
              <a:rPr lang="en-US" baseline="0" dirty="0" smtClean="0"/>
              <a:t>Classic externality, of public goods form:  Interdisciplinary researchers incur private costs but not count public benefit</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(upside-down L </a:t>
            </a:r>
            <a:r>
              <a:rPr lang="en-US" baseline="0" dirty="0" err="1" smtClean="0"/>
              <a:t>isoquants</a:t>
            </a:r>
            <a:r>
              <a:rPr lang="en-US" baseline="0" dirty="0" smtClean="0"/>
              <a:t>) representing MAX of the two disciplines, not MIN</a:t>
            </a:r>
            <a:endParaRPr lang="en-US" dirty="0" smtClean="0"/>
          </a:p>
        </p:txBody>
      </p:sp>
      <p:sp>
        <p:nvSpPr>
          <p:cNvPr id="4" name="Slide Number Placeholder 3"/>
          <p:cNvSpPr>
            <a:spLocks noGrp="1"/>
          </p:cNvSpPr>
          <p:nvPr>
            <p:ph type="sldNum" sz="quarter" idx="10"/>
          </p:nvPr>
        </p:nvSpPr>
        <p:spPr/>
        <p:txBody>
          <a:bodyPr/>
          <a:lstStyle/>
          <a:p>
            <a:fld id="{EF3D337F-87D5-4B53-AA1A-3757E93CD93E}"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 </a:t>
            </a:r>
            <a:r>
              <a:rPr lang="en-US" dirty="0" err="1" smtClean="0"/>
              <a:t>interdisciplinarity</a:t>
            </a:r>
            <a:r>
              <a:rPr lang="en-US" dirty="0" smtClean="0"/>
              <a:t> </a:t>
            </a:r>
            <a:r>
              <a:rPr lang="en-US" baseline="0" dirty="0" smtClean="0"/>
              <a:t>credit:  </a:t>
            </a:r>
            <a:r>
              <a:rPr lang="en-US" dirty="0" smtClean="0"/>
              <a:t>Simplex level</a:t>
            </a:r>
            <a:r>
              <a:rPr lang="en-US" baseline="0" dirty="0" smtClean="0"/>
              <a:t> sets (downward sloping)</a:t>
            </a:r>
          </a:p>
          <a:p>
            <a:r>
              <a:rPr lang="en-US" baseline="0" dirty="0" smtClean="0"/>
              <a:t>Important not to confuse “contribution to the 2</a:t>
            </a:r>
            <a:r>
              <a:rPr lang="en-US" baseline="30000" dirty="0" smtClean="0"/>
              <a:t>nd</a:t>
            </a:r>
            <a:r>
              <a:rPr lang="en-US" baseline="0" dirty="0" smtClean="0"/>
              <a:t> discipline” with “</a:t>
            </a:r>
            <a:r>
              <a:rPr lang="en-US" baseline="0" dirty="0" err="1" smtClean="0"/>
              <a:t>interdisciplinarity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Expanded production</a:t>
            </a:r>
            <a:r>
              <a:rPr lang="en-US" baseline="0" dirty="0" smtClean="0"/>
              <a:t> possibility frontier (upside-down L </a:t>
            </a:r>
            <a:r>
              <a:rPr lang="en-US" baseline="0" dirty="0" err="1" smtClean="0"/>
              <a:t>isoquants</a:t>
            </a:r>
            <a:r>
              <a:rPr lang="en-US" baseline="0" dirty="0" smtClean="0"/>
              <a:t>)</a:t>
            </a:r>
            <a:endParaRPr lang="en-US" baseline="0" dirty="0"/>
          </a:p>
          <a:p>
            <a:r>
              <a:rPr lang="en-US" baseline="0" dirty="0" smtClean="0"/>
              <a:t>There’s no reason why value of interdisciplinary research can’t continue to create value even if the underlying science is “played out”</a:t>
            </a:r>
          </a:p>
        </p:txBody>
      </p:sp>
      <p:sp>
        <p:nvSpPr>
          <p:cNvPr id="4" name="Slide Number Placeholder 3"/>
          <p:cNvSpPr>
            <a:spLocks noGrp="1"/>
          </p:cNvSpPr>
          <p:nvPr>
            <p:ph type="sldNum" sz="quarter" idx="10"/>
          </p:nvPr>
        </p:nvSpPr>
        <p:spPr/>
        <p:txBody>
          <a:bodyPr/>
          <a:lstStyle/>
          <a:p>
            <a:fld id="{EF3D337F-87D5-4B53-AA1A-3757E93CD93E}"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think about</a:t>
            </a:r>
            <a:r>
              <a:rPr lang="en-US" baseline="0" dirty="0" smtClean="0"/>
              <a:t> </a:t>
            </a:r>
            <a:r>
              <a:rPr lang="en-US" baseline="0" dirty="0" err="1" smtClean="0"/>
              <a:t>isocost</a:t>
            </a:r>
            <a:r>
              <a:rPr lang="en-US" baseline="0" dirty="0" smtClean="0"/>
              <a:t> curves.  Each of the dashed lines indicates the locus of research contributions that require the same amount of sacrifice (“cost”) from the researchers.  Time, lab equipment, rounds of review…It’s the projection onto the X-Y plane of a 3-d cost function with values on the lattice points; I’ve drawn a curve for exposition but there’s no reason to assume that there’s continuity (remember the lexicographic argument before.)  </a:t>
            </a:r>
          </a:p>
          <a:p>
            <a:endParaRPr lang="en-US" baseline="0" dirty="0" smtClean="0"/>
          </a:p>
          <a:p>
            <a:r>
              <a:rPr lang="en-US" dirty="0" smtClean="0"/>
              <a:t>Pessimistic case:  diseconomies</a:t>
            </a:r>
            <a:r>
              <a:rPr lang="en-US" baseline="0" dirty="0" smtClean="0"/>
              <a:t> of scope between two fields make C(A+B)=C(3A)=C(3B).</a:t>
            </a:r>
          </a:p>
          <a:p>
            <a:endParaRPr lang="en-US" baseline="0" dirty="0" smtClean="0"/>
          </a:p>
          <a:p>
            <a:r>
              <a:rPr lang="en-US" baseline="0" dirty="0" smtClean="0"/>
              <a:t>Strategic management “stuck in the middle” argument:  harder to assemble two groups of resources &amp; capabilities to support intermediate positions.  </a:t>
            </a:r>
          </a:p>
          <a:p>
            <a:endParaRPr lang="en-US" baseline="0" dirty="0" smtClean="0"/>
          </a:p>
          <a:p>
            <a:r>
              <a:rPr lang="en-US" baseline="0" dirty="0" smtClean="0"/>
              <a:t>Refutes “interdisciplinary scientists are lazy bums; since they’re not publishing in A-rated disciplinary journals, they must not be working hard (and perhaps we should pay them less.)</a:t>
            </a:r>
          </a:p>
          <a:p>
            <a:endParaRPr lang="en-US" baseline="0" dirty="0" smtClean="0"/>
          </a:p>
          <a:p>
            <a:r>
              <a:rPr lang="en-US" baseline="0" dirty="0" smtClean="0"/>
              <a:t>Not an argument about value of creating research, but about the COST of doing so.  I’ve superimposed the C and V on the same lattice but the value could be 100x the cost and it would still look the same.</a:t>
            </a:r>
          </a:p>
        </p:txBody>
      </p:sp>
      <p:sp>
        <p:nvSpPr>
          <p:cNvPr id="4" name="Slide Number Placeholder 3"/>
          <p:cNvSpPr>
            <a:spLocks noGrp="1"/>
          </p:cNvSpPr>
          <p:nvPr>
            <p:ph type="sldNum" sz="quarter" idx="10"/>
          </p:nvPr>
        </p:nvSpPr>
        <p:spPr/>
        <p:txBody>
          <a:bodyPr/>
          <a:lstStyle/>
          <a:p>
            <a:fld id="{EF3D337F-87D5-4B53-AA1A-3757E93CD93E}"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Expanded production</a:t>
            </a:r>
            <a:r>
              <a:rPr lang="en-US" baseline="0" dirty="0" smtClean="0"/>
              <a:t> possibility </a:t>
            </a:r>
            <a:r>
              <a:rPr lang="en-US" baseline="0" smtClean="0"/>
              <a:t>frontier (upside-down </a:t>
            </a:r>
            <a:r>
              <a:rPr lang="en-US" baseline="0" dirty="0" smtClean="0"/>
              <a:t>L </a:t>
            </a:r>
            <a:r>
              <a:rPr lang="en-US" baseline="0" dirty="0" err="1" smtClean="0"/>
              <a:t>isoquants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3D337F-87D5-4B53-AA1A-3757E93CD93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5E69F4-4C65-403D-AF54-808D9C65E554}"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E69F4-4C65-403D-AF54-808D9C65E554}"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E69F4-4C65-403D-AF54-808D9C65E554}"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E69F4-4C65-403D-AF54-808D9C65E554}"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5E69F4-4C65-403D-AF54-808D9C65E554}"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5E69F4-4C65-403D-AF54-808D9C65E554}"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5E69F4-4C65-403D-AF54-808D9C65E554}" type="datetimeFigureOut">
              <a:rPr lang="en-US" smtClean="0"/>
              <a:pPr/>
              <a:t>3/6/2011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5E69F4-4C65-403D-AF54-808D9C65E554}" type="datetimeFigureOut">
              <a:rPr lang="en-US" smtClean="0"/>
              <a:pPr/>
              <a:t>3/6/2011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E69F4-4C65-403D-AF54-808D9C65E554}" type="datetimeFigureOut">
              <a:rPr lang="en-US" smtClean="0"/>
              <a:pPr/>
              <a:t>3/6/2011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E69F4-4C65-403D-AF54-808D9C65E554}"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E69F4-4C65-403D-AF54-808D9C65E554}"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C2B95-3D51-4F6A-AE01-8F88B62111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E69F4-4C65-403D-AF54-808D9C65E554}" type="datetimeFigureOut">
              <a:rPr lang="en-US" smtClean="0"/>
              <a:pPr/>
              <a:t>3/6/2011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C2B95-3D51-4F6A-AE01-8F88B62111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991600" cy="1470025"/>
          </a:xfrm>
        </p:spPr>
        <p:txBody>
          <a:bodyPr>
            <a:normAutofit/>
          </a:bodyPr>
          <a:lstStyle/>
          <a:p>
            <a:r>
              <a:rPr lang="en-US" dirty="0" smtClean="0"/>
              <a:t>Towards a Science of Science Policy:</a:t>
            </a:r>
            <a:br>
              <a:rPr lang="en-US" dirty="0" smtClean="0"/>
            </a:br>
            <a:r>
              <a:rPr lang="en-US" i="1" dirty="0" smtClean="0"/>
              <a:t>Valuation of Interdisciplinary Research</a:t>
            </a:r>
            <a:endParaRPr lang="en-US" i="1" dirty="0"/>
          </a:p>
        </p:txBody>
      </p:sp>
      <p:sp>
        <p:nvSpPr>
          <p:cNvPr id="3" name="Subtitle 2"/>
          <p:cNvSpPr>
            <a:spLocks noGrp="1"/>
          </p:cNvSpPr>
          <p:nvPr>
            <p:ph type="subTitle" idx="1"/>
          </p:nvPr>
        </p:nvSpPr>
        <p:spPr/>
        <p:txBody>
          <a:bodyPr/>
          <a:lstStyle/>
          <a:p>
            <a:r>
              <a:rPr lang="en-US" dirty="0" smtClean="0"/>
              <a:t>David C. Croson, PhD</a:t>
            </a:r>
            <a:br>
              <a:rPr lang="en-US" dirty="0" smtClean="0"/>
            </a:br>
            <a:r>
              <a:rPr lang="en-US" dirty="0" smtClean="0"/>
              <a:t>National Science Foundation, USA</a:t>
            </a:r>
          </a:p>
          <a:p>
            <a:r>
              <a:rPr lang="en-US" dirty="0" smtClean="0"/>
              <a:t>dcroson@nsf.gov</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Discipline-Based Valuation</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0999" y="2209800"/>
            <a:ext cx="152400" cy="152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6200000" flipV="1">
            <a:off x="2362199" y="380206"/>
            <a:ext cx="1588" cy="3810000"/>
          </a:xfrm>
          <a:prstGeom prst="straightConnector1">
            <a:avLst/>
          </a:prstGeom>
          <a:ln w="25400" cmpd="sng">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800000" flipV="1">
            <a:off x="4265611" y="2286000"/>
            <a:ext cx="1588" cy="3810000"/>
          </a:xfrm>
          <a:prstGeom prst="straightConnector1">
            <a:avLst/>
          </a:prstGeom>
          <a:ln w="25400" cmpd="sng">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57" name="Straight Arrow Connector 56"/>
          <p:cNvCxnSpPr>
            <a:cxnSpLocks noChangeAspect="1"/>
          </p:cNvCxnSpPr>
          <p:nvPr/>
        </p:nvCxnSpPr>
        <p:spPr>
          <a:xfrm rot="16200000" flipV="1">
            <a:off x="1980405" y="1523206"/>
            <a:ext cx="1588" cy="3048000"/>
          </a:xfrm>
          <a:prstGeom prst="straightConnector1">
            <a:avLst/>
          </a:prstGeom>
          <a:ln w="254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noChangeAspect="1"/>
          </p:cNvCxnSpPr>
          <p:nvPr/>
        </p:nvCxnSpPr>
        <p:spPr>
          <a:xfrm rot="10800000" flipV="1">
            <a:off x="3502818" y="3049588"/>
            <a:ext cx="1588" cy="3048000"/>
          </a:xfrm>
          <a:prstGeom prst="straightConnector1">
            <a:avLst/>
          </a:prstGeom>
          <a:ln w="254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noChangeAspect="1"/>
          </p:cNvCxnSpPr>
          <p:nvPr/>
        </p:nvCxnSpPr>
        <p:spPr>
          <a:xfrm rot="10800000">
            <a:off x="457200" y="4570412"/>
            <a:ext cx="1447800" cy="1588"/>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noChangeAspect="1"/>
          </p:cNvCxnSpPr>
          <p:nvPr/>
        </p:nvCxnSpPr>
        <p:spPr>
          <a:xfrm rot="5400000">
            <a:off x="838200" y="5715000"/>
            <a:ext cx="7620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7" idx="2"/>
          </p:cNvCxnSpPr>
          <p:nvPr/>
        </p:nvCxnSpPr>
        <p:spPr>
          <a:xfrm rot="10800000">
            <a:off x="457199" y="5332412"/>
            <a:ext cx="6858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a:cxnSpLocks noChangeAspect="1"/>
          </p:cNvCxnSpPr>
          <p:nvPr/>
        </p:nvCxnSpPr>
        <p:spPr>
          <a:xfrm rot="16200000" flipH="1">
            <a:off x="1219198" y="5334000"/>
            <a:ext cx="1524002" cy="1"/>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a:bodyPr>
          <a:lstStyle/>
          <a:p>
            <a:r>
              <a:rPr lang="en-US" dirty="0" smtClean="0"/>
              <a:t>Full Valuation of Multiple Disciplines</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0999" y="2209800"/>
            <a:ext cx="152400" cy="152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6200000" flipV="1">
            <a:off x="2362199" y="380206"/>
            <a:ext cx="1588" cy="3810000"/>
          </a:xfrm>
          <a:prstGeom prst="straightConnector1">
            <a:avLst/>
          </a:prstGeom>
          <a:ln w="25400" cmpd="sng">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800000" flipV="1">
            <a:off x="4265611" y="2286000"/>
            <a:ext cx="1588" cy="3810000"/>
          </a:xfrm>
          <a:prstGeom prst="straightConnector1">
            <a:avLst/>
          </a:prstGeom>
          <a:ln w="25400" cmpd="sng">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57" name="Straight Arrow Connector 56"/>
          <p:cNvCxnSpPr>
            <a:cxnSpLocks noChangeAspect="1"/>
          </p:cNvCxnSpPr>
          <p:nvPr/>
        </p:nvCxnSpPr>
        <p:spPr>
          <a:xfrm rot="16200000" flipV="1">
            <a:off x="1980405" y="1523206"/>
            <a:ext cx="1588" cy="3048000"/>
          </a:xfrm>
          <a:prstGeom prst="straightConnector1">
            <a:avLst/>
          </a:prstGeom>
          <a:ln w="254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noChangeAspect="1"/>
          </p:cNvCxnSpPr>
          <p:nvPr/>
        </p:nvCxnSpPr>
        <p:spPr>
          <a:xfrm rot="10800000" flipV="1">
            <a:off x="3502818" y="3049588"/>
            <a:ext cx="1588" cy="3048000"/>
          </a:xfrm>
          <a:prstGeom prst="straightConnector1">
            <a:avLst/>
          </a:prstGeom>
          <a:ln w="254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noChangeAspect="1"/>
          </p:cNvCxnSpPr>
          <p:nvPr/>
        </p:nvCxnSpPr>
        <p:spPr>
          <a:xfrm rot="10800000">
            <a:off x="457200" y="4570412"/>
            <a:ext cx="1447800" cy="1588"/>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noChangeAspect="1"/>
          </p:cNvCxnSpPr>
          <p:nvPr/>
        </p:nvCxnSpPr>
        <p:spPr>
          <a:xfrm rot="5400000">
            <a:off x="838200" y="5715000"/>
            <a:ext cx="7620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7" idx="2"/>
          </p:cNvCxnSpPr>
          <p:nvPr/>
        </p:nvCxnSpPr>
        <p:spPr>
          <a:xfrm rot="10800000">
            <a:off x="457199" y="5332412"/>
            <a:ext cx="6858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a:cxnSpLocks noChangeAspect="1"/>
          </p:cNvCxnSpPr>
          <p:nvPr/>
        </p:nvCxnSpPr>
        <p:spPr>
          <a:xfrm rot="16200000" flipH="1">
            <a:off x="1219198" y="5334000"/>
            <a:ext cx="1524002" cy="1"/>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81000" y="4572000"/>
            <a:ext cx="1600200" cy="1524000"/>
          </a:xfrm>
          <a:prstGeom prst="straightConnector1">
            <a:avLst/>
          </a:prstGeom>
          <a:ln w="38100">
            <a:solidFill>
              <a:srgbClr val="FFC0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1" name="Straight Arrow Connector 70"/>
          <p:cNvCxnSpPr/>
          <p:nvPr/>
        </p:nvCxnSpPr>
        <p:spPr>
          <a:xfrm rot="16200000" flipH="1">
            <a:off x="457200" y="3810000"/>
            <a:ext cx="2286000" cy="2286000"/>
          </a:xfrm>
          <a:prstGeom prst="straightConnector1">
            <a:avLst/>
          </a:prstGeom>
          <a:ln w="38100">
            <a:solidFill>
              <a:srgbClr val="FFFF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4" name="Straight Arrow Connector 73"/>
          <p:cNvCxnSpPr/>
          <p:nvPr/>
        </p:nvCxnSpPr>
        <p:spPr>
          <a:xfrm rot="16200000" flipH="1">
            <a:off x="457200" y="3048000"/>
            <a:ext cx="3048000" cy="3048000"/>
          </a:xfrm>
          <a:prstGeom prst="straightConnector1">
            <a:avLst/>
          </a:prstGeom>
          <a:ln w="38100">
            <a:solidFill>
              <a:srgbClr val="00B05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8" name="Straight Arrow Connector 77"/>
          <p:cNvCxnSpPr>
            <a:endCxn id="61" idx="5"/>
          </p:cNvCxnSpPr>
          <p:nvPr/>
        </p:nvCxnSpPr>
        <p:spPr>
          <a:xfrm rot="16200000" flipH="1">
            <a:off x="457199" y="2286000"/>
            <a:ext cx="3863882" cy="3863882"/>
          </a:xfrm>
          <a:prstGeom prst="straightConnector1">
            <a:avLst/>
          </a:prstGeom>
          <a:ln w="38100">
            <a:solidFill>
              <a:srgbClr val="00B0F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81" name="Straight Arrow Connector 80"/>
          <p:cNvCxnSpPr/>
          <p:nvPr/>
        </p:nvCxnSpPr>
        <p:spPr>
          <a:xfrm rot="16200000" flipH="1">
            <a:off x="457200" y="5334000"/>
            <a:ext cx="762000" cy="762000"/>
          </a:xfrm>
          <a:prstGeom prst="straightConnector1">
            <a:avLst/>
          </a:prstGeom>
          <a:ln w="38100">
            <a:solidFill>
              <a:srgbClr val="FF0000"/>
            </a:solidFill>
            <a:headEnd type="stealth"/>
            <a:tailEnd type="stealth"/>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Arrow Connector 57"/>
          <p:cNvCxnSpPr/>
          <p:nvPr/>
        </p:nvCxnSpPr>
        <p:spPr>
          <a:xfrm rot="16200000" flipV="1">
            <a:off x="2362199" y="380206"/>
            <a:ext cx="1588" cy="3810000"/>
          </a:xfrm>
          <a:prstGeom prst="straightConnector1">
            <a:avLst/>
          </a:prstGeom>
          <a:ln w="25400" cmpd="sng">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800000" flipV="1">
            <a:off x="4265611" y="2286000"/>
            <a:ext cx="1588" cy="3810000"/>
          </a:xfrm>
          <a:prstGeom prst="straightConnector1">
            <a:avLst/>
          </a:prstGeom>
          <a:ln w="25400" cmpd="sng">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Expanded Value Possibilities</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962399" y="1905000"/>
            <a:ext cx="685801"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7010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57" name="Straight Arrow Connector 56"/>
          <p:cNvCxnSpPr>
            <a:cxnSpLocks noChangeAspect="1"/>
          </p:cNvCxnSpPr>
          <p:nvPr/>
        </p:nvCxnSpPr>
        <p:spPr>
          <a:xfrm rot="16200000" flipV="1">
            <a:off x="1980405" y="1523206"/>
            <a:ext cx="1588" cy="3048000"/>
          </a:xfrm>
          <a:prstGeom prst="straightConnector1">
            <a:avLst/>
          </a:prstGeom>
          <a:ln w="254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noChangeAspect="1"/>
          </p:cNvCxnSpPr>
          <p:nvPr/>
        </p:nvCxnSpPr>
        <p:spPr>
          <a:xfrm rot="10800000" flipV="1">
            <a:off x="3502818" y="3049588"/>
            <a:ext cx="1588" cy="3048000"/>
          </a:xfrm>
          <a:prstGeom prst="straightConnector1">
            <a:avLst/>
          </a:prstGeom>
          <a:ln w="254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noChangeAspect="1"/>
          </p:cNvCxnSpPr>
          <p:nvPr/>
        </p:nvCxnSpPr>
        <p:spPr>
          <a:xfrm rot="10800000">
            <a:off x="457200" y="4570412"/>
            <a:ext cx="1447800" cy="1588"/>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noChangeAspect="1"/>
          </p:cNvCxnSpPr>
          <p:nvPr/>
        </p:nvCxnSpPr>
        <p:spPr>
          <a:xfrm rot="5400000">
            <a:off x="838200" y="5715000"/>
            <a:ext cx="7620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7" idx="2"/>
          </p:cNvCxnSpPr>
          <p:nvPr/>
        </p:nvCxnSpPr>
        <p:spPr>
          <a:xfrm rot="10800000">
            <a:off x="457199" y="5332412"/>
            <a:ext cx="6858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a:cxnSpLocks noChangeAspect="1"/>
          </p:cNvCxnSpPr>
          <p:nvPr/>
        </p:nvCxnSpPr>
        <p:spPr>
          <a:xfrm rot="16200000" flipH="1">
            <a:off x="1219198" y="5334000"/>
            <a:ext cx="1524002" cy="1"/>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81000" y="4572000"/>
            <a:ext cx="1600200" cy="1524000"/>
          </a:xfrm>
          <a:prstGeom prst="straightConnector1">
            <a:avLst/>
          </a:prstGeom>
          <a:ln w="38100">
            <a:solidFill>
              <a:srgbClr val="FFC0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1" name="Straight Arrow Connector 70"/>
          <p:cNvCxnSpPr/>
          <p:nvPr/>
        </p:nvCxnSpPr>
        <p:spPr>
          <a:xfrm rot="16200000" flipH="1">
            <a:off x="457200" y="3810000"/>
            <a:ext cx="2286000" cy="2286000"/>
          </a:xfrm>
          <a:prstGeom prst="straightConnector1">
            <a:avLst/>
          </a:prstGeom>
          <a:ln w="38100">
            <a:solidFill>
              <a:srgbClr val="FFFF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4" name="Straight Arrow Connector 73"/>
          <p:cNvCxnSpPr/>
          <p:nvPr/>
        </p:nvCxnSpPr>
        <p:spPr>
          <a:xfrm rot="16200000" flipH="1">
            <a:off x="457200" y="3048000"/>
            <a:ext cx="3048000" cy="3048000"/>
          </a:xfrm>
          <a:prstGeom prst="straightConnector1">
            <a:avLst/>
          </a:prstGeom>
          <a:ln w="38100">
            <a:solidFill>
              <a:srgbClr val="00B05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8" name="Straight Arrow Connector 77"/>
          <p:cNvCxnSpPr>
            <a:endCxn id="61" idx="5"/>
          </p:cNvCxnSpPr>
          <p:nvPr/>
        </p:nvCxnSpPr>
        <p:spPr>
          <a:xfrm rot="16200000" flipH="1">
            <a:off x="457199" y="2286000"/>
            <a:ext cx="3863882" cy="3863882"/>
          </a:xfrm>
          <a:prstGeom prst="straightConnector1">
            <a:avLst/>
          </a:prstGeom>
          <a:ln w="38100">
            <a:solidFill>
              <a:srgbClr val="00B0F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81" name="Straight Arrow Connector 80"/>
          <p:cNvCxnSpPr/>
          <p:nvPr/>
        </p:nvCxnSpPr>
        <p:spPr>
          <a:xfrm rot="16200000" flipH="1">
            <a:off x="457200" y="5334000"/>
            <a:ext cx="762000" cy="762000"/>
          </a:xfrm>
          <a:prstGeom prst="straightConnector1">
            <a:avLst/>
          </a:prstGeom>
          <a:ln w="38100">
            <a:solidFill>
              <a:srgbClr val="FF00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65" name="Straight Arrow Connector 64"/>
          <p:cNvCxnSpPr>
            <a:endCxn id="43" idx="5"/>
          </p:cNvCxnSpPr>
          <p:nvPr/>
        </p:nvCxnSpPr>
        <p:spPr>
          <a:xfrm rot="16200000" flipH="1">
            <a:off x="457201" y="1524001"/>
            <a:ext cx="4625881" cy="4625880"/>
          </a:xfrm>
          <a:prstGeom prst="straightConnector1">
            <a:avLst/>
          </a:prstGeom>
          <a:ln w="38100">
            <a:solidFill>
              <a:srgbClr val="0070C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67" name="Straight Arrow Connector 66"/>
          <p:cNvCxnSpPr/>
          <p:nvPr/>
        </p:nvCxnSpPr>
        <p:spPr>
          <a:xfrm rot="16200000" flipH="1">
            <a:off x="1066800" y="1371600"/>
            <a:ext cx="3962400" cy="3962400"/>
          </a:xfrm>
          <a:prstGeom prst="straightConnector1">
            <a:avLst/>
          </a:prstGeom>
          <a:ln w="38100">
            <a:solidFill>
              <a:srgbClr val="0070C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6" name="Straight Arrow Connector 75"/>
          <p:cNvCxnSpPr/>
          <p:nvPr/>
        </p:nvCxnSpPr>
        <p:spPr>
          <a:xfrm rot="16200000" flipH="1">
            <a:off x="1828798" y="1371598"/>
            <a:ext cx="3200402" cy="3200401"/>
          </a:xfrm>
          <a:prstGeom prst="straightConnector1">
            <a:avLst/>
          </a:prstGeom>
          <a:ln w="38100">
            <a:solidFill>
              <a:srgbClr val="00206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7" name="Straight Arrow Connector 76"/>
          <p:cNvCxnSpPr/>
          <p:nvPr/>
        </p:nvCxnSpPr>
        <p:spPr>
          <a:xfrm rot="16200000" flipH="1">
            <a:off x="2590800" y="1371600"/>
            <a:ext cx="2438400" cy="2438400"/>
          </a:xfrm>
          <a:prstGeom prst="straightConnector1">
            <a:avLst/>
          </a:prstGeom>
          <a:ln w="38100">
            <a:solidFill>
              <a:srgbClr val="7030A0"/>
            </a:solidFill>
            <a:headEnd type="stealth"/>
            <a:tailEnd type="stealth"/>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Considerations for Pessimists</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962399" y="1905000"/>
            <a:ext cx="685801"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7010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noChangeAspect="1"/>
          </p:cNvCxnSpPr>
          <p:nvPr/>
        </p:nvCxnSpPr>
        <p:spPr>
          <a:xfrm rot="10800000">
            <a:off x="457200" y="4570412"/>
            <a:ext cx="1447800" cy="1588"/>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noChangeAspect="1"/>
          </p:cNvCxnSpPr>
          <p:nvPr/>
        </p:nvCxnSpPr>
        <p:spPr>
          <a:xfrm rot="5400000">
            <a:off x="838200" y="5715000"/>
            <a:ext cx="7620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7" idx="2"/>
          </p:cNvCxnSpPr>
          <p:nvPr/>
        </p:nvCxnSpPr>
        <p:spPr>
          <a:xfrm rot="10800000">
            <a:off x="457199" y="5332412"/>
            <a:ext cx="6858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a:cxnSpLocks noChangeAspect="1"/>
          </p:cNvCxnSpPr>
          <p:nvPr/>
        </p:nvCxnSpPr>
        <p:spPr>
          <a:xfrm rot="16200000" flipH="1">
            <a:off x="1219198" y="5334000"/>
            <a:ext cx="1524002" cy="1"/>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6200000" flipH="1">
            <a:off x="457200" y="4572000"/>
            <a:ext cx="1524000" cy="1524000"/>
          </a:xfrm>
          <a:prstGeom prst="straightConnector1">
            <a:avLst/>
          </a:prstGeom>
          <a:ln w="38100">
            <a:solidFill>
              <a:srgbClr val="FFC0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1" name="Straight Arrow Connector 70"/>
          <p:cNvCxnSpPr/>
          <p:nvPr/>
        </p:nvCxnSpPr>
        <p:spPr>
          <a:xfrm rot="16200000" flipH="1">
            <a:off x="457200" y="3810000"/>
            <a:ext cx="2286000" cy="2286000"/>
          </a:xfrm>
          <a:prstGeom prst="straightConnector1">
            <a:avLst/>
          </a:prstGeom>
          <a:ln w="38100">
            <a:solidFill>
              <a:srgbClr val="FFFF0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70" name="Freeform 69"/>
          <p:cNvSpPr/>
          <p:nvPr/>
        </p:nvSpPr>
        <p:spPr>
          <a:xfrm>
            <a:off x="452927" y="3811424"/>
            <a:ext cx="2290273" cy="2281727"/>
          </a:xfrm>
          <a:custGeom>
            <a:avLst/>
            <a:gdLst>
              <a:gd name="connsiteX0" fmla="*/ 0 w 2290273"/>
              <a:gd name="connsiteY0" fmla="*/ 0 h 2281727"/>
              <a:gd name="connsiteX1" fmla="*/ 760576 w 2290273"/>
              <a:gd name="connsiteY1" fmla="*/ 1529697 h 2281727"/>
              <a:gd name="connsiteX2" fmla="*/ 2290273 w 2290273"/>
              <a:gd name="connsiteY2" fmla="*/ 2281727 h 2281727"/>
            </a:gdLst>
            <a:ahLst/>
            <a:cxnLst>
              <a:cxn ang="0">
                <a:pos x="connsiteX0" y="connsiteY0"/>
              </a:cxn>
              <a:cxn ang="0">
                <a:pos x="connsiteX1" y="connsiteY1"/>
              </a:cxn>
              <a:cxn ang="0">
                <a:pos x="connsiteX2" y="connsiteY2"/>
              </a:cxn>
            </a:cxnLst>
            <a:rect l="l" t="t" r="r" b="b"/>
            <a:pathLst>
              <a:path w="2290273" h="2281727">
                <a:moveTo>
                  <a:pt x="0" y="0"/>
                </a:moveTo>
                <a:cubicBezTo>
                  <a:pt x="189432" y="574704"/>
                  <a:pt x="378864" y="1149409"/>
                  <a:pt x="760576" y="1529697"/>
                </a:cubicBezTo>
                <a:cubicBezTo>
                  <a:pt x="1142288" y="1909985"/>
                  <a:pt x="2028202" y="2172056"/>
                  <a:pt x="2290273" y="2281727"/>
                </a:cubicBezTo>
              </a:path>
            </a:pathLst>
          </a:custGeom>
          <a:ln w="508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304800"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04800"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Considerations for Realists</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962399" y="1905000"/>
            <a:ext cx="685801"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7010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noChangeAspect="1"/>
          </p:cNvCxnSpPr>
          <p:nvPr/>
        </p:nvCxnSpPr>
        <p:spPr>
          <a:xfrm rot="10800000">
            <a:off x="457200" y="4570412"/>
            <a:ext cx="1447800" cy="1588"/>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noChangeAspect="1"/>
          </p:cNvCxnSpPr>
          <p:nvPr/>
        </p:nvCxnSpPr>
        <p:spPr>
          <a:xfrm rot="5400000">
            <a:off x="838200" y="5715000"/>
            <a:ext cx="7620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7" idx="2"/>
          </p:cNvCxnSpPr>
          <p:nvPr/>
        </p:nvCxnSpPr>
        <p:spPr>
          <a:xfrm rot="10800000">
            <a:off x="457199" y="5332412"/>
            <a:ext cx="6858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a:cxnSpLocks noChangeAspect="1"/>
          </p:cNvCxnSpPr>
          <p:nvPr/>
        </p:nvCxnSpPr>
        <p:spPr>
          <a:xfrm rot="16200000" flipH="1">
            <a:off x="1219198" y="5334000"/>
            <a:ext cx="1524002" cy="1"/>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6200000" flipH="1">
            <a:off x="457200" y="4572000"/>
            <a:ext cx="1524000" cy="1524000"/>
          </a:xfrm>
          <a:prstGeom prst="straightConnector1">
            <a:avLst/>
          </a:prstGeom>
          <a:ln w="38100">
            <a:solidFill>
              <a:srgbClr val="FFC0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1" name="Straight Arrow Connector 70"/>
          <p:cNvCxnSpPr/>
          <p:nvPr/>
        </p:nvCxnSpPr>
        <p:spPr>
          <a:xfrm rot="16200000" flipH="1">
            <a:off x="457200" y="3810000"/>
            <a:ext cx="2286000" cy="2286000"/>
          </a:xfrm>
          <a:prstGeom prst="straightConnector1">
            <a:avLst/>
          </a:prstGeom>
          <a:ln w="38100">
            <a:solidFill>
              <a:srgbClr val="FFFF0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70" name="Freeform 69"/>
          <p:cNvSpPr/>
          <p:nvPr/>
        </p:nvSpPr>
        <p:spPr>
          <a:xfrm rot="10800000">
            <a:off x="452927" y="3811424"/>
            <a:ext cx="2290273" cy="2281727"/>
          </a:xfrm>
          <a:custGeom>
            <a:avLst/>
            <a:gdLst>
              <a:gd name="connsiteX0" fmla="*/ 0 w 2290273"/>
              <a:gd name="connsiteY0" fmla="*/ 0 h 2281727"/>
              <a:gd name="connsiteX1" fmla="*/ 760576 w 2290273"/>
              <a:gd name="connsiteY1" fmla="*/ 1529697 h 2281727"/>
              <a:gd name="connsiteX2" fmla="*/ 2290273 w 2290273"/>
              <a:gd name="connsiteY2" fmla="*/ 2281727 h 2281727"/>
            </a:gdLst>
            <a:ahLst/>
            <a:cxnLst>
              <a:cxn ang="0">
                <a:pos x="connsiteX0" y="connsiteY0"/>
              </a:cxn>
              <a:cxn ang="0">
                <a:pos x="connsiteX1" y="connsiteY1"/>
              </a:cxn>
              <a:cxn ang="0">
                <a:pos x="connsiteX2" y="connsiteY2"/>
              </a:cxn>
            </a:cxnLst>
            <a:rect l="l" t="t" r="r" b="b"/>
            <a:pathLst>
              <a:path w="2290273" h="2281727">
                <a:moveTo>
                  <a:pt x="0" y="0"/>
                </a:moveTo>
                <a:cubicBezTo>
                  <a:pt x="189432" y="574704"/>
                  <a:pt x="378864" y="1149409"/>
                  <a:pt x="760576" y="1529697"/>
                </a:cubicBezTo>
                <a:cubicBezTo>
                  <a:pt x="1142288" y="1909985"/>
                  <a:pt x="2028202" y="2172056"/>
                  <a:pt x="2290273" y="2281727"/>
                </a:cubicBezTo>
              </a:path>
            </a:pathLst>
          </a:custGeom>
          <a:ln w="508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rot="16200000" flipH="1">
            <a:off x="457200" y="3048000"/>
            <a:ext cx="3048000" cy="3048000"/>
          </a:xfrm>
          <a:prstGeom prst="straightConnector1">
            <a:avLst/>
          </a:prstGeom>
          <a:ln w="38100">
            <a:solidFill>
              <a:srgbClr val="00B05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58" name="Straight Connector 57"/>
          <p:cNvCxnSpPr/>
          <p:nvPr/>
        </p:nvCxnSpPr>
        <p:spPr>
          <a:xfrm>
            <a:off x="304800"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04800"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Considerations for Optimists </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962399" y="1905000"/>
            <a:ext cx="685801"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7010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noChangeAspect="1"/>
          </p:cNvCxnSpPr>
          <p:nvPr/>
        </p:nvCxnSpPr>
        <p:spPr>
          <a:xfrm rot="10800000">
            <a:off x="457200" y="4570412"/>
            <a:ext cx="1447800" cy="1588"/>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noChangeAspect="1"/>
          </p:cNvCxnSpPr>
          <p:nvPr/>
        </p:nvCxnSpPr>
        <p:spPr>
          <a:xfrm rot="5400000">
            <a:off x="838200" y="5715000"/>
            <a:ext cx="7620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7" idx="2"/>
          </p:cNvCxnSpPr>
          <p:nvPr/>
        </p:nvCxnSpPr>
        <p:spPr>
          <a:xfrm rot="10800000">
            <a:off x="457199" y="5332412"/>
            <a:ext cx="6858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a:cxnSpLocks noChangeAspect="1"/>
          </p:cNvCxnSpPr>
          <p:nvPr/>
        </p:nvCxnSpPr>
        <p:spPr>
          <a:xfrm rot="16200000" flipH="1">
            <a:off x="1219198" y="5334000"/>
            <a:ext cx="1524002" cy="1"/>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6200000" flipH="1">
            <a:off x="457200" y="4572000"/>
            <a:ext cx="1524000" cy="1524000"/>
          </a:xfrm>
          <a:prstGeom prst="straightConnector1">
            <a:avLst/>
          </a:prstGeom>
          <a:ln w="38100">
            <a:solidFill>
              <a:srgbClr val="FFC0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1" name="Straight Arrow Connector 70"/>
          <p:cNvCxnSpPr/>
          <p:nvPr/>
        </p:nvCxnSpPr>
        <p:spPr>
          <a:xfrm rot="16200000" flipH="1">
            <a:off x="457200" y="3810000"/>
            <a:ext cx="2286000" cy="2286000"/>
          </a:xfrm>
          <a:prstGeom prst="straightConnector1">
            <a:avLst/>
          </a:prstGeom>
          <a:ln w="38100">
            <a:solidFill>
              <a:srgbClr val="FFFF0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70" name="Freeform 69"/>
          <p:cNvSpPr/>
          <p:nvPr/>
        </p:nvSpPr>
        <p:spPr>
          <a:xfrm rot="10800000">
            <a:off x="452927" y="3811424"/>
            <a:ext cx="2290273" cy="2281727"/>
          </a:xfrm>
          <a:custGeom>
            <a:avLst/>
            <a:gdLst>
              <a:gd name="connsiteX0" fmla="*/ 0 w 2290273"/>
              <a:gd name="connsiteY0" fmla="*/ 0 h 2281727"/>
              <a:gd name="connsiteX1" fmla="*/ 760576 w 2290273"/>
              <a:gd name="connsiteY1" fmla="*/ 1529697 h 2281727"/>
              <a:gd name="connsiteX2" fmla="*/ 2290273 w 2290273"/>
              <a:gd name="connsiteY2" fmla="*/ 2281727 h 2281727"/>
            </a:gdLst>
            <a:ahLst/>
            <a:cxnLst>
              <a:cxn ang="0">
                <a:pos x="connsiteX0" y="connsiteY0"/>
              </a:cxn>
              <a:cxn ang="0">
                <a:pos x="connsiteX1" y="connsiteY1"/>
              </a:cxn>
              <a:cxn ang="0">
                <a:pos x="connsiteX2" y="connsiteY2"/>
              </a:cxn>
            </a:cxnLst>
            <a:rect l="l" t="t" r="r" b="b"/>
            <a:pathLst>
              <a:path w="2290273" h="2281727">
                <a:moveTo>
                  <a:pt x="0" y="0"/>
                </a:moveTo>
                <a:cubicBezTo>
                  <a:pt x="189432" y="574704"/>
                  <a:pt x="378864" y="1149409"/>
                  <a:pt x="760576" y="1529697"/>
                </a:cubicBezTo>
                <a:cubicBezTo>
                  <a:pt x="1142288" y="1909985"/>
                  <a:pt x="2028202" y="2172056"/>
                  <a:pt x="2290273" y="2281727"/>
                </a:cubicBezTo>
              </a:path>
            </a:pathLst>
          </a:custGeom>
          <a:ln w="508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rot="16200000" flipH="1">
            <a:off x="457200" y="3048000"/>
            <a:ext cx="3048000" cy="3048000"/>
          </a:xfrm>
          <a:prstGeom prst="straightConnector1">
            <a:avLst/>
          </a:prstGeom>
          <a:ln w="38100">
            <a:solidFill>
              <a:srgbClr val="00B05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62" name="Straight Arrow Connector 61"/>
          <p:cNvCxnSpPr/>
          <p:nvPr/>
        </p:nvCxnSpPr>
        <p:spPr>
          <a:xfrm rot="16200000" flipH="1">
            <a:off x="457199" y="2286000"/>
            <a:ext cx="3863882" cy="3863882"/>
          </a:xfrm>
          <a:prstGeom prst="straightConnector1">
            <a:avLst/>
          </a:prstGeom>
          <a:ln w="38100">
            <a:solidFill>
              <a:srgbClr val="00B0F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65" name="Freeform 64"/>
          <p:cNvSpPr/>
          <p:nvPr/>
        </p:nvSpPr>
        <p:spPr>
          <a:xfrm>
            <a:off x="476518" y="3812146"/>
            <a:ext cx="2240924" cy="2266682"/>
          </a:xfrm>
          <a:custGeom>
            <a:avLst/>
            <a:gdLst>
              <a:gd name="connsiteX0" fmla="*/ 2240924 w 2240924"/>
              <a:gd name="connsiteY0" fmla="*/ 2266682 h 2266682"/>
              <a:gd name="connsiteX1" fmla="*/ 1867437 w 2240924"/>
              <a:gd name="connsiteY1" fmla="*/ 386367 h 2266682"/>
              <a:gd name="connsiteX2" fmla="*/ 0 w 2240924"/>
              <a:gd name="connsiteY2" fmla="*/ 0 h 2266682"/>
            </a:gdLst>
            <a:ahLst/>
            <a:cxnLst>
              <a:cxn ang="0">
                <a:pos x="connsiteX0" y="connsiteY0"/>
              </a:cxn>
              <a:cxn ang="0">
                <a:pos x="connsiteX1" y="connsiteY1"/>
              </a:cxn>
              <a:cxn ang="0">
                <a:pos x="connsiteX2" y="connsiteY2"/>
              </a:cxn>
            </a:cxnLst>
            <a:rect l="l" t="t" r="r" b="b"/>
            <a:pathLst>
              <a:path w="2240924" h="2266682">
                <a:moveTo>
                  <a:pt x="2240924" y="2266682"/>
                </a:moveTo>
                <a:cubicBezTo>
                  <a:pt x="2240924" y="1515414"/>
                  <a:pt x="2240924" y="764147"/>
                  <a:pt x="1867437" y="386367"/>
                </a:cubicBezTo>
                <a:cubicBezTo>
                  <a:pt x="1493950" y="8587"/>
                  <a:pt x="313386" y="66541"/>
                  <a:pt x="0" y="0"/>
                </a:cubicBezTo>
              </a:path>
            </a:pathLst>
          </a:custGeom>
          <a:ln w="4762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6" name="Straight Connector 65"/>
          <p:cNvCxnSpPr/>
          <p:nvPr/>
        </p:nvCxnSpPr>
        <p:spPr>
          <a:xfrm>
            <a:off x="304800"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04800"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smtClean="0"/>
              <a:t>Limits of Cross-Discipline Evaluation</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962399" y="1905000"/>
            <a:ext cx="685801"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7010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noChangeAspect="1"/>
          </p:cNvCxnSpPr>
          <p:nvPr/>
        </p:nvCxnSpPr>
        <p:spPr>
          <a:xfrm rot="10800000">
            <a:off x="457200" y="4570412"/>
            <a:ext cx="1447800" cy="1588"/>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noChangeAspect="1"/>
          </p:cNvCxnSpPr>
          <p:nvPr/>
        </p:nvCxnSpPr>
        <p:spPr>
          <a:xfrm rot="5400000">
            <a:off x="838200" y="5715000"/>
            <a:ext cx="7620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7" idx="2"/>
          </p:cNvCxnSpPr>
          <p:nvPr/>
        </p:nvCxnSpPr>
        <p:spPr>
          <a:xfrm rot="10800000">
            <a:off x="457199" y="5332412"/>
            <a:ext cx="6858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a:cxnSpLocks noChangeAspect="1"/>
          </p:cNvCxnSpPr>
          <p:nvPr/>
        </p:nvCxnSpPr>
        <p:spPr>
          <a:xfrm rot="16200000" flipH="1">
            <a:off x="1219198" y="5334000"/>
            <a:ext cx="1524002" cy="1"/>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6200000" flipH="1">
            <a:off x="457200" y="4572000"/>
            <a:ext cx="1524000" cy="1524000"/>
          </a:xfrm>
          <a:prstGeom prst="straightConnector1">
            <a:avLst/>
          </a:prstGeom>
          <a:ln w="38100">
            <a:solidFill>
              <a:srgbClr val="FFC00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71" name="Straight Arrow Connector 70"/>
          <p:cNvCxnSpPr/>
          <p:nvPr/>
        </p:nvCxnSpPr>
        <p:spPr>
          <a:xfrm rot="16200000" flipH="1">
            <a:off x="457200" y="3810000"/>
            <a:ext cx="2286000" cy="2286000"/>
          </a:xfrm>
          <a:prstGeom prst="straightConnector1">
            <a:avLst/>
          </a:prstGeom>
          <a:ln w="38100">
            <a:solidFill>
              <a:srgbClr val="FFFF0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70" name="Freeform 69"/>
          <p:cNvSpPr/>
          <p:nvPr/>
        </p:nvSpPr>
        <p:spPr>
          <a:xfrm rot="10800000">
            <a:off x="452927" y="3811424"/>
            <a:ext cx="2290273" cy="2281727"/>
          </a:xfrm>
          <a:custGeom>
            <a:avLst/>
            <a:gdLst>
              <a:gd name="connsiteX0" fmla="*/ 0 w 2290273"/>
              <a:gd name="connsiteY0" fmla="*/ 0 h 2281727"/>
              <a:gd name="connsiteX1" fmla="*/ 760576 w 2290273"/>
              <a:gd name="connsiteY1" fmla="*/ 1529697 h 2281727"/>
              <a:gd name="connsiteX2" fmla="*/ 2290273 w 2290273"/>
              <a:gd name="connsiteY2" fmla="*/ 2281727 h 2281727"/>
            </a:gdLst>
            <a:ahLst/>
            <a:cxnLst>
              <a:cxn ang="0">
                <a:pos x="connsiteX0" y="connsiteY0"/>
              </a:cxn>
              <a:cxn ang="0">
                <a:pos x="connsiteX1" y="connsiteY1"/>
              </a:cxn>
              <a:cxn ang="0">
                <a:pos x="connsiteX2" y="connsiteY2"/>
              </a:cxn>
            </a:cxnLst>
            <a:rect l="l" t="t" r="r" b="b"/>
            <a:pathLst>
              <a:path w="2290273" h="2281727">
                <a:moveTo>
                  <a:pt x="0" y="0"/>
                </a:moveTo>
                <a:cubicBezTo>
                  <a:pt x="189432" y="574704"/>
                  <a:pt x="378864" y="1149409"/>
                  <a:pt x="760576" y="1529697"/>
                </a:cubicBezTo>
                <a:cubicBezTo>
                  <a:pt x="1142288" y="1909985"/>
                  <a:pt x="2028202" y="2172056"/>
                  <a:pt x="2290273" y="2281727"/>
                </a:cubicBezTo>
              </a:path>
            </a:pathLst>
          </a:custGeom>
          <a:ln w="508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rot="16200000" flipH="1">
            <a:off x="457200" y="3048000"/>
            <a:ext cx="3048000" cy="3048000"/>
          </a:xfrm>
          <a:prstGeom prst="straightConnector1">
            <a:avLst/>
          </a:prstGeom>
          <a:ln w="38100">
            <a:solidFill>
              <a:srgbClr val="00B05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58" name="Freeform 57"/>
          <p:cNvSpPr/>
          <p:nvPr/>
        </p:nvSpPr>
        <p:spPr>
          <a:xfrm rot="10800000">
            <a:off x="457200" y="3810000"/>
            <a:ext cx="2290273" cy="2281727"/>
          </a:xfrm>
          <a:custGeom>
            <a:avLst/>
            <a:gdLst>
              <a:gd name="connsiteX0" fmla="*/ 0 w 2290273"/>
              <a:gd name="connsiteY0" fmla="*/ 0 h 2281727"/>
              <a:gd name="connsiteX1" fmla="*/ 760576 w 2290273"/>
              <a:gd name="connsiteY1" fmla="*/ 1529697 h 2281727"/>
              <a:gd name="connsiteX2" fmla="*/ 2290273 w 2290273"/>
              <a:gd name="connsiteY2" fmla="*/ 2281727 h 2281727"/>
            </a:gdLst>
            <a:ahLst/>
            <a:cxnLst>
              <a:cxn ang="0">
                <a:pos x="connsiteX0" y="connsiteY0"/>
              </a:cxn>
              <a:cxn ang="0">
                <a:pos x="connsiteX1" y="connsiteY1"/>
              </a:cxn>
              <a:cxn ang="0">
                <a:pos x="connsiteX2" y="connsiteY2"/>
              </a:cxn>
            </a:cxnLst>
            <a:rect l="l" t="t" r="r" b="b"/>
            <a:pathLst>
              <a:path w="2290273" h="2281727">
                <a:moveTo>
                  <a:pt x="0" y="0"/>
                </a:moveTo>
                <a:cubicBezTo>
                  <a:pt x="189432" y="574704"/>
                  <a:pt x="378864" y="1149409"/>
                  <a:pt x="760576" y="1529697"/>
                </a:cubicBezTo>
                <a:cubicBezTo>
                  <a:pt x="1142288" y="1909985"/>
                  <a:pt x="2028202" y="2172056"/>
                  <a:pt x="2290273" y="2281727"/>
                </a:cubicBezTo>
              </a:path>
            </a:pathLst>
          </a:custGeom>
          <a:ln w="508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63639" y="3786389"/>
            <a:ext cx="2266682" cy="2292439"/>
          </a:xfrm>
          <a:custGeom>
            <a:avLst/>
            <a:gdLst>
              <a:gd name="connsiteX0" fmla="*/ 2266682 w 2266682"/>
              <a:gd name="connsiteY0" fmla="*/ 2292439 h 2292439"/>
              <a:gd name="connsiteX1" fmla="*/ 2176530 w 2266682"/>
              <a:gd name="connsiteY1" fmla="*/ 167425 h 2292439"/>
              <a:gd name="connsiteX2" fmla="*/ 2176530 w 2266682"/>
              <a:gd name="connsiteY2" fmla="*/ 167425 h 2292439"/>
              <a:gd name="connsiteX3" fmla="*/ 0 w 2266682"/>
              <a:gd name="connsiteY3" fmla="*/ 0 h 2292439"/>
            </a:gdLst>
            <a:ahLst/>
            <a:cxnLst>
              <a:cxn ang="0">
                <a:pos x="connsiteX0" y="connsiteY0"/>
              </a:cxn>
              <a:cxn ang="0">
                <a:pos x="connsiteX1" y="connsiteY1"/>
              </a:cxn>
              <a:cxn ang="0">
                <a:pos x="connsiteX2" y="connsiteY2"/>
              </a:cxn>
              <a:cxn ang="0">
                <a:pos x="connsiteX3" y="connsiteY3"/>
              </a:cxn>
            </a:cxnLst>
            <a:rect l="l" t="t" r="r" b="b"/>
            <a:pathLst>
              <a:path w="2266682" h="2292439">
                <a:moveTo>
                  <a:pt x="2266682" y="2292439"/>
                </a:moveTo>
                <a:lnTo>
                  <a:pt x="2176530" y="167425"/>
                </a:lnTo>
                <a:lnTo>
                  <a:pt x="2176530" y="167425"/>
                </a:lnTo>
                <a:lnTo>
                  <a:pt x="0" y="0"/>
                </a:lnTo>
              </a:path>
            </a:pathLst>
          </a:custGeom>
          <a:ln w="4445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p:cNvCxnSpPr/>
          <p:nvPr/>
        </p:nvCxnSpPr>
        <p:spPr>
          <a:xfrm rot="16200000" flipH="1">
            <a:off x="457199" y="2286000"/>
            <a:ext cx="3863882" cy="3863882"/>
          </a:xfrm>
          <a:prstGeom prst="straightConnector1">
            <a:avLst/>
          </a:prstGeom>
          <a:ln w="38100">
            <a:solidFill>
              <a:srgbClr val="00B0F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65" name="Freeform 64"/>
          <p:cNvSpPr/>
          <p:nvPr/>
        </p:nvSpPr>
        <p:spPr>
          <a:xfrm>
            <a:off x="476518" y="3812146"/>
            <a:ext cx="2240924" cy="2266682"/>
          </a:xfrm>
          <a:custGeom>
            <a:avLst/>
            <a:gdLst>
              <a:gd name="connsiteX0" fmla="*/ 2240924 w 2240924"/>
              <a:gd name="connsiteY0" fmla="*/ 2266682 h 2266682"/>
              <a:gd name="connsiteX1" fmla="*/ 1867437 w 2240924"/>
              <a:gd name="connsiteY1" fmla="*/ 386367 h 2266682"/>
              <a:gd name="connsiteX2" fmla="*/ 0 w 2240924"/>
              <a:gd name="connsiteY2" fmla="*/ 0 h 2266682"/>
            </a:gdLst>
            <a:ahLst/>
            <a:cxnLst>
              <a:cxn ang="0">
                <a:pos x="connsiteX0" y="connsiteY0"/>
              </a:cxn>
              <a:cxn ang="0">
                <a:pos x="connsiteX1" y="connsiteY1"/>
              </a:cxn>
              <a:cxn ang="0">
                <a:pos x="connsiteX2" y="connsiteY2"/>
              </a:cxn>
            </a:cxnLst>
            <a:rect l="l" t="t" r="r" b="b"/>
            <a:pathLst>
              <a:path w="2240924" h="2266682">
                <a:moveTo>
                  <a:pt x="2240924" y="2266682"/>
                </a:moveTo>
                <a:cubicBezTo>
                  <a:pt x="2240924" y="1515414"/>
                  <a:pt x="2240924" y="764147"/>
                  <a:pt x="1867437" y="386367"/>
                </a:cubicBezTo>
                <a:cubicBezTo>
                  <a:pt x="1493950" y="8587"/>
                  <a:pt x="313386" y="66541"/>
                  <a:pt x="0" y="0"/>
                </a:cubicBezTo>
              </a:path>
            </a:pathLst>
          </a:custGeom>
          <a:ln w="4762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7" name="Straight Connector 66"/>
          <p:cNvCxnSpPr/>
          <p:nvPr/>
        </p:nvCxnSpPr>
        <p:spPr>
          <a:xfrm>
            <a:off x="304800"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04800"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Interdisciplinary Breakthroughs</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962399" y="1905000"/>
            <a:ext cx="685801"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7010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152401"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3246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63" name="Straight Arrow Connector 62"/>
          <p:cNvCxnSpPr>
            <a:cxnSpLocks noChangeAspect="1"/>
            <a:stCxn id="13" idx="2"/>
          </p:cNvCxnSpPr>
          <p:nvPr/>
        </p:nvCxnSpPr>
        <p:spPr>
          <a:xfrm rot="10800000">
            <a:off x="457199" y="3808412"/>
            <a:ext cx="2209800" cy="1588"/>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noChangeAspect="1"/>
            <a:stCxn id="13" idx="4"/>
          </p:cNvCxnSpPr>
          <p:nvPr/>
        </p:nvCxnSpPr>
        <p:spPr>
          <a:xfrm rot="16200000" flipH="1">
            <a:off x="1638299" y="4991099"/>
            <a:ext cx="2209800" cy="1"/>
          </a:xfrm>
          <a:prstGeom prst="straightConnector1">
            <a:avLst/>
          </a:prstGeom>
          <a:ln w="25400"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rot="16200000" flipH="1">
            <a:off x="457200" y="3048000"/>
            <a:ext cx="3048000" cy="3048000"/>
          </a:xfrm>
          <a:prstGeom prst="straightConnector1">
            <a:avLst/>
          </a:prstGeom>
          <a:ln w="38100">
            <a:solidFill>
              <a:srgbClr val="00B050"/>
            </a:solidFill>
            <a:headEnd type="stealth"/>
            <a:tailEnd type="stealth"/>
          </a:ln>
        </p:spPr>
        <p:style>
          <a:lnRef idx="1">
            <a:schemeClr val="accent2"/>
          </a:lnRef>
          <a:fillRef idx="0">
            <a:schemeClr val="accent2"/>
          </a:fillRef>
          <a:effectRef idx="0">
            <a:schemeClr val="accent2"/>
          </a:effectRef>
          <a:fontRef idx="minor">
            <a:schemeClr val="tx1"/>
          </a:fontRef>
        </p:style>
      </p:cxnSp>
      <p:cxnSp>
        <p:nvCxnSpPr>
          <p:cNvPr id="62" name="Straight Arrow Connector 61"/>
          <p:cNvCxnSpPr/>
          <p:nvPr/>
        </p:nvCxnSpPr>
        <p:spPr>
          <a:xfrm rot="16200000" flipH="1">
            <a:off x="457199" y="2286000"/>
            <a:ext cx="3863882" cy="3863882"/>
          </a:xfrm>
          <a:prstGeom prst="straightConnector1">
            <a:avLst/>
          </a:prstGeom>
          <a:ln w="38100">
            <a:solidFill>
              <a:srgbClr val="00B0F0"/>
            </a:solidFill>
            <a:headEnd type="stealth"/>
            <a:tailEnd type="stealth"/>
          </a:ln>
        </p:spPr>
        <p:style>
          <a:lnRef idx="1">
            <a:schemeClr val="accent2"/>
          </a:lnRef>
          <a:fillRef idx="0">
            <a:schemeClr val="accent2"/>
          </a:fillRef>
          <a:effectRef idx="0">
            <a:schemeClr val="accent2"/>
          </a:effectRef>
          <a:fontRef idx="minor">
            <a:schemeClr val="tx1"/>
          </a:fontRef>
        </p:style>
      </p:cxnSp>
      <p:sp>
        <p:nvSpPr>
          <p:cNvPr id="68" name="Freeform 67"/>
          <p:cNvSpPr/>
          <p:nvPr/>
        </p:nvSpPr>
        <p:spPr>
          <a:xfrm>
            <a:off x="457200" y="3810000"/>
            <a:ext cx="3262648" cy="2281707"/>
          </a:xfrm>
          <a:custGeom>
            <a:avLst/>
            <a:gdLst>
              <a:gd name="connsiteX0" fmla="*/ 2305318 w 3281966"/>
              <a:gd name="connsiteY0" fmla="*/ 2253803 h 2253803"/>
              <a:gd name="connsiteX1" fmla="*/ 2897746 w 3281966"/>
              <a:gd name="connsiteY1" fmla="*/ 1365161 h 2253803"/>
              <a:gd name="connsiteX2" fmla="*/ 0 w 3281966"/>
              <a:gd name="connsiteY2" fmla="*/ 0 h 2253803"/>
            </a:gdLst>
            <a:ahLst/>
            <a:cxnLst>
              <a:cxn ang="0">
                <a:pos x="connsiteX0" y="connsiteY0"/>
              </a:cxn>
              <a:cxn ang="0">
                <a:pos x="connsiteX1" y="connsiteY1"/>
              </a:cxn>
              <a:cxn ang="0">
                <a:pos x="connsiteX2" y="connsiteY2"/>
              </a:cxn>
            </a:cxnLst>
            <a:rect l="l" t="t" r="r" b="b"/>
            <a:pathLst>
              <a:path w="3281966" h="2253803">
                <a:moveTo>
                  <a:pt x="2305318" y="2253803"/>
                </a:moveTo>
                <a:cubicBezTo>
                  <a:pt x="2793642" y="1997299"/>
                  <a:pt x="3281966" y="1740795"/>
                  <a:pt x="2897746" y="1365161"/>
                </a:cubicBezTo>
                <a:cubicBezTo>
                  <a:pt x="2513526" y="989527"/>
                  <a:pt x="478665" y="229673"/>
                  <a:pt x="0" y="0"/>
                </a:cubicBezTo>
              </a:path>
            </a:pathLst>
          </a:cu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4" name="Straight Connector 73"/>
          <p:cNvCxnSpPr/>
          <p:nvPr/>
        </p:nvCxnSpPr>
        <p:spPr>
          <a:xfrm>
            <a:off x="304800"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04800"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6" name="Oval 35"/>
          <p:cNvSpPr/>
          <p:nvPr/>
        </p:nvSpPr>
        <p:spPr>
          <a:xfrm>
            <a:off x="3962399" y="1905000"/>
            <a:ext cx="685801"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7010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133600" y="6324600"/>
            <a:ext cx="1295400" cy="369332"/>
          </a:xfrm>
          <a:prstGeom prst="rect">
            <a:avLst/>
          </a:prstGeom>
          <a:noFill/>
        </p:spPr>
        <p:txBody>
          <a:bodyPr wrap="square" rtlCol="0">
            <a:spAutoFit/>
          </a:bodyPr>
          <a:lstStyle/>
          <a:p>
            <a:r>
              <a:rPr lang="en-US" dirty="0" smtClean="0"/>
              <a:t>Economics</a:t>
            </a:r>
            <a:endParaRPr lang="en-US" dirty="0" smtClean="0"/>
          </a:p>
        </p:txBody>
      </p:sp>
      <p:sp>
        <p:nvSpPr>
          <p:cNvPr id="56" name="TextBox 55"/>
          <p:cNvSpPr txBox="1"/>
          <p:nvPr/>
        </p:nvSpPr>
        <p:spPr>
          <a:xfrm rot="16200000">
            <a:off x="-1377433" y="3587234"/>
            <a:ext cx="2971800" cy="369332"/>
          </a:xfrm>
          <a:prstGeom prst="rect">
            <a:avLst/>
          </a:prstGeom>
          <a:noFill/>
        </p:spPr>
        <p:txBody>
          <a:bodyPr wrap="square" rtlCol="0">
            <a:spAutoFit/>
          </a:bodyPr>
          <a:lstStyle/>
          <a:p>
            <a:r>
              <a:rPr lang="en-US" dirty="0" err="1" smtClean="0"/>
              <a:t>Interdisciplinarity</a:t>
            </a:r>
            <a:r>
              <a:rPr lang="en-US" dirty="0" smtClean="0"/>
              <a:t> Science</a:t>
            </a:r>
            <a:endParaRPr lang="en-US" dirty="0" smtClean="0"/>
          </a:p>
        </p:txBody>
      </p: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p:cNvCxnSpPr>
            <a:endCxn id="7" idx="6"/>
          </p:cNvCxnSpPr>
          <p:nvPr/>
        </p:nvCxnSpPr>
        <p:spPr>
          <a:xfrm>
            <a:off x="457200" y="5334000"/>
            <a:ext cx="838199"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7" idx="0"/>
          </p:cNvCxnSpPr>
          <p:nvPr/>
        </p:nvCxnSpPr>
        <p:spPr>
          <a:xfrm rot="16200000" flipV="1">
            <a:off x="800100" y="5676899"/>
            <a:ext cx="838200" cy="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04800"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04800"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Discipline</a:t>
            </a:r>
            <a:endParaRPr lang="en-US" dirty="0"/>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6248400"/>
            <a:ext cx="2286000" cy="369332"/>
          </a:xfrm>
          <a:prstGeom prst="rect">
            <a:avLst/>
          </a:prstGeom>
          <a:noFill/>
        </p:spPr>
        <p:txBody>
          <a:bodyPr wrap="square" rtlCol="0">
            <a:spAutoFit/>
          </a:bodyPr>
          <a:lstStyle/>
          <a:p>
            <a:r>
              <a:rPr lang="en-US" dirty="0" smtClean="0"/>
              <a: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Discipline, Measured</a:t>
            </a:r>
            <a:endParaRPr lang="en-US" dirty="0"/>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6248400"/>
            <a:ext cx="2286000" cy="369332"/>
          </a:xfrm>
          <a:prstGeom prst="rect">
            <a:avLst/>
          </a:prstGeom>
          <a:noFill/>
        </p:spPr>
        <p:txBody>
          <a:bodyPr wrap="square" rtlCol="0">
            <a:spAutoFit/>
          </a:bodyPr>
          <a:lstStyle/>
          <a:p>
            <a:r>
              <a:rPr lang="en-US" dirty="0" smtClean="0"/>
              <a: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Disciplines</a:t>
            </a:r>
            <a:endParaRPr lang="en-US" dirty="0"/>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16200000">
            <a:off x="-1034533" y="3625334"/>
            <a:ext cx="2285999" cy="369332"/>
          </a:xfrm>
          <a:prstGeom prst="rect">
            <a:avLst/>
          </a:prstGeom>
          <a:noFill/>
        </p:spPr>
        <p:txBody>
          <a:bodyPr wrap="square" rtlCol="0">
            <a:spAutoFit/>
          </a:bodyPr>
          <a:lstStyle/>
          <a:p>
            <a:pPr algn="ctr"/>
            <a:r>
              <a:rPr lang="en-US" dirty="0" smtClean="0"/>
              <a:t>V</a:t>
            </a:r>
          </a:p>
        </p:txBody>
      </p:sp>
      <p:sp>
        <p:nvSpPr>
          <p:cNvPr id="56" name="TextBox 55"/>
          <p:cNvSpPr txBox="1"/>
          <p:nvPr/>
        </p:nvSpPr>
        <p:spPr>
          <a:xfrm>
            <a:off x="2590800" y="6248400"/>
            <a:ext cx="2286000" cy="369332"/>
          </a:xfrm>
          <a:prstGeom prst="rect">
            <a:avLst/>
          </a:prstGeom>
          <a:noFill/>
        </p:spPr>
        <p:txBody>
          <a:bodyPr wrap="square" rtlCol="0">
            <a:spAutoFit/>
          </a:bodyPr>
          <a:lstStyle/>
          <a:p>
            <a:r>
              <a:rPr lang="en-US" dirty="0" smtClean="0"/>
              <a: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Disciplines, Measured</a:t>
            </a:r>
            <a:endParaRPr lang="en-US" dirty="0"/>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16200000">
            <a:off x="-1034533" y="3625334"/>
            <a:ext cx="2285999" cy="369332"/>
          </a:xfrm>
          <a:prstGeom prst="rect">
            <a:avLst/>
          </a:prstGeom>
          <a:noFill/>
        </p:spPr>
        <p:txBody>
          <a:bodyPr wrap="square" rtlCol="0">
            <a:spAutoFit/>
          </a:bodyPr>
          <a:lstStyle/>
          <a:p>
            <a:pPr algn="ctr"/>
            <a:r>
              <a:rPr lang="en-US" dirty="0" smtClean="0"/>
              <a:t>V</a:t>
            </a:r>
          </a:p>
        </p:txBody>
      </p:sp>
      <p:sp>
        <p:nvSpPr>
          <p:cNvPr id="56" name="TextBox 55"/>
          <p:cNvSpPr txBox="1"/>
          <p:nvPr/>
        </p:nvSpPr>
        <p:spPr>
          <a:xfrm>
            <a:off x="2590800" y="6248400"/>
            <a:ext cx="2286000" cy="369332"/>
          </a:xfrm>
          <a:prstGeom prst="rect">
            <a:avLst/>
          </a:prstGeom>
          <a:noFill/>
        </p:spPr>
        <p:txBody>
          <a:bodyPr wrap="square" rtlCol="0">
            <a:spAutoFit/>
          </a:bodyPr>
          <a:lstStyle/>
          <a:p>
            <a:r>
              <a:rPr lang="en-US" dirty="0" smtClean="0"/>
              <a: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Cross-Disciplinary Lattice</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0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16200000">
            <a:off x="-1034533" y="3625334"/>
            <a:ext cx="2285999" cy="369332"/>
          </a:xfrm>
          <a:prstGeom prst="rect">
            <a:avLst/>
          </a:prstGeom>
          <a:noFill/>
        </p:spPr>
        <p:txBody>
          <a:bodyPr wrap="square" rtlCol="0">
            <a:spAutoFit/>
          </a:bodyPr>
          <a:lstStyle/>
          <a:p>
            <a:pPr algn="ctr"/>
            <a:r>
              <a:rPr lang="en-US" dirty="0" smtClean="0"/>
              <a:t>V</a:t>
            </a:r>
          </a:p>
        </p:txBody>
      </p:sp>
      <p:sp>
        <p:nvSpPr>
          <p:cNvPr id="56" name="TextBox 55"/>
          <p:cNvSpPr txBox="1"/>
          <p:nvPr/>
        </p:nvSpPr>
        <p:spPr>
          <a:xfrm>
            <a:off x="2590800" y="6248400"/>
            <a:ext cx="2286000" cy="369332"/>
          </a:xfrm>
          <a:prstGeom prst="rect">
            <a:avLst/>
          </a:prstGeom>
          <a:noFill/>
        </p:spPr>
        <p:txBody>
          <a:bodyPr wrap="square" rtlCol="0">
            <a:spAutoFit/>
          </a:bodyPr>
          <a:lstStyle/>
          <a:p>
            <a:r>
              <a:rPr lang="en-US" dirty="0" smtClean="0"/>
              <a: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Perspectives</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0999" y="2209800"/>
            <a:ext cx="152400" cy="152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6200000" flipV="1">
            <a:off x="2362199" y="3428206"/>
            <a:ext cx="1588"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380999" y="525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rot="10800000" flipV="1">
            <a:off x="4265611" y="2286000"/>
            <a:ext cx="1588"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2484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Leontief Parochialism</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0999" y="2209800"/>
            <a:ext cx="152400" cy="152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6200000" flipV="1">
            <a:off x="2362199" y="3428206"/>
            <a:ext cx="1588"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380999" y="525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rot="10800000" flipV="1">
            <a:off x="4265611" y="2286000"/>
            <a:ext cx="1588"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2484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cxnSp>
        <p:nvCxnSpPr>
          <p:cNvPr id="65" name="Straight Arrow Connector 64"/>
          <p:cNvCxnSpPr>
            <a:cxnSpLocks noChangeAspect="1"/>
            <a:endCxn id="32" idx="0"/>
          </p:cNvCxnSpPr>
          <p:nvPr/>
        </p:nvCxnSpPr>
        <p:spPr>
          <a:xfrm rot="16200000" flipV="1">
            <a:off x="-342900" y="3771899"/>
            <a:ext cx="3124994" cy="795"/>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cxnSpLocks noChangeAspect="1"/>
            <a:endCxn id="23" idx="6"/>
          </p:cNvCxnSpPr>
          <p:nvPr/>
        </p:nvCxnSpPr>
        <p:spPr>
          <a:xfrm>
            <a:off x="1142999" y="5334000"/>
            <a:ext cx="3200400" cy="1588"/>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cxnSpLocks noChangeAspect="1"/>
            <a:endCxn id="33" idx="0"/>
          </p:cNvCxnSpPr>
          <p:nvPr/>
        </p:nvCxnSpPr>
        <p:spPr>
          <a:xfrm rot="16200000" flipV="1">
            <a:off x="800101" y="3390899"/>
            <a:ext cx="2362995" cy="797"/>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cxnSpLocks noChangeAspect="1"/>
            <a:endCxn id="22" idx="6"/>
          </p:cNvCxnSpPr>
          <p:nvPr/>
        </p:nvCxnSpPr>
        <p:spPr>
          <a:xfrm flipV="1">
            <a:off x="1905000" y="4572000"/>
            <a:ext cx="2438399" cy="1"/>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cxnSpLocks noChangeAspect="1"/>
            <a:endCxn id="21" idx="6"/>
          </p:cNvCxnSpPr>
          <p:nvPr/>
        </p:nvCxnSpPr>
        <p:spPr>
          <a:xfrm flipV="1">
            <a:off x="2743201" y="3810000"/>
            <a:ext cx="1600198" cy="2"/>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noChangeAspect="1"/>
            <a:stCxn id="13" idx="4"/>
          </p:cNvCxnSpPr>
          <p:nvPr/>
        </p:nvCxnSpPr>
        <p:spPr>
          <a:xfrm rot="5400000" flipH="1" flipV="1">
            <a:off x="1905001" y="3048000"/>
            <a:ext cx="1676398" cy="2"/>
          </a:xfrm>
          <a:prstGeom prst="straightConnector1">
            <a:avLst/>
          </a:prstGeom>
          <a:ln w="254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for </a:t>
            </a:r>
            <a:r>
              <a:rPr lang="en-US" dirty="0" err="1" smtClean="0"/>
              <a:t>Interdisciplinarity</a:t>
            </a:r>
            <a:endParaRPr lang="en-US" dirty="0"/>
          </a:p>
        </p:txBody>
      </p:sp>
      <p:sp>
        <p:nvSpPr>
          <p:cNvPr id="4" name="Oval 3"/>
          <p:cNvSpPr/>
          <p:nvPr/>
        </p:nvSpPr>
        <p:spPr>
          <a:xfrm>
            <a:off x="1142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42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42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04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4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4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4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6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6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666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666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8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8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8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28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90999" y="2971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90999"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190999"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190999"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2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04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666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428999"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0999" y="2209800"/>
            <a:ext cx="152400" cy="152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0999" y="144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1828801" y="3810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199" y="6096000"/>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066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828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590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352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799"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4799" y="533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799" y="4572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04799" y="3810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4799" y="3048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799" y="228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6200000" flipV="1">
            <a:off x="2362199" y="3428206"/>
            <a:ext cx="1588"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380999" y="5257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rot="10800000" flipV="1">
            <a:off x="4265611" y="2286000"/>
            <a:ext cx="1588"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0999" y="601980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590800" y="6248400"/>
            <a:ext cx="2514600" cy="369332"/>
          </a:xfrm>
          <a:prstGeom prst="rect">
            <a:avLst/>
          </a:prstGeom>
          <a:noFill/>
        </p:spPr>
        <p:txBody>
          <a:bodyPr wrap="square" rtlCol="0">
            <a:spAutoFit/>
          </a:bodyPr>
          <a:lstStyle/>
          <a:p>
            <a:r>
              <a:rPr lang="en-US" dirty="0" smtClean="0"/>
              <a:t>H</a:t>
            </a:r>
          </a:p>
        </p:txBody>
      </p:sp>
      <p:sp>
        <p:nvSpPr>
          <p:cNvPr id="56" name="TextBox 55"/>
          <p:cNvSpPr txBox="1"/>
          <p:nvPr/>
        </p:nvSpPr>
        <p:spPr>
          <a:xfrm rot="16200000">
            <a:off x="-1072633" y="2596634"/>
            <a:ext cx="2362199" cy="369332"/>
          </a:xfrm>
          <a:prstGeom prst="rect">
            <a:avLst/>
          </a:prstGeom>
          <a:noFill/>
        </p:spPr>
        <p:txBody>
          <a:bodyPr wrap="square" rtlCol="0">
            <a:spAutoFit/>
          </a:bodyPr>
          <a:lstStyle/>
          <a:p>
            <a:r>
              <a:rPr lang="en-US" dirty="0" smtClean="0"/>
              <a:t>V</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2737</TotalTime>
  <Words>596</Words>
  <Application>Microsoft Office PowerPoint</Application>
  <PresentationFormat>On-screen Show (4:3)</PresentationFormat>
  <Paragraphs>94</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Towards a Science of Science Policy: Valuation of Interdisciplinary Research</vt:lpstr>
      <vt:lpstr>One Discipline</vt:lpstr>
      <vt:lpstr>One Discipline, Measured</vt:lpstr>
      <vt:lpstr>Two Disciplines</vt:lpstr>
      <vt:lpstr>Two Disciplines, Measured</vt:lpstr>
      <vt:lpstr>Cross-Disciplinary Lattice</vt:lpstr>
      <vt:lpstr>Disciplinary Perspectives</vt:lpstr>
      <vt:lpstr>Leontief Parochialism</vt:lpstr>
      <vt:lpstr>Incentives for Interdisciplinarity</vt:lpstr>
      <vt:lpstr>Strict Discipline-Based Valuation</vt:lpstr>
      <vt:lpstr>Full Valuation of Multiple Disciplines</vt:lpstr>
      <vt:lpstr>Expanded Value Possibilities</vt:lpstr>
      <vt:lpstr>Cost Considerations for Pessimists</vt:lpstr>
      <vt:lpstr>Cost Considerations for Realists</vt:lpstr>
      <vt:lpstr>Cost Considerations for Optimists </vt:lpstr>
      <vt:lpstr>Limits of Cross-Discipline Evaluation</vt:lpstr>
      <vt:lpstr>Interdisciplinary Breakthroughs</vt:lpstr>
      <vt:lpstr>Thank you.</vt:lpstr>
    </vt:vector>
  </TitlesOfParts>
  <Company>National Science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dcroson</dc:creator>
  <cp:lastModifiedBy>David Croson</cp:lastModifiedBy>
  <cp:revision>246</cp:revision>
  <dcterms:created xsi:type="dcterms:W3CDTF">2011-03-02T20:41:38Z</dcterms:created>
  <dcterms:modified xsi:type="dcterms:W3CDTF">2011-03-07T11:09:28Z</dcterms:modified>
</cp:coreProperties>
</file>