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PRU%20Map\IDR%20Org%20Mapping\Rao-Stirling%20Diversity%20and%20Coherence-LA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>
        <c:manualLayout>
          <c:layoutTarget val="inner"/>
          <c:xMode val="edge"/>
          <c:yMode val="edge"/>
          <c:x val="0.33659567391736495"/>
          <c:y val="4.0182648401826504E-2"/>
          <c:w val="0.60331518241037974"/>
          <c:h val="0.74585984971056762"/>
        </c:manualLayout>
      </c:layout>
      <c:barChart>
        <c:barDir val="bar"/>
        <c:grouping val="clustered"/>
        <c:ser>
          <c:idx val="0"/>
          <c:order val="0"/>
          <c:tx>
            <c:strRef>
              <c:f>Rankings!$D$16</c:f>
              <c:strCache>
                <c:ptCount val="1"/>
                <c:pt idx="0">
                  <c:v>Rao-Stirling Diversity</c:v>
                </c:pt>
              </c:strCache>
            </c:strRef>
          </c:tx>
          <c:cat>
            <c:multiLvlStrRef>
              <c:f>Rankings!$A$17:$C$21</c:f>
              <c:multiLvlStrCache>
                <c:ptCount val="5"/>
                <c:lvl>
                  <c:pt idx="0">
                    <c:v>Modest standard</c:v>
                  </c:pt>
                  <c:pt idx="1">
                    <c:v>Acceptable standard</c:v>
                  </c:pt>
                  <c:pt idx="2">
                    <c:v>Highly regarded</c:v>
                  </c:pt>
                  <c:pt idx="3">
                    <c:v>Top in Field</c:v>
                  </c:pt>
                  <c:pt idx="4">
                    <c:v>World Elite</c:v>
                  </c:pt>
                </c:lvl>
                <c:lvl>
                  <c:pt idx="0">
                    <c:v>Rank 1</c:v>
                  </c:pt>
                  <c:pt idx="1">
                    <c:v>Rank 2</c:v>
                  </c:pt>
                  <c:pt idx="2">
                    <c:v>Rank 3</c:v>
                  </c:pt>
                  <c:pt idx="3">
                    <c:v>Rank 4</c:v>
                  </c:pt>
                  <c:pt idx="4">
                    <c:v>Rank 4*</c:v>
                  </c:pt>
                </c:lvl>
              </c:multiLvlStrCache>
            </c:multiLvlStrRef>
          </c:cat>
          <c:val>
            <c:numRef>
              <c:f>Rankings!$D$17:$D$21</c:f>
              <c:numCache>
                <c:formatCode>General</c:formatCode>
                <c:ptCount val="5"/>
                <c:pt idx="0">
                  <c:v>0.77900000000000025</c:v>
                </c:pt>
                <c:pt idx="1">
                  <c:v>0.73300000000000054</c:v>
                </c:pt>
                <c:pt idx="2">
                  <c:v>0.70300000000000051</c:v>
                </c:pt>
                <c:pt idx="3">
                  <c:v>0.68500000000000072</c:v>
                </c:pt>
                <c:pt idx="4">
                  <c:v>0.57099999999999995</c:v>
                </c:pt>
              </c:numCache>
            </c:numRef>
          </c:val>
        </c:ser>
        <c:axId val="84462208"/>
        <c:axId val="100639488"/>
      </c:barChart>
      <c:catAx>
        <c:axId val="8446220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GB" sz="1400" dirty="0" smtClean="0"/>
                  <a:t>ABS Journal </a:t>
                </a:r>
                <a:r>
                  <a:rPr lang="en-GB" sz="1400" dirty="0"/>
                  <a:t>Rank</a:t>
                </a:r>
              </a:p>
            </c:rich>
          </c:tx>
          <c:layout>
            <c:manualLayout>
              <c:xMode val="edge"/>
              <c:yMode val="edge"/>
              <c:x val="3.3680034369546884E-2"/>
              <c:y val="0.27788875705605387"/>
            </c:manualLayout>
          </c:layout>
        </c:title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00639488"/>
        <c:crosses val="autoZero"/>
        <c:auto val="1"/>
        <c:lblAlgn val="ctr"/>
        <c:lblOffset val="100"/>
      </c:catAx>
      <c:valAx>
        <c:axId val="100639488"/>
        <c:scaling>
          <c:orientation val="minMax"/>
          <c:max val="0.8"/>
          <c:min val="0.5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sz="1400"/>
                  <a:t>Disciplinary</a:t>
                </a:r>
                <a:r>
                  <a:rPr lang="en-GB" sz="1400" baseline="0"/>
                  <a:t> </a:t>
                </a:r>
                <a:r>
                  <a:rPr lang="en-GB" sz="1400"/>
                  <a:t>Diversity (Rao-Stirling)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84462208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AE20-13F7-48DB-B81A-DA8643702B3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5DF-204B-4E15-89C0-0F0C2901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AE20-13F7-48DB-B81A-DA8643702B3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5DF-204B-4E15-89C0-0F0C2901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AE20-13F7-48DB-B81A-DA8643702B3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5DF-204B-4E15-89C0-0F0C2901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AE20-13F7-48DB-B81A-DA8643702B3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5DF-204B-4E15-89C0-0F0C2901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AE20-13F7-48DB-B81A-DA8643702B3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5DF-204B-4E15-89C0-0F0C2901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AE20-13F7-48DB-B81A-DA8643702B3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5DF-204B-4E15-89C0-0F0C2901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AE20-13F7-48DB-B81A-DA8643702B3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5DF-204B-4E15-89C0-0F0C2901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AE20-13F7-48DB-B81A-DA8643702B3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5DF-204B-4E15-89C0-0F0C2901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AE20-13F7-48DB-B81A-DA8643702B3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5DF-204B-4E15-89C0-0F0C2901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AE20-13F7-48DB-B81A-DA8643702B3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5DF-204B-4E15-89C0-0F0C2901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AE20-13F7-48DB-B81A-DA8643702B3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65DF-204B-4E15-89C0-0F0C2901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9AE20-13F7-48DB-B81A-DA8643702B31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65DF-204B-4E15-89C0-0F0C2901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sex.ac.uk/Users/ir28/IDR/Rafols2011-Rankings&amp;IDR.pdf" TargetMode="External"/><Relationship Id="rId2" Type="http://schemas.openxmlformats.org/officeDocument/2006/relationships/hyperlink" Target="http://www.interdisciplinaryscience.net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oet@leydesdorff.net" TargetMode="External"/><Relationship Id="rId4" Type="http://schemas.openxmlformats.org/officeDocument/2006/relationships/hyperlink" Target="mailto:i.rafols@sussex.ac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992888" cy="194421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Disciplinary diversity of the Association of Business Schools’ rankings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492896"/>
            <a:ext cx="788436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These slides complement the article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How journal rankings can suppress interdisciplinary research:</a:t>
            </a:r>
            <a:endParaRPr lang="en-GB" dirty="0" smtClean="0"/>
          </a:p>
          <a:p>
            <a:pPr algn="ctr"/>
            <a:r>
              <a:rPr lang="en-US" b="1" dirty="0" smtClean="0"/>
              <a:t>A comparison between innovation studies and business &amp; management</a:t>
            </a:r>
          </a:p>
          <a:p>
            <a:pPr algn="ctr"/>
            <a:endParaRPr lang="en-US" b="1" dirty="0" smtClean="0"/>
          </a:p>
          <a:p>
            <a:pPr algn="ctr"/>
            <a:r>
              <a:rPr lang="en-GB" dirty="0" smtClean="0"/>
              <a:t>Available at: </a:t>
            </a:r>
          </a:p>
          <a:p>
            <a:pPr algn="ctr"/>
            <a:r>
              <a:rPr lang="en-GB" dirty="0" smtClean="0">
                <a:hlinkClick r:id="rId2"/>
              </a:rPr>
              <a:t>www.interdisciplinaryscience.net</a:t>
            </a:r>
            <a:r>
              <a:rPr lang="en-GB" dirty="0" smtClean="0"/>
              <a:t> </a:t>
            </a:r>
          </a:p>
          <a:p>
            <a:pPr algn="ctr"/>
            <a:r>
              <a:rPr lang="en-GB" dirty="0" smtClean="0">
                <a:hlinkClick r:id="rId3"/>
              </a:rPr>
              <a:t>http://www.sussex.ac.uk/Users/ir28/IDR/Rafols2011-Rankings&amp;IDR.pdf</a:t>
            </a:r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sz="1600" dirty="0" smtClean="0"/>
              <a:t>Ismael Rafols</a:t>
            </a:r>
            <a:r>
              <a:rPr lang="en-GB" sz="1600" baseline="30000" dirty="0" smtClean="0"/>
              <a:t>1</a:t>
            </a:r>
            <a:r>
              <a:rPr lang="en-GB" sz="1600" dirty="0" smtClean="0"/>
              <a:t>, </a:t>
            </a:r>
            <a:r>
              <a:rPr lang="en-GB" sz="1600" dirty="0" err="1" smtClean="0"/>
              <a:t>Loet</a:t>
            </a:r>
            <a:r>
              <a:rPr lang="en-GB" sz="1600" dirty="0" smtClean="0"/>
              <a:t> Leydesdorff</a:t>
            </a:r>
            <a:r>
              <a:rPr lang="en-GB" sz="1600" baseline="30000" dirty="0" smtClean="0"/>
              <a:t>2</a:t>
            </a:r>
            <a:r>
              <a:rPr lang="en-GB" sz="1600" dirty="0" smtClean="0"/>
              <a:t>,</a:t>
            </a:r>
            <a:r>
              <a:rPr lang="en-GB" sz="1600" baseline="-25000" dirty="0" smtClean="0"/>
              <a:t> </a:t>
            </a:r>
            <a:r>
              <a:rPr lang="en-GB" sz="1600" dirty="0" smtClean="0"/>
              <a:t>Alice O’Hare</a:t>
            </a:r>
            <a:r>
              <a:rPr lang="en-GB" sz="1600" baseline="30000" dirty="0" smtClean="0"/>
              <a:t>1</a:t>
            </a:r>
            <a:r>
              <a:rPr lang="en-GB" sz="1600" dirty="0" smtClean="0"/>
              <a:t>, </a:t>
            </a:r>
          </a:p>
          <a:p>
            <a:pPr algn="ctr"/>
            <a:r>
              <a:rPr lang="en-GB" sz="1600" dirty="0" smtClean="0"/>
              <a:t>Paul Nightingale</a:t>
            </a:r>
            <a:r>
              <a:rPr lang="en-GB" sz="1600" baseline="30000" dirty="0" smtClean="0"/>
              <a:t>1</a:t>
            </a:r>
            <a:r>
              <a:rPr lang="en-GB" sz="1600" dirty="0" smtClean="0"/>
              <a:t> and Andy Stirling</a:t>
            </a:r>
            <a:r>
              <a:rPr lang="en-GB" sz="1600" baseline="30000" dirty="0" smtClean="0"/>
              <a:t>1</a:t>
            </a:r>
          </a:p>
          <a:p>
            <a:pPr algn="ctr"/>
            <a:endParaRPr lang="en-GB" dirty="0" smtClean="0"/>
          </a:p>
          <a:p>
            <a:pPr algn="ctr"/>
            <a:r>
              <a:rPr lang="en-GB" i="1" baseline="30000" dirty="0" smtClean="0"/>
              <a:t>	</a:t>
            </a:r>
            <a:r>
              <a:rPr lang="en-GB" sz="1200" i="1" baseline="30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SPRU —Science  and Technology Policy Research, University of Sussex, </a:t>
            </a:r>
            <a:r>
              <a:rPr lang="en-GB" sz="1200" i="1" u="sng" dirty="0" smtClean="0">
                <a:latin typeface="Arial" pitchFamily="34" charset="0"/>
                <a:cs typeface="Arial" pitchFamily="34" charset="0"/>
                <a:hlinkClick r:id="rId4"/>
              </a:rPr>
              <a:t>i.rafols@sussex.ac.uk</a:t>
            </a:r>
            <a:r>
              <a:rPr lang="en-GB" sz="120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2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Amsterdam School of Communication Research (</a:t>
            </a:r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ASCoR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), University of Amsterdam,</a:t>
            </a:r>
            <a:r>
              <a:rPr lang="en-GB" sz="1200" i="1" u="sng" dirty="0" smtClean="0">
                <a:latin typeface="Arial" pitchFamily="34" charset="0"/>
                <a:cs typeface="Arial" pitchFamily="34" charset="0"/>
                <a:hlinkClick r:id="rId5"/>
              </a:rPr>
              <a:t> loet@leydesdorff.net</a:t>
            </a:r>
            <a:r>
              <a:rPr lang="en-GB" sz="120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8958"/>
          </a:xfrm>
        </p:spPr>
        <p:txBody>
          <a:bodyPr>
            <a:noAutofit/>
          </a:bodyPr>
          <a:lstStyle/>
          <a:p>
            <a:r>
              <a:rPr lang="en-GB" sz="2000" dirty="0" smtClean="0"/>
              <a:t>Diversity of journals ranked by the Association of Business Schools 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3570" y="1700808"/>
          <a:ext cx="7200798" cy="4176460"/>
        </p:xfrm>
        <a:graphic>
          <a:graphicData uri="http://schemas.openxmlformats.org/drawingml/2006/table">
            <a:tbl>
              <a:tblPr/>
              <a:tblGrid>
                <a:gridCol w="2009820"/>
                <a:gridCol w="1041089"/>
                <a:gridCol w="1094456"/>
                <a:gridCol w="1067321"/>
                <a:gridCol w="1067321"/>
                <a:gridCol w="920791"/>
              </a:tblGrid>
              <a:tr h="1004464">
                <a:tc>
                  <a:txBody>
                    <a:bodyPr/>
                    <a:lstStyle/>
                    <a:p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Rank 1</a:t>
                      </a:r>
                      <a:b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Modest standard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Rank 2</a:t>
                      </a:r>
                      <a:b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Acceptable standard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Rank 3</a:t>
                      </a:r>
                      <a:b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Highly regarded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Rank 4</a:t>
                      </a:r>
                      <a:b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Top in Field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Rank 4*</a:t>
                      </a:r>
                      <a:b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World Elite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524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# of Journals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205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295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231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of Journals in JCR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86%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 of Journals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24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Variety 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Balance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0.90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0.85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0.81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0.86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0.87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Disparity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0.866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0.819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0.792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0.789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0.767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Shannon Entropy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2.979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3.454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3.280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2.940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2.002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Rao-Stirling Diversity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0.779</a:t>
                      </a:r>
                      <a:endParaRPr lang="en-US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0.733</a:t>
                      </a:r>
                      <a:endParaRPr lang="en-US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0.703</a:t>
                      </a:r>
                      <a:endParaRPr lang="en-US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0.685</a:t>
                      </a:r>
                      <a:endParaRPr lang="en-US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0.571</a:t>
                      </a:r>
                      <a:endParaRPr lang="en-US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Disciplinary diversity of ABS Journal Ranks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528" y="1340768"/>
          <a:ext cx="84249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-1_Journals_SC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72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764704"/>
          </a:xfrm>
        </p:spPr>
        <p:txBody>
          <a:bodyPr>
            <a:normAutofit/>
          </a:bodyPr>
          <a:lstStyle/>
          <a:p>
            <a:pPr algn="l"/>
            <a:r>
              <a:rPr lang="en-GB" sz="1200" dirty="0" smtClean="0"/>
              <a:t>ABS Rank 1</a:t>
            </a:r>
            <a:br>
              <a:rPr lang="en-GB" sz="1200" dirty="0" smtClean="0"/>
            </a:b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S-2_Journals_SC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2"/>
            <a:ext cx="9144000" cy="6772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764704"/>
          </a:xfrm>
        </p:spPr>
        <p:txBody>
          <a:bodyPr>
            <a:normAutofit/>
          </a:bodyPr>
          <a:lstStyle/>
          <a:p>
            <a:pPr algn="l"/>
            <a:r>
              <a:rPr lang="en-GB" sz="1200" dirty="0" smtClean="0"/>
              <a:t>ABS Rank 2</a:t>
            </a:r>
            <a:br>
              <a:rPr lang="en-GB" sz="1200" dirty="0" smtClean="0"/>
            </a:b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S-3_Journals_SC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2"/>
            <a:ext cx="9144000" cy="6772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764704"/>
          </a:xfrm>
        </p:spPr>
        <p:txBody>
          <a:bodyPr>
            <a:normAutofit/>
          </a:bodyPr>
          <a:lstStyle/>
          <a:p>
            <a:pPr algn="l"/>
            <a:r>
              <a:rPr lang="en-GB" sz="1200" dirty="0" smtClean="0"/>
              <a:t>ABS Rank 3</a:t>
            </a:r>
            <a:br>
              <a:rPr lang="en-GB" sz="1200" dirty="0" smtClean="0"/>
            </a:b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S-4_Journals_SC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2"/>
            <a:ext cx="9144000" cy="6772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764704"/>
          </a:xfrm>
        </p:spPr>
        <p:txBody>
          <a:bodyPr>
            <a:normAutofit/>
          </a:bodyPr>
          <a:lstStyle/>
          <a:p>
            <a:pPr algn="l"/>
            <a:r>
              <a:rPr lang="en-GB" sz="1200" dirty="0" smtClean="0"/>
              <a:t>ABS Rank 4</a:t>
            </a:r>
            <a:br>
              <a:rPr lang="en-GB" sz="1200" dirty="0" smtClean="0"/>
            </a:b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S-5_Journals_SC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2"/>
            <a:ext cx="9144000" cy="6772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764704"/>
          </a:xfrm>
        </p:spPr>
        <p:txBody>
          <a:bodyPr>
            <a:normAutofit/>
          </a:bodyPr>
          <a:lstStyle/>
          <a:p>
            <a:pPr algn="l"/>
            <a:r>
              <a:rPr lang="en-GB" sz="1200" dirty="0" smtClean="0"/>
              <a:t>ABS Rank 4*</a:t>
            </a:r>
            <a:br>
              <a:rPr lang="en-GB" sz="1200" dirty="0" smtClean="0"/>
            </a:b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162</Words>
  <Application>Microsoft Office PowerPoint</Application>
  <PresentationFormat>On-screen Show (4:3)</PresentationFormat>
  <Paragraphs>74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Disciplinary diversity of the Association of Business Schools’ rankings</vt:lpstr>
      <vt:lpstr>Diversity of journals ranked by the Association of Business Schools </vt:lpstr>
      <vt:lpstr>Disciplinary diversity of ABS Journal Ranks</vt:lpstr>
      <vt:lpstr>ABS Rank 1 </vt:lpstr>
      <vt:lpstr>ABS Rank 2 </vt:lpstr>
      <vt:lpstr>ABS Rank 3 </vt:lpstr>
      <vt:lpstr>ABS Rank 4 </vt:lpstr>
      <vt:lpstr>ABS Rank 4* </vt:lpstr>
    </vt:vector>
  </TitlesOfParts>
  <Company>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 and Performance Measures</dc:title>
  <dc:creator>Alice O'Hare</dc:creator>
  <cp:lastModifiedBy>ir28</cp:lastModifiedBy>
  <cp:revision>15</cp:revision>
  <dcterms:created xsi:type="dcterms:W3CDTF">2011-01-14T14:30:41Z</dcterms:created>
  <dcterms:modified xsi:type="dcterms:W3CDTF">2012-04-18T13:15:39Z</dcterms:modified>
</cp:coreProperties>
</file>